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1.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Lexend-bold.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4" Type="http://schemas.openxmlformats.org/officeDocument/2006/relationships/font" Target="fonts/Lexend-regular.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e8fc9430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e8fc9430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e8fc9430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e8fc9430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e8fc9430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e8fc9430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e8fc9430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e8fc9430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e8fc9430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e8fc9430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e8fc9430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e8fc9430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e8fc9430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e8fc9430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e8fc9430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e8fc9430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e8fc943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e8fc943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e8fc94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e8fc94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e8fc9430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e8fc9430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e8fc9430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e8fc9430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8fc9430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e8fc9430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8fc9430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e8fc9430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e8fc9430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e8fc9430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8fc943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e8fc943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e8fc943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e8fc943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77800" y="4128825"/>
            <a:ext cx="2244501" cy="600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52794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
        <p:nvSpPr>
          <p:cNvPr id="72" name="Google Shape;72;p15"/>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73" name="Google Shape;73;p15"/>
          <p:cNvSpPr txBox="1"/>
          <p:nvPr>
            <p:ph idx="2" type="body"/>
          </p:nvPr>
        </p:nvSpPr>
        <p:spPr>
          <a:xfrm>
            <a:off x="6205500" y="1152475"/>
            <a:ext cx="26268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rotWithShape="1">
          <a:blip r:embed="rId2">
            <a:alphaModFix/>
          </a:blip>
          <a:srcRect b="0" l="0" r="0" t="0"/>
          <a:stretch/>
        </p:blipFill>
        <p:spPr>
          <a:xfrm>
            <a:off x="619700" y="1563563"/>
            <a:ext cx="2233000" cy="1863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6172800" cy="1311300"/>
          </a:xfrm>
          <a:prstGeom prst="rect">
            <a:avLst/>
          </a:prstGeom>
          <a:solidFill>
            <a:schemeClr val="lt1"/>
          </a:solidFill>
          <a:ln>
            <a:noFill/>
          </a:ln>
        </p:spPr>
        <p:txBody>
          <a:bodyPr anchorCtr="0" anchor="b" bIns="182875" lIns="457200" spcFirstLastPara="1" rIns="182875" wrap="square" tIns="18287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0" y="1311300"/>
            <a:ext cx="6172800" cy="3832200"/>
          </a:xfrm>
          <a:prstGeom prst="rect">
            <a:avLst/>
          </a:prstGeom>
          <a:solidFill>
            <a:schemeClr val="lt1"/>
          </a:solidFill>
          <a:ln>
            <a:noFill/>
          </a:ln>
        </p:spPr>
        <p:txBody>
          <a:bodyPr anchorCtr="0" anchor="t" bIns="182875" lIns="457200" spcFirstLastPara="1" rIns="182875" wrap="square" tIns="18287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648775" y="4692925"/>
            <a:ext cx="372300" cy="336000"/>
          </a:xfrm>
          <a:prstGeom prst="rect">
            <a:avLst/>
          </a:prstGeom>
          <a:solidFill>
            <a:schemeClr val="lt1"/>
          </a:solid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
        <p:nvSpPr>
          <p:cNvPr id="100" name="Google Shape;1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5400"/>
              <a:buNone/>
              <a:defRPr sz="5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8"/>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97A9B5"/>
              </a:buClr>
              <a:buSzPts val="2800"/>
              <a:buNone/>
              <a:defRPr sz="2800">
                <a:solidFill>
                  <a:srgbClr val="97A9B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3">
            <a:alphaModFix/>
          </a:blip>
          <a:srcRect b="49" l="0" r="0" t="49"/>
          <a:stretch/>
        </p:blipFill>
        <p:spPr>
          <a:xfrm>
            <a:off x="377800" y="4128825"/>
            <a:ext cx="2244500" cy="600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xend"/>
              <a:buNone/>
              <a:defRPr b="0" i="0" sz="28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exend"/>
              <a:buChar char="●"/>
              <a:defRPr b="0" i="0" sz="1800" u="none" cap="none" strike="noStrike">
                <a:solidFill>
                  <a:schemeClr val="dk2"/>
                </a:solidFill>
                <a:latin typeface="Lexend"/>
                <a:ea typeface="Lexend"/>
                <a:cs typeface="Lexend"/>
                <a:sym typeface="Lexend"/>
              </a:defRPr>
            </a:lvl1pPr>
            <a:lvl2pPr indent="-317500" lvl="1" marL="914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2pPr>
            <a:lvl3pPr indent="-317500" lvl="2" marL="1371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3pPr>
            <a:lvl4pPr indent="-317500" lvl="3" marL="1828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4pPr>
            <a:lvl5pPr indent="-317500" lvl="4" marL="22860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5pPr>
            <a:lvl6pPr indent="-317500" lvl="5" marL="27432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6pPr>
            <a:lvl7pPr indent="-317500" lvl="6" marL="3200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7pPr>
            <a:lvl8pPr indent="-317500" lvl="7" marL="3657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8pPr>
            <a:lvl9pPr indent="-317500" lvl="8" marL="4114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w3schools.com/python/python_lists.asp" TargetMode="External"/><Relationship Id="rId4" Type="http://schemas.openxmlformats.org/officeDocument/2006/relationships/hyperlink" Target="https://docs.python.org/3/tutorial/datastructur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SzPts val="990"/>
              <a:buNone/>
            </a:pPr>
            <a:r>
              <a:rPr lang="en" sz="4120"/>
              <a:t>Lists</a:t>
            </a:r>
            <a:endParaRPr sz="4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Elements</a:t>
            </a:r>
            <a:endParaRPr/>
          </a:p>
        </p:txBody>
      </p:sp>
      <p:sp>
        <p:nvSpPr>
          <p:cNvPr id="162" name="Google Shape;162;p31"/>
          <p:cNvSpPr txBox="1"/>
          <p:nvPr>
            <p:ph idx="1" type="body"/>
          </p:nvPr>
        </p:nvSpPr>
        <p:spPr>
          <a:xfrm>
            <a:off x="311700" y="1152475"/>
            <a:ext cx="696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append()</a:t>
            </a:r>
            <a:r>
              <a:rPr lang="en"/>
              <a:t> adds an item to the end of a list:</a:t>
            </a:r>
            <a:endParaRPr/>
          </a:p>
          <a:p>
            <a:pPr indent="0" lvl="0" marL="0" rtl="0" algn="l">
              <a:spcBef>
                <a:spcPts val="1000"/>
              </a:spcBef>
              <a:spcAft>
                <a:spcPts val="0"/>
              </a:spcAft>
              <a:buNone/>
            </a:pPr>
            <a:r>
              <a:rPr lang="en">
                <a:latin typeface="Consolas"/>
                <a:ea typeface="Consolas"/>
                <a:cs typeface="Consolas"/>
                <a:sym typeface="Consolas"/>
              </a:rPr>
              <a:t>m</a:t>
            </a:r>
            <a:r>
              <a:rPr lang="en">
                <a:latin typeface="Consolas"/>
                <a:ea typeface="Consolas"/>
                <a:cs typeface="Consolas"/>
                <a:sym typeface="Consolas"/>
              </a:rPr>
              <a:t>y_list = ['dog', 'cat']</a:t>
            </a:r>
            <a:endParaRPr>
              <a:latin typeface="Consolas"/>
              <a:ea typeface="Consolas"/>
              <a:cs typeface="Consolas"/>
              <a:sym typeface="Consolas"/>
            </a:endParaRPr>
          </a:p>
          <a:p>
            <a:pPr indent="0" lvl="0" marL="0" rtl="0" algn="l">
              <a:spcBef>
                <a:spcPts val="1000"/>
              </a:spcBef>
              <a:spcAft>
                <a:spcPts val="0"/>
              </a:spcAft>
              <a:buNone/>
            </a:pPr>
            <a:r>
              <a:rPr lang="en">
                <a:latin typeface="Consolas"/>
                <a:ea typeface="Consolas"/>
                <a:cs typeface="Consolas"/>
                <a:sym typeface="Consolas"/>
              </a:rPr>
              <a:t>m</a:t>
            </a:r>
            <a:r>
              <a:rPr lang="en">
                <a:latin typeface="Consolas"/>
                <a:ea typeface="Consolas"/>
                <a:cs typeface="Consolas"/>
                <a:sym typeface="Consolas"/>
              </a:rPr>
              <a:t>y_list.append['turtle']</a:t>
            </a:r>
            <a:endParaRPr>
              <a:latin typeface="Consolas"/>
              <a:ea typeface="Consolas"/>
              <a:cs typeface="Consolas"/>
              <a:sym typeface="Consolas"/>
            </a:endParaRPr>
          </a:p>
          <a:p>
            <a:pPr indent="0" lvl="0" marL="0" rtl="0" algn="l">
              <a:spcBef>
                <a:spcPts val="1000"/>
              </a:spcBef>
              <a:spcAft>
                <a:spcPts val="1000"/>
              </a:spcAft>
              <a:buNone/>
            </a:pPr>
            <a:r>
              <a:rPr lang="en"/>
              <a:t>Now, the value of </a:t>
            </a:r>
            <a:r>
              <a:rPr lang="en">
                <a:latin typeface="Consolas"/>
                <a:ea typeface="Consolas"/>
                <a:cs typeface="Consolas"/>
                <a:sym typeface="Consolas"/>
              </a:rPr>
              <a:t>my_list</a:t>
            </a:r>
            <a:r>
              <a:rPr lang="en"/>
              <a:t> is </a:t>
            </a:r>
            <a:r>
              <a:rPr lang="en">
                <a:latin typeface="Consolas"/>
                <a:ea typeface="Consolas"/>
                <a:cs typeface="Consolas"/>
                <a:sym typeface="Consolas"/>
              </a:rPr>
              <a:t>['dog', 'cat', 'turtle']</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480425" y="1598525"/>
            <a:ext cx="3481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 List of Pets</a:t>
            </a:r>
            <a:endParaRPr/>
          </a:p>
        </p:txBody>
      </p:sp>
      <p:sp>
        <p:nvSpPr>
          <p:cNvPr id="168" name="Google Shape;168;p32"/>
          <p:cNvSpPr txBox="1"/>
          <p:nvPr>
            <p:ph idx="2" type="body"/>
          </p:nvPr>
        </p:nvSpPr>
        <p:spPr>
          <a:xfrm>
            <a:off x="4939500" y="724075"/>
            <a:ext cx="39291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 want to make a list containing the types of pets that the user has. Keep prompting the user for a pet until they enter "stop". If it's a new pet, add it to the list. If the list already has that pet, don't add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Elements</a:t>
            </a:r>
            <a:endParaRPr/>
          </a:p>
        </p:txBody>
      </p:sp>
      <p:sp>
        <p:nvSpPr>
          <p:cNvPr id="174" name="Google Shape;174;p33"/>
          <p:cNvSpPr txBox="1"/>
          <p:nvPr>
            <p:ph idx="1" type="body"/>
          </p:nvPr>
        </p:nvSpPr>
        <p:spPr>
          <a:xfrm>
            <a:off x="311700" y="1152475"/>
            <a:ext cx="834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pop()</a:t>
            </a:r>
            <a:r>
              <a:rPr lang="en"/>
              <a:t> and </a:t>
            </a:r>
            <a:r>
              <a:rPr b="1" lang="en"/>
              <a:t>remove()</a:t>
            </a:r>
            <a:r>
              <a:rPr lang="en"/>
              <a:t> both remove an item from a list.</a:t>
            </a:r>
            <a:endParaRPr/>
          </a:p>
          <a:p>
            <a:pPr indent="0" lvl="0" marL="0" rtl="0" algn="l">
              <a:spcBef>
                <a:spcPts val="1000"/>
              </a:spcBef>
              <a:spcAft>
                <a:spcPts val="0"/>
              </a:spcAft>
              <a:buNone/>
            </a:pPr>
            <a:r>
              <a:rPr lang="en">
                <a:latin typeface="Consolas"/>
                <a:ea typeface="Consolas"/>
                <a:cs typeface="Consolas"/>
                <a:sym typeface="Consolas"/>
              </a:rPr>
              <a:t>my_list = ['cat', 'dog', 'cat']</a:t>
            </a:r>
            <a:endParaRPr>
              <a:latin typeface="Consolas"/>
              <a:ea typeface="Consolas"/>
              <a:cs typeface="Consolas"/>
              <a:sym typeface="Consolas"/>
            </a:endParaRPr>
          </a:p>
          <a:p>
            <a:pPr indent="-342900" lvl="0" marL="457200" rtl="0" algn="l">
              <a:spcBef>
                <a:spcPts val="1000"/>
              </a:spcBef>
              <a:spcAft>
                <a:spcPts val="0"/>
              </a:spcAft>
              <a:buSzPts val="1800"/>
              <a:buChar char="●"/>
            </a:pPr>
            <a:r>
              <a:rPr b="1" lang="en"/>
              <a:t>pop()</a:t>
            </a:r>
            <a:r>
              <a:rPr lang="en"/>
              <a:t> removes an item based on its index.</a:t>
            </a:r>
            <a:endParaRPr/>
          </a:p>
          <a:p>
            <a:pPr indent="0" lvl="0" marL="457200" rtl="0" algn="l">
              <a:spcBef>
                <a:spcPts val="1000"/>
              </a:spcBef>
              <a:spcAft>
                <a:spcPts val="0"/>
              </a:spcAft>
              <a:buNone/>
            </a:pPr>
            <a:r>
              <a:rPr lang="en"/>
              <a:t>After calling </a:t>
            </a:r>
            <a:r>
              <a:rPr lang="en">
                <a:latin typeface="Consolas"/>
                <a:ea typeface="Consolas"/>
                <a:cs typeface="Consolas"/>
                <a:sym typeface="Consolas"/>
              </a:rPr>
              <a:t>my_list.pop(2)</a:t>
            </a:r>
            <a:r>
              <a:rPr lang="en"/>
              <a:t>, the value of </a:t>
            </a:r>
            <a:r>
              <a:rPr lang="en">
                <a:latin typeface="Consolas"/>
                <a:ea typeface="Consolas"/>
                <a:cs typeface="Consolas"/>
                <a:sym typeface="Consolas"/>
              </a:rPr>
              <a:t>my_list</a:t>
            </a:r>
            <a:r>
              <a:rPr lang="en"/>
              <a:t> is </a:t>
            </a:r>
            <a:r>
              <a:rPr lang="en">
                <a:latin typeface="Consolas"/>
                <a:ea typeface="Consolas"/>
                <a:cs typeface="Consolas"/>
                <a:sym typeface="Consolas"/>
              </a:rPr>
              <a:t>['cat', 'dog']</a:t>
            </a:r>
            <a:endParaRPr>
              <a:latin typeface="Consolas"/>
              <a:ea typeface="Consolas"/>
              <a:cs typeface="Consolas"/>
              <a:sym typeface="Consolas"/>
            </a:endParaRPr>
          </a:p>
          <a:p>
            <a:pPr indent="-342900" lvl="0" marL="457200" rtl="0" algn="l">
              <a:spcBef>
                <a:spcPts val="1000"/>
              </a:spcBef>
              <a:spcAft>
                <a:spcPts val="0"/>
              </a:spcAft>
              <a:buSzPts val="1800"/>
              <a:buChar char="●"/>
            </a:pPr>
            <a:r>
              <a:rPr b="1" lang="en"/>
              <a:t>remove()</a:t>
            </a:r>
            <a:r>
              <a:rPr lang="en"/>
              <a:t> removes an item based on its value. If there are multiple, it removes the first item with that values.</a:t>
            </a:r>
            <a:endParaRPr/>
          </a:p>
          <a:p>
            <a:pPr indent="0" lvl="0" marL="457200" rtl="0" algn="l">
              <a:spcBef>
                <a:spcPts val="1000"/>
              </a:spcBef>
              <a:spcAft>
                <a:spcPts val="1000"/>
              </a:spcAft>
              <a:buNone/>
            </a:pPr>
            <a:r>
              <a:rPr lang="en"/>
              <a:t>After calling </a:t>
            </a:r>
            <a:r>
              <a:rPr lang="en">
                <a:latin typeface="Consolas"/>
                <a:ea typeface="Consolas"/>
                <a:cs typeface="Consolas"/>
                <a:sym typeface="Consolas"/>
              </a:rPr>
              <a:t>my_list.remove('cat')</a:t>
            </a:r>
            <a:r>
              <a:rPr lang="en"/>
              <a:t>, the value of </a:t>
            </a:r>
            <a:r>
              <a:rPr lang="en">
                <a:latin typeface="Consolas"/>
                <a:ea typeface="Consolas"/>
                <a:cs typeface="Consolas"/>
                <a:sym typeface="Consolas"/>
              </a:rPr>
              <a:t>my_list</a:t>
            </a:r>
            <a:r>
              <a:rPr lang="en"/>
              <a:t> is </a:t>
            </a:r>
            <a:r>
              <a:rPr lang="en">
                <a:latin typeface="Consolas"/>
                <a:ea typeface="Consolas"/>
                <a:cs typeface="Consolas"/>
                <a:sym typeface="Consolas"/>
              </a:rPr>
              <a:t>['dog', 'cat']</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Methods</a:t>
            </a:r>
            <a:endParaRPr/>
          </a:p>
        </p:txBody>
      </p:sp>
      <p:sp>
        <p:nvSpPr>
          <p:cNvPr id="180" name="Google Shape;180;p34"/>
          <p:cNvSpPr txBox="1"/>
          <p:nvPr>
            <p:ph idx="1" type="body"/>
          </p:nvPr>
        </p:nvSpPr>
        <p:spPr>
          <a:xfrm>
            <a:off x="311700" y="1152475"/>
            <a:ext cx="8520600" cy="9975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t>Since lists are mutable, the list methods directly modify the list - you don't </a:t>
            </a:r>
            <a:r>
              <a:rPr lang="en"/>
              <a:t>have</a:t>
            </a:r>
            <a:r>
              <a:rPr lang="en"/>
              <a:t> to set it equal to anything.</a:t>
            </a:r>
            <a:endParaRPr/>
          </a:p>
        </p:txBody>
      </p:sp>
      <p:pic>
        <p:nvPicPr>
          <p:cNvPr id="181" name="Google Shape;181;p34"/>
          <p:cNvPicPr preferRelativeResize="0"/>
          <p:nvPr/>
        </p:nvPicPr>
        <p:blipFill>
          <a:blip r:embed="rId3">
            <a:alphaModFix/>
          </a:blip>
          <a:stretch>
            <a:fillRect/>
          </a:stretch>
        </p:blipFill>
        <p:spPr>
          <a:xfrm>
            <a:off x="424600" y="2149975"/>
            <a:ext cx="2838450" cy="1933575"/>
          </a:xfrm>
          <a:prstGeom prst="rect">
            <a:avLst/>
          </a:prstGeom>
          <a:noFill/>
          <a:ln>
            <a:noFill/>
          </a:ln>
        </p:spPr>
      </p:pic>
      <p:sp>
        <p:nvSpPr>
          <p:cNvPr id="182" name="Google Shape;182;p34"/>
          <p:cNvSpPr txBox="1"/>
          <p:nvPr/>
        </p:nvSpPr>
        <p:spPr>
          <a:xfrm>
            <a:off x="3553225" y="2726625"/>
            <a:ext cx="3581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Lexend"/>
                <a:ea typeface="Lexend"/>
                <a:cs typeface="Lexend"/>
                <a:sym typeface="Lexend"/>
              </a:rPr>
              <a:t>Discussion: What is the output of this code and why?</a:t>
            </a:r>
            <a:endParaRPr sz="1800">
              <a:solidFill>
                <a:schemeClr val="dk2"/>
              </a:solidFill>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Lists</a:t>
            </a:r>
            <a:endParaRPr/>
          </a:p>
        </p:txBody>
      </p:sp>
      <p:sp>
        <p:nvSpPr>
          <p:cNvPr id="188" name="Google Shape;188;p35"/>
          <p:cNvSpPr txBox="1"/>
          <p:nvPr>
            <p:ph idx="1" type="body"/>
          </p:nvPr>
        </p:nvSpPr>
        <p:spPr>
          <a:xfrm>
            <a:off x="311700" y="1152475"/>
            <a:ext cx="8520600" cy="18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 is a list method. You call </a:t>
            </a:r>
            <a:r>
              <a:rPr lang="en">
                <a:latin typeface="Consolas"/>
                <a:ea typeface="Consolas"/>
                <a:cs typeface="Consolas"/>
                <a:sym typeface="Consolas"/>
              </a:rPr>
              <a:t>list.sort()</a:t>
            </a:r>
            <a:r>
              <a:rPr lang="en"/>
              <a:t>, which directly modifies the list, so you don't have to set it </a:t>
            </a:r>
            <a:r>
              <a:rPr lang="en"/>
              <a:t>equal</a:t>
            </a:r>
            <a:r>
              <a:rPr lang="en"/>
              <a:t> to anything.</a:t>
            </a:r>
            <a:endParaRPr/>
          </a:p>
          <a:p>
            <a:pPr indent="0" lvl="0" marL="0" rtl="0" algn="l">
              <a:spcBef>
                <a:spcPts val="1000"/>
              </a:spcBef>
              <a:spcAft>
                <a:spcPts val="1000"/>
              </a:spcAft>
              <a:buNone/>
            </a:pPr>
            <a:r>
              <a:rPr lang="en"/>
              <a:t>sorted() is a function. You call </a:t>
            </a:r>
            <a:r>
              <a:rPr lang="en">
                <a:latin typeface="Consolas"/>
                <a:ea typeface="Consolas"/>
                <a:cs typeface="Consolas"/>
                <a:sym typeface="Consolas"/>
              </a:rPr>
              <a:t>sorted(list)</a:t>
            </a:r>
            <a:r>
              <a:rPr lang="en"/>
              <a:t>, which gives you a new, sorted list, so you </a:t>
            </a:r>
            <a:r>
              <a:rPr lang="en"/>
              <a:t>have</a:t>
            </a:r>
            <a:r>
              <a:rPr lang="en"/>
              <a:t> to set it equal to something. It doesn't modify the original list.</a:t>
            </a:r>
            <a:endParaRPr/>
          </a:p>
        </p:txBody>
      </p:sp>
      <p:pic>
        <p:nvPicPr>
          <p:cNvPr id="189" name="Google Shape;189;p35"/>
          <p:cNvPicPr preferRelativeResize="0"/>
          <p:nvPr/>
        </p:nvPicPr>
        <p:blipFill>
          <a:blip r:embed="rId3">
            <a:alphaModFix/>
          </a:blip>
          <a:stretch>
            <a:fillRect/>
          </a:stretch>
        </p:blipFill>
        <p:spPr>
          <a:xfrm>
            <a:off x="857526" y="3114800"/>
            <a:ext cx="2738675" cy="986350"/>
          </a:xfrm>
          <a:prstGeom prst="rect">
            <a:avLst/>
          </a:prstGeom>
          <a:noFill/>
          <a:ln>
            <a:noFill/>
          </a:ln>
        </p:spPr>
      </p:pic>
      <p:sp>
        <p:nvSpPr>
          <p:cNvPr id="190" name="Google Shape;190;p35"/>
          <p:cNvSpPr txBox="1"/>
          <p:nvPr/>
        </p:nvSpPr>
        <p:spPr>
          <a:xfrm>
            <a:off x="623300" y="4220150"/>
            <a:ext cx="394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a:ea typeface="Lexend"/>
                <a:cs typeface="Lexend"/>
                <a:sym typeface="Lexend"/>
              </a:rPr>
              <a:t>Correctly sorting a list with sort()</a:t>
            </a:r>
            <a:endParaRPr sz="1600">
              <a:solidFill>
                <a:schemeClr val="dk2"/>
              </a:solidFill>
              <a:latin typeface="Lexend"/>
              <a:ea typeface="Lexend"/>
              <a:cs typeface="Lexend"/>
              <a:sym typeface="Lexend"/>
            </a:endParaRPr>
          </a:p>
        </p:txBody>
      </p:sp>
      <p:pic>
        <p:nvPicPr>
          <p:cNvPr id="191" name="Google Shape;191;p35"/>
          <p:cNvPicPr preferRelativeResize="0"/>
          <p:nvPr/>
        </p:nvPicPr>
        <p:blipFill>
          <a:blip r:embed="rId4">
            <a:alphaModFix/>
          </a:blip>
          <a:stretch>
            <a:fillRect/>
          </a:stretch>
        </p:blipFill>
        <p:spPr>
          <a:xfrm>
            <a:off x="4846100" y="3114800"/>
            <a:ext cx="3143991" cy="986350"/>
          </a:xfrm>
          <a:prstGeom prst="rect">
            <a:avLst/>
          </a:prstGeom>
          <a:noFill/>
          <a:ln>
            <a:noFill/>
          </a:ln>
        </p:spPr>
      </p:pic>
      <p:sp>
        <p:nvSpPr>
          <p:cNvPr id="192" name="Google Shape;192;p35"/>
          <p:cNvSpPr txBox="1"/>
          <p:nvPr/>
        </p:nvSpPr>
        <p:spPr>
          <a:xfrm>
            <a:off x="4751825" y="4220150"/>
            <a:ext cx="394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a:ea typeface="Lexend"/>
                <a:cs typeface="Lexend"/>
                <a:sym typeface="Lexend"/>
              </a:rPr>
              <a:t>Correctly sorting a list with sorted()</a:t>
            </a:r>
            <a:endParaRPr sz="1600">
              <a:solidFill>
                <a:schemeClr val="dk2"/>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Copying Lists</a:t>
            </a:r>
            <a:endParaRPr/>
          </a:p>
        </p:txBody>
      </p:sp>
      <p:sp>
        <p:nvSpPr>
          <p:cNvPr id="198" name="Google Shape;198;p36"/>
          <p:cNvSpPr txBox="1"/>
          <p:nvPr>
            <p:ph idx="1" type="body"/>
          </p:nvPr>
        </p:nvSpPr>
        <p:spPr>
          <a:xfrm>
            <a:off x="311700" y="1152475"/>
            <a:ext cx="8520600" cy="9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you make a copy of a list, it's good practice to use the .copy() method, otherwise modifying the copy will modify the original list.</a:t>
            </a:r>
            <a:endParaRPr/>
          </a:p>
        </p:txBody>
      </p:sp>
      <p:pic>
        <p:nvPicPr>
          <p:cNvPr id="199" name="Google Shape;199;p36"/>
          <p:cNvPicPr preferRelativeResize="0"/>
          <p:nvPr/>
        </p:nvPicPr>
        <p:blipFill>
          <a:blip r:embed="rId3">
            <a:alphaModFix/>
          </a:blip>
          <a:stretch>
            <a:fillRect/>
          </a:stretch>
        </p:blipFill>
        <p:spPr>
          <a:xfrm>
            <a:off x="361825" y="2037300"/>
            <a:ext cx="4552475" cy="2138525"/>
          </a:xfrm>
          <a:prstGeom prst="rect">
            <a:avLst/>
          </a:prstGeom>
          <a:noFill/>
          <a:ln>
            <a:noFill/>
          </a:ln>
        </p:spPr>
      </p:pic>
      <p:sp>
        <p:nvSpPr>
          <p:cNvPr id="200" name="Google Shape;200;p36"/>
          <p:cNvSpPr txBox="1"/>
          <p:nvPr/>
        </p:nvSpPr>
        <p:spPr>
          <a:xfrm>
            <a:off x="5136400" y="2787425"/>
            <a:ext cx="2879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700">
                <a:solidFill>
                  <a:schemeClr val="dk2"/>
                </a:solidFill>
                <a:latin typeface="Lexend"/>
                <a:ea typeface="Lexend"/>
                <a:cs typeface="Lexend"/>
                <a:sym typeface="Lexend"/>
              </a:rPr>
              <a:t>Discussion: What is the output of this code and why?</a:t>
            </a:r>
            <a:endParaRPr sz="1700">
              <a:solidFill>
                <a:schemeClr val="dk2"/>
              </a:solidFill>
              <a:latin typeface="Lexend"/>
              <a:ea typeface="Lexend"/>
              <a:cs typeface="Lexend"/>
              <a:sym typeface="Lexend"/>
            </a:endParaRPr>
          </a:p>
        </p:txBody>
      </p:sp>
      <p:sp>
        <p:nvSpPr>
          <p:cNvPr id="201" name="Google Shape;201;p36"/>
          <p:cNvSpPr txBox="1"/>
          <p:nvPr/>
        </p:nvSpPr>
        <p:spPr>
          <a:xfrm>
            <a:off x="637625" y="4405800"/>
            <a:ext cx="84018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Lexend"/>
                <a:ea typeface="Lexend"/>
                <a:cs typeface="Lexend"/>
                <a:sym typeface="Lexend"/>
              </a:rPr>
              <a:t>After running this code, what is stored at </a:t>
            </a:r>
            <a:r>
              <a:rPr lang="en" sz="1700">
                <a:solidFill>
                  <a:schemeClr val="dk2"/>
                </a:solidFill>
                <a:latin typeface="Consolas"/>
                <a:ea typeface="Consolas"/>
                <a:cs typeface="Consolas"/>
                <a:sym typeface="Consolas"/>
              </a:rPr>
              <a:t>planets</a:t>
            </a:r>
            <a:r>
              <a:rPr lang="en" sz="1700">
                <a:solidFill>
                  <a:schemeClr val="dk2"/>
                </a:solidFill>
                <a:latin typeface="Lexend"/>
                <a:ea typeface="Lexend"/>
                <a:cs typeface="Lexend"/>
                <a:sym typeface="Lexend"/>
              </a:rPr>
              <a:t>, </a:t>
            </a:r>
            <a:r>
              <a:rPr lang="en" sz="1700">
                <a:solidFill>
                  <a:schemeClr val="dk2"/>
                </a:solidFill>
                <a:latin typeface="Consolas"/>
                <a:ea typeface="Consolas"/>
                <a:cs typeface="Consolas"/>
                <a:sym typeface="Consolas"/>
              </a:rPr>
              <a:t>planets2</a:t>
            </a:r>
            <a:r>
              <a:rPr lang="en" sz="1700">
                <a:solidFill>
                  <a:schemeClr val="dk2"/>
                </a:solidFill>
                <a:latin typeface="Lexend"/>
                <a:ea typeface="Lexend"/>
                <a:cs typeface="Lexend"/>
                <a:sym typeface="Lexend"/>
              </a:rPr>
              <a:t>, and </a:t>
            </a:r>
            <a:r>
              <a:rPr lang="en" sz="1700">
                <a:solidFill>
                  <a:schemeClr val="dk2"/>
                </a:solidFill>
                <a:latin typeface="Consolas"/>
                <a:ea typeface="Consolas"/>
                <a:cs typeface="Consolas"/>
                <a:sym typeface="Consolas"/>
              </a:rPr>
              <a:t>planets3</a:t>
            </a:r>
            <a:r>
              <a:rPr lang="en" sz="1700">
                <a:solidFill>
                  <a:schemeClr val="dk2"/>
                </a:solidFill>
                <a:latin typeface="Lexend"/>
                <a:ea typeface="Lexend"/>
                <a:cs typeface="Lexend"/>
                <a:sym typeface="Lexend"/>
              </a:rPr>
              <a:t>?</a:t>
            </a:r>
            <a:endParaRPr sz="1700">
              <a:solidFill>
                <a:schemeClr val="dk2"/>
              </a:solidFill>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265500" y="1369000"/>
            <a:ext cx="4045200" cy="1933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Example: Removing Values</a:t>
            </a:r>
            <a:endParaRPr/>
          </a:p>
        </p:txBody>
      </p:sp>
      <p:sp>
        <p:nvSpPr>
          <p:cNvPr id="207" name="Google Shape;207;p3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 have a list of numbers, but it contains multiple of the number 2. Remove the number 2 until it only appears in the list once.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Removing All Duplicates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have a list storing important data for your company, but it contains some duplicate entries. Go through your list and remove all the duplicates. When you're done, each item should appear in the list exactly once.</a:t>
            </a:r>
            <a:endParaRPr/>
          </a:p>
          <a:p>
            <a:pPr indent="0" lvl="0" marL="0" rtl="0" algn="l">
              <a:spcBef>
                <a:spcPts val="1000"/>
              </a:spcBef>
              <a:spcAft>
                <a:spcPts val="0"/>
              </a:spcAft>
              <a:buNone/>
            </a:pPr>
            <a:r>
              <a:rPr b="1" lang="en"/>
              <a:t>Hint: </a:t>
            </a:r>
            <a:r>
              <a:rPr lang="en"/>
              <a:t>How would you expand our previous example, which removed duplicates of one value, to remove duplicates of all values?</a:t>
            </a:r>
            <a:endParaRPr/>
          </a:p>
          <a:p>
            <a:pPr indent="0" lvl="0" marL="0" rtl="0" algn="l">
              <a:spcBef>
                <a:spcPts val="1000"/>
              </a:spcBef>
              <a:spcAft>
                <a:spcPts val="1000"/>
              </a:spcAft>
              <a:buNone/>
            </a:pPr>
            <a:r>
              <a:rPr b="1" lang="en"/>
              <a:t>Hint 2: </a:t>
            </a:r>
            <a:r>
              <a:rPr lang="en"/>
              <a:t>You might want to make a copy of the original list to use as reference. You may want to use more than one loop.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https://www.w3schools.com/python/python_lists.asp</a:t>
            </a:r>
            <a:r>
              <a:rPr lang="en"/>
              <a:t> </a:t>
            </a:r>
            <a:endParaRPr/>
          </a:p>
          <a:p>
            <a:pPr indent="0" lvl="0" marL="0" rtl="0" algn="l">
              <a:spcBef>
                <a:spcPts val="1000"/>
              </a:spcBef>
              <a:spcAft>
                <a:spcPts val="1000"/>
              </a:spcAft>
              <a:buNone/>
            </a:pPr>
            <a:r>
              <a:rPr lang="en" u="sng">
                <a:solidFill>
                  <a:schemeClr val="hlink"/>
                </a:solidFill>
                <a:hlinkClick r:id="rId4"/>
              </a:rPr>
              <a:t>https://docs.python.org/3/tutorial/datastructures.html</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Lists store a group of objects (things).</a:t>
            </a:r>
            <a:endParaRPr/>
          </a:p>
          <a:p>
            <a:pPr indent="0" lvl="0" marL="0" rtl="0" algn="l">
              <a:spcBef>
                <a:spcPts val="1000"/>
              </a:spcBef>
              <a:spcAft>
                <a:spcPts val="0"/>
              </a:spcAft>
              <a:buNone/>
            </a:pPr>
            <a:r>
              <a:rPr lang="en"/>
              <a:t>In a list, we can have any type of object.</a:t>
            </a:r>
            <a:endParaRPr/>
          </a:p>
          <a:p>
            <a:pPr indent="0" lvl="0" marL="0" rtl="0" algn="l">
              <a:spcBef>
                <a:spcPts val="1000"/>
              </a:spcBef>
              <a:spcAft>
                <a:spcPts val="0"/>
              </a:spcAft>
              <a:buNone/>
            </a:pPr>
            <a:r>
              <a:rPr lang="en"/>
              <a:t>Unlike strings, lists are mutable.</a:t>
            </a:r>
            <a:endParaRPr/>
          </a:p>
          <a:p>
            <a:pPr indent="-342900" lvl="0" marL="457200" rtl="0" algn="l">
              <a:spcBef>
                <a:spcPts val="1000"/>
              </a:spcBef>
              <a:spcAft>
                <a:spcPts val="0"/>
              </a:spcAft>
              <a:buSzPts val="1800"/>
              <a:buChar char="●"/>
            </a:pPr>
            <a:r>
              <a:rPr lang="en"/>
              <a:t>This means we can change an individual object in a list using index.</a:t>
            </a:r>
            <a:endParaRPr/>
          </a:p>
          <a:p>
            <a:pPr indent="-342900" lvl="0" marL="457200" rtl="0" algn="l">
              <a:spcBef>
                <a:spcPts val="1000"/>
              </a:spcBef>
              <a:spcAft>
                <a:spcPts val="0"/>
              </a:spcAft>
              <a:buSzPts val="1800"/>
              <a:buChar char="●"/>
            </a:pPr>
            <a:r>
              <a:rPr lang="en"/>
              <a:t>We can also add and remove objects from a list.</a:t>
            </a:r>
            <a:endParaRPr/>
          </a:p>
          <a:p>
            <a:pPr indent="0" lvl="0" marL="0" rtl="0" algn="l">
              <a:spcBef>
                <a:spcPts val="1000"/>
              </a:spcBef>
              <a:spcAft>
                <a:spcPts val="1000"/>
              </a:spcAft>
              <a:buNone/>
            </a:pPr>
            <a:r>
              <a:rPr lang="en"/>
              <a:t>We can also use lists in a for loop.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Review</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Indexing is how we access an individual thing inside a group.</a:t>
            </a:r>
            <a:endParaRPr/>
          </a:p>
          <a:p>
            <a:pPr indent="0" lvl="0" marL="0" rtl="0" algn="l">
              <a:spcBef>
                <a:spcPts val="1000"/>
              </a:spcBef>
              <a:spcAft>
                <a:spcPts val="0"/>
              </a:spcAft>
              <a:buNone/>
            </a:pPr>
            <a:r>
              <a:rPr lang="en"/>
              <a:t>We use square brackets([]) after the variable name to denote indexing.</a:t>
            </a:r>
            <a:endParaRPr/>
          </a:p>
          <a:p>
            <a:pPr indent="0" lvl="0" marL="0" rtl="0" algn="l">
              <a:spcBef>
                <a:spcPts val="1000"/>
              </a:spcBef>
              <a:spcAft>
                <a:spcPts val="0"/>
              </a:spcAft>
              <a:buNone/>
            </a:pPr>
            <a:r>
              <a:rPr lang="en"/>
              <a:t>Indexes start at 0 and go to the length of the object minus 1.</a:t>
            </a:r>
            <a:endParaRPr/>
          </a:p>
          <a:p>
            <a:pPr indent="0" lvl="0" marL="0" rtl="0" algn="l">
              <a:spcBef>
                <a:spcPts val="1000"/>
              </a:spcBef>
              <a:spcAft>
                <a:spcPts val="0"/>
              </a:spcAft>
              <a:buNone/>
            </a:pPr>
            <a:r>
              <a:rPr lang="en"/>
              <a:t>You can use indexes to access the individual items in a list, just like with strings.</a:t>
            </a:r>
            <a:endParaRPr/>
          </a:p>
          <a:p>
            <a:pPr indent="0" lvl="0" marL="0" rtl="0" algn="l">
              <a:spcBef>
                <a:spcPts val="1000"/>
              </a:spcBef>
              <a:spcAft>
                <a:spcPts val="0"/>
              </a:spcAft>
              <a:buNone/>
            </a:pPr>
            <a:r>
              <a:rPr lang="en">
                <a:latin typeface="Consolas"/>
                <a:ea typeface="Consolas"/>
                <a:cs typeface="Consolas"/>
                <a:sym typeface="Consolas"/>
              </a:rPr>
              <a:t>planets = ['mercury', 'venus', 'earth', 'mars', 'jupiter']</a:t>
            </a:r>
            <a:endParaRPr>
              <a:latin typeface="Consolas"/>
              <a:ea typeface="Consolas"/>
              <a:cs typeface="Consolas"/>
              <a:sym typeface="Consolas"/>
            </a:endParaRPr>
          </a:p>
          <a:p>
            <a:pPr indent="0" lvl="0" marL="0" rtl="0" algn="l">
              <a:spcBef>
                <a:spcPts val="1000"/>
              </a:spcBef>
              <a:spcAft>
                <a:spcPts val="1000"/>
              </a:spcAft>
              <a:buNone/>
            </a:pPr>
            <a:r>
              <a:rPr lang="en">
                <a:latin typeface="Consolas"/>
                <a:ea typeface="Consolas"/>
                <a:cs typeface="Consolas"/>
                <a:sym typeface="Consolas"/>
              </a:rPr>
              <a:t>planets[3]</a:t>
            </a:r>
            <a:r>
              <a:rPr lang="en">
                <a:latin typeface="Courier New"/>
                <a:ea typeface="Courier New"/>
                <a:cs typeface="Courier New"/>
                <a:sym typeface="Courier New"/>
              </a:rPr>
              <a:t> </a:t>
            </a:r>
            <a:r>
              <a:rPr lang="en"/>
              <a:t>is </a:t>
            </a:r>
            <a:r>
              <a:rPr lang="en">
                <a:latin typeface="Consolas"/>
                <a:ea typeface="Consolas"/>
                <a:cs typeface="Consolas"/>
                <a:sym typeface="Consolas"/>
              </a:rPr>
              <a:t>'mars'</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Indexing</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lists are mutable, you can use indexes to modify items in a list.</a:t>
            </a:r>
            <a:endParaRPr/>
          </a:p>
          <a:p>
            <a:pPr indent="0" lvl="0" marL="0" rtl="0" algn="l">
              <a:spcBef>
                <a:spcPts val="1000"/>
              </a:spcBef>
              <a:spcAft>
                <a:spcPts val="0"/>
              </a:spcAft>
              <a:buNone/>
            </a:pPr>
            <a:r>
              <a:rPr lang="en"/>
              <a:t>Let's say we have a list of planets, but we misspelled one of them:</a:t>
            </a:r>
            <a:endParaRPr/>
          </a:p>
          <a:p>
            <a:pPr indent="0" lvl="0" marL="0" rtl="0" algn="l">
              <a:spcBef>
                <a:spcPts val="1000"/>
              </a:spcBef>
              <a:spcAft>
                <a:spcPts val="0"/>
              </a:spcAft>
              <a:buNone/>
            </a:pPr>
            <a:r>
              <a:rPr lang="en">
                <a:latin typeface="Consolas"/>
                <a:ea typeface="Consolas"/>
                <a:cs typeface="Consolas"/>
                <a:sym typeface="Consolas"/>
              </a:rPr>
              <a:t>planets = ['mercury', 'venus', erath, 'mars']</a:t>
            </a:r>
            <a:endParaRPr>
              <a:latin typeface="Courier New"/>
              <a:ea typeface="Courier New"/>
              <a:cs typeface="Courier New"/>
              <a:sym typeface="Courier New"/>
            </a:endParaRPr>
          </a:p>
          <a:p>
            <a:pPr indent="0" lvl="0" marL="0" rtl="0" algn="l">
              <a:spcBef>
                <a:spcPts val="1000"/>
              </a:spcBef>
              <a:spcAft>
                <a:spcPts val="0"/>
              </a:spcAft>
              <a:buNone/>
            </a:pPr>
            <a:r>
              <a:rPr lang="en"/>
              <a:t>We can update it using indexing:</a:t>
            </a:r>
            <a:endParaRPr/>
          </a:p>
          <a:p>
            <a:pPr indent="0" lvl="0" marL="0" rtl="0" algn="l">
              <a:spcBef>
                <a:spcPts val="1000"/>
              </a:spcBef>
              <a:spcAft>
                <a:spcPts val="0"/>
              </a:spcAft>
              <a:buNone/>
            </a:pPr>
            <a:r>
              <a:rPr lang="en">
                <a:latin typeface="Consolas"/>
                <a:ea typeface="Consolas"/>
                <a:cs typeface="Consolas"/>
                <a:sym typeface="Consolas"/>
              </a:rPr>
              <a:t>p</a:t>
            </a:r>
            <a:r>
              <a:rPr lang="en">
                <a:latin typeface="Consolas"/>
                <a:ea typeface="Consolas"/>
                <a:cs typeface="Consolas"/>
                <a:sym typeface="Consolas"/>
              </a:rPr>
              <a:t>lanets[2] = 'earth'</a:t>
            </a:r>
            <a:endParaRPr>
              <a:latin typeface="Consolas"/>
              <a:ea typeface="Consolas"/>
              <a:cs typeface="Consolas"/>
              <a:sym typeface="Consolas"/>
            </a:endParaRPr>
          </a:p>
          <a:p>
            <a:pPr indent="0" lvl="0" marL="0" rtl="0" algn="l">
              <a:spcBef>
                <a:spcPts val="1000"/>
              </a:spcBef>
              <a:spcAft>
                <a:spcPts val="0"/>
              </a:spcAft>
              <a:buNone/>
            </a:pPr>
            <a:r>
              <a:rPr lang="en"/>
              <a:t>Now the value of planets is: </a:t>
            </a:r>
            <a:r>
              <a:rPr lang="en">
                <a:latin typeface="Consolas"/>
                <a:ea typeface="Consolas"/>
                <a:cs typeface="Consolas"/>
                <a:sym typeface="Consolas"/>
              </a:rPr>
              <a:t>['mercury', 'venus', earth, 'mars']</a:t>
            </a:r>
            <a:endParaRPr>
              <a:latin typeface="Courier New"/>
              <a:ea typeface="Courier New"/>
              <a:cs typeface="Courier New"/>
              <a:sym typeface="Courier New"/>
            </a:endParaRPr>
          </a:p>
          <a:p>
            <a:pPr indent="0" lvl="0" marL="0" rtl="0" algn="l">
              <a:spcBef>
                <a:spcPts val="1000"/>
              </a:spcBef>
              <a:spcAft>
                <a:spcPts val="1000"/>
              </a:spcAft>
              <a:buNone/>
            </a:pPr>
            <a:r>
              <a:rPr lang="en"/>
              <a:t>We just changed one item in the list without changing the entire thing.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280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in a For Loop</a:t>
            </a:r>
            <a:endParaRPr/>
          </a:p>
        </p:txBody>
      </p:sp>
      <p:sp>
        <p:nvSpPr>
          <p:cNvPr id="129" name="Google Shape;129;p26"/>
          <p:cNvSpPr txBox="1"/>
          <p:nvPr>
            <p:ph idx="1" type="body"/>
          </p:nvPr>
        </p:nvSpPr>
        <p:spPr>
          <a:xfrm>
            <a:off x="311700" y="901750"/>
            <a:ext cx="8520600" cy="8469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t>You can iterate through a list in a for loop, just like with a string, because a list is an </a:t>
            </a:r>
            <a:r>
              <a:rPr lang="en">
                <a:solidFill>
                  <a:schemeClr val="accent4"/>
                </a:solidFill>
              </a:rPr>
              <a:t>iterable</a:t>
            </a:r>
            <a:r>
              <a:rPr lang="en"/>
              <a:t> - a collection of objects.</a:t>
            </a:r>
            <a:endParaRPr>
              <a:latin typeface="Courier New"/>
              <a:ea typeface="Courier New"/>
              <a:cs typeface="Courier New"/>
              <a:sym typeface="Courier New"/>
            </a:endParaRPr>
          </a:p>
        </p:txBody>
      </p:sp>
      <p:sp>
        <p:nvSpPr>
          <p:cNvPr id="130" name="Google Shape;130;p26"/>
          <p:cNvSpPr txBox="1"/>
          <p:nvPr/>
        </p:nvSpPr>
        <p:spPr>
          <a:xfrm>
            <a:off x="311700" y="1748650"/>
            <a:ext cx="3435000" cy="23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Lexend"/>
                <a:ea typeface="Lexend"/>
                <a:cs typeface="Lexend"/>
                <a:sym typeface="Lexend"/>
              </a:rPr>
              <a:t>Iterating through a string goes through each letter:</a:t>
            </a:r>
            <a:endParaRPr sz="1600">
              <a:solidFill>
                <a:schemeClr val="dk2"/>
              </a:solidFill>
              <a:latin typeface="Lexend"/>
              <a:ea typeface="Lexend"/>
              <a:cs typeface="Lexend"/>
              <a:sym typeface="Lexend"/>
            </a:endParaRPr>
          </a:p>
          <a:p>
            <a:pPr indent="0" lvl="0" marL="0" rtl="0" algn="l">
              <a:lnSpc>
                <a:spcPct val="115000"/>
              </a:lnSpc>
              <a:spcBef>
                <a:spcPts val="1000"/>
              </a:spcBef>
              <a:spcAft>
                <a:spcPts val="0"/>
              </a:spcAft>
              <a:buNone/>
            </a:pPr>
            <a:r>
              <a:rPr lang="en" sz="1600">
                <a:solidFill>
                  <a:schemeClr val="dk2"/>
                </a:solidFill>
                <a:latin typeface="Consolas"/>
                <a:ea typeface="Consolas"/>
                <a:cs typeface="Consolas"/>
                <a:sym typeface="Consolas"/>
              </a:rPr>
              <a:t>for i in "hello":</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chemeClr val="dk2"/>
                </a:solidFill>
                <a:latin typeface="Lexend"/>
                <a:ea typeface="Lexend"/>
                <a:cs typeface="Lexend"/>
                <a:sym typeface="Lexend"/>
              </a:rPr>
              <a:t>Iteration 1: </a:t>
            </a:r>
            <a:r>
              <a:rPr lang="en" sz="1600">
                <a:solidFill>
                  <a:schemeClr val="dk2"/>
                </a:solidFill>
                <a:latin typeface="Consolas"/>
                <a:ea typeface="Consolas"/>
                <a:cs typeface="Consolas"/>
                <a:sym typeface="Consolas"/>
              </a:rPr>
              <a:t>i = "h"</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chemeClr val="dk2"/>
                </a:solidFill>
                <a:latin typeface="Lexend"/>
                <a:ea typeface="Lexend"/>
                <a:cs typeface="Lexend"/>
                <a:sym typeface="Lexend"/>
              </a:rPr>
              <a:t>Iteration 2: </a:t>
            </a:r>
            <a:r>
              <a:rPr lang="en" sz="1600">
                <a:solidFill>
                  <a:schemeClr val="dk2"/>
                </a:solidFill>
                <a:latin typeface="Consolas"/>
                <a:ea typeface="Consolas"/>
                <a:cs typeface="Consolas"/>
                <a:sym typeface="Consolas"/>
              </a:rPr>
              <a:t>i = "e"</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600">
                <a:solidFill>
                  <a:schemeClr val="dk2"/>
                </a:solidFill>
                <a:latin typeface="Lexend"/>
                <a:ea typeface="Lexend"/>
                <a:cs typeface="Lexend"/>
                <a:sym typeface="Lexend"/>
              </a:rPr>
              <a:t>Iteration 3: </a:t>
            </a:r>
            <a:r>
              <a:rPr lang="en" sz="1600">
                <a:solidFill>
                  <a:schemeClr val="dk2"/>
                </a:solidFill>
                <a:latin typeface="Consolas"/>
                <a:ea typeface="Consolas"/>
                <a:cs typeface="Consolas"/>
                <a:sym typeface="Consolas"/>
              </a:rPr>
              <a:t>i = "l"</a:t>
            </a:r>
            <a:r>
              <a:rPr lang="en" sz="1600">
                <a:solidFill>
                  <a:schemeClr val="dk2"/>
                </a:solidFill>
                <a:latin typeface="Lexend"/>
                <a:ea typeface="Lexend"/>
                <a:cs typeface="Lexend"/>
                <a:sym typeface="Lexend"/>
              </a:rPr>
              <a:t>               etc.</a:t>
            </a:r>
            <a:endParaRPr sz="1600">
              <a:solidFill>
                <a:schemeClr val="dk2"/>
              </a:solidFill>
              <a:latin typeface="Lexend"/>
              <a:ea typeface="Lexend"/>
              <a:cs typeface="Lexend"/>
              <a:sym typeface="Lexend"/>
            </a:endParaRPr>
          </a:p>
        </p:txBody>
      </p:sp>
      <p:sp>
        <p:nvSpPr>
          <p:cNvPr id="131" name="Google Shape;131;p26"/>
          <p:cNvSpPr txBox="1"/>
          <p:nvPr/>
        </p:nvSpPr>
        <p:spPr>
          <a:xfrm>
            <a:off x="4461425" y="1748650"/>
            <a:ext cx="3435000" cy="23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Lexend"/>
                <a:ea typeface="Lexend"/>
                <a:cs typeface="Lexend"/>
                <a:sym typeface="Lexend"/>
              </a:rPr>
              <a:t>Iterating through a list goes through each item:</a:t>
            </a:r>
            <a:endParaRPr sz="1600">
              <a:solidFill>
                <a:schemeClr val="dk2"/>
              </a:solidFill>
              <a:latin typeface="Lexend"/>
              <a:ea typeface="Lexend"/>
              <a:cs typeface="Lexend"/>
              <a:sym typeface="Lexend"/>
            </a:endParaRPr>
          </a:p>
          <a:p>
            <a:pPr indent="0" lvl="0" marL="0" rtl="0" algn="l">
              <a:lnSpc>
                <a:spcPct val="115000"/>
              </a:lnSpc>
              <a:spcBef>
                <a:spcPts val="1000"/>
              </a:spcBef>
              <a:spcAft>
                <a:spcPts val="0"/>
              </a:spcAft>
              <a:buNone/>
            </a:pPr>
            <a:r>
              <a:rPr lang="en" sz="1600">
                <a:solidFill>
                  <a:schemeClr val="dk2"/>
                </a:solidFill>
                <a:latin typeface="Consolas"/>
                <a:ea typeface="Consolas"/>
                <a:cs typeface="Consolas"/>
                <a:sym typeface="Consolas"/>
              </a:rPr>
              <a:t>for i in [1, 2, 3, 4]:</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chemeClr val="dk2"/>
                </a:solidFill>
                <a:latin typeface="Lexend"/>
                <a:ea typeface="Lexend"/>
                <a:cs typeface="Lexend"/>
                <a:sym typeface="Lexend"/>
              </a:rPr>
              <a:t>Iteration 1: </a:t>
            </a:r>
            <a:r>
              <a:rPr lang="en" sz="1600">
                <a:solidFill>
                  <a:schemeClr val="dk2"/>
                </a:solidFill>
                <a:latin typeface="Consolas"/>
                <a:ea typeface="Consolas"/>
                <a:cs typeface="Consolas"/>
                <a:sym typeface="Consolas"/>
              </a:rPr>
              <a:t>i = 1</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chemeClr val="dk2"/>
                </a:solidFill>
                <a:latin typeface="Lexend"/>
                <a:ea typeface="Lexend"/>
                <a:cs typeface="Lexend"/>
                <a:sym typeface="Lexend"/>
              </a:rPr>
              <a:t>Iteration 2: </a:t>
            </a:r>
            <a:r>
              <a:rPr lang="en" sz="1600">
                <a:solidFill>
                  <a:schemeClr val="dk2"/>
                </a:solidFill>
                <a:latin typeface="Consolas"/>
                <a:ea typeface="Consolas"/>
                <a:cs typeface="Consolas"/>
                <a:sym typeface="Consolas"/>
              </a:rPr>
              <a:t>i = 2</a:t>
            </a:r>
            <a:endParaRPr sz="1600">
              <a:solidFill>
                <a:schemeClr val="dk2"/>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600">
                <a:solidFill>
                  <a:schemeClr val="dk2"/>
                </a:solidFill>
                <a:latin typeface="Lexend"/>
                <a:ea typeface="Lexend"/>
                <a:cs typeface="Lexend"/>
                <a:sym typeface="Lexend"/>
              </a:rPr>
              <a:t>Iteration 3: </a:t>
            </a:r>
            <a:r>
              <a:rPr lang="en" sz="1600">
                <a:solidFill>
                  <a:schemeClr val="dk2"/>
                </a:solidFill>
                <a:latin typeface="Consolas"/>
                <a:ea typeface="Consolas"/>
                <a:cs typeface="Consolas"/>
                <a:sym typeface="Consolas"/>
              </a:rPr>
              <a:t>i = 3</a:t>
            </a:r>
            <a:r>
              <a:rPr lang="en" sz="1600">
                <a:solidFill>
                  <a:schemeClr val="dk2"/>
                </a:solidFill>
                <a:latin typeface="Lexend"/>
                <a:ea typeface="Lexend"/>
                <a:cs typeface="Lexend"/>
                <a:sym typeface="Lexend"/>
              </a:rPr>
              <a:t>              etc.</a:t>
            </a:r>
            <a:endParaRPr sz="1600">
              <a:solidFill>
                <a:schemeClr val="dk2"/>
              </a:solidFill>
              <a:latin typeface="Lexend"/>
              <a:ea typeface="Lexend"/>
              <a:cs typeface="Lexend"/>
              <a:sym typeface="Lexend"/>
            </a:endParaRPr>
          </a:p>
        </p:txBody>
      </p:sp>
      <p:sp>
        <p:nvSpPr>
          <p:cNvPr id="132" name="Google Shape;132;p26"/>
          <p:cNvSpPr txBox="1"/>
          <p:nvPr/>
        </p:nvSpPr>
        <p:spPr>
          <a:xfrm>
            <a:off x="728700" y="4313275"/>
            <a:ext cx="7686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Lexend"/>
                <a:ea typeface="Lexend"/>
                <a:cs typeface="Lexend"/>
                <a:sym typeface="Lexend"/>
              </a:rPr>
              <a:t>Similarly, the len() function returns the number of letters in a string, and the number of items in a list.</a:t>
            </a:r>
            <a:endParaRPr sz="1600">
              <a:solidFill>
                <a:schemeClr val="dk2"/>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Discussion: Why are lists useful?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43" name="Google Shape;143;p28"/>
          <p:cNvSpPr txBox="1"/>
          <p:nvPr>
            <p:ph idx="1" type="body"/>
          </p:nvPr>
        </p:nvSpPr>
        <p:spPr>
          <a:xfrm>
            <a:off x="311700" y="1152475"/>
            <a:ext cx="8520600" cy="39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for loop that goes through a list and prints each item in the list, along with its index. (Hint: Create a separate counter variable to keep track of the index.)</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Example:</a:t>
            </a:r>
            <a:endParaRPr/>
          </a:p>
          <a:p>
            <a:pPr indent="0" lvl="0" marL="0" rtl="0" algn="l">
              <a:spcBef>
                <a:spcPts val="1000"/>
              </a:spcBef>
              <a:spcAft>
                <a:spcPts val="0"/>
              </a:spcAft>
              <a:buNone/>
            </a:pPr>
            <a:r>
              <a:rPr lang="en">
                <a:latin typeface="Consolas"/>
                <a:ea typeface="Consolas"/>
                <a:cs typeface="Consolas"/>
                <a:sym typeface="Consolas"/>
              </a:rPr>
              <a:t>planets = ["mercury", "venus", "earth", "mars"]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0: mercury, 1: venus, 2: earth, 3: mars</a:t>
            </a:r>
            <a:endParaRPr>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some code that takes one list and creates a second list that has the </a:t>
            </a:r>
            <a:r>
              <a:rPr b="1" lang="en"/>
              <a:t>type</a:t>
            </a:r>
            <a:r>
              <a:rPr lang="en"/>
              <a:t> for each entry in the list. Hint: Use the </a:t>
            </a:r>
            <a:r>
              <a:rPr b="1" lang="en"/>
              <a:t>type() </a:t>
            </a:r>
            <a:r>
              <a:rPr lang="en"/>
              <a:t>function and a </a:t>
            </a:r>
            <a:r>
              <a:rPr b="1" lang="en"/>
              <a:t>for</a:t>
            </a:r>
            <a:r>
              <a:rPr lang="en"/>
              <a:t> loop</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Optional:</a:t>
            </a:r>
            <a:endParaRPr/>
          </a:p>
          <a:p>
            <a:pPr indent="0" lvl="0" marL="0" rtl="0" algn="l">
              <a:spcBef>
                <a:spcPts val="1000"/>
              </a:spcBef>
              <a:spcAft>
                <a:spcPts val="1000"/>
              </a:spcAft>
              <a:buNone/>
            </a:pPr>
            <a:r>
              <a:rPr lang="en"/>
              <a:t>Make sure you filter out any repeats.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Methods</a:t>
            </a:r>
            <a:endParaRPr/>
          </a:p>
        </p:txBody>
      </p:sp>
      <p:sp>
        <p:nvSpPr>
          <p:cNvPr id="155" name="Google Shape;155;p30"/>
          <p:cNvSpPr txBox="1"/>
          <p:nvPr>
            <p:ph idx="1" type="body"/>
          </p:nvPr>
        </p:nvSpPr>
        <p:spPr>
          <a:xfrm>
            <a:off x="311700" y="1152475"/>
            <a:ext cx="3821100" cy="3990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latin typeface="Consolas"/>
                <a:ea typeface="Consolas"/>
                <a:cs typeface="Consolas"/>
                <a:sym typeface="Consolas"/>
              </a:rPr>
              <a:t>append() </a:t>
            </a:r>
            <a:r>
              <a:rPr lang="en" sz="1600"/>
              <a:t>Adds an element at the end of the list</a:t>
            </a:r>
            <a:endParaRPr sz="1600"/>
          </a:p>
          <a:p>
            <a:pPr indent="0" lvl="0" marL="0" rtl="0" algn="l">
              <a:lnSpc>
                <a:spcPct val="115000"/>
              </a:lnSpc>
              <a:spcBef>
                <a:spcPts val="1000"/>
              </a:spcBef>
              <a:spcAft>
                <a:spcPts val="0"/>
              </a:spcAft>
              <a:buNone/>
            </a:pPr>
            <a:r>
              <a:rPr lang="en" sz="1600">
                <a:latin typeface="Consolas"/>
                <a:ea typeface="Consolas"/>
                <a:cs typeface="Consolas"/>
                <a:sym typeface="Consolas"/>
              </a:rPr>
              <a:t>clear() </a:t>
            </a:r>
            <a:r>
              <a:rPr lang="en" sz="1600"/>
              <a:t>Removes all the elements from the list</a:t>
            </a:r>
            <a:endParaRPr sz="1600"/>
          </a:p>
          <a:p>
            <a:pPr indent="0" lvl="0" marL="0" rtl="0" algn="l">
              <a:lnSpc>
                <a:spcPct val="115000"/>
              </a:lnSpc>
              <a:spcBef>
                <a:spcPts val="1000"/>
              </a:spcBef>
              <a:spcAft>
                <a:spcPts val="0"/>
              </a:spcAft>
              <a:buNone/>
            </a:pPr>
            <a:r>
              <a:rPr lang="en" sz="1600">
                <a:latin typeface="Consolas"/>
                <a:ea typeface="Consolas"/>
                <a:cs typeface="Consolas"/>
                <a:sym typeface="Consolas"/>
              </a:rPr>
              <a:t>copy() </a:t>
            </a:r>
            <a:r>
              <a:rPr lang="en" sz="1600"/>
              <a:t>Returns a copy of the list</a:t>
            </a:r>
            <a:endParaRPr sz="1600"/>
          </a:p>
          <a:p>
            <a:pPr indent="0" lvl="0" marL="0" rtl="0" algn="l">
              <a:lnSpc>
                <a:spcPct val="115000"/>
              </a:lnSpc>
              <a:spcBef>
                <a:spcPts val="1000"/>
              </a:spcBef>
              <a:spcAft>
                <a:spcPts val="0"/>
              </a:spcAft>
              <a:buNone/>
            </a:pPr>
            <a:r>
              <a:rPr lang="en" sz="1600">
                <a:latin typeface="Consolas"/>
                <a:ea typeface="Consolas"/>
                <a:cs typeface="Consolas"/>
                <a:sym typeface="Consolas"/>
              </a:rPr>
              <a:t>count() </a:t>
            </a:r>
            <a:r>
              <a:rPr lang="en" sz="1600"/>
              <a:t>Returns the number of elements with the specified value</a:t>
            </a:r>
            <a:endParaRPr sz="1600"/>
          </a:p>
          <a:p>
            <a:pPr indent="0" lvl="0" marL="0" rtl="0" algn="l">
              <a:lnSpc>
                <a:spcPct val="115000"/>
              </a:lnSpc>
              <a:spcBef>
                <a:spcPts val="1000"/>
              </a:spcBef>
              <a:spcAft>
                <a:spcPts val="0"/>
              </a:spcAft>
              <a:buNone/>
            </a:pPr>
            <a:r>
              <a:rPr lang="en" sz="1600">
                <a:latin typeface="Consolas"/>
                <a:ea typeface="Consolas"/>
                <a:cs typeface="Consolas"/>
                <a:sym typeface="Consolas"/>
              </a:rPr>
              <a:t>extend() </a:t>
            </a:r>
            <a:r>
              <a:rPr lang="en" sz="1600"/>
              <a:t>Add the elements of a list (or any iterable), to the end of the current list</a:t>
            </a:r>
            <a:endParaRPr sz="1600"/>
          </a:p>
          <a:p>
            <a:pPr indent="0" lvl="0" marL="0" rtl="0" algn="l">
              <a:lnSpc>
                <a:spcPct val="115000"/>
              </a:lnSpc>
              <a:spcBef>
                <a:spcPts val="1000"/>
              </a:spcBef>
              <a:spcAft>
                <a:spcPts val="1000"/>
              </a:spcAft>
              <a:buNone/>
            </a:pPr>
            <a:r>
              <a:t/>
            </a:r>
            <a:endParaRPr sz="1600"/>
          </a:p>
        </p:txBody>
      </p:sp>
      <p:sp>
        <p:nvSpPr>
          <p:cNvPr id="156" name="Google Shape;156;p30"/>
          <p:cNvSpPr txBox="1"/>
          <p:nvPr/>
        </p:nvSpPr>
        <p:spPr>
          <a:xfrm>
            <a:off x="4572000" y="1144375"/>
            <a:ext cx="4147800" cy="372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Consolas"/>
                <a:ea typeface="Consolas"/>
                <a:cs typeface="Consolas"/>
                <a:sym typeface="Consolas"/>
              </a:rPr>
              <a:t>index() </a:t>
            </a:r>
            <a:r>
              <a:rPr lang="en" sz="1600">
                <a:solidFill>
                  <a:schemeClr val="dk2"/>
                </a:solidFill>
                <a:latin typeface="Lexend"/>
                <a:ea typeface="Lexend"/>
                <a:cs typeface="Lexend"/>
                <a:sym typeface="Lexend"/>
              </a:rPr>
              <a:t>Returns the index of the first element with the specified value</a:t>
            </a:r>
            <a:endParaRPr sz="1600">
              <a:solidFill>
                <a:schemeClr val="dk2"/>
              </a:solidFill>
              <a:latin typeface="Lexend"/>
              <a:ea typeface="Lexend"/>
              <a:cs typeface="Lexend"/>
              <a:sym typeface="Lexend"/>
            </a:endParaRPr>
          </a:p>
          <a:p>
            <a:pPr indent="0" lvl="0" marL="0" rtl="0" algn="l">
              <a:lnSpc>
                <a:spcPct val="115000"/>
              </a:lnSpc>
              <a:spcBef>
                <a:spcPts val="1000"/>
              </a:spcBef>
              <a:spcAft>
                <a:spcPts val="0"/>
              </a:spcAft>
              <a:buNone/>
            </a:pPr>
            <a:r>
              <a:rPr lang="en" sz="1600">
                <a:solidFill>
                  <a:schemeClr val="dk2"/>
                </a:solidFill>
                <a:latin typeface="Consolas"/>
                <a:ea typeface="Consolas"/>
                <a:cs typeface="Consolas"/>
                <a:sym typeface="Consolas"/>
              </a:rPr>
              <a:t>insert() </a:t>
            </a:r>
            <a:r>
              <a:rPr lang="en" sz="1600">
                <a:solidFill>
                  <a:schemeClr val="dk2"/>
                </a:solidFill>
                <a:latin typeface="Lexend"/>
                <a:ea typeface="Lexend"/>
                <a:cs typeface="Lexend"/>
                <a:sym typeface="Lexend"/>
              </a:rPr>
              <a:t>Adds an element at the specified position</a:t>
            </a:r>
            <a:endParaRPr sz="1600">
              <a:solidFill>
                <a:schemeClr val="dk2"/>
              </a:solidFill>
              <a:latin typeface="Lexend"/>
              <a:ea typeface="Lexend"/>
              <a:cs typeface="Lexend"/>
              <a:sym typeface="Lexend"/>
            </a:endParaRPr>
          </a:p>
          <a:p>
            <a:pPr indent="0" lvl="0" marL="0" rtl="0" algn="l">
              <a:lnSpc>
                <a:spcPct val="115000"/>
              </a:lnSpc>
              <a:spcBef>
                <a:spcPts val="1200"/>
              </a:spcBef>
              <a:spcAft>
                <a:spcPts val="0"/>
              </a:spcAft>
              <a:buNone/>
            </a:pPr>
            <a:r>
              <a:rPr lang="en" sz="1600">
                <a:solidFill>
                  <a:schemeClr val="dk2"/>
                </a:solidFill>
                <a:latin typeface="Consolas"/>
                <a:ea typeface="Consolas"/>
                <a:cs typeface="Consolas"/>
                <a:sym typeface="Consolas"/>
              </a:rPr>
              <a:t>pop() </a:t>
            </a:r>
            <a:r>
              <a:rPr lang="en" sz="1600">
                <a:solidFill>
                  <a:schemeClr val="dk2"/>
                </a:solidFill>
                <a:latin typeface="Lexend"/>
                <a:ea typeface="Lexend"/>
                <a:cs typeface="Lexend"/>
                <a:sym typeface="Lexend"/>
              </a:rPr>
              <a:t>Removes the element at the specified position</a:t>
            </a:r>
            <a:endParaRPr sz="1600">
              <a:solidFill>
                <a:schemeClr val="dk2"/>
              </a:solidFill>
              <a:latin typeface="Lexend"/>
              <a:ea typeface="Lexend"/>
              <a:cs typeface="Lexend"/>
              <a:sym typeface="Lexend"/>
            </a:endParaRPr>
          </a:p>
          <a:p>
            <a:pPr indent="0" lvl="0" marL="0" rtl="0" algn="l">
              <a:lnSpc>
                <a:spcPct val="115000"/>
              </a:lnSpc>
              <a:spcBef>
                <a:spcPts val="1200"/>
              </a:spcBef>
              <a:spcAft>
                <a:spcPts val="0"/>
              </a:spcAft>
              <a:buNone/>
            </a:pPr>
            <a:r>
              <a:rPr lang="en" sz="1600">
                <a:solidFill>
                  <a:schemeClr val="dk2"/>
                </a:solidFill>
                <a:latin typeface="Consolas"/>
                <a:ea typeface="Consolas"/>
                <a:cs typeface="Consolas"/>
                <a:sym typeface="Consolas"/>
              </a:rPr>
              <a:t>remove() </a:t>
            </a:r>
            <a:r>
              <a:rPr lang="en" sz="1600">
                <a:solidFill>
                  <a:schemeClr val="dk2"/>
                </a:solidFill>
                <a:latin typeface="Lexend"/>
                <a:ea typeface="Lexend"/>
                <a:cs typeface="Lexend"/>
                <a:sym typeface="Lexend"/>
              </a:rPr>
              <a:t>Removes the first item with the specified value</a:t>
            </a:r>
            <a:endParaRPr sz="1600">
              <a:solidFill>
                <a:schemeClr val="dk2"/>
              </a:solidFill>
              <a:latin typeface="Lexend"/>
              <a:ea typeface="Lexend"/>
              <a:cs typeface="Lexend"/>
              <a:sym typeface="Lexend"/>
            </a:endParaRPr>
          </a:p>
          <a:p>
            <a:pPr indent="0" lvl="0" marL="0" rtl="0" algn="l">
              <a:lnSpc>
                <a:spcPct val="115000"/>
              </a:lnSpc>
              <a:spcBef>
                <a:spcPts val="1200"/>
              </a:spcBef>
              <a:spcAft>
                <a:spcPts val="0"/>
              </a:spcAft>
              <a:buNone/>
            </a:pPr>
            <a:r>
              <a:rPr lang="en" sz="1600">
                <a:solidFill>
                  <a:schemeClr val="dk2"/>
                </a:solidFill>
                <a:latin typeface="Consolas"/>
                <a:ea typeface="Consolas"/>
                <a:cs typeface="Consolas"/>
                <a:sym typeface="Consolas"/>
              </a:rPr>
              <a:t>reverse() </a:t>
            </a:r>
            <a:r>
              <a:rPr lang="en" sz="1600">
                <a:solidFill>
                  <a:schemeClr val="dk2"/>
                </a:solidFill>
                <a:latin typeface="Lexend"/>
                <a:ea typeface="Lexend"/>
                <a:cs typeface="Lexend"/>
                <a:sym typeface="Lexend"/>
              </a:rPr>
              <a:t>Reverses the order of the list</a:t>
            </a:r>
            <a:endParaRPr sz="1600">
              <a:solidFill>
                <a:schemeClr val="dk2"/>
              </a:solidFill>
              <a:latin typeface="Lexend"/>
              <a:ea typeface="Lexend"/>
              <a:cs typeface="Lexend"/>
              <a:sym typeface="Lexend"/>
            </a:endParaRPr>
          </a:p>
          <a:p>
            <a:pPr indent="0" lvl="0" marL="0" rtl="0" algn="l">
              <a:lnSpc>
                <a:spcPct val="115000"/>
              </a:lnSpc>
              <a:spcBef>
                <a:spcPts val="1200"/>
              </a:spcBef>
              <a:spcAft>
                <a:spcPts val="1200"/>
              </a:spcAft>
              <a:buNone/>
            </a:pPr>
            <a:r>
              <a:rPr lang="en" sz="1600">
                <a:solidFill>
                  <a:schemeClr val="dk2"/>
                </a:solidFill>
                <a:latin typeface="Consolas"/>
                <a:ea typeface="Consolas"/>
                <a:cs typeface="Consolas"/>
                <a:sym typeface="Consolas"/>
              </a:rPr>
              <a:t>sort() </a:t>
            </a:r>
            <a:r>
              <a:rPr lang="en" sz="1600">
                <a:solidFill>
                  <a:schemeClr val="dk2"/>
                </a:solidFill>
                <a:latin typeface="Lexend"/>
                <a:ea typeface="Lexend"/>
                <a:cs typeface="Lexend"/>
                <a:sym typeface="Lexend"/>
              </a:rPr>
              <a:t>Sorts the list</a:t>
            </a:r>
            <a:endParaRPr sz="12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1B86C8154DEC499A9093725BBF3A2A" ma:contentTypeVersion="4" ma:contentTypeDescription="Create a new document." ma:contentTypeScope="" ma:versionID="9ea4832cf8fecd8313a51d76cb6faa33">
  <xsd:schema xmlns:xsd="http://www.w3.org/2001/XMLSchema" xmlns:xs="http://www.w3.org/2001/XMLSchema" xmlns:p="http://schemas.microsoft.com/office/2006/metadata/properties" xmlns:ns2="b2e78e97-c77d-44a2-b136-fa92fa2b3f02" targetNamespace="http://schemas.microsoft.com/office/2006/metadata/properties" ma:root="true" ma:fieldsID="0a7b967b2f46d4b0ee6de461a965f408" ns2:_="">
    <xsd:import namespace="b2e78e97-c77d-44a2-b136-fa92fa2b3f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78e97-c77d-44a2-b136-fa92fa2b3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5D72C4-15F0-4052-9D59-E035466604F3}"/>
</file>

<file path=customXml/itemProps2.xml><?xml version="1.0" encoding="utf-8"?>
<ds:datastoreItem xmlns:ds="http://schemas.openxmlformats.org/officeDocument/2006/customXml" ds:itemID="{C7C74BA9-B11E-41D4-A846-C26CA8E89F90}"/>
</file>

<file path=customXml/itemProps3.xml><?xml version="1.0" encoding="utf-8"?>
<ds:datastoreItem xmlns:ds="http://schemas.openxmlformats.org/officeDocument/2006/customXml" ds:itemID="{8AA94978-2752-4E63-A975-99B93334185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0x0101007A1B86C8154DEC499A9093725BBF3A2A</vt:lpwstr>
  </property>
</Properties>
</file>