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Lexen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ustomXml" Target="../customXml/item1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25" Type="http://schemas.openxmlformats.org/officeDocument/2006/relationships/font" Target="fonts/Lexend-bold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4" Type="http://schemas.openxmlformats.org/officeDocument/2006/relationships/font" Target="fonts/Lexend-regular.fntdata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slide" Target="slides/slide18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28" Type="http://schemas.openxmlformats.org/officeDocument/2006/relationships/customXml" Target="../customXml/item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da413a2d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3da413a2d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da413a2d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3da413a2d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da413a2d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da413a2d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da413a2d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3da413a2d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204734d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204734d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da413a2d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3da413a2d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e1c5a0e1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e1c5a0e1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da413a2d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3da413a2d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3e1c5a0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3e1c5a0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da413a2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da413a2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da413a2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da413a2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da413a2d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da413a2d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da413a2d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da413a2d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da413a2d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da413a2d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da413a2d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da413a2d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da413a2d5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da413a2d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da413a2d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3da413a2d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800" y="4128825"/>
            <a:ext cx="2244501" cy="6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pink">
  <p:cSld name="SECTION_HEADER_1_1">
    <p:bg>
      <p:bgPr>
        <a:solidFill>
          <a:schemeClr val="accent4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/>
          </a:blip>
          <a:srcRect b="3104" l="0" r="0" t="309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blue">
  <p:cSld name="SECTION_HEADER_1_1_1">
    <p:bg>
      <p:bgPr>
        <a:solidFill>
          <a:schemeClr val="accen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2">
            <a:alphaModFix/>
          </a:blip>
          <a:srcRect b="3104" l="0" r="0" t="309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green">
  <p:cSld name="SECTION_HEADER_1_1_1_1">
    <p:bg>
      <p:bgPr>
        <a:solidFill>
          <a:schemeClr val="accen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2">
            <a:alphaModFix/>
          </a:blip>
          <a:srcRect b="3104" l="0" r="0" t="309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yellow">
  <p:cSld name="SECTION_HEADER_1_1_1_1_1">
    <p:bg>
      <p:bgPr>
        <a:solidFill>
          <a:schemeClr val="accent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2">
            <a:alphaModFix/>
          </a:blip>
          <a:srcRect b="3104" l="0" r="0" t="309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 2">
  <p:cSld name="TITLE_AND_BODY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5279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6205500" y="1152475"/>
            <a:ext cx="2626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375825" y="450150"/>
            <a:ext cx="5370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9700" y="1563563"/>
            <a:ext cx="2233000" cy="18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0" y="0"/>
            <a:ext cx="6172800" cy="131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182875" lIns="457200" spcFirstLastPara="1" rIns="182875" wrap="square" tIns="1828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0" y="1311300"/>
            <a:ext cx="6172800" cy="383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82875" lIns="457200" spcFirstLastPara="1" rIns="182875" wrap="square" tIns="18287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648775" y="4692925"/>
            <a:ext cx="372300" cy="3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Blocks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" name="Google Shape;41;p8"/>
          <p:cNvSpPr txBox="1"/>
          <p:nvPr>
            <p:ph idx="1" type="subTitle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9B5"/>
              </a:buClr>
              <a:buSzPts val="2800"/>
              <a:buNone/>
              <a:defRPr sz="2800">
                <a:solidFill>
                  <a:srgbClr val="97A9B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377800" y="4128825"/>
            <a:ext cx="2244500" cy="6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0" i="0" sz="28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b="0" i="0" sz="18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python.org/3/library/string.html" TargetMode="External"/><Relationship Id="rId4" Type="http://schemas.openxmlformats.org/officeDocument/2006/relationships/hyperlink" Target="https://www.w3schools.com/python/python_strings.asp" TargetMode="External"/><Relationship Id="rId5" Type="http://schemas.openxmlformats.org/officeDocument/2006/relationships/hyperlink" Target="https://realpython.com/python-string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w3schools.com/python/python_ref_string.as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/>
              <a:t>Strings, Part 1</a:t>
            </a:r>
            <a:endParaRPr sz="41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take input from the user using the input() function.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User input is always stored as a </a:t>
            </a:r>
            <a:r>
              <a:rPr b="1" lang="en"/>
              <a:t>string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If you want to change the input to a different data type, you have to cast it to that type.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240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Sanitization</a:t>
            </a:r>
            <a:endParaRPr/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900150"/>
            <a:ext cx="8520600" cy="36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you’re taking input from the user, it’s a good idea to sanitize it to make sure no errors occur.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One example of this is the strip() function, which removes white space on both sides of the input.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This could also include casting the user input to a different data type if that’s the goal of your program, or converting it to lower case.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Many of the string methods can be used to sanitize user input.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4"/>
                </a:solidFill>
              </a:rPr>
              <a:t>It’s usually a good idea to assume the user is trying to break your program, and write code to prepare for the worst case scenario.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146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some code that will take a string from the user and print if it is a number or not.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apple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152475"/>
            <a:ext cx="8520600" cy="3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a word from the user. Then take a number from the user. Then print whether the word is longer than the number.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apple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python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34"/>
          <p:cNvSpPr txBox="1"/>
          <p:nvPr/>
        </p:nvSpPr>
        <p:spPr>
          <a:xfrm>
            <a:off x="5106750" y="3529250"/>
            <a:ext cx="3663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Hint: use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len()</a:t>
            </a: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to find the length of the string, and don’t forget to cast to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int()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Write some code that takes a string from the user, and prints how many vowels are in the string. (Vowels are a, e, i, o, u)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How will you count both uppercase and lowercase vowels?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string method can you use to count the number of vowels?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/>
              <a:t>Example</a:t>
            </a:r>
            <a:endParaRPr b="1" sz="17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User input: 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Computer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 Strings</a:t>
            </a:r>
            <a:endParaRPr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want to print multiple strings, you can separate them with concatenation (+) or commas (,)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use commas, you can print things that aren’t strings, and everything is separated by a space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If you use concatenation, everything has to be a string (if you’re trying to print other data types you must cast them), and there are no spaces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- Printing</a:t>
            </a:r>
            <a:endParaRPr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have a variable called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hours </a:t>
            </a:r>
            <a:r>
              <a:rPr lang="en"/>
              <a:t>which equals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24</a:t>
            </a:r>
            <a:r>
              <a:rPr lang="en"/>
              <a:t>, the number of hours in a day.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Print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There are 24 hours in a day. </a:t>
            </a:r>
            <a:r>
              <a:rPr lang="en"/>
              <a:t>Make sure to use your variable.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First, print using commas. Remember that using commas automatically adds spaces!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Now, print using string concatenation. Remember to cast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hours </a:t>
            </a:r>
            <a:r>
              <a:rPr lang="en"/>
              <a:t>to a string and manually add the spaces!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- Challenge</a:t>
            </a:r>
            <a:endParaRPr/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1152475"/>
            <a:ext cx="619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some code that will print a box around a string.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User input</a:t>
            </a:r>
            <a:r>
              <a:rPr lang="en" sz="1500"/>
              <a:t>: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hello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*******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*hello*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*******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User input: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programming is fun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********************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*programming is fun*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********************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6" name="Google Shape;206;p38"/>
          <p:cNvSpPr txBox="1"/>
          <p:nvPr/>
        </p:nvSpPr>
        <p:spPr>
          <a:xfrm>
            <a:off x="4812650" y="3431225"/>
            <a:ext cx="3885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Hint: You will have to use the len() function, string concatenation (+), and string multiplication (*)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12" name="Google Shape;21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https://docs.python.org/3/library/string.html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https://www.w3schools.com/python/python_strings.asp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https://realpython.com/python-strings/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are how we store text in python.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Strings are actually a sequence of characters.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Strings are immutable - this means that if we want to change a string we have to completely remake the string. (More on this next class)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Operators 1</a:t>
            </a:r>
            <a:endParaRPr/>
          </a:p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  </a:t>
            </a:r>
            <a:r>
              <a:rPr lang="en"/>
              <a:t>For strings this is called </a:t>
            </a:r>
            <a:r>
              <a:rPr b="1" lang="en"/>
              <a:t>concatenation </a:t>
            </a:r>
            <a:r>
              <a:rPr lang="en"/>
              <a:t>and will put the second string on the end of the first.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*  </a:t>
            </a:r>
            <a:r>
              <a:rPr lang="en"/>
              <a:t>For strings this is a type of multiplication: it takes the string and repeats it the following number of times.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these operations, data types are important: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Concatenation can only happen between 2 or more strings.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String multiplication can only occur between a string and a number.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Operators 2</a:t>
            </a:r>
            <a:endParaRPr/>
          </a:p>
        </p:txBody>
      </p:sp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311700" y="1152475"/>
            <a:ext cx="85206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 - Returns True if a string appears inside another string (as a </a:t>
            </a:r>
            <a:r>
              <a:rPr b="1" lang="en"/>
              <a:t>substring</a:t>
            </a:r>
            <a:r>
              <a:rPr lang="en"/>
              <a:t>)</a:t>
            </a:r>
            <a:r>
              <a:rPr lang="en"/>
              <a:t>, and False otherwise.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"e" in "hello"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is True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"a" in "hello"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is False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len() - Returns the length of a string, aka the number of characters in a string.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len("hello")</a:t>
            </a:r>
            <a:r>
              <a:rPr lang="en"/>
              <a:t> is 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 1</a:t>
            </a:r>
            <a:endParaRPr/>
          </a:p>
        </p:txBody>
      </p:sp>
      <p:sp>
        <p:nvSpPr>
          <p:cNvPr id="129" name="Google Shape;129;p26"/>
          <p:cNvSpPr txBox="1"/>
          <p:nvPr>
            <p:ph idx="1" type="body"/>
          </p:nvPr>
        </p:nvSpPr>
        <p:spPr>
          <a:xfrm>
            <a:off x="311700" y="1017725"/>
            <a:ext cx="8520600" cy="3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capitalize() </a:t>
            </a:r>
            <a:r>
              <a:rPr lang="en" sz="1600"/>
              <a:t>Converts the first character to upper case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casefold() </a:t>
            </a:r>
            <a:r>
              <a:rPr lang="en" sz="1600"/>
              <a:t>Converts string into lower case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center() </a:t>
            </a:r>
            <a:r>
              <a:rPr lang="en" sz="1600"/>
              <a:t>Returns a centered string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count() </a:t>
            </a:r>
            <a:r>
              <a:rPr lang="en" sz="1600"/>
              <a:t>Returns the number of times a specified value occurs in a string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expandtabs() </a:t>
            </a:r>
            <a:r>
              <a:rPr lang="en" sz="1600"/>
              <a:t>Sets the tab size of the string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find() </a:t>
            </a:r>
            <a:r>
              <a:rPr lang="en" sz="1600"/>
              <a:t>Searches the string for a specified value and returns the position of where it was found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index() </a:t>
            </a:r>
            <a:r>
              <a:rPr lang="en" sz="1600"/>
              <a:t>Searches the string for a specified value and returns the position of where it was found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 2</a:t>
            </a:r>
            <a:endParaRPr/>
          </a:p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311700" y="1017725"/>
            <a:ext cx="85206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isalnum() </a:t>
            </a:r>
            <a:r>
              <a:rPr lang="en" sz="1600"/>
              <a:t>Returns True if all characters in the string are alphanumeric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isalpha() </a:t>
            </a:r>
            <a:r>
              <a:rPr lang="en" sz="1600"/>
              <a:t>Returns True if all characters in the string are in the alphabet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isdecimal() </a:t>
            </a:r>
            <a:r>
              <a:rPr lang="en" sz="1600"/>
              <a:t>Returns True if all characters in the string are decimals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isdigit() </a:t>
            </a:r>
            <a:r>
              <a:rPr lang="en" sz="1600"/>
              <a:t>Returns True if all characters in the string are digits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islower() </a:t>
            </a:r>
            <a:r>
              <a:rPr lang="en" sz="1600"/>
              <a:t>Returns True if all characters in the string are lower case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" sz="1629">
                <a:latin typeface="Consolas"/>
                <a:ea typeface="Consolas"/>
                <a:cs typeface="Consolas"/>
                <a:sym typeface="Consolas"/>
              </a:rPr>
              <a:t>isupper() </a:t>
            </a:r>
            <a:r>
              <a:rPr lang="en" sz="1629"/>
              <a:t>Returns True if all characters in the string are upper case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isnumeric() </a:t>
            </a:r>
            <a:r>
              <a:rPr lang="en" sz="1600"/>
              <a:t>Returns True if all characters in the string are numeric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isspace() </a:t>
            </a:r>
            <a:r>
              <a:rPr lang="en" sz="1600"/>
              <a:t>Returns True if all characters in the string are whitespaces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istitle() </a:t>
            </a:r>
            <a:r>
              <a:rPr lang="en" sz="1600"/>
              <a:t>Returns True if the string follows the rules of a title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 3</a:t>
            </a:r>
            <a:endParaRPr/>
          </a:p>
        </p:txBody>
      </p:sp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311700" y="1017725"/>
            <a:ext cx="8520600" cy="40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29">
                <a:latin typeface="Consolas"/>
                <a:ea typeface="Consolas"/>
                <a:cs typeface="Consolas"/>
                <a:sym typeface="Consolas"/>
              </a:rPr>
              <a:t>join() </a:t>
            </a:r>
            <a:r>
              <a:rPr lang="en" sz="1629"/>
              <a:t>Joins the elements of an iterable to the end of the string</a:t>
            </a:r>
            <a:endParaRPr sz="1629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" sz="1629">
                <a:latin typeface="Consolas"/>
                <a:ea typeface="Consolas"/>
                <a:cs typeface="Consolas"/>
                <a:sym typeface="Consolas"/>
              </a:rPr>
              <a:t>lower() </a:t>
            </a:r>
            <a:r>
              <a:rPr lang="en" sz="1629"/>
              <a:t>Converts a string into lower case</a:t>
            </a:r>
            <a:endParaRPr sz="1629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" sz="1629">
                <a:latin typeface="Consolas"/>
                <a:ea typeface="Consolas"/>
                <a:cs typeface="Consolas"/>
                <a:sym typeface="Consolas"/>
              </a:rPr>
              <a:t>partition() </a:t>
            </a:r>
            <a:r>
              <a:rPr lang="en" sz="1629"/>
              <a:t>Returns a tuple where the string is partitioned into three parts</a:t>
            </a:r>
            <a:endParaRPr sz="1629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" sz="1629">
                <a:latin typeface="Consolas"/>
                <a:ea typeface="Consolas"/>
                <a:cs typeface="Consolas"/>
                <a:sym typeface="Consolas"/>
              </a:rPr>
              <a:t>replace() </a:t>
            </a:r>
            <a:r>
              <a:rPr lang="en" sz="1629"/>
              <a:t>Returns a string where a specified value is replaced with a specified value</a:t>
            </a:r>
            <a:endParaRPr sz="1629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" sz="1629">
                <a:latin typeface="Consolas"/>
                <a:ea typeface="Consolas"/>
                <a:cs typeface="Consolas"/>
                <a:sym typeface="Consolas"/>
              </a:rPr>
              <a:t>split() </a:t>
            </a:r>
            <a:r>
              <a:rPr lang="en" sz="1629"/>
              <a:t>Splits the string at the specified separator, and returns a list</a:t>
            </a:r>
            <a:endParaRPr sz="1629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" sz="1629">
                <a:latin typeface="Consolas"/>
                <a:ea typeface="Consolas"/>
                <a:cs typeface="Consolas"/>
                <a:sym typeface="Consolas"/>
              </a:rPr>
              <a:t>splitlines() </a:t>
            </a:r>
            <a:r>
              <a:rPr lang="en" sz="1629"/>
              <a:t>Splits the string at line breaks and returns a list</a:t>
            </a:r>
            <a:endParaRPr sz="1629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" sz="1629">
                <a:latin typeface="Consolas"/>
                <a:ea typeface="Consolas"/>
                <a:cs typeface="Consolas"/>
                <a:sym typeface="Consolas"/>
              </a:rPr>
              <a:t>startswith() </a:t>
            </a:r>
            <a:r>
              <a:rPr lang="en" sz="1629"/>
              <a:t>Returns true if the string starts with the specified value</a:t>
            </a:r>
            <a:endParaRPr sz="1629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935"/>
              <a:buNone/>
            </a:pPr>
            <a:r>
              <a:rPr lang="en" sz="1629">
                <a:latin typeface="Consolas"/>
                <a:ea typeface="Consolas"/>
                <a:cs typeface="Consolas"/>
                <a:sym typeface="Consolas"/>
              </a:rPr>
              <a:t>strip() </a:t>
            </a:r>
            <a:r>
              <a:rPr lang="en" sz="1629"/>
              <a:t>Returns a trimmed version of the string</a:t>
            </a:r>
            <a:endParaRPr sz="1629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/>
          <p:nvPr/>
        </p:nvSpPr>
        <p:spPr>
          <a:xfrm>
            <a:off x="6997050" y="847550"/>
            <a:ext cx="757500" cy="882300"/>
          </a:xfrm>
          <a:prstGeom prst="ellipse">
            <a:avLst/>
          </a:prstGeom>
          <a:solidFill>
            <a:srgbClr val="0D2840"/>
          </a:solidFill>
          <a:ln cap="flat" cmpd="sng" w="9525">
            <a:solidFill>
              <a:srgbClr val="0D2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9"/>
          <p:cNvSpPr/>
          <p:nvPr/>
        </p:nvSpPr>
        <p:spPr>
          <a:xfrm>
            <a:off x="463450" y="3065825"/>
            <a:ext cx="757500" cy="882300"/>
          </a:xfrm>
          <a:prstGeom prst="ellipse">
            <a:avLst/>
          </a:prstGeom>
          <a:solidFill>
            <a:srgbClr val="0D2840"/>
          </a:solidFill>
          <a:ln cap="flat" cmpd="sng" w="9525">
            <a:solidFill>
              <a:srgbClr val="0D2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9"/>
          <p:cNvSpPr/>
          <p:nvPr/>
        </p:nvSpPr>
        <p:spPr>
          <a:xfrm>
            <a:off x="356500" y="311925"/>
            <a:ext cx="8466600" cy="4572000"/>
          </a:xfrm>
          <a:prstGeom prst="ellipse">
            <a:avLst/>
          </a:prstGeom>
          <a:solidFill>
            <a:srgbClr val="0D2840"/>
          </a:solidFill>
          <a:ln cap="flat" cmpd="sng" w="9525">
            <a:solidFill>
              <a:srgbClr val="0D2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9"/>
          <p:cNvSpPr txBox="1"/>
          <p:nvPr/>
        </p:nvSpPr>
        <p:spPr>
          <a:xfrm>
            <a:off x="876300" y="1054175"/>
            <a:ext cx="7391400" cy="28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You can find a list of all the string methods on w3schools:</a:t>
            </a:r>
            <a:endParaRPr sz="31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u="sng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https://www.w3schools.com/python/python_ref_string.asp</a:t>
            </a:r>
            <a:r>
              <a:rPr lang="en" sz="31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vs Value Equality: </a:t>
            </a:r>
            <a:r>
              <a:rPr b="1" lang="en"/>
              <a:t>is</a:t>
            </a:r>
            <a:endParaRPr b="1"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152475"/>
            <a:ext cx="8520600" cy="21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==</a:t>
            </a:r>
            <a:r>
              <a:rPr lang="en"/>
              <a:t> Returns True if two objects have the same value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is</a:t>
            </a:r>
            <a:r>
              <a:rPr lang="en"/>
              <a:t> Returns True if two objects have the same reference - in other words they are the same object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Usually we want to use == instead of is, for most simple code.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Discussion: What is the output of this code?</a:t>
            </a:r>
            <a:endParaRPr/>
          </a:p>
        </p:txBody>
      </p:sp>
      <p:pic>
        <p:nvPicPr>
          <p:cNvPr id="156" name="Google Shape;1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425" y="3333175"/>
            <a:ext cx="33909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nCode Communities">
  <a:themeElements>
    <a:clrScheme name="Simple Light">
      <a:dk1>
        <a:srgbClr val="0A273C"/>
      </a:dk1>
      <a:lt1>
        <a:srgbClr val="FFFFFF"/>
      </a:lt1>
      <a:dk2>
        <a:srgbClr val="465966"/>
      </a:dk2>
      <a:lt2>
        <a:srgbClr val="E2E2E2"/>
      </a:lt2>
      <a:accent1>
        <a:srgbClr val="04B4DE"/>
      </a:accent1>
      <a:accent2>
        <a:srgbClr val="72BD55"/>
      </a:accent2>
      <a:accent3>
        <a:srgbClr val="F8CE12"/>
      </a:accent3>
      <a:accent4>
        <a:srgbClr val="DD1C93"/>
      </a:accent4>
      <a:accent5>
        <a:srgbClr val="73CFE6"/>
      </a:accent5>
      <a:accent6>
        <a:srgbClr val="FAE896"/>
      </a:accent6>
      <a:hlink>
        <a:srgbClr val="04B4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1B86C8154DEC499A9093725BBF3A2A" ma:contentTypeVersion="4" ma:contentTypeDescription="Create a new document." ma:contentTypeScope="" ma:versionID="9ea4832cf8fecd8313a51d76cb6faa33">
  <xsd:schema xmlns:xsd="http://www.w3.org/2001/XMLSchema" xmlns:xs="http://www.w3.org/2001/XMLSchema" xmlns:p="http://schemas.microsoft.com/office/2006/metadata/properties" xmlns:ns2="b2e78e97-c77d-44a2-b136-fa92fa2b3f02" targetNamespace="http://schemas.microsoft.com/office/2006/metadata/properties" ma:root="true" ma:fieldsID="0a7b967b2f46d4b0ee6de461a965f408" ns2:_="">
    <xsd:import namespace="b2e78e97-c77d-44a2-b136-fa92fa2b3f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e78e97-c77d-44a2-b136-fa92fa2b3f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39A83C-3E33-4B8B-AED3-BA1C83991000}"/>
</file>

<file path=customXml/itemProps2.xml><?xml version="1.0" encoding="utf-8"?>
<ds:datastoreItem xmlns:ds="http://schemas.openxmlformats.org/officeDocument/2006/customXml" ds:itemID="{C1E8555E-22EE-4670-B7A5-FCCA1E057BA8}"/>
</file>

<file path=customXml/itemProps3.xml><?xml version="1.0" encoding="utf-8"?>
<ds:datastoreItem xmlns:ds="http://schemas.openxmlformats.org/officeDocument/2006/customXml" ds:itemID="{E447A491-880A-41C0-8E50-D52C624FBF2C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0x0101007A1B86C8154DEC499A9093725BBF3A2A</vt:lpwstr>
  </property>
</Properties>
</file>