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0" r:id="rId4"/>
    <p:sldId id="259" r:id="rId5"/>
    <p:sldId id="261" r:id="rId6"/>
    <p:sldId id="262" r:id="rId7"/>
    <p:sldId id="266" r:id="rId8"/>
    <p:sldId id="263" r:id="rId9"/>
    <p:sldId id="267" r:id="rId10"/>
    <p:sldId id="268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5" r:id="rId31"/>
    <p:sldId id="286" r:id="rId32"/>
    <p:sldId id="288" r:id="rId33"/>
  </p:sldIdLst>
  <p:sldSz cx="18288000" cy="10287000"/>
  <p:notesSz cx="6858000" cy="9144000"/>
  <p:embeddedFontLst>
    <p:embeddedFont>
      <p:font typeface="Lato" panose="020F0502020204030203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JwoRGosIop1U6tXBNoeVkakFc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75B27901-9E55-BC4D-6569-EE316BD16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C9998BAD-C641-A2CB-F455-3F6694192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C06E2479-8536-E01C-0364-21A7C2306A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69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4B985DE1-2ED7-E5FC-5114-CF05A6E52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F122C36A-435A-4FCE-FB0B-5BEB158245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DD989497-B710-81F4-02E2-BDAC771746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912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6DD8E5B1-6371-C7DC-831B-967C9E246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ACCBA66B-9F15-9A84-461A-298E77C980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DC0C3954-CD98-4FBF-25D5-9FC6DD6B3A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877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4F5F44AF-1A4B-D671-8ABE-B6C98E5A3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0754DBE5-9958-FD70-453B-03E970D12B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96461F52-BCB6-A774-9E1B-B29FD5287C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479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46B5D7EC-879D-BCF9-3217-38C47A70E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7B2CDC1C-D1AC-EB26-236B-7CFC5059D0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E944D2EA-F75A-C26B-6756-43C07CD5DB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990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52F68CE1-8CE1-AFC1-B723-2BF989607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98EEA2D2-6C1B-CB6D-A9A9-586BF86DCB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B8FBD766-F98B-C9F3-2FB5-F509CE7011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807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FCADCAC2-47D2-CD7D-0B9B-40966012F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C3504602-159D-0A6F-94AE-B6AEE8AC8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F06098A1-A84E-BF05-3626-3548CED0A1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278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DDF09A75-5B14-08B3-7201-AC8417622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A3E460C3-F488-8DB5-EE53-DB0A008957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032B4381-5FCD-81E7-B45B-F61C6505C6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847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E3016432-0015-0A1C-8017-8B575267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D14AA02F-91AE-F39E-176D-E162BF09B9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0AA3EB38-BF4D-BCCF-12EF-1358D6C0CF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68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8C5E68EA-CEC6-D11A-2200-D2C7079D5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2F4EF5F1-6A4E-347F-D9ED-FB06B34D7A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7A158986-3D1B-CDD1-17CF-E67B08F10A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00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7cdf8c5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7cdf8c5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5CFD1E25-701A-F6FB-75A0-940896AD9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CC56F96E-8022-8211-241B-23499ACBE9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28513609-ACC4-6EBC-0666-6563C1B5F9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595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656EDBC3-A58C-EB00-1F5C-E1EEA6440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2264F6C9-15A4-C387-2621-0F0759B062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E65BCB50-B5C9-27E0-1D40-A3CB47D836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21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6A33A183-FC05-A0C4-9F6E-CE7832697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65FCED1B-FEF9-CF7A-0AC0-2E55F6FB3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DB1227A8-D6B6-A28E-F811-FE41CC1E74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259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2D9288F0-89E0-A521-87EB-6E00E7697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8C09378F-463E-6654-9213-A23FB5E89F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EB32B94E-AAA1-5521-772C-03D9EA073E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541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683FAF0F-765E-B2C1-C38A-D6DAE833D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C8A9586A-5F41-532A-A113-2F550D408E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B20C8B22-D4AE-B1BA-38CC-7329C41ED4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847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4A91BBCA-7A4F-3C6D-F4EA-39D769113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FF71B179-0726-A517-3D11-16D55DE057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FD4925A8-EED3-CB32-5C17-3456ACCA77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627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FFEDA3E8-8672-28D9-4335-0D086F3FE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ABE3BE7E-A041-CA7E-19F6-BD5A78298B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DDE76978-4061-D050-55F7-EC6F3207B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327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0D4C6EFA-4E61-B379-1FEF-672534D5B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159F5E84-5849-1744-CCC8-5F488B1E08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45A5E5C6-7EC7-A22E-232D-665044137D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6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153C3360-5B3E-B608-05D2-25600D14E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5891904C-D473-683B-8D88-A9483590E3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58938374-DFCB-185E-03C3-F5263CEEE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17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D1078CFF-22D7-F875-F504-FD6AB443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E4501F5F-680A-2AD1-DC65-F31BB6CE61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27E7F576-E023-0C25-7428-51C563CA0D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33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4198D5EA-438A-F630-2C5B-63D5F9510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9538C1CB-DF64-73E1-100C-99B84B7298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75FDEE4B-7573-A568-0800-7E3C21A899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1046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5CCB7419-4F0E-7A23-6E19-B228DF3D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82FB7A55-3D0E-1333-6494-D16522D8C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C961AE1C-B9D5-788F-75F0-93A8308376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12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92981510-2CE8-D791-4B19-12E2840FE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DB2DE0DC-0D2C-8081-C668-64808AE775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048433C1-3F72-8143-119B-58C7313F1B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44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3912CA9E-DCF5-502A-D3D2-C4299987B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564EC20D-3109-C22C-96E1-18474EE6B6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CC23292F-AE46-4D14-9DC2-BCAF4890A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70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4CDFA0A6-6EA8-3F76-2AC1-962DFB2A0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03CF263F-DB86-5460-D43E-8334366092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D4442977-58E1-6C29-0D0C-EAC919C0E9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1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76D79BB9-254B-7CC7-8A61-3AF3F9A44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06F7C78A-91A6-8F87-1F7A-233128F2E5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61902138-9184-CBC4-260F-1E164D07F8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695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EBD12AD1-A8F4-A2A2-930F-E7BD9458F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83C1DA3B-59BC-DCFF-7FF2-53E879A7A5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0E0A9340-36E0-D86F-761D-59098D067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466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F408DD34-72B6-D0F4-E7A9-A20F0D44E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cdf8c59d_0_13:notes">
            <a:extLst>
              <a:ext uri="{FF2B5EF4-FFF2-40B4-BE49-F238E27FC236}">
                <a16:creationId xmlns:a16="http://schemas.microsoft.com/office/drawing/2014/main" id="{4AF7EA03-5C5C-E0AF-5F91-59B9DC03F7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cdf8c59d_0_13:notes">
            <a:extLst>
              <a:ext uri="{FF2B5EF4-FFF2-40B4-BE49-F238E27FC236}">
                <a16:creationId xmlns:a16="http://schemas.microsoft.com/office/drawing/2014/main" id="{6EE9BF05-5A7E-A665-BD3A-D23811AA1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22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25" descr="download (2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26" descr="download (2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3" descr="download (2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24" descr="download (2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1543050" y="-497255"/>
            <a:ext cx="3086100" cy="10784255"/>
            <a:chOff x="0" y="-19050"/>
            <a:chExt cx="812800" cy="2995155"/>
          </a:xfrm>
        </p:grpSpPr>
        <p:sp>
          <p:nvSpPr>
            <p:cNvPr id="89" name="Google Shape;89;p1"/>
            <p:cNvSpPr/>
            <p:nvPr/>
          </p:nvSpPr>
          <p:spPr>
            <a:xfrm>
              <a:off x="0" y="119055"/>
              <a:ext cx="812800" cy="2857050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90" name="Google Shape;90;p1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6384715" y="9009597"/>
            <a:ext cx="1903285" cy="1277403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92" name="Google Shape;92;p1"/>
          <p:cNvGrpSpPr/>
          <p:nvPr/>
        </p:nvGrpSpPr>
        <p:grpSpPr>
          <a:xfrm>
            <a:off x="1227773" y="4083810"/>
            <a:ext cx="110236" cy="2898808"/>
            <a:chOff x="0" y="-19050"/>
            <a:chExt cx="26312" cy="691905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26312" cy="672855"/>
            </a:xfrm>
            <a:custGeom>
              <a:avLst/>
              <a:gdLst/>
              <a:ahLst/>
              <a:cxnLst/>
              <a:rect l="l" t="t" r="r" b="b"/>
              <a:pathLst>
                <a:path w="26312" h="672855" extrusionOk="0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4" name="Google Shape;94;p1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2093820" y="1122113"/>
            <a:ext cx="1287948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IN" sz="4800" b="1" dirty="0">
                <a:solidFill>
                  <a:srgbClr val="1C5739"/>
                </a:solidFill>
              </a:rPr>
              <a:t>Deepfake Technology In Virtual Tutors : Transforming Personalized Learning In Education</a:t>
            </a:r>
            <a:endParaRPr sz="4800" b="1" i="0" u="none" strike="noStrike" cap="none" dirty="0">
              <a:solidFill>
                <a:srgbClr val="1C57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-1439055" y="65637"/>
            <a:ext cx="2887845" cy="1958035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1" descr="RCSS Logo (Autonomous)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 descr="RCSS Logo (Autonomous)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 descr="download (2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2093820" y="3471895"/>
            <a:ext cx="12644494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Name of Candidate :</a:t>
            </a:r>
            <a:r>
              <a:rPr lang="en-US" sz="3200" b="1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 Khadeeja </a:t>
            </a:r>
            <a:r>
              <a:rPr lang="en-US" sz="3200" b="1" dirty="0" err="1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Beevi</a:t>
            </a:r>
            <a:r>
              <a:rPr lang="en-US" sz="3200" b="1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 C N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3366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Register No : </a:t>
            </a:r>
            <a:r>
              <a:rPr lang="en-US" sz="3200" b="1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23204027</a:t>
            </a:r>
            <a:br>
              <a:rPr lang="en-US" sz="3200" b="1" i="0" u="none" strike="noStrike" cap="none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</a:br>
            <a:endParaRPr sz="3200" b="0" i="0" u="none" strike="noStrike" cap="none" dirty="0">
              <a:solidFill>
                <a:srgbClr val="3366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br>
              <a:rPr lang="en-US" sz="3200" b="0" i="0" u="none" strike="noStrike" cap="none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3200" b="0" i="0" u="none" strike="noStrike" cap="none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3200" b="1" i="0" u="none" strike="noStrike" cap="none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Date : </a:t>
            </a:r>
            <a:r>
              <a:rPr lang="en-US" sz="3200" b="1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 27/11/2024</a:t>
            </a:r>
            <a:endParaRPr sz="3200" b="0" i="0" u="none" strike="noStrike" cap="none" dirty="0">
              <a:solidFill>
                <a:srgbClr val="3366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Venue : RCSS</a:t>
            </a:r>
            <a:endParaRPr sz="3200" b="0" i="0" u="none" strike="noStrike" cap="none" dirty="0">
              <a:solidFill>
                <a:srgbClr val="3366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Programme</a:t>
            </a:r>
            <a:r>
              <a:rPr lang="en-US" sz="3200" b="1" i="0" u="none" strike="noStrike" cap="none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 : MCA </a:t>
            </a:r>
            <a:endParaRPr sz="3200" b="0" i="0" u="none" strike="noStrike" cap="none" dirty="0">
              <a:solidFill>
                <a:srgbClr val="3366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Batch : 202</a:t>
            </a:r>
            <a:r>
              <a:rPr lang="en-US" sz="3200" b="1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sz="3200" b="1" i="0" u="none" strike="noStrike" cap="none" dirty="0">
                <a:solidFill>
                  <a:srgbClr val="336600"/>
                </a:solidFill>
                <a:latin typeface="Lato"/>
                <a:ea typeface="Lato"/>
                <a:cs typeface="Lato"/>
                <a:sym typeface="Lato"/>
              </a:rPr>
              <a:t>-2025</a:t>
            </a:r>
            <a:endParaRPr sz="3200" b="0" i="0" u="none" strike="noStrike" cap="none" dirty="0">
              <a:solidFill>
                <a:srgbClr val="3366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3366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9FFD0979-E07B-14EE-F22B-660FA3E65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EC3B9B7F-C3F2-3C7B-0D96-A01613812E45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0A2B76FC-F425-20AA-FADC-8F8C42D41061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C6D68664-2047-B389-8DC9-B74380CEC90C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BDDE01FD-81F9-7FE0-89F9-E9C4FA455ABD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F86E8D7C-9514-B653-9FB9-6CE16DD96D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E26AEBA2-D8A6-3B25-D4D8-DBE693C95596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71BF1B-6027-E1C7-DE2B-E100EEAC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4D291-A282-5B37-5018-70F812CEE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063" y="1628751"/>
            <a:ext cx="11037873" cy="64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4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2B4A349B-3C42-4778-EC57-C1928F7AB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7cdf8c59d_0_13">
            <a:extLst>
              <a:ext uri="{FF2B5EF4-FFF2-40B4-BE49-F238E27FC236}">
                <a16:creationId xmlns:a16="http://schemas.microsoft.com/office/drawing/2014/main" id="{7B9B0A5A-7EC2-127E-DE89-4BFFCAE7AD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62325" y="2128838"/>
            <a:ext cx="14211163" cy="754769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GB" b="1" dirty="0"/>
              <a:t>Personalized Learning &amp; Ethical Implications</a:t>
            </a:r>
          </a:p>
          <a:p>
            <a:pPr marL="114300" indent="0">
              <a:buNone/>
            </a:pPr>
            <a:r>
              <a:rPr lang="en-GB" sz="2800" b="1" dirty="0"/>
              <a:t>Adapting to Student Needs: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Customizes teaching methods based on individual learning pace, style, and comprehension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Uses AI to track student performance and provide targeted assistance where needed.</a:t>
            </a:r>
          </a:p>
          <a:p>
            <a:pPr marL="114300" indent="0">
              <a:buNone/>
            </a:pPr>
            <a:r>
              <a:rPr lang="en-GB" sz="2800" b="1" dirty="0"/>
              <a:t>Enhanced Retention and Comprehension: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Students retain more information when content is tailored to their preferences, such as visual aids for visual learners or interactive sessions for </a:t>
            </a:r>
            <a:r>
              <a:rPr lang="en-GB" dirty="0" err="1"/>
              <a:t>kinesthetic</a:t>
            </a:r>
            <a:r>
              <a:rPr lang="en-GB" dirty="0"/>
              <a:t> learners.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Offers flexibility for students to revisit lessons at their own convenience.</a:t>
            </a:r>
          </a:p>
          <a:p>
            <a:pPr marL="114300" indent="0">
              <a:buNone/>
            </a:pPr>
            <a:r>
              <a:rPr lang="en-GB" sz="2800" b="1" dirty="0"/>
              <a:t>Privacy Issues: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Virtual tutors often require personal data to optimize interactions, raising concerns about how this data is collected, stored, and used.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Strict data protection policies are necessary to prevent misuse</a:t>
            </a:r>
          </a:p>
        </p:txBody>
      </p:sp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B159CD02-0F12-86DE-1D12-75CC2810FACE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FCA68228-11E0-ECEC-B460-8ACB4DA100E8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8CAA8F47-1B00-FA4E-2FCD-65237B589E7F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E4876F6E-53F2-BA01-3392-09050B355A7A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B6E82FB6-E9CB-338A-613C-6EC38A1207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A996FF61-A109-7E27-FDD2-7FE4A98E8C60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27EF55EA-BF22-A64F-29F6-0EF20D0689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COMPONENTS OF STUDY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0F5810-1366-6649-1064-A8B6E4A08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0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708CBDA9-84D7-0C60-9559-D40F1093D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E0B3C7D2-A2C0-F48F-A81F-D8CF007EADFC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B5726D44-4CD1-B465-EE41-11D3381F36C7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AB1B5A95-61BE-9951-4E8F-506EE1BA062F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C27BB0D1-A588-2A5A-5063-0420FAC1E13F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84AF8CFE-28EC-E57B-FF3F-5AD90E9B1D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D533CC8E-10B2-9AB6-61D3-E3A06D886A67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5537D038-3BD2-5F9E-382F-6DEDA8B64E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COMPONENTS OF STUDY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344C3C-BAB7-218D-6A68-640860BF1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941508-076D-0BBB-F68B-B078E3DB1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62188" y="2809171"/>
            <a:ext cx="13474341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Consent Requirements: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deepfake models use the likeness or voice of real educators, explicit consent must be obtained to avoid ethical and legal issues.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of Misuse: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Unauthorized use of deepfake models could lead to identity theft or inappropriate applications, such as creating misleading media.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Balancing Trust: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Over-reliance on AI tutors may erode trust in human educators and blur lines between real and artificial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3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7BD96A45-3C96-C0E9-2E82-E49B1E092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6E7F914E-B6D7-EC16-9B15-33A2AF6487EA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2CAF9D61-7220-7836-C0C6-39156F1DA757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FFC2F237-2CE6-3DE6-B69E-B1A1F3527B90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A8FFF235-1707-EB98-ED8E-12B300EB0559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F1E9D1F5-A631-DD29-46A2-779149893A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C0D8E53C-1D0F-75AE-4B8F-1E416A6C7547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94A20E-1352-ED3E-F715-C4FCA305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A27F3-05DB-5F89-B38C-4341BB61D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252" y="2365341"/>
            <a:ext cx="10144669" cy="54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5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16BFE36D-7F08-898D-3714-D5590A79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FF4BE8AB-DFF2-4196-C5EF-61F1C8B67838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8EC4C337-B3E7-6A9A-E1CE-47ACFFB5EFFB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38A286AC-DBE1-B635-768D-706AB7D1EA2B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4F3576D5-06D4-76EA-1BF4-9F89C7BD0D0B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277717D3-B844-8213-CE2B-955B225BA2E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E3710A70-4C30-FA3B-821E-D200B11D0B7D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6817F6A3-083A-9849-C870-7E9DEECC5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INTERPRETATION OF  THE CASE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8DC300-298B-E225-4A80-6D2855925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0B28E9-F90C-9794-2B9B-4A2B78956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62188" y="3064709"/>
            <a:ext cx="14139862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PILOT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Retention and Performance: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Studies show students retain information longer when taught by interactive, adaptive tutors.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test scores and better academic outcomes are attributed to the personalized support provided by deepfake tutors.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On-Demand Learning: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 of virtual tutors 24/7 enables students to learn at their own pace.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flexibility for working professionals, part-time learners, or students in different time zones.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and Tracking: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tutors provide detailed progress reports and actionable feedback.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educators and students identify strengths and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3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45BFAB1B-CD79-9B78-2B06-F8BFE11C5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63EAA201-294E-C199-B3AA-78BB79967834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1EAAA577-8524-259C-9CC8-DA6CC634EAA0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AD2ABE35-E318-3934-1836-618E0D9331F6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17215BDE-3F29-5199-1F87-5C6E6AC087D0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5EDC8786-1022-5A04-3496-50D79A8BF95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1357BF97-BE92-8347-D546-829F6CE43CDA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B0672D-0708-81CD-78C3-7CFC05F1C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71461-DE43-F5A3-A637-E3B0B93EC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989" y="1498049"/>
            <a:ext cx="8743174" cy="66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55705D8C-585C-88A0-41D5-7142210F0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DE52C131-E43F-48F5-3535-BD1FB19A5469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8850CAA8-1D5E-8F36-E46D-0D90778C6F8C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D715FAD9-F5FD-D97D-5EF5-A58D9F090BD4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5BEB9CBE-D3A9-F1F8-1971-F4F9C04D9100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DAD27459-78BC-52F4-F802-BDF5EF71F8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8B4CD529-4B2D-A69E-0686-7325977EE1FD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FC47CC-48B1-6489-6B98-47EB7DBAA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5F57A-1C72-0566-03BE-ACD223F21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989" y="1498049"/>
            <a:ext cx="8743174" cy="6676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699ED2-22D7-FB1E-485E-35EAC6B6C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9188" y="1661626"/>
            <a:ext cx="13653295" cy="74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8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4457CD74-2A91-FF31-CA82-BEB213BF0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898595B7-A232-762C-0655-DBED48D58BF3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73998835-E1D5-E952-5F1B-29607F753F63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5533A3F0-ACF6-49B9-D070-70D37FBEAF80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3F1AA95B-E316-891F-0775-F8D36F42A48A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CFBF056A-EB72-0C3C-AFE6-62EB987E584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3F96B24E-0C70-277C-621D-2EABD0D68697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EA0638F5-B90B-6DB9-FCE1-8F7E9EF74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INTERPRETATION OF  THE CASE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BB7A95-1C14-F33C-D7E4-55B969658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3746A65-B67F-2E85-F65C-5CD1D2342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62325" y="2531031"/>
            <a:ext cx="15668625" cy="775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STEM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Reaching Remote Areas: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Deepfake technology makes high-quality education accessible to students in remote or underserved regions.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the dependency on physical infrastructure and geographic proximity to skilled educators.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Capabilities: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Tutors can seamlessly switch between languages, making them ideal for multicultural classrooms.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students in learning foreign languages through immersive, conversational practice.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Cultural Sensitivity: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tutors can be tailored to reflect local cultural values, teaching styles, and traditions, ensuring inclusivity.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 Equity: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equal opportunities to learners worldwide, bridging gaps caused by socioeconomic barriers.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Aids institutions in meeting global learning goals by democratizing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88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ABE72851-CC56-56B0-8368-DA9D3C105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92284332-845F-B8CF-5E96-D5E7B1AD3883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2B54B77F-598A-2753-D85B-A51E3E5B9637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400377E8-67E7-E4D5-5484-DF49ED3E9696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A8B19507-C364-08A4-39F7-AA85ADBD3FB6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EFFB881A-74FE-39E6-3254-8C77EA33BA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1ED9482D-98D5-D82C-37DF-A89685E93943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AB016B-FAA1-CEB0-9303-F27698636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D8E5B-CE08-3000-6FB3-580D97568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273" y="1228246"/>
            <a:ext cx="9801453" cy="735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93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196A5EB6-5F6C-D8D8-545E-AC8AC7E6B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2D1E3562-CADD-818F-3F1F-C762CF37B36F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6D0F8403-84DD-8ADC-45C3-8239A4516E92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D3DBCB80-F236-2926-9739-BDE841A1658E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15D6CB19-C14E-EB2F-A9AF-E903264D62CF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712F1615-61C0-5663-7B40-9263F3E19BE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F4367202-CCE7-3575-0F9B-9E9BB2569B26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B152FD2E-5FB6-A2E7-1E39-507BD13C4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THE EXPERIMENT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7FCD82-9CF9-09B7-BEE2-5ED084BB5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FE705B8-98F1-7F50-8859-4D65FF475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62325" y="2379350"/>
            <a:ext cx="15668625" cy="645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buNone/>
            </a:pPr>
            <a:r>
              <a:rPr lang="en-GB" b="1" dirty="0"/>
              <a:t>Technology Framework</a:t>
            </a:r>
          </a:p>
          <a:p>
            <a:pPr marL="114300" indent="0">
              <a:buNone/>
            </a:pPr>
            <a:r>
              <a:rPr lang="en-GB" sz="2800" b="1" dirty="0"/>
              <a:t>Generative Adversarial Networks (GANs):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generator creates synthetic images, voices, and movements, while the discriminator evaluates their realism.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Continuous feedback between the two networks improves the quality of the output, making avatars indistinguishable from real educators.</a:t>
            </a:r>
          </a:p>
          <a:p>
            <a:pPr marL="114300" indent="0">
              <a:buNone/>
            </a:pPr>
            <a:r>
              <a:rPr lang="en-GB" sz="2800" b="1" dirty="0"/>
              <a:t>AI and Machine Learning Models: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Algorithms </a:t>
            </a:r>
            <a:r>
              <a:rPr lang="en-GB" dirty="0" err="1"/>
              <a:t>analyze</a:t>
            </a:r>
            <a:r>
              <a:rPr lang="en-GB" dirty="0"/>
              <a:t> real teacher data, capturing nuances in tone, gestures, and speech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AI enhances adaptability, enabling real-time responses tailored to student needs.</a:t>
            </a:r>
          </a:p>
          <a:p>
            <a:pPr marL="114300" indent="0">
              <a:buNone/>
            </a:pPr>
            <a:r>
              <a:rPr lang="en-GB" sz="2800" b="1" dirty="0"/>
              <a:t>Integration with Educational Platforms: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Deepfake tutors are integrated into e-learning systems, combining video conferencing tools, interactive dashboards, and AI-powered analytics.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Compatibility with existing systems ensures seamless deployment in virtual classrooms.</a:t>
            </a:r>
          </a:p>
        </p:txBody>
      </p:sp>
    </p:spTree>
    <p:extLst>
      <p:ext uri="{BB962C8B-B14F-4D97-AF65-F5344CB8AC3E}">
        <p14:creationId xmlns:p14="http://schemas.microsoft.com/office/powerpoint/2010/main" val="111181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g317cdf8c59d_0_0"/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39" name="Google Shape;139;g317cdf8c59d_0_0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40" name="Google Shape;140;g317cdf8c59d_0_0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g317cdf8c59d_0_0"/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42" name="Google Shape;142;g317cdf8c59d_0_0" descr="download (2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17cdf8c59d_0_0"/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4" name="Google Shape;144;g317cdf8c59d_0_0"/>
          <p:cNvSpPr txBox="1">
            <a:spLocks noGrp="1"/>
          </p:cNvSpPr>
          <p:nvPr>
            <p:ph type="title"/>
          </p:nvPr>
        </p:nvSpPr>
        <p:spPr>
          <a:xfrm>
            <a:off x="1171574" y="274655"/>
            <a:ext cx="10120125" cy="1541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CONTEXT OF THE TOPIC </a:t>
            </a:r>
            <a:endParaRPr sz="7300" dirty="0">
              <a:solidFill>
                <a:srgbClr val="274E13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444A4E-E103-49A2-2316-E008E1C09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15446" y="2319016"/>
            <a:ext cx="15579725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Rising Popularity of Online Education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shift towards digital platforms due to factors like the COVID-19 pandemic.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of e-learning platforms like Coursera, Khan Academy, and others.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 for high-quality, flexible learning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in Traditional Online Education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personalized feedback compared to in-person teaching.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emotional engagement and real-time adaptation to student needs.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Reliance on static resources such as pre-recorded videos or textual material.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Technological Advancements Driving Change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Breakthroughs in AI, machine learning, and natural language processing.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Increasing capabilities of AI to simulate human-like interactions.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 of tools like GANs for creating realistic avatars and voices.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Accessibility Issues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Educational disparities in remote or underserved areas.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for scalable solutions that can deliver quality education worldwide.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2531F00C-7E44-6AFE-9D14-5F51D98CB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C08F69AF-74AE-F438-014B-BD890B2B90A5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3F452188-C01B-B556-8714-E7CEBD20D89A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6781E7F1-A2FB-9549-F195-C5240C1701FB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C3C2A53B-869B-4D88-65AF-69679EEBC1A6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6DD3D231-6A15-128D-7068-1FB6085869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135C0966-0ADE-6A85-556E-4BBB15FF4871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32D8DC-482B-35D1-A8AC-0A45875D5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FC7C1C-B08F-73AA-5E16-601396872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4513" y="1967195"/>
            <a:ext cx="13297732" cy="57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5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775F7EB6-8A65-E4C6-9E2D-36E325111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09279A27-7B86-63C0-30A8-F7A5E9F2A3A3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5C98CFE1-3BAD-5CAF-FACC-127E17376586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B7B79709-69A3-EF35-84F0-31BC52329E1B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E472A1B8-FA80-9809-35DE-3632B0644A59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F19CC253-3502-F30B-40B9-CEC2779799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F5FF008B-4F77-EADA-E0F5-679934DC531E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B00253-CBE1-758F-C7BD-0EFE7526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15B8F-E3C0-5B16-D34F-3029CBC81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537" y="1857352"/>
            <a:ext cx="11222851" cy="60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8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90E4CB5A-FC73-4672-3210-362F8351F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7BBCA4B8-D5BA-4104-29D9-309AF957E0A6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0D2B3FF2-BF67-B4EB-27B2-9CA259BDFDDC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9A561784-5F92-F9A0-BCF7-9EF07568FDDF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68C84D03-784B-11CE-7019-01F89BB25F95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542C254B-15B7-EDB2-A4F1-25374E9ED5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126978D1-6AF8-4428-5155-E776EACF3522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FD73A-C499-9420-D49F-F4777DDC5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03834-299D-D666-7A68-04D64B1D1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638" y="1413752"/>
            <a:ext cx="7825150" cy="73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53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07BD93B1-0FCC-F08E-BBDF-D9D8F22F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F7F90A02-95EC-6FB4-2A01-22DFF609212C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CC53D4EE-579D-E63D-4CE8-C658EDD8B01E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BF34474A-1741-2F42-CBC1-0B49A9BCB443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1B1F7065-AA1E-920A-ED5A-7CB38C4D7BD0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4F08CAE0-E7BE-C118-5D44-0E1526616C7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91FF056B-0CC9-8E4B-A92A-F572C1A9DC7C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DBAED230-3B89-63E4-42D9-7022F8AAE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THE EXPERIMENT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BDDE2C-9682-8ECF-662C-3570A5C3F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B2AFBBD-C892-5734-E0EB-3640B3986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62325" y="2379350"/>
            <a:ext cx="15668625" cy="645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buNone/>
            </a:pPr>
            <a:r>
              <a:rPr lang="en-GB" b="1" dirty="0"/>
              <a:t>Technology Framework</a:t>
            </a:r>
          </a:p>
          <a:p>
            <a:pPr marL="114300" indent="0">
              <a:buNone/>
            </a:pPr>
            <a:r>
              <a:rPr lang="en-GB" sz="2800" b="1" dirty="0"/>
              <a:t>Generative Adversarial Networks (GANs):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generator creates synthetic images, voices, and movements, while the discriminator evaluates their realism.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Continuous feedback between the two networks improves the quality of the output, making avatars indistinguishable from real educators.</a:t>
            </a:r>
          </a:p>
          <a:p>
            <a:pPr marL="114300" indent="0">
              <a:buNone/>
            </a:pPr>
            <a:r>
              <a:rPr lang="en-GB" sz="2800" b="1" dirty="0"/>
              <a:t>AI and Machine Learning Models: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Algorithms </a:t>
            </a:r>
            <a:r>
              <a:rPr lang="en-GB" dirty="0" err="1"/>
              <a:t>analyze</a:t>
            </a:r>
            <a:r>
              <a:rPr lang="en-GB" dirty="0"/>
              <a:t> real teacher data, capturing nuances in tone, gestures, and speech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AI enhances adaptability, enabling real-time responses tailored to student needs.</a:t>
            </a:r>
          </a:p>
          <a:p>
            <a:pPr marL="114300" indent="0">
              <a:buNone/>
            </a:pPr>
            <a:r>
              <a:rPr lang="en-GB" sz="2800" b="1" dirty="0"/>
              <a:t>Integration with Educational Platforms: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Deepfake tutors are integrated into e-learning systems, combining video conferencing tools, interactive dashboards, and AI-powered analytics.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Compatibility with existing systems ensures seamless deployment in virtual classrooms.</a:t>
            </a:r>
          </a:p>
        </p:txBody>
      </p:sp>
    </p:spTree>
    <p:extLst>
      <p:ext uri="{BB962C8B-B14F-4D97-AF65-F5344CB8AC3E}">
        <p14:creationId xmlns:p14="http://schemas.microsoft.com/office/powerpoint/2010/main" val="2505080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368D02C3-B38D-7E36-72BC-1B738854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17F294C3-E2FA-B639-ADEB-2DCE3471C824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8F90A81F-01CA-6BD5-FBDD-28568A46899D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C58D31FE-E397-2153-6971-63F5E8460940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FB32610D-A372-B42B-48EA-D7C4D50A76E9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61762ABF-6508-78D8-591D-61D5A16B304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413CF31E-EAE8-2B89-2AF5-FC95A653081D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876CE144-040E-7FAF-1BE0-F79B5C5C8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THE EXPERIMENT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EF5B08-22DD-FA61-AEE3-D22D70B6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46B643D-6AAF-579B-3572-7A3346290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62325" y="2271329"/>
            <a:ext cx="15668625" cy="7612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buNone/>
            </a:pPr>
            <a:r>
              <a:rPr lang="en-GB" b="1" dirty="0"/>
              <a:t>Ethical Concerns and Adaptation</a:t>
            </a:r>
          </a:p>
          <a:p>
            <a:pPr marL="114300" indent="0">
              <a:buNone/>
            </a:pPr>
            <a:r>
              <a:rPr lang="en-GB" sz="2800" b="1" dirty="0"/>
              <a:t>Bias in AI Models</a:t>
            </a:r>
            <a:r>
              <a:rPr lang="en-GB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Deepfake models can inherit biases present in the datasets used to train them, potentially leading to unequal treatment of students from different backgrounds.</a:t>
            </a:r>
          </a:p>
          <a:p>
            <a:pPr marL="114300" indent="0">
              <a:buNone/>
            </a:pPr>
            <a:r>
              <a:rPr lang="en-GB" sz="2800" b="1" dirty="0"/>
              <a:t>Trust and Authenticity</a:t>
            </a:r>
            <a:r>
              <a:rPr lang="en-GB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highly realistic nature of deepfake tutors may blur the lines between real and artificial interactions, leading to confusion or mistrust among students.</a:t>
            </a:r>
          </a:p>
          <a:p>
            <a:pPr marL="114300" indent="0">
              <a:buNone/>
            </a:pPr>
            <a:r>
              <a:rPr lang="en-GB" sz="2800" b="1" dirty="0"/>
              <a:t>Educator Job Security</a:t>
            </a:r>
            <a:r>
              <a:rPr lang="en-GB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Teachers may feel threatened by the integration of AI tutors, leading to resistance or fear of obsolescence.</a:t>
            </a:r>
          </a:p>
          <a:p>
            <a:pPr marL="114300" indent="0">
              <a:buNone/>
            </a:pPr>
            <a:r>
              <a:rPr lang="en-GB" sz="2800" b="1" dirty="0"/>
              <a:t>Digital Literacy Challenges</a:t>
            </a:r>
            <a:r>
              <a:rPr lang="en-GB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Both educators and students need training to effectively use and interact with deepfake-powered systems, especially in regions where digital literacy is low.</a:t>
            </a:r>
          </a:p>
          <a:p>
            <a:pPr marL="114300" indent="0">
              <a:buNone/>
            </a:pPr>
            <a:r>
              <a:rPr lang="en-GB" sz="2800" b="1" dirty="0"/>
              <a:t>Misuse of Technology</a:t>
            </a:r>
            <a:r>
              <a:rPr lang="en-GB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Risks of using deepfake models to create misleading or inappropriate content, particularly if the technology is not adequately secured.</a:t>
            </a:r>
          </a:p>
        </p:txBody>
      </p:sp>
    </p:spTree>
    <p:extLst>
      <p:ext uri="{BB962C8B-B14F-4D97-AF65-F5344CB8AC3E}">
        <p14:creationId xmlns:p14="http://schemas.microsoft.com/office/powerpoint/2010/main" val="271647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533D3705-FABC-F91B-9F00-2C7910221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BF445FC1-E951-947D-CE22-3F23E71D20E9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F68BF726-8481-80A0-C38F-C0BAC437E2DC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959BB7C2-10AF-630A-01E9-5CC9815D55FE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CBA41614-64FE-5C8A-90F4-47133E45234B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F02E7897-BCA1-74D9-5BE0-0B67B42A201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341AD46A-CE40-4682-9FCF-70FDFB0BC01F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5B83B22D-96BB-6159-14F1-95E846C7F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CHALLENGES IN THE STUDY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AE518E-E384-2611-F985-B541E33F9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DD2F62E-A5E7-2632-71AA-589A2FEF2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62325" y="2225461"/>
            <a:ext cx="15668625" cy="67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buNone/>
            </a:pPr>
            <a:r>
              <a:rPr lang="en-GB" b="1" dirty="0"/>
              <a:t>Technical Challenges</a:t>
            </a:r>
          </a:p>
          <a:p>
            <a:pPr marL="114300" indent="0">
              <a:buNone/>
            </a:pPr>
            <a:r>
              <a:rPr lang="en-GB" sz="2800" b="1" dirty="0"/>
              <a:t>Latency in Response Times: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Real-time interactions require ultra-low latency, especially in scenarios where students ask spontaneous questions or interact dynamically.</a:t>
            </a:r>
          </a:p>
          <a:p>
            <a:pPr marL="114300" indent="0">
              <a:buNone/>
            </a:pPr>
            <a:r>
              <a:rPr lang="en-GB" sz="2800" b="1" dirty="0"/>
              <a:t>Updating and Maintaining Models: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AI models need frequent updates to stay relevant with changing educational curriculums, requiring ongoing resources and effort.</a:t>
            </a:r>
          </a:p>
          <a:p>
            <a:pPr marL="114300" indent="0">
              <a:buNone/>
            </a:pPr>
            <a:r>
              <a:rPr lang="en-GB" sz="2800" b="1" dirty="0"/>
              <a:t>Compatibility Across Devices: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Ensuring deepfake tutors function seamlessly across various platforms and devices (smartphones, tablets, and PCs) can be technically challenging.</a:t>
            </a:r>
          </a:p>
          <a:p>
            <a:pPr marL="114300" indent="0">
              <a:buNone/>
            </a:pPr>
            <a:r>
              <a:rPr lang="en-GB" sz="2800" b="1" dirty="0"/>
              <a:t>Handling Multilingual Capabilities: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Training deepfake models to deliver lessons fluently in multiple languages adds complexity and demands extensive datasets.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497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05D53DA4-54FC-0797-5FD2-40E220145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F2E3ECB8-2DBC-F7E9-2CB0-CFA475C2ED24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81E4C246-5D4C-5EB9-C1F9-5AAB30809AA2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B3D50A29-5C0B-E479-3030-D22287F6F6B5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0679A36E-6855-5BD5-B56F-BB4AAD54A341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96027E48-160F-F494-3D4F-DB1314D526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ED40F0A5-FBCB-F007-6A72-B0D705BD57AA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D2E5B5CE-A4E3-794E-6F06-27806276B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CHALLENGES IN THE STUDY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13EA79-8DFC-C4D5-E609-EB2DF74B2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64DBA3E-EC4C-6166-3F17-A05713737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62325" y="1887223"/>
            <a:ext cx="15668625" cy="809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buNone/>
            </a:pPr>
            <a:r>
              <a:rPr lang="en-GB" b="1" dirty="0"/>
              <a:t>Ethical Concerns and Adaptation</a:t>
            </a:r>
          </a:p>
          <a:p>
            <a:pPr marL="114300" indent="0">
              <a:buNone/>
            </a:pPr>
            <a:r>
              <a:rPr lang="en-GB" sz="2800" b="1" dirty="0"/>
              <a:t>Loss of Human Interaction: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Over-reliance on AI tutors could reduce opportunities for students to develop interpersonal and social skills.</a:t>
            </a:r>
          </a:p>
          <a:p>
            <a:pPr marL="114300" indent="0">
              <a:buNone/>
            </a:pPr>
            <a:r>
              <a:rPr lang="en-GB" sz="2800" b="1" dirty="0"/>
              <a:t>Transparency in AI Decisions: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Students and educators may demand clear explanations for decisions made by AI, such as how it adapts to individual students.</a:t>
            </a:r>
          </a:p>
          <a:p>
            <a:pPr marL="114300" indent="0">
              <a:buNone/>
            </a:pPr>
            <a:r>
              <a:rPr lang="en-GB" sz="2800" b="1" dirty="0"/>
              <a:t>Potential Overdependence on AI: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Students may develop an overreliance on AI tutors, making it harder for them to adjust to human educators or self-directed learning.</a:t>
            </a:r>
          </a:p>
          <a:p>
            <a:pPr marL="114300" indent="0">
              <a:buNone/>
            </a:pPr>
            <a:r>
              <a:rPr lang="en-GB" sz="2800" b="1" dirty="0"/>
              <a:t>Ownership of Intellectual Property: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Questions arise regarding ownership of the deepfake avatars, especially if real teachers’ likenesses are used.</a:t>
            </a:r>
          </a:p>
          <a:p>
            <a:pPr marL="114300" indent="0">
              <a:buNone/>
            </a:pPr>
            <a:r>
              <a:rPr lang="en-GB" sz="2800" b="1" dirty="0"/>
              <a:t>Balancing Technological and Human Roles: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Striking a balance between using AI tutors for efficiency and preserving the unique value human teachers bring to education.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220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F54EBF8C-1040-84FC-5E41-41DDD7A3C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518BFF88-9564-E9A2-535F-98591685B3A8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61613E23-5FE1-DE24-88BD-0ABB92401EAA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2361FD54-95CF-16BE-0397-9C027129A3C8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7A2AE697-9586-4F44-3F79-D6A671D41866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BD0E579B-F681-7FB0-4255-B6E7E5CE7B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52FA9848-DABE-2EE3-36E3-030D9F6E8752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AC349FEF-C384-27AF-9E95-A4F072269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CHALLENGES IN THE STUDY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EED710-E3E1-061D-A208-EDCD74D26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A4475B9-1BDC-FAAA-6158-D7B1AEB61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62325" y="1964921"/>
            <a:ext cx="15789041" cy="809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buNone/>
            </a:pPr>
            <a:r>
              <a:rPr lang="en-GB" b="1" dirty="0"/>
              <a:t>Effectiveness in Learning</a:t>
            </a:r>
          </a:p>
          <a:p>
            <a:pPr marL="114300" indent="0">
              <a:buNone/>
            </a:pPr>
            <a:r>
              <a:rPr lang="en-GB" sz="2800" b="1" dirty="0"/>
              <a:t>Improved Retention and Understanding:</a:t>
            </a:r>
            <a:endParaRPr lang="en-GB" sz="2800" dirty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Personalized feedback and real-time assistance help students grasp complex concepts more effectively.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Lessons tailored to individual learning paces reduce frustration and enhance retention.</a:t>
            </a:r>
          </a:p>
          <a:p>
            <a:pPr marL="114300" indent="0">
              <a:buNone/>
            </a:pPr>
            <a:r>
              <a:rPr lang="en-GB" sz="2800" b="1" dirty="0"/>
              <a:t>Increased Engagement:</a:t>
            </a:r>
            <a:endParaRPr lang="en-GB" sz="2800" dirty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Lifelike interactions keep students focused and motivated compared to traditional static content like videos or text.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Dynamic teaching styles cater to different learning preferences, such as visual, auditory, or </a:t>
            </a:r>
            <a:r>
              <a:rPr lang="en-GB" dirty="0" err="1"/>
              <a:t>kinesthetic</a:t>
            </a:r>
            <a:r>
              <a:rPr lang="en-GB" dirty="0"/>
              <a:t>.</a:t>
            </a:r>
          </a:p>
          <a:p>
            <a:pPr marL="114300" indent="0">
              <a:buNone/>
            </a:pPr>
            <a:r>
              <a:rPr lang="en-GB" sz="2800" b="1" dirty="0"/>
              <a:t>Support Beyond the Classroom:</a:t>
            </a:r>
            <a:endParaRPr lang="en-GB" sz="2800" dirty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On-demand availability allows students to access help anytime, providing flexibility for revision or self-paced learning.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Virtual tutors can adapt to student schedules, enabling learning during non-traditional hours.</a:t>
            </a:r>
          </a:p>
          <a:p>
            <a:pPr marL="114300" indent="0">
              <a:buNone/>
            </a:pPr>
            <a:r>
              <a:rPr lang="en-GB" sz="2800" b="1" dirty="0"/>
              <a:t>Continuous Progress Monitoring:</a:t>
            </a:r>
            <a:endParaRPr lang="en-GB" sz="2800" dirty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AI-based tutors track student performance and provide actionable insights, enabling educators to offer targeted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2874223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63359EB1-A993-6664-74AA-667DF8ED2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25B73E07-7D57-FACB-4819-43E6828AD1A6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EF559006-736F-25AD-C159-C9860240E597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495ADC88-9FF3-F073-854E-5B221628198D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591880C9-540E-ECB8-FD7E-1B38FC0BFD41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8A61D0BF-2A27-B6CE-43C7-E599EC899A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67549AC2-0289-7A3B-6F7B-4D33BC9F231A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11DFCB15-A0F1-FC61-5343-F55601449D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CHALLENGES IN THE STUDY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FDDB77-6C0C-7109-DE42-ECF1163BE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12803AB-FF99-5587-495F-01B0E0EE3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62325" y="1816163"/>
            <a:ext cx="15789041" cy="839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buNone/>
            </a:pPr>
            <a:r>
              <a:rPr lang="en-GB" b="1" dirty="0"/>
              <a:t>Economic Impact</a:t>
            </a:r>
          </a:p>
          <a:p>
            <a:pPr marL="114300" indent="0">
              <a:buNone/>
            </a:pPr>
            <a:r>
              <a:rPr lang="en-GB" sz="2800" b="1" dirty="0"/>
              <a:t>Reduced Operational Costs:</a:t>
            </a:r>
            <a:endParaRPr lang="en-GB" sz="2800" dirty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Once implemented, virtual tutors minimize the need for additional teaching staff for repetitive or routine tasks.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Scalable solutions allow institutions to serve more students without significant increases in resources.</a:t>
            </a:r>
          </a:p>
          <a:p>
            <a:pPr marL="114300" indent="0">
              <a:buNone/>
            </a:pPr>
            <a:r>
              <a:rPr lang="en-GB" sz="2800" b="1" dirty="0"/>
              <a:t>Affordable Personalized Education:</a:t>
            </a:r>
            <a:endParaRPr lang="en-GB" sz="2800" dirty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Institutions can provide one-on-one tutoring experiences without the cost of hiring multiple educators.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Long-term savings in infrastructure and travel costs for remote learning programs.</a:t>
            </a:r>
          </a:p>
          <a:p>
            <a:pPr marL="114300" indent="0">
              <a:buNone/>
            </a:pPr>
            <a:r>
              <a:rPr lang="en-GB" sz="2800" b="1" dirty="0"/>
              <a:t>Challenges of Initial Investment:</a:t>
            </a:r>
            <a:endParaRPr lang="en-GB" sz="2800" dirty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High costs for developing and deploying deepfake technology may limit adoption for smaller institutions or low-income regions.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Training educators and maintaining AI systems add to initial expenses.</a:t>
            </a:r>
          </a:p>
          <a:p>
            <a:pPr marL="114300" indent="0">
              <a:buNone/>
            </a:pPr>
            <a:r>
              <a:rPr lang="en-GB" sz="2800" b="1" dirty="0"/>
              <a:t>Potential Economic Disparities:</a:t>
            </a:r>
            <a:endParaRPr lang="en-GB" sz="2800" dirty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Wealthier institutions may gain a competitive edge by adopting advanced technology, widening the gap with underfunded schools.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GB" dirty="0"/>
              <a:t>Collaborative funding models or subsidies could address this inequality.</a:t>
            </a:r>
          </a:p>
        </p:txBody>
      </p:sp>
    </p:spTree>
    <p:extLst>
      <p:ext uri="{BB962C8B-B14F-4D97-AF65-F5344CB8AC3E}">
        <p14:creationId xmlns:p14="http://schemas.microsoft.com/office/powerpoint/2010/main" val="4208131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33D7F3B9-7705-0BE6-8133-F39712E9C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CCA143E7-424D-0060-F99B-015347AFCF0D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8430EC77-A467-8AF7-DBDB-0245B3E5DCF6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69D2E8BF-423B-3868-DC24-306AF77F3BA7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CBF05CA8-088F-FD66-A465-CA414F14AE24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DC1427E6-421D-0FA8-304A-89F978CD442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DE312D51-F139-464D-6080-98FBE2E41F6C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B6A7820B-AF5B-E296-4868-3F176DA6C2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INFERENCES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2FD8BC-9510-9825-6FA9-C68E4615F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55D1AC2-C529-7B8A-CC22-617D4EA0D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62325" y="2847680"/>
            <a:ext cx="15789041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buNone/>
            </a:pPr>
            <a:r>
              <a:rPr lang="en-GB" b="1" dirty="0"/>
              <a:t>Effectiveness in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Enhanced student engagement and comprehension.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Availability of personalized, on-demand support.</a:t>
            </a:r>
          </a:p>
          <a:p>
            <a:pPr marL="114300" indent="0">
              <a:buNone/>
            </a:pPr>
            <a:r>
              <a:rPr lang="en-GB" b="1" dirty="0"/>
              <a:t>Economic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Long-term cost-effectiveness for institutions.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Potential disparities in adoption due to initial costs.</a:t>
            </a:r>
          </a:p>
          <a:p>
            <a:pPr marL="114300" indent="0">
              <a:buNone/>
            </a:pPr>
            <a:r>
              <a:rPr lang="en-GB" b="1" dirty="0"/>
              <a:t>Social and Cultural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Increased access to quality education globally.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Balancing technological benefits with preserving interpersonal skills.</a:t>
            </a:r>
          </a:p>
        </p:txBody>
      </p:sp>
    </p:spTree>
    <p:extLst>
      <p:ext uri="{BB962C8B-B14F-4D97-AF65-F5344CB8AC3E}">
        <p14:creationId xmlns:p14="http://schemas.microsoft.com/office/powerpoint/2010/main" val="174011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38;g317cdf8c59d_0_0">
            <a:extLst>
              <a:ext uri="{FF2B5EF4-FFF2-40B4-BE49-F238E27FC236}">
                <a16:creationId xmlns:a16="http://schemas.microsoft.com/office/drawing/2014/main" id="{70A83453-288E-70BE-7DCF-DDC929CAF422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5" name="Google Shape;139;g317cdf8c59d_0_0">
              <a:extLst>
                <a:ext uri="{FF2B5EF4-FFF2-40B4-BE49-F238E27FC236}">
                  <a16:creationId xmlns:a16="http://schemas.microsoft.com/office/drawing/2014/main" id="{124AB8F7-F0B5-1EF1-A446-80FF0C526E56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6" name="Google Shape;140;g317cdf8c59d_0_0">
              <a:extLst>
                <a:ext uri="{FF2B5EF4-FFF2-40B4-BE49-F238E27FC236}">
                  <a16:creationId xmlns:a16="http://schemas.microsoft.com/office/drawing/2014/main" id="{F125D6E9-B775-403F-ABC2-F65ED3CA2AC4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141;g317cdf8c59d_0_0">
            <a:extLst>
              <a:ext uri="{FF2B5EF4-FFF2-40B4-BE49-F238E27FC236}">
                <a16:creationId xmlns:a16="http://schemas.microsoft.com/office/drawing/2014/main" id="{D569A950-BF94-1CE0-3AF7-24B1CDBC0FAC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8" name="Google Shape;142;g317cdf8c59d_0_0" descr="download (2).png">
            <a:extLst>
              <a:ext uri="{FF2B5EF4-FFF2-40B4-BE49-F238E27FC236}">
                <a16:creationId xmlns:a16="http://schemas.microsoft.com/office/drawing/2014/main" id="{244C5A2E-BD97-3A35-EF99-567F07C7BD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9048729-CE24-CCEE-0B79-8EDFE5B45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675" y="3361931"/>
            <a:ext cx="1462257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Growing Importance of Personalized Learning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Recognition that a one-size-fits-all approach doesn’t work in education.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Rising expectations for individualized learning experiences to match unique student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Other Technologies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role of AR/VR in making learning more immersive.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of AI to analyze learning patterns and provide adaptive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for Cost-Efficiency in Education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 tutors reducing the need for extensive human resources.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Economical scalability compared to traditional classroom setups.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C7091592-89AD-2BE9-4F15-E398D10F8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7D89612E-3218-EB8C-AD38-C073CFCE6E1D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B604EBFF-4A06-7149-4DF3-217028C77B8B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7B70A6F9-F035-6803-D126-A9DDC4F6DDE2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DABFA963-3B7E-F8C1-B33C-5C67950C0503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C26EF2FF-BBBF-4652-ADF4-6DD86F8405A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868A1D6D-78D6-C50B-8FE9-6EE514645069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B71D9A04-1213-6396-1A5A-F54859427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5CBDF5-154C-0755-5D87-D73283A19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7A4E277-EBC7-D7DD-D006-F3AECE9D3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54270" y="3861097"/>
            <a:ext cx="15789041" cy="256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buNone/>
            </a:pPr>
            <a:r>
              <a:rPr lang="en-GB" b="1" dirty="0"/>
              <a:t>Advanced AI and AR/VR Integration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Integration of AI-driven analytics to personalize lesson plans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AR/VR-enabled virtual labs for experimenting in a risk-free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Use of generative AI to create adaptive study materials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Interactive multi-user AR environments for collaborative learning projects.</a:t>
            </a:r>
          </a:p>
        </p:txBody>
      </p:sp>
    </p:spTree>
    <p:extLst>
      <p:ext uri="{BB962C8B-B14F-4D97-AF65-F5344CB8AC3E}">
        <p14:creationId xmlns:p14="http://schemas.microsoft.com/office/powerpoint/2010/main" val="3802684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1AFC35AA-68F3-A16E-D972-BC666B476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59F6B8D4-FFB5-5EBA-659E-0AA22206702E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8C26A034-49D3-B773-6BDB-F572F0E9D636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C62A6DE5-ED1A-1292-9106-85E741FC1996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0430C0F4-1225-25C2-4E65-02AE21A2E655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21F88EDD-FC91-29AA-7D47-2170C2996D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4094264B-8666-9832-49BC-A4F819AC1812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AD9D6356-F2B9-E1B8-7E6D-3C42AEE7A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94F0C7-752B-5CFC-BFEF-27B196180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ED719-256F-ACE7-D035-DF04401E4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82838" y="3302755"/>
            <a:ext cx="12919075" cy="299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buNone/>
            </a:pPr>
            <a:r>
              <a:rPr lang="en-GB" b="1" dirty="0"/>
              <a:t>Long-term Educational Impact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Bridging the global digital divide with low-cost, AI-powered educational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Encouraging lifelong learning through AI-curated, modular microlearning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Revolutionizing assessment methods with AI-driven evaluations and instant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Creating global classrooms with AI translators breaking language barriers.</a:t>
            </a:r>
          </a:p>
        </p:txBody>
      </p:sp>
    </p:spTree>
    <p:extLst>
      <p:ext uri="{BB962C8B-B14F-4D97-AF65-F5344CB8AC3E}">
        <p14:creationId xmlns:p14="http://schemas.microsoft.com/office/powerpoint/2010/main" val="988614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3A21D8F8-40CE-C6BD-4EEE-47421C5F0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FA4095DA-5AD8-A641-05DC-41EE5052E0FB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61A95696-6965-E90B-5F05-D22D7D0F9667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A19A5FFE-844C-AD1D-40E2-2A0BB26CA5E1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F1DC29AF-1BD0-781F-7133-AB5861366658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92B220A8-C6AA-33DC-7EA0-4D8B80907D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AE534A2A-54FD-3F86-7EA8-598FB5B123C6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10710355-13D3-3F1B-E0BB-DF751CCEC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8657" y="3431598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THANK YOU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DB1AE8-7AAD-F9C3-40B4-8873C27B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7cdf8c59d_0_13"/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INTRODUCTION TO THE CASE STUDY</a:t>
            </a:r>
          </a:p>
        </p:txBody>
      </p:sp>
      <p:sp>
        <p:nvSpPr>
          <p:cNvPr id="151" name="Google Shape;151;g317cdf8c59d_0_13"/>
          <p:cNvSpPr txBox="1">
            <a:spLocks noGrp="1"/>
          </p:cNvSpPr>
          <p:nvPr>
            <p:ph type="body" idx="1"/>
          </p:nvPr>
        </p:nvSpPr>
        <p:spPr>
          <a:xfrm>
            <a:off x="2262325" y="3296574"/>
            <a:ext cx="14211163" cy="61331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GB" b="1" dirty="0"/>
              <a:t>Overview</a:t>
            </a:r>
          </a:p>
          <a:p>
            <a:r>
              <a:rPr lang="en-GB" sz="2800" dirty="0"/>
              <a:t>Deepfake-powered virtual tutors replicate the appearance, voice, and mannerisms of real educators using advanced AI and deep learning techniques.</a:t>
            </a:r>
          </a:p>
          <a:p>
            <a:r>
              <a:rPr lang="en-GB" sz="2800" dirty="0"/>
              <a:t>These virtual tutors create personalized learning experiences by adapting to each student’s unique pace, style, and preferences, offering real-time feedback and support.</a:t>
            </a:r>
          </a:p>
          <a:p>
            <a:r>
              <a:rPr lang="en-GB" sz="2800" dirty="0"/>
              <a:t>By mimicking human-like interactions, they bridge the gap between traditional classroom teaching and online education, making digital learning more engaging and relatable for students.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2" name="Google Shape;152;g317cdf8c59d_0_13"/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/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/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85A4BC42-7AAC-B392-F381-9E261A52C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7cdf8c59d_0_13">
            <a:extLst>
              <a:ext uri="{FF2B5EF4-FFF2-40B4-BE49-F238E27FC236}">
                <a16:creationId xmlns:a16="http://schemas.microsoft.com/office/drawing/2014/main" id="{A5D299F1-2974-FA97-3D48-8E5937563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8418" y="2030010"/>
            <a:ext cx="14211163" cy="61331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indent="0">
              <a:buNone/>
            </a:pPr>
            <a:r>
              <a:rPr lang="en-GB" sz="3500" b="1" dirty="0"/>
              <a:t>Focus</a:t>
            </a:r>
          </a:p>
          <a:p>
            <a:pPr marL="114300" indent="0">
              <a:buNone/>
            </a:pPr>
            <a:r>
              <a:rPr lang="en-GB" sz="2800" b="1" dirty="0"/>
              <a:t>Enhancing Student Engagement</a:t>
            </a:r>
            <a:r>
              <a:rPr lang="en-GB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Deepfake tutors make online learning more immersive and interactive, reducing the monotony of static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They foster motivation by responding empathetically to students’ needs and emotions.</a:t>
            </a:r>
          </a:p>
          <a:p>
            <a:pPr marL="114300" indent="0">
              <a:buNone/>
            </a:pPr>
            <a:r>
              <a:rPr lang="en-GB" sz="2800" b="1" dirty="0"/>
              <a:t>Improving Accessibility</a:t>
            </a:r>
            <a:r>
              <a:rPr lang="en-GB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Virtual tutors provide high-quality education to remote or underserved areas where access to skilled teachers is limited.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They support multilingual capabilities and cultural adaptability, catering to diverse student groups globally.</a:t>
            </a:r>
          </a:p>
          <a:p>
            <a:pPr marL="114300" indent="0">
              <a:buNone/>
            </a:pPr>
            <a:r>
              <a:rPr lang="en-GB" sz="2800" b="1" dirty="0"/>
              <a:t>Addressing Challenges</a:t>
            </a:r>
            <a:r>
              <a:rPr lang="en-GB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Ethical Concerns</a:t>
            </a:r>
            <a:r>
              <a:rPr lang="en-GB" dirty="0"/>
              <a:t>: Ensuring transparency, consent, and appropriate use of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Data Privacy</a:t>
            </a:r>
            <a:r>
              <a:rPr lang="en-GB" dirty="0"/>
              <a:t>: Protecting sensitive student information and safeguarding against misuse of deepfake models.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A2889CAE-37DF-9DA8-98A7-56C1684564D2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BA2BA280-F232-8C5E-3C0E-D186746275C3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2CD699D0-90DB-D4FB-7253-BC335D61183A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98DD7740-1191-65E4-609C-343CD9DCE880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418DEE1C-99EB-DDAB-0E68-0E38DDD24CF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67797E73-3997-0758-1A61-172D255E8E80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8033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2C4214F0-7D28-AC4A-1493-7D2A00A25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7cdf8c59d_0_13">
            <a:extLst>
              <a:ext uri="{FF2B5EF4-FFF2-40B4-BE49-F238E27FC236}">
                <a16:creationId xmlns:a16="http://schemas.microsoft.com/office/drawing/2014/main" id="{76CE55F0-EE62-5A6C-D6B6-38A439A05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62325" y="2128838"/>
            <a:ext cx="14211163" cy="754769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GB" b="1" dirty="0"/>
              <a:t>Deepfake Technology</a:t>
            </a:r>
          </a:p>
          <a:p>
            <a:pPr marL="114300" indent="0">
              <a:buNone/>
            </a:pPr>
            <a:r>
              <a:rPr lang="en-GB" sz="2800" b="1" dirty="0"/>
              <a:t>Generative Adversarial Networks (GANs):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GANs consist of two AI models—a generator and a discriminator—that work together to create highly realistic media by synthesizing human-like images, voices, and gestures.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This technology trains on large datasets of images and audio to produce avatars that closely mimic real human expressions and speech patterns.</a:t>
            </a:r>
          </a:p>
          <a:p>
            <a:pPr marL="114300" indent="0">
              <a:buNone/>
            </a:pPr>
            <a:r>
              <a:rPr lang="en-GB" sz="2800" b="1" dirty="0"/>
              <a:t>From Media to Education: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Initially recognized for applications in entertainment, deepfake technology is now being repurposed for productive use in education.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By leveraging its ability to replicate lifelike interactions, deepfake technology bridges the gap between static e-learning tools and immersive, teacher-like experiences.</a:t>
            </a:r>
          </a:p>
          <a:p>
            <a:pPr marL="114300" indent="0">
              <a:buNone/>
            </a:pPr>
            <a:r>
              <a:rPr lang="en-GB" sz="2800" b="1" dirty="0"/>
              <a:t>Adaptive Interactions: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Deepfake tutors can dynamically adjust their expressions and tone, providing a more engaging and relatable interaction compared to conventional virtual learning environments.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EAC78A47-3481-C239-FF5C-76C7C09B5FF5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0E55B052-0C6A-CE5E-0A2A-6A4CE2FCF70A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E721B76D-ED5D-E971-EEF2-94B47D666812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E85809AD-8001-4564-545A-4D2253619E0B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110641E4-9512-ADE1-F5D5-D8686C3CA81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5810CFC3-BE67-B4D2-0788-004BD8D6C89E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CA64E276-8892-CB57-A129-62A69EE43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COMPONENTS OF STUDY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C68BCC-856C-58C1-B981-A7CC6E9DC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1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E3ABAD92-C6AD-2CCA-ABFE-D73B09279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F234A864-9BEC-2A2E-48B2-5D9CA390D10A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0BD51432-01C1-AB37-2596-6B533155DC99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F3DFFB7B-B512-26F0-315D-3DFD7548F85F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103E550B-8B57-70BF-705E-9081A6729E60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B8AC4283-6062-6D53-C6C2-741ABD4E8C6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DDBAAB4D-84A6-1D3B-C209-E52F91081589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E87C66-A973-10AF-884A-BC9ECF921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C0E50-138A-A979-ACBF-6C5EAE4C8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9544" y="2400144"/>
            <a:ext cx="11728911" cy="53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1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2B753B4D-7287-95D4-22BA-5621F4220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7cdf8c59d_0_13">
            <a:extLst>
              <a:ext uri="{FF2B5EF4-FFF2-40B4-BE49-F238E27FC236}">
                <a16:creationId xmlns:a16="http://schemas.microsoft.com/office/drawing/2014/main" id="{67337589-AB57-0CB1-8524-532E8F2870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62325" y="2128838"/>
            <a:ext cx="14211163" cy="754769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GB" b="1" dirty="0"/>
              <a:t>Virtual Tutors</a:t>
            </a:r>
          </a:p>
          <a:p>
            <a:pPr marL="114300" indent="0">
              <a:buNone/>
            </a:pPr>
            <a:r>
              <a:rPr lang="en-GB" sz="2800" b="1" dirty="0"/>
              <a:t>Traditional Virtual Tutors: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Provide basic support through static videos, text-based instructions, or chatbots.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Limited ability to respond dynamically to students’ questions or emotional cues.</a:t>
            </a:r>
          </a:p>
          <a:p>
            <a:pPr marL="114300" indent="0">
              <a:buNone/>
            </a:pPr>
            <a:r>
              <a:rPr lang="en-GB" sz="2800" b="1" dirty="0"/>
              <a:t>Advancements with Deepfake Tutors: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Mimic real educators’ teaching styles, speech, and mannerisms to create a human-like presence.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Provide real-time, interactive sessions where students feel as though they are engaging with a live teacher.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Capable of explaining concepts in multiple languages, tailoring lessons to individual preferences, and encouraging active participation.</a:t>
            </a:r>
          </a:p>
          <a:p>
            <a:pPr marL="114300" indent="0">
              <a:buNone/>
            </a:pPr>
            <a:r>
              <a:rPr lang="en-GB" sz="2800" b="1" dirty="0"/>
              <a:t>Multifaceted Roles: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Tutors for subject-specific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Coaches for language pronunciation or presentation skills.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Advisors for career guidance or exam preparation.</a:t>
            </a:r>
          </a:p>
        </p:txBody>
      </p:sp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B224EC71-1303-10FB-E65E-FCD05BA206E1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C5F34617-DC92-AEB6-B090-517D813FC69F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52956DF3-D372-A33D-955B-98FBA7138240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450668DF-0EC6-43A0-DF38-0381265A9F88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282C92E6-A5FF-7E43-561A-3070834C3F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B240BB06-3A7E-9C55-29AE-B77D0B0901E2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150;g317cdf8c59d_0_13">
            <a:extLst>
              <a:ext uri="{FF2B5EF4-FFF2-40B4-BE49-F238E27FC236}">
                <a16:creationId xmlns:a16="http://schemas.microsoft.com/office/drawing/2014/main" id="{B5F70DDB-E1EE-2F30-1A43-6400E6818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325" y="714350"/>
            <a:ext cx="11545200" cy="166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 dirty="0">
                <a:solidFill>
                  <a:srgbClr val="274E13"/>
                </a:solidFill>
              </a:rPr>
              <a:t>COMPONENTS OF STUDY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97623E-4102-6B4E-BF34-92D03D28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48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D5E58841-C781-8A09-704C-0084E7134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17cdf8c59d_0_13">
            <a:extLst>
              <a:ext uri="{FF2B5EF4-FFF2-40B4-BE49-F238E27FC236}">
                <a16:creationId xmlns:a16="http://schemas.microsoft.com/office/drawing/2014/main" id="{31C59F0D-0D5C-D6E8-572A-F89216B5770C}"/>
              </a:ext>
            </a:extLst>
          </p:cNvPr>
          <p:cNvGrpSpPr/>
          <p:nvPr/>
        </p:nvGrpSpPr>
        <p:grpSpPr>
          <a:xfrm>
            <a:off x="58517" y="-93784"/>
            <a:ext cx="1323076" cy="10380764"/>
            <a:chOff x="0" y="-19050"/>
            <a:chExt cx="812800" cy="2995200"/>
          </a:xfrm>
        </p:grpSpPr>
        <p:sp>
          <p:nvSpPr>
            <p:cNvPr id="153" name="Google Shape;153;g317cdf8c59d_0_13">
              <a:extLst>
                <a:ext uri="{FF2B5EF4-FFF2-40B4-BE49-F238E27FC236}">
                  <a16:creationId xmlns:a16="http://schemas.microsoft.com/office/drawing/2014/main" id="{A92C66DB-80D4-CA33-61D3-B2D62FEDE451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154" name="Google Shape;154;g317cdf8c59d_0_13">
              <a:extLst>
                <a:ext uri="{FF2B5EF4-FFF2-40B4-BE49-F238E27FC236}">
                  <a16:creationId xmlns:a16="http://schemas.microsoft.com/office/drawing/2014/main" id="{DB5A16A8-BC9A-6188-3832-9FD66B8F84C2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17cdf8c59d_0_13">
            <a:extLst>
              <a:ext uri="{FF2B5EF4-FFF2-40B4-BE49-F238E27FC236}">
                <a16:creationId xmlns:a16="http://schemas.microsoft.com/office/drawing/2014/main" id="{443B4736-0816-C898-CB29-0103E9C5DEC6}"/>
              </a:ext>
            </a:extLst>
          </p:cNvPr>
          <p:cNvSpPr/>
          <p:nvPr/>
        </p:nvSpPr>
        <p:spPr>
          <a:xfrm>
            <a:off x="65314" y="-43543"/>
            <a:ext cx="1208586" cy="154159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1089" t="2819"/>
            </a:stretch>
          </a:blipFill>
          <a:ln>
            <a:noFill/>
          </a:ln>
        </p:spPr>
      </p:sp>
      <p:pic>
        <p:nvPicPr>
          <p:cNvPr id="156" name="Google Shape;156;g317cdf8c59d_0_13" descr="download (2).png">
            <a:extLst>
              <a:ext uri="{FF2B5EF4-FFF2-40B4-BE49-F238E27FC236}">
                <a16:creationId xmlns:a16="http://schemas.microsoft.com/office/drawing/2014/main" id="{E334AD25-C146-F646-0D00-E8A68C2338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7cdf8c59d_0_13">
            <a:extLst>
              <a:ext uri="{FF2B5EF4-FFF2-40B4-BE49-F238E27FC236}">
                <a16:creationId xmlns:a16="http://schemas.microsoft.com/office/drawing/2014/main" id="{EE349098-0809-97EF-4693-5E555020B016}"/>
              </a:ext>
            </a:extLst>
          </p:cNvPr>
          <p:cNvSpPr/>
          <p:nvPr/>
        </p:nvSpPr>
        <p:spPr>
          <a:xfrm>
            <a:off x="15611941" y="9154538"/>
            <a:ext cx="2531370" cy="1458262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DEE83D-655B-42BE-541B-20B3BFFB9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738AE-8A0F-5EB2-A6E0-E40065F1A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756" y="1004310"/>
            <a:ext cx="9040487" cy="8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7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2149</Words>
  <Application>Microsoft Office PowerPoint</Application>
  <PresentationFormat>Custom</PresentationFormat>
  <Paragraphs>219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Arial</vt:lpstr>
      <vt:lpstr>Lato</vt:lpstr>
      <vt:lpstr>Office Theme</vt:lpstr>
      <vt:lpstr>PowerPoint Presentation</vt:lpstr>
      <vt:lpstr>CONTEXT OF THE TOPIC </vt:lpstr>
      <vt:lpstr>PowerPoint Presentation</vt:lpstr>
      <vt:lpstr>INTRODUCTION TO THE CASE STUDY</vt:lpstr>
      <vt:lpstr>PowerPoint Presentation</vt:lpstr>
      <vt:lpstr>COMPONENTS OF STUDY</vt:lpstr>
      <vt:lpstr>PowerPoint Presentation</vt:lpstr>
      <vt:lpstr>COMPONENTS OF STUDY</vt:lpstr>
      <vt:lpstr>PowerPoint Presentation</vt:lpstr>
      <vt:lpstr>PowerPoint Presentation</vt:lpstr>
      <vt:lpstr>COMPONENTS OF STUDY</vt:lpstr>
      <vt:lpstr>COMPONENTS OF STUDY</vt:lpstr>
      <vt:lpstr>PowerPoint Presentation</vt:lpstr>
      <vt:lpstr>INTERPRETATION OF  THE CASE</vt:lpstr>
      <vt:lpstr>PowerPoint Presentation</vt:lpstr>
      <vt:lpstr>PowerPoint Presentation</vt:lpstr>
      <vt:lpstr>INTERPRETATION OF  THE CASE</vt:lpstr>
      <vt:lpstr>PowerPoint Presentation</vt:lpstr>
      <vt:lpstr>THE EXPERIMENT</vt:lpstr>
      <vt:lpstr>PowerPoint Presentation</vt:lpstr>
      <vt:lpstr>PowerPoint Presentation</vt:lpstr>
      <vt:lpstr>PowerPoint Presentation</vt:lpstr>
      <vt:lpstr>THE EXPERIMENT</vt:lpstr>
      <vt:lpstr>THE EXPERIMENT</vt:lpstr>
      <vt:lpstr>CHALLENGES IN THE STUDY</vt:lpstr>
      <vt:lpstr>CHALLENGES IN THE STUDY</vt:lpstr>
      <vt:lpstr>CHALLENGES IN THE STUDY</vt:lpstr>
      <vt:lpstr>CHALLENGES IN THE STUDY</vt:lpstr>
      <vt:lpstr>INFERENCES</vt:lpstr>
      <vt:lpstr>FUTURE SCOPE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Muhammed Abinas C A</dc:creator>
  <cp:lastModifiedBy>Muhammed Abinas C A</cp:lastModifiedBy>
  <cp:revision>4</cp:revision>
  <dcterms:created xsi:type="dcterms:W3CDTF">2006-08-16T00:00:00Z</dcterms:created>
  <dcterms:modified xsi:type="dcterms:W3CDTF">2024-11-17T11:18:23Z</dcterms:modified>
</cp:coreProperties>
</file>