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60" r:id="rId3"/>
    <p:sldId id="257" r:id="rId4"/>
    <p:sldId id="259" r:id="rId5"/>
    <p:sldId id="261" r:id="rId6"/>
    <p:sldId id="258" r:id="rId7"/>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6" autoAdjust="0"/>
    <p:restoredTop sz="94660"/>
  </p:normalViewPr>
  <p:slideViewPr>
    <p:cSldViewPr snapToGrid="0">
      <p:cViewPr varScale="1">
        <p:scale>
          <a:sx n="54" d="100"/>
          <a:sy n="54" d="100"/>
        </p:scale>
        <p:origin x="6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51F20A-CC84-465F-B69B-755199983404}" type="datetimeFigureOut">
              <a:rPr lang="ar-SA" smtClean="0"/>
              <a:t>11/10/1441</a:t>
            </a:fld>
            <a:endParaRPr lang="ar-S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ar-S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9C63950-EC0F-40B3-8489-342BBD8BFE86}" type="slidenum">
              <a:rPr lang="ar-SA" smtClean="0"/>
              <a:t>‹#›</a:t>
            </a:fld>
            <a:endParaRPr lang="ar-S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81101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1F20A-CC84-465F-B69B-755199983404}" type="datetimeFigureOut">
              <a:rPr lang="ar-SA" smtClean="0"/>
              <a:t>11/10/1441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280275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1F20A-CC84-465F-B69B-755199983404}" type="datetimeFigureOut">
              <a:rPr lang="ar-SA" smtClean="0"/>
              <a:t>11/10/1441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249988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1F20A-CC84-465F-B69B-755199983404}" type="datetimeFigureOut">
              <a:rPr lang="ar-SA" smtClean="0"/>
              <a:t>11/10/1441</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127957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51F20A-CC84-465F-B69B-755199983404}" type="datetimeFigureOut">
              <a:rPr lang="ar-SA" smtClean="0"/>
              <a:t>11/10/1441</a:t>
            </a:fld>
            <a:endParaRPr lang="ar-S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ar-S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9C63950-EC0F-40B3-8489-342BBD8BFE86}" type="slidenum">
              <a:rPr lang="ar-SA" smtClean="0"/>
              <a:t>‹#›</a:t>
            </a:fld>
            <a:endParaRPr lang="ar-S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71491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51F20A-CC84-465F-B69B-755199983404}" type="datetimeFigureOut">
              <a:rPr lang="ar-SA" smtClean="0"/>
              <a:t>11/10/1441</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303233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51F20A-CC84-465F-B69B-755199983404}" type="datetimeFigureOut">
              <a:rPr lang="ar-SA" smtClean="0"/>
              <a:t>11/10/1441</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190397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51F20A-CC84-465F-B69B-755199983404}" type="datetimeFigureOut">
              <a:rPr lang="ar-SA" smtClean="0"/>
              <a:t>11/10/1441</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286517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1F20A-CC84-465F-B69B-755199983404}" type="datetimeFigureOut">
              <a:rPr lang="ar-SA" smtClean="0"/>
              <a:t>11/10/1441</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29C63950-EC0F-40B3-8489-342BBD8BFE86}" type="slidenum">
              <a:rPr lang="ar-SA" smtClean="0"/>
              <a:t>‹#›</a:t>
            </a:fld>
            <a:endParaRPr lang="ar-SA"/>
          </a:p>
        </p:txBody>
      </p:sp>
    </p:spTree>
    <p:extLst>
      <p:ext uri="{BB962C8B-B14F-4D97-AF65-F5344CB8AC3E}">
        <p14:creationId xmlns:p14="http://schemas.microsoft.com/office/powerpoint/2010/main" val="230039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51F20A-CC84-465F-B69B-755199983404}" type="datetimeFigureOut">
              <a:rPr lang="ar-SA" smtClean="0"/>
              <a:t>11/10/1441</a:t>
            </a:fld>
            <a:endParaRPr lang="ar-S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ar-S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C63950-EC0F-40B3-8489-342BBD8BFE86}" type="slidenum">
              <a:rPr lang="ar-SA" smtClean="0"/>
              <a:t>‹#›</a:t>
            </a:fld>
            <a:endParaRPr lang="ar-S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431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51F20A-CC84-465F-B69B-755199983404}" type="datetimeFigureOut">
              <a:rPr lang="ar-SA" smtClean="0"/>
              <a:t>11/10/1441</a:t>
            </a:fld>
            <a:endParaRPr lang="ar-S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ar-S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C63950-EC0F-40B3-8489-342BBD8BFE86}" type="slidenum">
              <a:rPr lang="ar-SA" smtClean="0"/>
              <a:t>‹#›</a:t>
            </a:fld>
            <a:endParaRPr lang="ar-S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114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B51F20A-CC84-465F-B69B-755199983404}" type="datetimeFigureOut">
              <a:rPr lang="ar-SA" smtClean="0"/>
              <a:t>11/10/1441</a:t>
            </a:fld>
            <a:endParaRPr lang="ar-S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ar-S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9C63950-EC0F-40B3-8489-342BBD8BFE86}" type="slidenum">
              <a:rPr lang="ar-SA" smtClean="0"/>
              <a:t>‹#›</a:t>
            </a:fld>
            <a:endParaRPr lang="ar-S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514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BEACON</a:t>
            </a:r>
            <a:endParaRPr lang="ar-SA" dirty="0"/>
          </a:p>
        </p:txBody>
      </p:sp>
      <p:sp>
        <p:nvSpPr>
          <p:cNvPr id="3" name="Subtitle 2"/>
          <p:cNvSpPr>
            <a:spLocks noGrp="1"/>
          </p:cNvSpPr>
          <p:nvPr>
            <p:ph type="subTitle" idx="1"/>
          </p:nvPr>
        </p:nvSpPr>
        <p:spPr>
          <a:xfrm>
            <a:off x="878774" y="3602037"/>
            <a:ext cx="9789226" cy="3131271"/>
          </a:xfrm>
        </p:spPr>
        <p:txBody>
          <a:bodyPr>
            <a:normAutofit/>
          </a:bodyPr>
          <a:lstStyle/>
          <a:p>
            <a:endParaRPr lang="ar-SA" dirty="0"/>
          </a:p>
        </p:txBody>
      </p:sp>
    </p:spTree>
    <p:extLst>
      <p:ext uri="{BB962C8B-B14F-4D97-AF65-F5344CB8AC3E}">
        <p14:creationId xmlns:p14="http://schemas.microsoft.com/office/powerpoint/2010/main" val="219723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dirty="0"/>
          </a:p>
        </p:txBody>
      </p:sp>
      <p:sp>
        <p:nvSpPr>
          <p:cNvPr id="3" name="Content Placeholder 2"/>
          <p:cNvSpPr>
            <a:spLocks noGrp="1"/>
          </p:cNvSpPr>
          <p:nvPr>
            <p:ph idx="1"/>
          </p:nvPr>
        </p:nvSpPr>
        <p:spPr/>
        <p:txBody>
          <a:bodyPr/>
          <a:lstStyle/>
          <a:p>
            <a:pPr algn="l" rtl="0"/>
            <a:r>
              <a:rPr lang="en-US" dirty="0"/>
              <a:t>Bluetooth technology is a relatively short-range wireless communication </a:t>
            </a:r>
            <a:r>
              <a:rPr lang="en-US" dirty="0" smtClean="0"/>
              <a:t>technology, </a:t>
            </a:r>
            <a:r>
              <a:rPr lang="en-US" dirty="0"/>
              <a:t>the main feature is low cost, replace the cable connection for the data network and a small peripheral interface to provide a unified connection. </a:t>
            </a:r>
            <a:endParaRPr lang="ar-SA" dirty="0"/>
          </a:p>
        </p:txBody>
      </p:sp>
    </p:spTree>
    <p:extLst>
      <p:ext uri="{BB962C8B-B14F-4D97-AF65-F5344CB8AC3E}">
        <p14:creationId xmlns:p14="http://schemas.microsoft.com/office/powerpoint/2010/main" val="210670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ar-SA" dirty="0"/>
          </a:p>
        </p:txBody>
      </p:sp>
      <p:sp>
        <p:nvSpPr>
          <p:cNvPr id="5" name="Content Placeholder 4"/>
          <p:cNvSpPr>
            <a:spLocks noGrp="1"/>
          </p:cNvSpPr>
          <p:nvPr>
            <p:ph idx="1"/>
          </p:nvPr>
        </p:nvSpPr>
        <p:spPr/>
        <p:txBody>
          <a:bodyPr>
            <a:normAutofit fontScale="77500" lnSpcReduction="20000"/>
          </a:bodyPr>
          <a:lstStyle/>
          <a:p>
            <a:pPr algn="l" rtl="0"/>
            <a:r>
              <a:rPr lang="en-US" dirty="0"/>
              <a:t>To monitor social distancing, a wearable node should be able to estimate its distance from the other nodes. This location awareness is enabled by a simple equation that relates the distance between the transmitter and receiver (</a:t>
            </a:r>
            <a:r>
              <a:rPr lang="en-US" b="1" dirty="0"/>
              <a:t>d</a:t>
            </a:r>
            <a:r>
              <a:rPr lang="en-US" dirty="0"/>
              <a:t>) to the received signal strength (</a:t>
            </a:r>
            <a:r>
              <a:rPr lang="en-US" b="1" dirty="0"/>
              <a:t>RSS</a:t>
            </a:r>
            <a:r>
              <a:rPr lang="en-US" dirty="0"/>
              <a:t>):</a:t>
            </a:r>
          </a:p>
          <a:p>
            <a:pPr marL="0" indent="0" algn="l" rtl="0">
              <a:buNone/>
            </a:pPr>
            <a:r>
              <a:rPr lang="en-US" dirty="0"/>
              <a:t> </a:t>
            </a:r>
          </a:p>
          <a:p>
            <a:pPr marL="0" indent="0" algn="l" rtl="0">
              <a:buNone/>
            </a:pPr>
            <a:r>
              <a:rPr lang="en-US" i="1" dirty="0"/>
              <a:t>RSS=A-10nlog(d)</a:t>
            </a:r>
            <a:endParaRPr lang="en-US" dirty="0"/>
          </a:p>
          <a:p>
            <a:pPr marL="0" indent="0" algn="l" rtl="0">
              <a:buNone/>
            </a:pPr>
            <a:r>
              <a:rPr lang="en-US" dirty="0"/>
              <a:t> </a:t>
            </a:r>
          </a:p>
          <a:p>
            <a:pPr algn="l" rtl="0"/>
            <a:r>
              <a:rPr lang="en-US" dirty="0"/>
              <a:t>where </a:t>
            </a:r>
            <a:r>
              <a:rPr lang="en-US" b="1" dirty="0"/>
              <a:t>A</a:t>
            </a:r>
            <a:r>
              <a:rPr lang="en-US" dirty="0"/>
              <a:t> is the RSS at a distance of one meter and </a:t>
            </a:r>
            <a:r>
              <a:rPr lang="en-US" b="1" dirty="0"/>
              <a:t>n</a:t>
            </a:r>
            <a:r>
              <a:rPr lang="en-US" dirty="0"/>
              <a:t> is the signal propagation constant. The propagation constant depends on the environment and indicates how fast the strength of the received signal decreases with distance. </a:t>
            </a:r>
            <a:endParaRPr lang="en-US" dirty="0" smtClean="0"/>
          </a:p>
          <a:p>
            <a:pPr algn="l" rtl="0"/>
            <a:r>
              <a:rPr lang="en-US" dirty="0"/>
              <a:t>When a device is detected, the received information is analyzed to obtain its </a:t>
            </a:r>
            <a:r>
              <a:rPr lang="en-US" dirty="0" smtClean="0"/>
              <a:t>RSS</a:t>
            </a:r>
            <a:r>
              <a:rPr lang="en-US" dirty="0"/>
              <a:t>. Based on this information, an approximate value for the distance is found and stored in RAM. The device can take several samples and store a programmable number of RSS and distance pairs for a given detected beacon.</a:t>
            </a:r>
            <a:endParaRPr lang="en-US" dirty="0" smtClean="0"/>
          </a:p>
          <a:p>
            <a:pPr algn="l" rtl="0"/>
            <a:r>
              <a:rPr lang="en-US" dirty="0"/>
              <a:t>the distance is compared with a threshold </a:t>
            </a:r>
            <a:r>
              <a:rPr lang="en-US" dirty="0" smtClean="0"/>
              <a:t>(2 </a:t>
            </a:r>
            <a:r>
              <a:rPr lang="en-US" dirty="0"/>
              <a:t>m in this design). If it is below the threshold, the device generates an alert. Otherwise, it starts a new scanning cycle. </a:t>
            </a:r>
            <a:endParaRPr lang="ar-SA" dirty="0"/>
          </a:p>
        </p:txBody>
      </p:sp>
    </p:spTree>
    <p:extLst>
      <p:ext uri="{BB962C8B-B14F-4D97-AF65-F5344CB8AC3E}">
        <p14:creationId xmlns:p14="http://schemas.microsoft.com/office/powerpoint/2010/main" val="1405950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Processeur</a:t>
            </a:r>
            <a:endParaRPr lang="ar-SA" dirty="0"/>
          </a:p>
        </p:txBody>
      </p:sp>
      <p:sp>
        <p:nvSpPr>
          <p:cNvPr id="3" name="Content Placeholder 2"/>
          <p:cNvSpPr>
            <a:spLocks noGrp="1"/>
          </p:cNvSpPr>
          <p:nvPr>
            <p:ph idx="1"/>
          </p:nvPr>
        </p:nvSpPr>
        <p:spPr/>
        <p:txBody>
          <a:bodyPr>
            <a:noAutofit/>
          </a:bodyPr>
          <a:lstStyle/>
          <a:p>
            <a:pPr marL="514350" lvl="0" indent="-514350" algn="l" rtl="0">
              <a:buFont typeface="+mj-lt"/>
              <a:buAutoNum type="arabicPeriod"/>
            </a:pPr>
            <a:r>
              <a:rPr lang="en-US" sz="1400" dirty="0"/>
              <a:t>At the beginning, when the user login in the museum, the user take card BLU.</a:t>
            </a:r>
          </a:p>
          <a:p>
            <a:pPr marL="514350" lvl="0" indent="-514350" algn="l" rtl="0">
              <a:buFont typeface="+mj-lt"/>
              <a:buAutoNum type="arabicPeriod"/>
            </a:pPr>
            <a:r>
              <a:rPr lang="en-US" sz="1400" dirty="0"/>
              <a:t>We will add all the information of the user in Cloud Database like user id.</a:t>
            </a:r>
          </a:p>
          <a:p>
            <a:pPr marL="514350" lvl="0" indent="-514350" algn="l" rtl="0">
              <a:buFont typeface="+mj-lt"/>
              <a:buAutoNum type="arabicPeriod"/>
            </a:pPr>
            <a:r>
              <a:rPr lang="en-US" sz="1400" dirty="0"/>
              <a:t>In the Cloud Database, we are able to see the user's healthy history for all users.</a:t>
            </a:r>
          </a:p>
          <a:p>
            <a:pPr marL="514350" lvl="0" indent="-514350" algn="l" rtl="0">
              <a:buFont typeface="+mj-lt"/>
              <a:buAutoNum type="arabicPeriod"/>
            </a:pPr>
            <a:r>
              <a:rPr lang="en-US" sz="1400" dirty="0"/>
              <a:t>If we found the user id healthy as COVID-19 positive, the BLU card triggers a real time alert (he or she not allow entering the museum.)</a:t>
            </a:r>
          </a:p>
          <a:p>
            <a:pPr marL="514350" lvl="0" indent="-514350" algn="l" rtl="0">
              <a:buFont typeface="+mj-lt"/>
              <a:buAutoNum type="arabicPeriod"/>
            </a:pPr>
            <a:r>
              <a:rPr lang="en-US" sz="1400" dirty="0"/>
              <a:t>The museum have four Tablet Beacon.</a:t>
            </a:r>
          </a:p>
          <a:p>
            <a:endParaRPr lang="en-US" sz="1400" dirty="0" smtClean="0"/>
          </a:p>
        </p:txBody>
      </p:sp>
    </p:spTree>
    <p:extLst>
      <p:ext uri="{BB962C8B-B14F-4D97-AF65-F5344CB8AC3E}">
        <p14:creationId xmlns:p14="http://schemas.microsoft.com/office/powerpoint/2010/main" val="3380112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Processeur</a:t>
            </a:r>
            <a:endParaRPr lang="ar-SA" dirty="0"/>
          </a:p>
        </p:txBody>
      </p:sp>
      <p:sp>
        <p:nvSpPr>
          <p:cNvPr id="3" name="Content Placeholder 2"/>
          <p:cNvSpPr>
            <a:spLocks noGrp="1"/>
          </p:cNvSpPr>
          <p:nvPr>
            <p:ph idx="1"/>
          </p:nvPr>
        </p:nvSpPr>
        <p:spPr/>
        <p:txBody>
          <a:bodyPr>
            <a:normAutofit fontScale="77500" lnSpcReduction="20000"/>
          </a:bodyPr>
          <a:lstStyle/>
          <a:p>
            <a:pPr marL="514350" lvl="0" indent="-514350" algn="l" rtl="0">
              <a:buFont typeface="+mj-lt"/>
              <a:buAutoNum type="arabicPeriod"/>
            </a:pPr>
            <a:r>
              <a:rPr lang="en-US" dirty="0"/>
              <a:t> When the Tablet Beacons are powered on, they periodically broadcast beacon messages over the advertising channel, just like ordinary beacon devices do.</a:t>
            </a:r>
          </a:p>
          <a:p>
            <a:pPr marL="514350" lvl="0" indent="-514350" algn="l" rtl="0">
              <a:buFont typeface="+mj-lt"/>
              <a:buAutoNum type="arabicPeriod"/>
            </a:pPr>
            <a:r>
              <a:rPr lang="en-US" dirty="0"/>
              <a:t>BLU card discovers a beacon message from a certain Tablet Beacon. </a:t>
            </a:r>
          </a:p>
          <a:p>
            <a:pPr marL="514350" lvl="0" indent="-514350" algn="l" rtl="0">
              <a:buFont typeface="+mj-lt"/>
              <a:buAutoNum type="arabicPeriod"/>
            </a:pPr>
            <a:r>
              <a:rPr lang="en-US" dirty="0"/>
              <a:t>Card BLU measures the RSS values and uses them to estimate how close it is to the neighboring BLU card. It is assumed to be in proximity when the distance is less than 2 m.</a:t>
            </a:r>
          </a:p>
          <a:p>
            <a:pPr marL="514350" lvl="0" indent="-514350" algn="l" rtl="0">
              <a:buFont typeface="+mj-lt"/>
              <a:buAutoNum type="arabicPeriod"/>
            </a:pPr>
            <a:r>
              <a:rPr lang="en-US" dirty="0"/>
              <a:t>Card BLU triggers a real time alert to warn the user to keep a healthy distance from nearby users when it detects any physical distancing violation.</a:t>
            </a:r>
          </a:p>
          <a:p>
            <a:pPr marL="514350" lvl="0" indent="-514350" algn="l" rtl="0">
              <a:buFont typeface="+mj-lt"/>
              <a:buAutoNum type="arabicPeriod"/>
            </a:pPr>
            <a:r>
              <a:rPr lang="en-US" dirty="0"/>
              <a:t>If there are ten messages or more in the Tablet Beacon (BLU card nearest to gather )the Tablet Beacons triggers a real time alert to warn the user to keep a healthy distance from nearby users when it detects any physical distancing violation.</a:t>
            </a:r>
          </a:p>
          <a:p>
            <a:pPr marL="514350" lvl="0" indent="-514350" algn="l" rtl="0">
              <a:buFont typeface="+mj-lt"/>
              <a:buAutoNum type="arabicPeriod"/>
            </a:pPr>
            <a:r>
              <a:rPr lang="en-US" dirty="0"/>
              <a:t>All the generated signatures and observed signatures will be stored inside the user’s local storage.</a:t>
            </a:r>
          </a:p>
          <a:p>
            <a:pPr marL="514350" lvl="0" indent="-514350" algn="l" rtl="0">
              <a:buFont typeface="+mj-lt"/>
              <a:buAutoNum type="arabicPeriod"/>
            </a:pPr>
            <a:r>
              <a:rPr lang="en-US" dirty="0"/>
              <a:t>Since the signature does not contain any information about the owner, there is no way for the user to trace or identify the original owner of the observed signatures. Furthermore, the signatures are deleted from the local storage permanently once it is expired.</a:t>
            </a:r>
          </a:p>
          <a:p>
            <a:endParaRPr lang="ar-SA" dirty="0"/>
          </a:p>
        </p:txBody>
      </p:sp>
    </p:spTree>
    <p:extLst>
      <p:ext uri="{BB962C8B-B14F-4D97-AF65-F5344CB8AC3E}">
        <p14:creationId xmlns:p14="http://schemas.microsoft.com/office/powerpoint/2010/main" val="171679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763713"/>
            <a:ext cx="10515600" cy="4351337"/>
          </a:xfrm>
        </p:spPr>
        <p:txBody>
          <a:bodyPr/>
          <a:lstStyle/>
          <a:p>
            <a:endParaRPr lang="ar-SA" dirty="0" smtClean="0"/>
          </a:p>
          <a:p>
            <a:endParaRPr lang="ar-SA" dirty="0" smtClean="0"/>
          </a:p>
          <a:p>
            <a:endParaRPr lang="ar-SA" dirty="0"/>
          </a:p>
        </p:txBody>
      </p:sp>
      <p:cxnSp>
        <p:nvCxnSpPr>
          <p:cNvPr id="10" name="Straight Connector 9"/>
          <p:cNvCxnSpPr>
            <a:stCxn id="6" idx="4"/>
          </p:cNvCxnSpPr>
          <p:nvPr/>
        </p:nvCxnSpPr>
        <p:spPr>
          <a:xfrm>
            <a:off x="6532623" y="903828"/>
            <a:ext cx="0" cy="386222"/>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11151154" y="1068992"/>
            <a:ext cx="0" cy="307657"/>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789722" y="3109332"/>
            <a:ext cx="485518" cy="369332"/>
          </a:xfrm>
          <a:prstGeom prst="rect">
            <a:avLst/>
          </a:prstGeom>
          <a:noFill/>
        </p:spPr>
        <p:txBody>
          <a:bodyPr wrap="none" rtlCol="1">
            <a:spAutoFit/>
          </a:bodyPr>
          <a:lstStyle/>
          <a:p>
            <a:r>
              <a:rPr lang="en-US" dirty="0" smtClean="0"/>
              <a:t>Yes</a:t>
            </a:r>
            <a:endParaRPr lang="ar-SA" dirty="0"/>
          </a:p>
        </p:txBody>
      </p:sp>
      <p:sp>
        <p:nvSpPr>
          <p:cNvPr id="87" name="TextBox 86"/>
          <p:cNvSpPr txBox="1"/>
          <p:nvPr/>
        </p:nvSpPr>
        <p:spPr>
          <a:xfrm>
            <a:off x="1308319" y="1644419"/>
            <a:ext cx="485518" cy="369332"/>
          </a:xfrm>
          <a:prstGeom prst="rect">
            <a:avLst/>
          </a:prstGeom>
          <a:noFill/>
        </p:spPr>
        <p:txBody>
          <a:bodyPr wrap="none" rtlCol="1">
            <a:spAutoFit/>
          </a:bodyPr>
          <a:lstStyle/>
          <a:p>
            <a:r>
              <a:rPr lang="en-US" dirty="0" smtClean="0"/>
              <a:t>Yes</a:t>
            </a:r>
            <a:endParaRPr lang="ar-SA" dirty="0"/>
          </a:p>
        </p:txBody>
      </p:sp>
      <p:cxnSp>
        <p:nvCxnSpPr>
          <p:cNvPr id="115" name="Straight Connector 114"/>
          <p:cNvCxnSpPr/>
          <p:nvPr/>
        </p:nvCxnSpPr>
        <p:spPr>
          <a:xfrm>
            <a:off x="4329910" y="4469131"/>
            <a:ext cx="26654" cy="512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1065378" y="136195"/>
            <a:ext cx="10085776" cy="5753850"/>
            <a:chOff x="1065378" y="136195"/>
            <a:chExt cx="10085776" cy="5753850"/>
          </a:xfrm>
        </p:grpSpPr>
        <p:sp>
          <p:nvSpPr>
            <p:cNvPr id="6" name="Oval 5"/>
            <p:cNvSpPr/>
            <p:nvPr/>
          </p:nvSpPr>
          <p:spPr>
            <a:xfrm>
              <a:off x="5623054" y="136195"/>
              <a:ext cx="1819138" cy="767633"/>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Start BLU</a:t>
              </a:r>
              <a:endParaRPr lang="ar-SA" sz="1400" dirty="0"/>
            </a:p>
          </p:txBody>
        </p:sp>
        <p:cxnSp>
          <p:nvCxnSpPr>
            <p:cNvPr id="11" name="Straight Connector 10"/>
            <p:cNvCxnSpPr/>
            <p:nvPr/>
          </p:nvCxnSpPr>
          <p:spPr>
            <a:xfrm>
              <a:off x="4851622" y="1275878"/>
              <a:ext cx="1685190" cy="0"/>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flipV="1">
              <a:off x="7540608" y="4088737"/>
              <a:ext cx="614360" cy="2440"/>
            </a:xfrm>
            <a:prstGeom prst="line">
              <a:avLst/>
            </a:prstGeom>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8689604" y="662968"/>
              <a:ext cx="1828971" cy="900430"/>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Reconnection</a:t>
              </a:r>
              <a:endParaRPr lang="ar-SA" sz="1400" dirty="0"/>
            </a:p>
          </p:txBody>
        </p:sp>
        <p:sp>
          <p:nvSpPr>
            <p:cNvPr id="17" name="TextBox 16"/>
            <p:cNvSpPr txBox="1"/>
            <p:nvPr/>
          </p:nvSpPr>
          <p:spPr>
            <a:xfrm>
              <a:off x="7025508" y="768130"/>
              <a:ext cx="1584088" cy="369332"/>
            </a:xfrm>
            <a:prstGeom prst="rect">
              <a:avLst/>
            </a:prstGeom>
          </p:spPr>
          <p:style>
            <a:lnRef idx="2">
              <a:schemeClr val="dk1"/>
            </a:lnRef>
            <a:fillRef idx="1">
              <a:schemeClr val="lt1"/>
            </a:fillRef>
            <a:effectRef idx="0">
              <a:schemeClr val="dk1"/>
            </a:effectRef>
            <a:fontRef idx="minor">
              <a:schemeClr val="dk1"/>
            </a:fontRef>
          </p:style>
          <p:txBody>
            <a:bodyPr wrap="none" rtlCol="1">
              <a:spAutoFit/>
            </a:bodyPr>
            <a:lstStyle/>
            <a:p>
              <a:r>
                <a:rPr lang="en-US" dirty="0" smtClean="0"/>
                <a:t>No Connection</a:t>
              </a:r>
              <a:endParaRPr lang="ar-SA" dirty="0"/>
            </a:p>
          </p:txBody>
        </p:sp>
        <p:cxnSp>
          <p:nvCxnSpPr>
            <p:cNvPr id="36" name="Straight Connector 35"/>
            <p:cNvCxnSpPr/>
            <p:nvPr/>
          </p:nvCxnSpPr>
          <p:spPr>
            <a:xfrm>
              <a:off x="2723688" y="1038974"/>
              <a:ext cx="672622" cy="0"/>
            </a:xfrm>
            <a:prstGeom prst="line">
              <a:avLst/>
            </a:prstGeom>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flipV="1">
              <a:off x="6532623" y="1253833"/>
              <a:ext cx="2186670" cy="22045"/>
            </a:xfrm>
            <a:prstGeom prst="line">
              <a:avLst/>
            </a:prstGeom>
          </p:spPr>
          <p:style>
            <a:lnRef idx="2">
              <a:schemeClr val="dk1"/>
            </a:lnRef>
            <a:fillRef idx="1">
              <a:schemeClr val="lt1"/>
            </a:fillRef>
            <a:effectRef idx="0">
              <a:schemeClr val="dk1"/>
            </a:effectRef>
            <a:fontRef idx="minor">
              <a:schemeClr val="dk1"/>
            </a:fontRef>
          </p:style>
        </p:cxnSp>
        <p:cxnSp>
          <p:nvCxnSpPr>
            <p:cNvPr id="33" name="Straight Connector 32"/>
            <p:cNvCxnSpPr/>
            <p:nvPr/>
          </p:nvCxnSpPr>
          <p:spPr>
            <a:xfrm>
              <a:off x="10533637" y="1053851"/>
              <a:ext cx="617517" cy="15140"/>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Arrow Connector 40"/>
            <p:cNvCxnSpPr/>
            <p:nvPr/>
          </p:nvCxnSpPr>
          <p:spPr>
            <a:xfrm flipH="1">
              <a:off x="10533638" y="1376649"/>
              <a:ext cx="617516"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2" name="Rounded Rectangle 51"/>
            <p:cNvSpPr/>
            <p:nvPr/>
          </p:nvSpPr>
          <p:spPr>
            <a:xfrm>
              <a:off x="3396310" y="532811"/>
              <a:ext cx="1455311" cy="1012327"/>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Start Scanning</a:t>
              </a:r>
              <a:endParaRPr lang="ar-SA" sz="1400" dirty="0"/>
            </a:p>
          </p:txBody>
        </p:sp>
        <p:cxnSp>
          <p:nvCxnSpPr>
            <p:cNvPr id="56" name="Straight Arrow Connector 55"/>
            <p:cNvCxnSpPr>
              <a:endCxn id="58" idx="0"/>
            </p:cNvCxnSpPr>
            <p:nvPr/>
          </p:nvCxnSpPr>
          <p:spPr>
            <a:xfrm>
              <a:off x="4275241" y="1563853"/>
              <a:ext cx="0" cy="54243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8" name="Flowchart: Decision 57"/>
            <p:cNvSpPr/>
            <p:nvPr/>
          </p:nvSpPr>
          <p:spPr>
            <a:xfrm>
              <a:off x="3282090" y="2106289"/>
              <a:ext cx="1986302" cy="787067"/>
            </a:xfrm>
            <a:prstGeom prst="flowChartDecision">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Device Detected</a:t>
              </a:r>
              <a:endParaRPr lang="ar-SA" sz="1400" dirty="0"/>
            </a:p>
          </p:txBody>
        </p:sp>
        <p:cxnSp>
          <p:nvCxnSpPr>
            <p:cNvPr id="60" name="Straight Arrow Connector 59"/>
            <p:cNvCxnSpPr/>
            <p:nvPr/>
          </p:nvCxnSpPr>
          <p:spPr>
            <a:xfrm>
              <a:off x="4275240" y="2902975"/>
              <a:ext cx="0" cy="68071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62" name="Rounded Rectangle 61"/>
            <p:cNvSpPr/>
            <p:nvPr/>
          </p:nvSpPr>
          <p:spPr>
            <a:xfrm>
              <a:off x="3686622" y="3604833"/>
              <a:ext cx="1441128" cy="888605"/>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Store MAC In RAM</a:t>
              </a:r>
              <a:endParaRPr lang="ar-SA" sz="1400" dirty="0"/>
            </a:p>
          </p:txBody>
        </p:sp>
        <p:cxnSp>
          <p:nvCxnSpPr>
            <p:cNvPr id="64" name="Straight Connector 63"/>
            <p:cNvCxnSpPr/>
            <p:nvPr/>
          </p:nvCxnSpPr>
          <p:spPr>
            <a:xfrm flipH="1" flipV="1">
              <a:off x="2732103" y="2480501"/>
              <a:ext cx="546265" cy="1"/>
            </a:xfrm>
            <a:prstGeom prst="line">
              <a:avLst/>
            </a:prstGeom>
          </p:spPr>
          <p:style>
            <a:lnRef idx="2">
              <a:schemeClr val="dk1"/>
            </a:lnRef>
            <a:fillRef idx="1">
              <a:schemeClr val="lt1"/>
            </a:fillRef>
            <a:effectRef idx="0">
              <a:schemeClr val="dk1"/>
            </a:effectRef>
            <a:fontRef idx="minor">
              <a:schemeClr val="dk1"/>
            </a:fontRef>
          </p:style>
        </p:cxnSp>
        <p:cxnSp>
          <p:nvCxnSpPr>
            <p:cNvPr id="66" name="Straight Connector 65"/>
            <p:cNvCxnSpPr/>
            <p:nvPr/>
          </p:nvCxnSpPr>
          <p:spPr>
            <a:xfrm flipH="1" flipV="1">
              <a:off x="2719449" y="1033153"/>
              <a:ext cx="12655" cy="1425685"/>
            </a:xfrm>
            <a:prstGeom prst="line">
              <a:avLst/>
            </a:prstGeom>
          </p:spPr>
          <p:style>
            <a:lnRef idx="2">
              <a:schemeClr val="dk1"/>
            </a:lnRef>
            <a:fillRef idx="1">
              <a:schemeClr val="lt1"/>
            </a:fillRef>
            <a:effectRef idx="0">
              <a:schemeClr val="dk1"/>
            </a:effectRef>
            <a:fontRef idx="minor">
              <a:schemeClr val="dk1"/>
            </a:fontRef>
          </p:style>
        </p:cxnSp>
        <p:sp>
          <p:nvSpPr>
            <p:cNvPr id="69" name="TextBox 68"/>
            <p:cNvSpPr txBox="1"/>
            <p:nvPr/>
          </p:nvSpPr>
          <p:spPr>
            <a:xfrm>
              <a:off x="2929648" y="2127822"/>
              <a:ext cx="486031" cy="369332"/>
            </a:xfrm>
            <a:prstGeom prst="rect">
              <a:avLst/>
            </a:prstGeom>
          </p:spPr>
          <p:style>
            <a:lnRef idx="2">
              <a:schemeClr val="dk1"/>
            </a:lnRef>
            <a:fillRef idx="1">
              <a:schemeClr val="lt1"/>
            </a:fillRef>
            <a:effectRef idx="0">
              <a:schemeClr val="dk1"/>
            </a:effectRef>
            <a:fontRef idx="minor">
              <a:schemeClr val="dk1"/>
            </a:fontRef>
          </p:style>
          <p:txBody>
            <a:bodyPr wrap="none" rtlCol="1">
              <a:spAutoFit/>
            </a:bodyPr>
            <a:lstStyle/>
            <a:p>
              <a:r>
                <a:rPr lang="en-US" dirty="0" smtClean="0"/>
                <a:t>NO</a:t>
              </a:r>
              <a:endParaRPr lang="ar-SA" dirty="0"/>
            </a:p>
          </p:txBody>
        </p:sp>
        <p:cxnSp>
          <p:nvCxnSpPr>
            <p:cNvPr id="71" name="Straight Connector 70"/>
            <p:cNvCxnSpPr/>
            <p:nvPr/>
          </p:nvCxnSpPr>
          <p:spPr>
            <a:xfrm>
              <a:off x="5127750" y="4078186"/>
              <a:ext cx="697675" cy="0"/>
            </a:xfrm>
            <a:prstGeom prst="line">
              <a:avLst/>
            </a:prstGeom>
          </p:spPr>
          <p:style>
            <a:lnRef idx="2">
              <a:schemeClr val="dk1"/>
            </a:lnRef>
            <a:fillRef idx="1">
              <a:schemeClr val="lt1"/>
            </a:fillRef>
            <a:effectRef idx="0">
              <a:schemeClr val="dk1"/>
            </a:effectRef>
            <a:fontRef idx="minor">
              <a:schemeClr val="dk1"/>
            </a:fontRef>
          </p:style>
        </p:cxnSp>
        <p:sp>
          <p:nvSpPr>
            <p:cNvPr id="72" name="Rounded Rectangle 71"/>
            <p:cNvSpPr/>
            <p:nvPr/>
          </p:nvSpPr>
          <p:spPr>
            <a:xfrm>
              <a:off x="5844383" y="3777797"/>
              <a:ext cx="1696225" cy="621880"/>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Calculate the equation for Distant </a:t>
              </a:r>
              <a:endParaRPr lang="ar-SA" sz="1400" dirty="0"/>
            </a:p>
          </p:txBody>
        </p:sp>
        <p:sp>
          <p:nvSpPr>
            <p:cNvPr id="75" name="Diamond 74"/>
            <p:cNvSpPr/>
            <p:nvPr/>
          </p:nvSpPr>
          <p:spPr>
            <a:xfrm>
              <a:off x="8154968" y="3413414"/>
              <a:ext cx="1495203" cy="1350646"/>
            </a:xfrm>
            <a:prstGeom prst="diamond">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Distant &lt;2 </a:t>
              </a:r>
              <a:endParaRPr lang="ar-SA" sz="1400" dirty="0"/>
            </a:p>
          </p:txBody>
        </p:sp>
        <p:cxnSp>
          <p:nvCxnSpPr>
            <p:cNvPr id="77" name="Straight Arrow Connector 76"/>
            <p:cNvCxnSpPr/>
            <p:nvPr/>
          </p:nvCxnSpPr>
          <p:spPr>
            <a:xfrm>
              <a:off x="9631527" y="4069578"/>
              <a:ext cx="85361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9918378" y="3765017"/>
              <a:ext cx="485518" cy="369332"/>
            </a:xfrm>
            <a:prstGeom prst="rect">
              <a:avLst/>
            </a:prstGeom>
          </p:spPr>
          <p:style>
            <a:lnRef idx="2">
              <a:schemeClr val="dk1"/>
            </a:lnRef>
            <a:fillRef idx="1">
              <a:schemeClr val="lt1"/>
            </a:fillRef>
            <a:effectRef idx="0">
              <a:schemeClr val="dk1"/>
            </a:effectRef>
            <a:fontRef idx="minor">
              <a:schemeClr val="dk1"/>
            </a:fontRef>
          </p:style>
          <p:txBody>
            <a:bodyPr wrap="none" rtlCol="1">
              <a:spAutoFit/>
            </a:bodyPr>
            <a:lstStyle/>
            <a:p>
              <a:r>
                <a:rPr lang="en-US" dirty="0" smtClean="0"/>
                <a:t>Yes</a:t>
              </a:r>
              <a:endParaRPr lang="ar-SA" dirty="0"/>
            </a:p>
          </p:txBody>
        </p:sp>
        <p:cxnSp>
          <p:nvCxnSpPr>
            <p:cNvPr id="82" name="Straight Connector 81"/>
            <p:cNvCxnSpPr/>
            <p:nvPr/>
          </p:nvCxnSpPr>
          <p:spPr>
            <a:xfrm>
              <a:off x="2858082" y="3940123"/>
              <a:ext cx="828540" cy="0"/>
            </a:xfrm>
            <a:prstGeom prst="line">
              <a:avLst/>
            </a:prstGeom>
          </p:spPr>
          <p:style>
            <a:lnRef idx="2">
              <a:schemeClr val="dk1"/>
            </a:lnRef>
            <a:fillRef idx="1">
              <a:schemeClr val="lt1"/>
            </a:fillRef>
            <a:effectRef idx="0">
              <a:schemeClr val="dk1"/>
            </a:effectRef>
            <a:fontRef idx="minor">
              <a:schemeClr val="dk1"/>
            </a:fontRef>
          </p:style>
        </p:cxnSp>
        <p:sp>
          <p:nvSpPr>
            <p:cNvPr id="83" name="Rounded Rectangle 82"/>
            <p:cNvSpPr/>
            <p:nvPr/>
          </p:nvSpPr>
          <p:spPr>
            <a:xfrm>
              <a:off x="1161857" y="3470426"/>
              <a:ext cx="1696225" cy="621880"/>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Searching MAC on DB</a:t>
              </a:r>
              <a:endParaRPr lang="ar-SA" sz="1400" dirty="0"/>
            </a:p>
          </p:txBody>
        </p:sp>
        <p:cxnSp>
          <p:nvCxnSpPr>
            <p:cNvPr id="85" name="Straight Connector 84"/>
            <p:cNvCxnSpPr/>
            <p:nvPr/>
          </p:nvCxnSpPr>
          <p:spPr>
            <a:xfrm flipH="1" flipV="1">
              <a:off x="1788621" y="3031969"/>
              <a:ext cx="5216" cy="444859"/>
            </a:xfrm>
            <a:prstGeom prst="line">
              <a:avLst/>
            </a:prstGeom>
          </p:spPr>
          <p:style>
            <a:lnRef idx="2">
              <a:schemeClr val="dk1"/>
            </a:lnRef>
            <a:fillRef idx="1">
              <a:schemeClr val="lt1"/>
            </a:fillRef>
            <a:effectRef idx="0">
              <a:schemeClr val="dk1"/>
            </a:effectRef>
            <a:fontRef idx="minor">
              <a:schemeClr val="dk1"/>
            </a:fontRef>
          </p:style>
        </p:cxnSp>
        <p:sp>
          <p:nvSpPr>
            <p:cNvPr id="86" name="Diamond 85"/>
            <p:cNvSpPr/>
            <p:nvPr/>
          </p:nvSpPr>
          <p:spPr>
            <a:xfrm>
              <a:off x="1065378" y="2214352"/>
              <a:ext cx="1456918" cy="788072"/>
            </a:xfrm>
            <a:prstGeom prst="diamond">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MAC Found</a:t>
              </a:r>
              <a:endParaRPr lang="ar-SA" sz="1400" dirty="0"/>
            </a:p>
          </p:txBody>
        </p:sp>
        <p:cxnSp>
          <p:nvCxnSpPr>
            <p:cNvPr id="89" name="Straight Arrow Connector 88"/>
            <p:cNvCxnSpPr/>
            <p:nvPr/>
          </p:nvCxnSpPr>
          <p:spPr>
            <a:xfrm flipV="1">
              <a:off x="1752381" y="1496774"/>
              <a:ext cx="0" cy="69361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13" name="Flowchart: Decision 112"/>
            <p:cNvSpPr/>
            <p:nvPr/>
          </p:nvSpPr>
          <p:spPr>
            <a:xfrm>
              <a:off x="3549159" y="5018102"/>
              <a:ext cx="1657873" cy="871943"/>
            </a:xfrm>
            <a:prstGeom prst="flowChartDecision">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MAC Number &gt;10 </a:t>
              </a:r>
              <a:endParaRPr lang="ar-SA" sz="1400" dirty="0"/>
            </a:p>
          </p:txBody>
        </p:sp>
        <p:cxnSp>
          <p:nvCxnSpPr>
            <p:cNvPr id="124" name="Straight Arrow Connector 123"/>
            <p:cNvCxnSpPr>
              <a:stCxn id="113" idx="1"/>
            </p:cNvCxnSpPr>
            <p:nvPr/>
          </p:nvCxnSpPr>
          <p:spPr>
            <a:xfrm flipH="1">
              <a:off x="2324586" y="5454074"/>
              <a:ext cx="1224573" cy="2679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5" name="TextBox 124"/>
            <p:cNvSpPr txBox="1"/>
            <p:nvPr/>
          </p:nvSpPr>
          <p:spPr>
            <a:xfrm>
              <a:off x="2817240" y="4919383"/>
              <a:ext cx="485518" cy="369332"/>
            </a:xfrm>
            <a:prstGeom prst="rect">
              <a:avLst/>
            </a:prstGeom>
          </p:spPr>
          <p:style>
            <a:lnRef idx="2">
              <a:schemeClr val="dk1"/>
            </a:lnRef>
            <a:fillRef idx="1">
              <a:schemeClr val="lt1"/>
            </a:fillRef>
            <a:effectRef idx="0">
              <a:schemeClr val="dk1"/>
            </a:effectRef>
            <a:fontRef idx="minor">
              <a:schemeClr val="dk1"/>
            </a:fontRef>
          </p:style>
          <p:txBody>
            <a:bodyPr wrap="none" rtlCol="1">
              <a:spAutoFit/>
            </a:bodyPr>
            <a:lstStyle/>
            <a:p>
              <a:r>
                <a:rPr lang="en-US" dirty="0" smtClean="0"/>
                <a:t>Yes</a:t>
              </a:r>
              <a:endParaRPr lang="ar-SA" dirty="0"/>
            </a:p>
          </p:txBody>
        </p:sp>
        <p:cxnSp>
          <p:nvCxnSpPr>
            <p:cNvPr id="129" name="Straight Connector 128"/>
            <p:cNvCxnSpPr/>
            <p:nvPr/>
          </p:nvCxnSpPr>
          <p:spPr>
            <a:xfrm>
              <a:off x="4989764" y="5433353"/>
              <a:ext cx="672622" cy="0"/>
            </a:xfrm>
            <a:prstGeom prst="line">
              <a:avLst/>
            </a:prstGeom>
          </p:spPr>
          <p:style>
            <a:lnRef idx="2">
              <a:schemeClr val="dk1"/>
            </a:lnRef>
            <a:fillRef idx="1">
              <a:schemeClr val="lt1"/>
            </a:fillRef>
            <a:effectRef idx="0">
              <a:schemeClr val="dk1"/>
            </a:effectRef>
            <a:fontRef idx="minor">
              <a:schemeClr val="dk1"/>
            </a:fontRef>
          </p:style>
        </p:cxnSp>
        <p:cxnSp>
          <p:nvCxnSpPr>
            <p:cNvPr id="130" name="Straight Connector 129"/>
            <p:cNvCxnSpPr/>
            <p:nvPr/>
          </p:nvCxnSpPr>
          <p:spPr>
            <a:xfrm flipH="1" flipV="1">
              <a:off x="5631756" y="4312460"/>
              <a:ext cx="30631" cy="1132768"/>
            </a:xfrm>
            <a:prstGeom prst="line">
              <a:avLst/>
            </a:prstGeom>
          </p:spPr>
          <p:style>
            <a:lnRef idx="2">
              <a:schemeClr val="dk1"/>
            </a:lnRef>
            <a:fillRef idx="1">
              <a:schemeClr val="lt1"/>
            </a:fillRef>
            <a:effectRef idx="0">
              <a:schemeClr val="dk1"/>
            </a:effectRef>
            <a:fontRef idx="minor">
              <a:schemeClr val="dk1"/>
            </a:fontRef>
          </p:style>
        </p:cxnSp>
        <p:sp>
          <p:nvSpPr>
            <p:cNvPr id="131" name="TextBox 130"/>
            <p:cNvSpPr txBox="1"/>
            <p:nvPr/>
          </p:nvSpPr>
          <p:spPr>
            <a:xfrm>
              <a:off x="5145725" y="4648770"/>
              <a:ext cx="486031" cy="369332"/>
            </a:xfrm>
            <a:prstGeom prst="rect">
              <a:avLst/>
            </a:prstGeom>
          </p:spPr>
          <p:style>
            <a:lnRef idx="2">
              <a:schemeClr val="dk1"/>
            </a:lnRef>
            <a:fillRef idx="1">
              <a:schemeClr val="lt1"/>
            </a:fillRef>
            <a:effectRef idx="0">
              <a:schemeClr val="dk1"/>
            </a:effectRef>
            <a:fontRef idx="minor">
              <a:schemeClr val="dk1"/>
            </a:fontRef>
          </p:style>
          <p:txBody>
            <a:bodyPr wrap="none" rtlCol="1">
              <a:spAutoFit/>
            </a:bodyPr>
            <a:lstStyle/>
            <a:p>
              <a:r>
                <a:rPr lang="en-US" dirty="0" smtClean="0"/>
                <a:t>NO</a:t>
              </a:r>
              <a:endParaRPr lang="ar-SA" dirty="0"/>
            </a:p>
          </p:txBody>
        </p:sp>
        <p:cxnSp>
          <p:nvCxnSpPr>
            <p:cNvPr id="134" name="Straight Connector 133"/>
            <p:cNvCxnSpPr/>
            <p:nvPr/>
          </p:nvCxnSpPr>
          <p:spPr>
            <a:xfrm>
              <a:off x="5127750" y="4312460"/>
              <a:ext cx="486823" cy="0"/>
            </a:xfrm>
            <a:prstGeom prst="line">
              <a:avLst/>
            </a:prstGeom>
          </p:spPr>
          <p:style>
            <a:lnRef idx="2">
              <a:schemeClr val="dk1"/>
            </a:lnRef>
            <a:fillRef idx="1">
              <a:schemeClr val="lt1"/>
            </a:fillRef>
            <a:effectRef idx="0">
              <a:schemeClr val="dk1"/>
            </a:effectRef>
            <a:fontRef idx="minor">
              <a:schemeClr val="dk1"/>
            </a:fontRef>
          </p:style>
        </p:cxnSp>
      </p:grpSp>
      <p:sp>
        <p:nvSpPr>
          <p:cNvPr id="2" name="Oval 1"/>
          <p:cNvSpPr/>
          <p:nvPr/>
        </p:nvSpPr>
        <p:spPr>
          <a:xfrm>
            <a:off x="481619" y="4919383"/>
            <a:ext cx="1805153" cy="878897"/>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a:t>Play</a:t>
            </a:r>
            <a:r>
              <a:rPr lang="en-US" dirty="0"/>
              <a:t> </a:t>
            </a:r>
            <a:r>
              <a:rPr lang="en-US" sz="1400" dirty="0" smtClean="0"/>
              <a:t>Sound </a:t>
            </a:r>
            <a:r>
              <a:rPr lang="en-US" sz="1400" dirty="0"/>
              <a:t>in web view</a:t>
            </a:r>
            <a:endParaRPr lang="ar-SA" sz="1400" dirty="0"/>
          </a:p>
          <a:p>
            <a:pPr algn="ctr"/>
            <a:endParaRPr lang="ar-SA" sz="1400" dirty="0"/>
          </a:p>
          <a:p>
            <a:pPr algn="ctr"/>
            <a:endParaRPr lang="ar-SA" sz="1400" dirty="0"/>
          </a:p>
        </p:txBody>
      </p:sp>
      <p:sp>
        <p:nvSpPr>
          <p:cNvPr id="48" name="Oval 47"/>
          <p:cNvSpPr/>
          <p:nvPr/>
        </p:nvSpPr>
        <p:spPr>
          <a:xfrm>
            <a:off x="10500375" y="3731772"/>
            <a:ext cx="1705862" cy="759616"/>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a:t>Play</a:t>
            </a:r>
            <a:r>
              <a:rPr lang="en-US" dirty="0"/>
              <a:t> </a:t>
            </a:r>
            <a:r>
              <a:rPr lang="en-US" sz="1400" dirty="0" smtClean="0"/>
              <a:t>Sound in web view</a:t>
            </a:r>
            <a:endParaRPr lang="ar-SA" sz="1400" dirty="0"/>
          </a:p>
          <a:p>
            <a:pPr algn="ctr"/>
            <a:endParaRPr lang="ar-SA" sz="1400" dirty="0"/>
          </a:p>
        </p:txBody>
      </p:sp>
      <p:sp>
        <p:nvSpPr>
          <p:cNvPr id="50" name="Oval 49"/>
          <p:cNvSpPr/>
          <p:nvPr/>
        </p:nvSpPr>
        <p:spPr>
          <a:xfrm>
            <a:off x="853044" y="815369"/>
            <a:ext cx="1705862" cy="759616"/>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a:t>Play</a:t>
            </a:r>
            <a:r>
              <a:rPr lang="en-US" dirty="0"/>
              <a:t> </a:t>
            </a:r>
            <a:r>
              <a:rPr lang="en-US" sz="1400" dirty="0" smtClean="0"/>
              <a:t>Sound in web view</a:t>
            </a:r>
            <a:endParaRPr lang="ar-SA" sz="1400" dirty="0"/>
          </a:p>
          <a:p>
            <a:pPr algn="ctr"/>
            <a:endParaRPr lang="ar-SA" sz="1400" dirty="0"/>
          </a:p>
        </p:txBody>
      </p:sp>
    </p:spTree>
    <p:extLst>
      <p:ext uri="{BB962C8B-B14F-4D97-AF65-F5344CB8AC3E}">
        <p14:creationId xmlns:p14="http://schemas.microsoft.com/office/powerpoint/2010/main" val="585954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620</TotalTime>
  <Words>439</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Tahoma</vt:lpstr>
      <vt:lpstr>Crop</vt:lpstr>
      <vt:lpstr>BEACON</vt:lpstr>
      <vt:lpstr>PowerPoint Presentation</vt:lpstr>
      <vt:lpstr>PowerPoint Presentation</vt:lpstr>
      <vt:lpstr>Processeur</vt:lpstr>
      <vt:lpstr>Processeur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BEACON</dc:title>
  <dc:creator>Isa Al Aslani</dc:creator>
  <cp:lastModifiedBy>Isa Al Aslani</cp:lastModifiedBy>
  <cp:revision>15</cp:revision>
  <dcterms:created xsi:type="dcterms:W3CDTF">2020-06-29T00:26:08Z</dcterms:created>
  <dcterms:modified xsi:type="dcterms:W3CDTF">2020-06-30T16:13:54Z</dcterms:modified>
</cp:coreProperties>
</file>