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2" r:id="rId7"/>
    <p:sldId id="263" r:id="rId8"/>
    <p:sldId id="265" r:id="rId9"/>
    <p:sldId id="264" r:id="rId10"/>
    <p:sldId id="266" r:id="rId11"/>
    <p:sldId id="269" r:id="rId12"/>
    <p:sldId id="275" r:id="rId13"/>
    <p:sldId id="267" r:id="rId14"/>
    <p:sldId id="270" r:id="rId15"/>
    <p:sldId id="276" r:id="rId16"/>
    <p:sldId id="277" r:id="rId17"/>
    <p:sldId id="278" r:id="rId18"/>
    <p:sldId id="280"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703.0686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11370"/>
            <a:ext cx="8825658" cy="3348506"/>
          </a:xfrm>
        </p:spPr>
        <p:txBody>
          <a:bodyPr/>
          <a:lstStyle/>
          <a:p>
            <a:pPr algn="ctr"/>
            <a:r>
              <a:rPr lang="en-IN" sz="4000" b="1" dirty="0">
                <a:latin typeface="Andalus" panose="02020603050405020304" pitchFamily="18" charset="-78"/>
                <a:cs typeface="Andalus" panose="02020603050405020304" pitchFamily="18" charset="-78"/>
              </a:rPr>
              <a:t>A Style-Based Generator Architecture for Generative Adversarial </a:t>
            </a:r>
            <a:r>
              <a:rPr lang="en-IN" sz="4000" b="1" dirty="0" smtClean="0">
                <a:latin typeface="Andalus" panose="02020603050405020304" pitchFamily="18" charset="-78"/>
                <a:cs typeface="Andalus" panose="02020603050405020304" pitchFamily="18" charset="-78"/>
              </a:rPr>
              <a:t>Networks</a:t>
            </a:r>
            <a:br>
              <a:rPr lang="en-IN" sz="4000" b="1" dirty="0" smtClean="0">
                <a:latin typeface="Andalus" panose="02020603050405020304" pitchFamily="18" charset="-78"/>
                <a:cs typeface="Andalus" panose="02020603050405020304" pitchFamily="18" charset="-78"/>
              </a:rPr>
            </a:br>
            <a:r>
              <a:rPr lang="en-IN" sz="4000" b="1" dirty="0" smtClean="0">
                <a:latin typeface="Andalus" panose="02020603050405020304" pitchFamily="18" charset="-78"/>
                <a:cs typeface="Andalus" panose="02020603050405020304" pitchFamily="18" charset="-78"/>
              </a:rPr>
              <a:t>- </a:t>
            </a:r>
            <a:r>
              <a:rPr lang="en-IN" sz="3200" b="1" dirty="0" smtClean="0">
                <a:solidFill>
                  <a:schemeClr val="accent1"/>
                </a:solidFill>
                <a:latin typeface="Andalus" panose="02020603050405020304" pitchFamily="18" charset="-78"/>
                <a:cs typeface="Andalus" panose="02020603050405020304" pitchFamily="18" charset="-78"/>
              </a:rPr>
              <a:t>paper published by NVIDIA</a:t>
            </a:r>
            <a:br>
              <a:rPr lang="en-IN" sz="3200" b="1" dirty="0" smtClean="0">
                <a:solidFill>
                  <a:schemeClr val="accent1"/>
                </a:solidFill>
                <a:latin typeface="Andalus" panose="02020603050405020304" pitchFamily="18" charset="-78"/>
                <a:cs typeface="Andalus" panose="02020603050405020304" pitchFamily="18" charset="-78"/>
              </a:rPr>
            </a:br>
            <a:r>
              <a:rPr lang="en-IN" sz="3200" b="1" dirty="0" smtClean="0">
                <a:solidFill>
                  <a:schemeClr val="accent1"/>
                </a:solidFill>
                <a:latin typeface="Andalus" panose="02020603050405020304" pitchFamily="18" charset="-78"/>
                <a:cs typeface="Andalus" panose="02020603050405020304" pitchFamily="18" charset="-78"/>
              </a:rPr>
              <a:t> and </a:t>
            </a:r>
            <a:br>
              <a:rPr lang="en-IN" sz="3200" b="1" dirty="0" smtClean="0">
                <a:solidFill>
                  <a:schemeClr val="accent1"/>
                </a:solidFill>
                <a:latin typeface="Andalus" panose="02020603050405020304" pitchFamily="18" charset="-78"/>
                <a:cs typeface="Andalus" panose="02020603050405020304" pitchFamily="18" charset="-78"/>
              </a:rPr>
            </a:br>
            <a:r>
              <a:rPr lang="en-IN" sz="3200" b="1" dirty="0" smtClean="0">
                <a:solidFill>
                  <a:schemeClr val="accent1"/>
                </a:solidFill>
                <a:latin typeface="Andalus" panose="02020603050405020304" pitchFamily="18" charset="-78"/>
                <a:cs typeface="Andalus" panose="02020603050405020304" pitchFamily="18" charset="-78"/>
              </a:rPr>
              <a:t>project proposed by Ian Goodfellow in 2014</a:t>
            </a:r>
            <a:endParaRPr lang="en-IN" sz="3200" dirty="0">
              <a:solidFill>
                <a:schemeClr val="accent1"/>
              </a:solidFill>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p:txBody>
          <a:bodyPr/>
          <a:lstStyle/>
          <a:p>
            <a:r>
              <a:rPr lang="en-IN" b="1" dirty="0" smtClean="0">
                <a:latin typeface="Times New Roman" panose="02020603050405020304" pitchFamily="18" charset="0"/>
                <a:cs typeface="Times New Roman" panose="02020603050405020304" pitchFamily="18" charset="0"/>
              </a:rPr>
              <a:t>Mohammed khadeeruddin			vemana vijay kumar</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498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6312"/>
                    </a14:imgEffect>
                    <a14:imgEffect>
                      <a14:saturation sat="317000"/>
                    </a14:imgEffect>
                  </a14:imgLayer>
                </a14:imgProps>
              </a:ext>
              <a:ext uri="{28A0092B-C50C-407E-A947-70E740481C1C}">
                <a14:useLocalDpi xmlns:a14="http://schemas.microsoft.com/office/drawing/2010/main" val="0"/>
              </a:ext>
            </a:extLst>
          </a:blip>
          <a:stretch>
            <a:fillRect/>
          </a:stretch>
        </p:blipFill>
        <p:spPr>
          <a:xfrm>
            <a:off x="433589" y="978794"/>
            <a:ext cx="9753600" cy="5623439"/>
          </a:xfrm>
          <a:prstGeom prst="rect">
            <a:avLst/>
          </a:prstGeom>
        </p:spPr>
      </p:pic>
    </p:spTree>
    <p:extLst>
      <p:ext uri="{BB962C8B-B14F-4D97-AF65-F5344CB8AC3E}">
        <p14:creationId xmlns:p14="http://schemas.microsoft.com/office/powerpoint/2010/main" val="10098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478476"/>
            <a:ext cx="9394012" cy="1955632"/>
          </a:xfrm>
        </p:spPr>
        <p:txBody>
          <a:bodyPr>
            <a:normAutofit fontScale="90000"/>
          </a:bodyPr>
          <a:lstStyle/>
          <a:p>
            <a:pPr algn="ctr"/>
            <a:r>
              <a:rPr lang="en-IN" sz="4000" b="1" dirty="0">
                <a:latin typeface="Arial" panose="020B0604020202020204" pitchFamily="34" charset="0"/>
                <a:cs typeface="Arial" panose="020B0604020202020204" pitchFamily="34" charset="0"/>
              </a:rPr>
              <a:t>GAN techniques</a:t>
            </a:r>
            <a:br>
              <a:rPr lang="en-IN" sz="4000" b="1" dirty="0">
                <a:latin typeface="Arial" panose="020B0604020202020204" pitchFamily="34" charset="0"/>
                <a:cs typeface="Arial" panose="020B0604020202020204" pitchFamily="34" charset="0"/>
              </a:rPr>
            </a:br>
            <a:r>
              <a:rPr lang="en-IN" sz="4000" dirty="0" smtClean="0">
                <a:solidFill>
                  <a:srgbClr val="92D050"/>
                </a:solidFill>
                <a:latin typeface="Andalus" panose="02020603050405020304" pitchFamily="18" charset="-78"/>
                <a:cs typeface="Andalus" panose="02020603050405020304" pitchFamily="18" charset="-78"/>
              </a:rPr>
              <a:t>Progressive Gans</a:t>
            </a:r>
            <a:r>
              <a:rPr lang="en-IN" dirty="0" smtClean="0">
                <a:solidFill>
                  <a:srgbClr val="92D050"/>
                </a:solidFill>
              </a:rPr>
              <a:t/>
            </a:r>
            <a:br>
              <a:rPr lang="en-IN" dirty="0" smtClean="0">
                <a:solidFill>
                  <a:srgbClr val="92D050"/>
                </a:solidFill>
              </a:rPr>
            </a:br>
            <a:r>
              <a:rPr lang="en-IN" sz="1600" dirty="0" smtClean="0"/>
              <a:t/>
            </a:r>
            <a:br>
              <a:rPr lang="en-IN" sz="1600" dirty="0" smtClean="0"/>
            </a:br>
            <a:r>
              <a:rPr lang="en-IN" sz="1600" dirty="0"/>
              <a:t>I</a:t>
            </a:r>
            <a:r>
              <a:rPr lang="en-IN" sz="1600" dirty="0" smtClean="0"/>
              <a:t>t </a:t>
            </a:r>
            <a:r>
              <a:rPr lang="en-IN" sz="1600" dirty="0"/>
              <a:t>starts by training the generator and the discriminator with a very low-resolution </a:t>
            </a:r>
            <a:r>
              <a:rPr lang="en-IN" sz="1600" dirty="0" smtClean="0"/>
              <a:t>image</a:t>
            </a:r>
            <a:br>
              <a:rPr lang="en-IN" sz="1600" dirty="0" smtClean="0"/>
            </a:br>
            <a:r>
              <a:rPr lang="en-IN" sz="1600" dirty="0" smtClean="0"/>
              <a:t>(e.g</a:t>
            </a:r>
            <a:r>
              <a:rPr lang="en-IN" sz="1600" dirty="0"/>
              <a:t>. 4×4) and adds a higher resolution layer every time.</a:t>
            </a:r>
            <a:endParaRPr lang="en-IN" sz="1600" dirty="0">
              <a:solidFill>
                <a:srgbClr val="92D050"/>
              </a:solidFill>
            </a:endParaRPr>
          </a:p>
        </p:txBody>
      </p:sp>
      <p:pic>
        <p:nvPicPr>
          <p:cNvPr id="4" name="Picture 2" descr="https://miro.medium.com/max/882/0*UhDrzVxA5pKhxYa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110" y="2743199"/>
            <a:ext cx="8260406" cy="349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62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452718"/>
            <a:ext cx="9226586" cy="757896"/>
          </a:xfrm>
        </p:spPr>
        <p:txBody>
          <a:bodyPr/>
          <a:lstStyle/>
          <a:p>
            <a:pPr algn="ctr"/>
            <a:r>
              <a:rPr lang="en-IN" sz="4000" dirty="0" smtClean="0">
                <a:solidFill>
                  <a:srgbClr val="92D050"/>
                </a:solidFill>
                <a:latin typeface="Andalus" panose="02020603050405020304" pitchFamily="18" charset="-78"/>
                <a:cs typeface="Andalus" panose="02020603050405020304" pitchFamily="18" charset="-78"/>
              </a:rPr>
              <a:t>	Progressive </a:t>
            </a:r>
            <a:r>
              <a:rPr lang="en-IN" sz="4000" dirty="0">
                <a:solidFill>
                  <a:srgbClr val="92D050"/>
                </a:solidFill>
                <a:latin typeface="Andalus" panose="02020603050405020304" pitchFamily="18" charset="-78"/>
                <a:cs typeface="Andalus" panose="02020603050405020304" pitchFamily="18" charset="-78"/>
              </a:rPr>
              <a:t>Gans</a:t>
            </a:r>
            <a:r>
              <a:rPr lang="en-IN" sz="4000" dirty="0">
                <a:latin typeface="Andalus" panose="02020603050405020304" pitchFamily="18" charset="-78"/>
                <a:cs typeface="Andalus" panose="02020603050405020304" pitchFamily="18" charset="-78"/>
              </a:rPr>
              <a:t/>
            </a:r>
            <a:br>
              <a:rPr lang="en-IN" sz="4000" dirty="0">
                <a:latin typeface="Andalus" panose="02020603050405020304" pitchFamily="18" charset="-78"/>
                <a:cs typeface="Andalus" panose="02020603050405020304" pitchFamily="18" charset="-78"/>
              </a:rPr>
            </a:br>
            <a:endParaRPr lang="en-IN" dirty="0"/>
          </a:p>
        </p:txBody>
      </p:sp>
      <p:sp>
        <p:nvSpPr>
          <p:cNvPr id="3" name="Content Placeholder 2"/>
          <p:cNvSpPr>
            <a:spLocks noGrp="1"/>
          </p:cNvSpPr>
          <p:nvPr>
            <p:ph idx="1"/>
          </p:nvPr>
        </p:nvSpPr>
        <p:spPr>
          <a:xfrm>
            <a:off x="1283616" y="1210614"/>
            <a:ext cx="8946541" cy="4195481"/>
          </a:xfrm>
        </p:spPr>
        <p:txBody>
          <a:bodyPr>
            <a:normAutofit fontScale="92500" lnSpcReduction="10000"/>
          </a:bodyPr>
          <a:lstStyle/>
          <a:p>
            <a:pPr fontAlgn="base"/>
            <a:endParaRPr lang="en-IN" dirty="0">
              <a:latin typeface="Arial" panose="020B0604020202020204" pitchFamily="34" charset="0"/>
              <a:cs typeface="Arial" panose="020B0604020202020204" pitchFamily="34" charset="0"/>
            </a:endParaRPr>
          </a:p>
          <a:p>
            <a:pPr fontAlgn="base"/>
            <a:r>
              <a:rPr lang="en-IN" dirty="0">
                <a:latin typeface="Arial" panose="020B0604020202020204" pitchFamily="34" charset="0"/>
                <a:cs typeface="Arial" panose="020B0604020202020204" pitchFamily="34" charset="0"/>
              </a:rPr>
              <a:t>The StyleGAN generator and discriminator models are trained using the progressive growing GAN training method.</a:t>
            </a:r>
          </a:p>
          <a:p>
            <a:pPr fontAlgn="base"/>
            <a:endParaRPr lang="en-IN" dirty="0">
              <a:latin typeface="Arial" panose="020B0604020202020204" pitchFamily="34" charset="0"/>
              <a:cs typeface="Arial" panose="020B0604020202020204" pitchFamily="34" charset="0"/>
            </a:endParaRPr>
          </a:p>
          <a:p>
            <a:pPr fontAlgn="base"/>
            <a:r>
              <a:rPr lang="en-IN" dirty="0">
                <a:latin typeface="Arial" panose="020B0604020202020204" pitchFamily="34" charset="0"/>
                <a:cs typeface="Arial" panose="020B0604020202020204" pitchFamily="34" charset="0"/>
              </a:rPr>
              <a:t>This means that both models start with small images, in this case, 4×4 images. The models are fit until stable, then both discriminator and generator are expanded to double the width and height (quadruple the area), e.g. 8×8.</a:t>
            </a:r>
          </a:p>
          <a:p>
            <a:pPr fontAlgn="base"/>
            <a:endParaRPr lang="en-IN" dirty="0">
              <a:latin typeface="Arial" panose="020B0604020202020204" pitchFamily="34" charset="0"/>
              <a:cs typeface="Arial" panose="020B0604020202020204" pitchFamily="34" charset="0"/>
            </a:endParaRPr>
          </a:p>
          <a:p>
            <a:pPr fontAlgn="base"/>
            <a:r>
              <a:rPr lang="en-IN" dirty="0">
                <a:latin typeface="Arial" panose="020B0604020202020204" pitchFamily="34" charset="0"/>
                <a:cs typeface="Arial" panose="020B0604020202020204" pitchFamily="34" charset="0"/>
              </a:rPr>
              <a:t>A new block is added to each model to support the larger image size, which is faded in slowly over training. Once faded-in, the models are again trained until reasonably stable and the process is repeated with ever-larger image sizes until the desired target image size is met, such as 1024×1024.</a:t>
            </a:r>
          </a:p>
          <a:p>
            <a:endParaRPr lang="en-IN" dirty="0"/>
          </a:p>
        </p:txBody>
      </p:sp>
    </p:spTree>
    <p:extLst>
      <p:ext uri="{BB962C8B-B14F-4D97-AF65-F5344CB8AC3E}">
        <p14:creationId xmlns:p14="http://schemas.microsoft.com/office/powerpoint/2010/main" val="221136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2885" y="452718"/>
            <a:ext cx="9187949" cy="474561"/>
          </a:xfrm>
        </p:spPr>
        <p:txBody>
          <a:bodyPr/>
          <a:lstStyle/>
          <a:p>
            <a:pPr algn="ctr"/>
            <a:r>
              <a:rPr lang="en-IN" sz="3200" b="1" dirty="0">
                <a:solidFill>
                  <a:srgbClr val="92D050"/>
                </a:solidFill>
                <a:latin typeface="Andalus" panose="02020603050405020304" pitchFamily="18" charset="-78"/>
                <a:cs typeface="Andalus" panose="02020603050405020304" pitchFamily="18" charset="-78"/>
              </a:rPr>
              <a:t>How StyleGAN works</a:t>
            </a:r>
            <a:r>
              <a:rPr lang="en-IN" b="1" dirty="0"/>
              <a:t/>
            </a:r>
            <a:br>
              <a:rPr lang="en-IN" b="1" dirty="0"/>
            </a:br>
            <a:endParaRPr lang="en-IN" dirty="0"/>
          </a:p>
        </p:txBody>
      </p:sp>
      <p:sp>
        <p:nvSpPr>
          <p:cNvPr id="5" name="Content Placeholder 4"/>
          <p:cNvSpPr>
            <a:spLocks noGrp="1"/>
          </p:cNvSpPr>
          <p:nvPr>
            <p:ph idx="1"/>
          </p:nvPr>
        </p:nvSpPr>
        <p:spPr>
          <a:xfrm>
            <a:off x="820465" y="1596980"/>
            <a:ext cx="9186968" cy="5102179"/>
          </a:xfrm>
        </p:spPr>
        <p:txBody>
          <a:bodyPr/>
          <a:lstStyle/>
          <a:p>
            <a:r>
              <a:rPr lang="en-IN" sz="1800" dirty="0">
                <a:latin typeface="Arial" panose="020B0604020202020204" pitchFamily="34" charset="0"/>
                <a:cs typeface="Arial" panose="020B0604020202020204" pitchFamily="34" charset="0"/>
              </a:rPr>
              <a:t>Traditionally the latent code is provided to the </a:t>
            </a:r>
            <a:r>
              <a:rPr lang="en-IN" sz="1800" dirty="0" smtClean="0">
                <a:latin typeface="Arial" panose="020B0604020202020204" pitchFamily="34" charset="0"/>
                <a:cs typeface="Arial" panose="020B0604020202020204" pitchFamily="34" charset="0"/>
              </a:rPr>
              <a:t>generator through </a:t>
            </a:r>
            <a:r>
              <a:rPr lang="en-IN" sz="1800" dirty="0">
                <a:latin typeface="Arial" panose="020B0604020202020204" pitchFamily="34" charset="0"/>
                <a:cs typeface="Arial" panose="020B0604020202020204" pitchFamily="34" charset="0"/>
              </a:rPr>
              <a:t>an input layer</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Given a </a:t>
            </a:r>
            <a:r>
              <a:rPr lang="en-IN" sz="1800" dirty="0" smtClean="0">
                <a:latin typeface="Arial" panose="020B0604020202020204" pitchFamily="34" charset="0"/>
                <a:cs typeface="Arial" panose="020B0604020202020204" pitchFamily="34" charset="0"/>
              </a:rPr>
              <a:t>latent code </a:t>
            </a:r>
            <a:r>
              <a:rPr lang="en-IN" sz="1800" dirty="0">
                <a:latin typeface="Arial" panose="020B0604020202020204" pitchFamily="34" charset="0"/>
                <a:cs typeface="Arial" panose="020B0604020202020204" pitchFamily="34" charset="0"/>
              </a:rPr>
              <a:t>z in the input latent space Z, a non-linear </a:t>
            </a:r>
            <a:r>
              <a:rPr lang="en-IN" sz="1800" dirty="0" smtClean="0">
                <a:latin typeface="Arial" panose="020B0604020202020204" pitchFamily="34" charset="0"/>
                <a:cs typeface="Arial" panose="020B0604020202020204" pitchFamily="34" charset="0"/>
              </a:rPr>
              <a:t>mapping </a:t>
            </a:r>
            <a:r>
              <a:rPr lang="pl-PL" sz="1800" dirty="0" smtClean="0">
                <a:latin typeface="Arial" panose="020B0604020202020204" pitchFamily="34" charset="0"/>
                <a:cs typeface="Arial" panose="020B0604020202020204" pitchFamily="34" charset="0"/>
              </a:rPr>
              <a:t>network </a:t>
            </a:r>
            <a:r>
              <a:rPr lang="pl-PL" sz="1800" dirty="0">
                <a:latin typeface="Arial" panose="020B0604020202020204" pitchFamily="34" charset="0"/>
                <a:cs typeface="Arial" panose="020B0604020202020204" pitchFamily="34" charset="0"/>
              </a:rPr>
              <a:t>f : Z </a:t>
            </a:r>
            <a:r>
              <a:rPr lang="pl-PL" sz="1800" dirty="0" smtClean="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r>
              <a:rPr lang="pl-PL" sz="1800" dirty="0" smtClean="0">
                <a:latin typeface="Arial" panose="020B0604020202020204" pitchFamily="34" charset="0"/>
                <a:cs typeface="Arial" panose="020B0604020202020204" pitchFamily="34" charset="0"/>
              </a:rPr>
              <a:t> </a:t>
            </a:r>
            <a:r>
              <a:rPr lang="pl-PL" sz="1800" dirty="0">
                <a:latin typeface="Arial" panose="020B0604020202020204" pitchFamily="34" charset="0"/>
                <a:cs typeface="Arial" panose="020B0604020202020204" pitchFamily="34" charset="0"/>
              </a:rPr>
              <a:t>W first produces w ∈ </a:t>
            </a:r>
            <a:r>
              <a:rPr lang="pl-PL" sz="1800" dirty="0" smtClean="0">
                <a:latin typeface="Arial" panose="020B0604020202020204" pitchFamily="34" charset="0"/>
                <a:cs typeface="Arial" panose="020B0604020202020204" pitchFamily="34" charset="0"/>
              </a:rPr>
              <a:t>W</a:t>
            </a:r>
            <a:endParaRPr lang="en-IN" sz="1800" dirty="0" smtClean="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we first map the input to an </a:t>
            </a:r>
            <a:r>
              <a:rPr lang="en-IN" sz="1800" dirty="0" smtClean="0">
                <a:latin typeface="Arial" panose="020B0604020202020204" pitchFamily="34" charset="0"/>
                <a:cs typeface="Arial" panose="020B0604020202020204" pitchFamily="34" charset="0"/>
              </a:rPr>
              <a:t>intermediate latent </a:t>
            </a:r>
            <a:r>
              <a:rPr lang="en-IN" sz="1800" dirty="0">
                <a:latin typeface="Arial" panose="020B0604020202020204" pitchFamily="34" charset="0"/>
                <a:cs typeface="Arial" panose="020B0604020202020204" pitchFamily="34" charset="0"/>
              </a:rPr>
              <a:t>space W, which then controls the generator </a:t>
            </a:r>
            <a:r>
              <a:rPr lang="en-IN" sz="1800" dirty="0" smtClean="0">
                <a:latin typeface="Arial" panose="020B0604020202020204" pitchFamily="34" charset="0"/>
                <a:cs typeface="Arial" panose="020B0604020202020204" pitchFamily="34" charset="0"/>
              </a:rPr>
              <a:t>through adaptive </a:t>
            </a:r>
            <a:r>
              <a:rPr lang="en-IN" sz="1800" dirty="0">
                <a:latin typeface="Arial" panose="020B0604020202020204" pitchFamily="34" charset="0"/>
                <a:cs typeface="Arial" panose="020B0604020202020204" pitchFamily="34" charset="0"/>
              </a:rPr>
              <a:t>instance normalization (AdaIN) at each convolution </a:t>
            </a:r>
            <a:r>
              <a:rPr lang="en-IN" sz="1800" dirty="0" smtClean="0">
                <a:latin typeface="Arial" panose="020B0604020202020204" pitchFamily="34" charset="0"/>
                <a:cs typeface="Arial" panose="020B0604020202020204" pitchFamily="34" charset="0"/>
              </a:rPr>
              <a:t>layer. Gaussian </a:t>
            </a:r>
            <a:r>
              <a:rPr lang="en-IN" sz="1800" dirty="0">
                <a:latin typeface="Arial" panose="020B0604020202020204" pitchFamily="34" charset="0"/>
                <a:cs typeface="Arial" panose="020B0604020202020204" pitchFamily="34" charset="0"/>
              </a:rPr>
              <a:t>noise is added after each </a:t>
            </a:r>
            <a:r>
              <a:rPr lang="en-IN" sz="1800" dirty="0" smtClean="0">
                <a:latin typeface="Arial" panose="020B0604020202020204" pitchFamily="34" charset="0"/>
                <a:cs typeface="Arial" panose="020B0604020202020204" pitchFamily="34" charset="0"/>
              </a:rPr>
              <a:t>convolution.</a:t>
            </a:r>
          </a:p>
          <a:p>
            <a:r>
              <a:rPr lang="en-IN" sz="1800" dirty="0" smtClean="0">
                <a:latin typeface="Arial" panose="020B0604020202020204" pitchFamily="34" charset="0"/>
                <a:cs typeface="Arial" panose="020B0604020202020204" pitchFamily="34" charset="0"/>
              </a:rPr>
              <a:t>It divides into three types: </a:t>
            </a:r>
          </a:p>
          <a:p>
            <a:pPr lvl="2"/>
            <a:r>
              <a:rPr lang="en-IN" dirty="0">
                <a:latin typeface="Arial" panose="020B0604020202020204" pitchFamily="34" charset="0"/>
                <a:cs typeface="Arial" panose="020B0604020202020204" pitchFamily="34" charset="0"/>
              </a:rPr>
              <a:t>Coarse - resolution of up to 82 - affects pose, general hair style, face shape, </a:t>
            </a:r>
            <a:r>
              <a:rPr lang="en-IN" dirty="0" smtClean="0">
                <a:latin typeface="Arial" panose="020B0604020202020204" pitchFamily="34" charset="0"/>
                <a:cs typeface="Arial" panose="020B0604020202020204" pitchFamily="34" charset="0"/>
              </a:rPr>
              <a:t>etc.</a:t>
            </a:r>
            <a:endParaRPr lang="en-IN" dirty="0">
              <a:latin typeface="Arial" panose="020B0604020202020204" pitchFamily="34" charset="0"/>
              <a:cs typeface="Arial" panose="020B0604020202020204" pitchFamily="34" charset="0"/>
            </a:endParaRPr>
          </a:p>
          <a:p>
            <a:pPr lvl="2"/>
            <a:r>
              <a:rPr lang="en-IN" dirty="0">
                <a:latin typeface="Arial" panose="020B0604020202020204" pitchFamily="34" charset="0"/>
                <a:cs typeface="Arial" panose="020B0604020202020204" pitchFamily="34" charset="0"/>
              </a:rPr>
              <a:t>Middle - resolution of 162 to 322 - affects finer facial features, hair style, eyes open/closed, etc.</a:t>
            </a:r>
          </a:p>
          <a:p>
            <a:pPr lvl="2"/>
            <a:r>
              <a:rPr lang="en-IN" dirty="0">
                <a:latin typeface="Arial" panose="020B0604020202020204" pitchFamily="34" charset="0"/>
                <a:cs typeface="Arial" panose="020B0604020202020204" pitchFamily="34" charset="0"/>
              </a:rPr>
              <a:t>Fine - resolution of 642 to 10242 - affects </a:t>
            </a:r>
            <a:r>
              <a:rPr lang="en-IN" dirty="0" smtClean="0">
                <a:latin typeface="Arial" panose="020B0604020202020204" pitchFamily="34" charset="0"/>
                <a:cs typeface="Arial" panose="020B0604020202020204" pitchFamily="34" charset="0"/>
              </a:rPr>
              <a:t>colour </a:t>
            </a:r>
            <a:r>
              <a:rPr lang="en-IN" dirty="0">
                <a:latin typeface="Arial" panose="020B0604020202020204" pitchFamily="34" charset="0"/>
                <a:cs typeface="Arial" panose="020B0604020202020204" pitchFamily="34" charset="0"/>
              </a:rPr>
              <a:t>scheme (eye, hair and skin) and micro features</a:t>
            </a:r>
            <a:r>
              <a:rPr lang="en-IN" sz="1800" dirty="0">
                <a:latin typeface="Arial" panose="020B0604020202020204" pitchFamily="34" charset="0"/>
                <a:cs typeface="Arial" panose="020B0604020202020204" pitchFamily="34" charset="0"/>
              </a:rPr>
              <a:t>.</a:t>
            </a:r>
          </a:p>
          <a:p>
            <a:endParaRPr lang="en-IN" dirty="0">
              <a:latin typeface="+mn-lt"/>
            </a:endParaRPr>
          </a:p>
        </p:txBody>
      </p:sp>
    </p:spTree>
    <p:extLst>
      <p:ext uri="{BB962C8B-B14F-4D97-AF65-F5344CB8AC3E}">
        <p14:creationId xmlns:p14="http://schemas.microsoft.com/office/powerpoint/2010/main" val="301674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95140"/>
            <a:ext cx="9076310" cy="474561"/>
          </a:xfrm>
        </p:spPr>
        <p:txBody>
          <a:bodyPr/>
          <a:lstStyle/>
          <a:p>
            <a:pPr algn="ctr"/>
            <a:r>
              <a:rPr lang="en-IN" sz="3200" b="1" dirty="0">
                <a:solidFill>
                  <a:schemeClr val="accent1"/>
                </a:solidFill>
                <a:latin typeface="Andalus" panose="02020603050405020304" pitchFamily="18" charset="-78"/>
                <a:cs typeface="Andalus" panose="02020603050405020304" pitchFamily="18" charset="-78"/>
              </a:rPr>
              <a:t>Style GAN Model Architecture</a:t>
            </a:r>
            <a:r>
              <a:rPr lang="en-IN" sz="3200" b="1" dirty="0">
                <a:latin typeface="Arial" panose="020B0604020202020204" pitchFamily="34" charset="0"/>
                <a:cs typeface="Arial" panose="020B0604020202020204" pitchFamily="34" charset="0"/>
              </a:rPr>
              <a:t/>
            </a:r>
            <a:br>
              <a:rPr lang="en-IN" sz="3200" b="1" dirty="0">
                <a:latin typeface="Arial" panose="020B0604020202020204" pitchFamily="34" charset="0"/>
                <a:cs typeface="Arial" panose="020B0604020202020204" pitchFamily="34" charset="0"/>
              </a:rPr>
            </a:br>
            <a:endParaRPr lang="en-IN" sz="3200" dirty="0"/>
          </a:p>
        </p:txBody>
      </p:sp>
      <p:pic>
        <p:nvPicPr>
          <p:cNvPr id="4" name="Content Placeholder 3"/>
          <p:cNvPicPr>
            <a:picLocks noGrp="1" noChangeAspect="1"/>
          </p:cNvPicPr>
          <p:nvPr>
            <p:ph idx="1"/>
          </p:nvPr>
        </p:nvPicPr>
        <p:blipFill rotWithShape="1">
          <a:blip r:embed="rId2"/>
          <a:srcRect l="7701" t="31646" r="54388" b="12720"/>
          <a:stretch/>
        </p:blipFill>
        <p:spPr>
          <a:xfrm>
            <a:off x="2292439" y="1200932"/>
            <a:ext cx="6317447" cy="5212273"/>
          </a:xfrm>
          <a:prstGeom prst="rect">
            <a:avLst/>
          </a:prstGeom>
        </p:spPr>
      </p:pic>
    </p:spTree>
    <p:extLst>
      <p:ext uri="{BB962C8B-B14F-4D97-AF65-F5344CB8AC3E}">
        <p14:creationId xmlns:p14="http://schemas.microsoft.com/office/powerpoint/2010/main" val="237523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679" y="169383"/>
            <a:ext cx="8666356" cy="757896"/>
          </a:xfrm>
        </p:spPr>
        <p:txBody>
          <a:bodyPr/>
          <a:lstStyle/>
          <a:p>
            <a:r>
              <a:rPr lang="en-IN" sz="4400" b="1" dirty="0">
                <a:solidFill>
                  <a:schemeClr val="accent1"/>
                </a:solidFill>
                <a:latin typeface="Andalus" panose="02020603050405020304" pitchFamily="18" charset="-78"/>
                <a:cs typeface="Andalus" panose="02020603050405020304" pitchFamily="18" charset="-78"/>
              </a:rPr>
              <a:t>Style GAN Model Architecture</a:t>
            </a:r>
            <a:endParaRPr lang="en-IN" dirty="0"/>
          </a:p>
        </p:txBody>
      </p:sp>
      <p:sp>
        <p:nvSpPr>
          <p:cNvPr id="3" name="Content Placeholder 2"/>
          <p:cNvSpPr>
            <a:spLocks noGrp="1"/>
          </p:cNvSpPr>
          <p:nvPr>
            <p:ph idx="1"/>
          </p:nvPr>
        </p:nvSpPr>
        <p:spPr>
          <a:xfrm>
            <a:off x="1026039" y="1318822"/>
            <a:ext cx="8946541" cy="4195481"/>
          </a:xfrm>
        </p:spPr>
        <p:txBody>
          <a:bodyPr>
            <a:normAutofit fontScale="85000" lnSpcReduction="20000"/>
          </a:bodyPr>
          <a:lstStyle/>
          <a:p>
            <a:r>
              <a:rPr lang="en-IN" dirty="0">
                <a:latin typeface="Arial" panose="020B0604020202020204" pitchFamily="34" charset="0"/>
                <a:cs typeface="Arial" panose="020B0604020202020204" pitchFamily="34" charset="0"/>
              </a:rPr>
              <a:t>Most models, and ProGAN among them, use the random input to create the initial image of the generator (i.e. the input of the 4×4 level). The StyleGAN team found that the image features are controlled by ⱳ and the AdaIN, and therefore the initial input can be omitted and replaced by constant values.</a:t>
            </a:r>
          </a:p>
          <a:p>
            <a:pPr lvl="6"/>
            <a:r>
              <a:rPr lang="en-IN" sz="2200" b="1" dirty="0">
                <a:latin typeface="Arial" panose="020B0604020202020204" pitchFamily="34" charset="0"/>
                <a:cs typeface="Arial" panose="020B0604020202020204" pitchFamily="34" charset="0"/>
              </a:rPr>
              <a:t>Mapping Network</a:t>
            </a:r>
          </a:p>
          <a:p>
            <a:r>
              <a:rPr lang="en-IN" dirty="0">
                <a:latin typeface="Arial" panose="020B0604020202020204" pitchFamily="34" charset="0"/>
                <a:cs typeface="Arial" panose="020B0604020202020204" pitchFamily="34" charset="0"/>
              </a:rPr>
              <a:t>The Mapping Network’s goal is to encode the input vector into an intermediate vector whose different elements control different visual features. The Mapping Network consists of 8 fully connected layers and its output ⱳ is of the same size as the input layer (512×1).</a:t>
            </a:r>
          </a:p>
          <a:p>
            <a:pPr lvl="6"/>
            <a:r>
              <a:rPr lang="en-IN" sz="2400" dirty="0">
                <a:latin typeface="Arial" panose="020B0604020202020204" pitchFamily="34" charset="0"/>
                <a:cs typeface="Arial" panose="020B0604020202020204" pitchFamily="34" charset="0"/>
              </a:rPr>
              <a:t>The </a:t>
            </a:r>
            <a:r>
              <a:rPr lang="en-IN" sz="2400" u="sng" dirty="0">
                <a:latin typeface="Arial" panose="020B0604020202020204" pitchFamily="34" charset="0"/>
                <a:cs typeface="Arial" panose="020B0604020202020204" pitchFamily="34" charset="0"/>
                <a:hlinkClick r:id="rId2"/>
              </a:rPr>
              <a:t>AdaIN</a:t>
            </a:r>
            <a:r>
              <a:rPr lang="en-IN" sz="2400" dirty="0">
                <a:latin typeface="Arial" panose="020B0604020202020204" pitchFamily="34" charset="0"/>
                <a:cs typeface="Arial" panose="020B0604020202020204" pitchFamily="34" charset="0"/>
              </a:rPr>
              <a:t> (Adaptive Instance Normalization)</a:t>
            </a:r>
            <a:r>
              <a:rPr lang="en-IN" sz="2400" dirty="0"/>
              <a:t> </a:t>
            </a:r>
            <a:endParaRPr lang="en-IN" sz="2400" dirty="0" smtClean="0"/>
          </a:p>
          <a:p>
            <a:r>
              <a:rPr lang="en-IN" dirty="0" smtClean="0">
                <a:latin typeface="Arial" panose="020B0604020202020204" pitchFamily="34" charset="0"/>
                <a:cs typeface="Arial" panose="020B0604020202020204" pitchFamily="34" charset="0"/>
              </a:rPr>
              <a:t>It is a module </a:t>
            </a:r>
            <a:r>
              <a:rPr lang="en-IN" dirty="0">
                <a:latin typeface="Arial" panose="020B0604020202020204" pitchFamily="34" charset="0"/>
                <a:cs typeface="Arial" panose="020B0604020202020204" pitchFamily="34" charset="0"/>
              </a:rPr>
              <a:t>transfers the encoded information ⱳ, created by the Mapping Network, into the generated image. The module is added to each resolution level of the Synthesis Network and defines the visual expression of the features in that level.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noise in StyleGAN is added in a similar way to the AdaIN mechanism. A scaled noise is added to each channel before the AdaIN module and changes a bit the visual expression of the features of the resolution level it operates on.</a:t>
            </a:r>
          </a:p>
          <a:p>
            <a:endParaRPr lang="en-IN" dirty="0"/>
          </a:p>
        </p:txBody>
      </p:sp>
    </p:spTree>
    <p:extLst>
      <p:ext uri="{BB962C8B-B14F-4D97-AF65-F5344CB8AC3E}">
        <p14:creationId xmlns:p14="http://schemas.microsoft.com/office/powerpoint/2010/main" val="267272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1986"/>
          </a:xfrm>
        </p:spPr>
        <p:txBody>
          <a:bodyPr/>
          <a:lstStyle/>
          <a:p>
            <a:pPr algn="ctr"/>
            <a:r>
              <a:rPr lang="en-IN" sz="4000" b="1" dirty="0">
                <a:solidFill>
                  <a:srgbClr val="92D050"/>
                </a:solidFill>
                <a:latin typeface="Andalus" panose="02020603050405020304" pitchFamily="18" charset="-78"/>
                <a:cs typeface="Andalus" panose="02020603050405020304" pitchFamily="18" charset="-78"/>
              </a:rPr>
              <a:t>Style mixing</a:t>
            </a:r>
            <a:br>
              <a:rPr lang="en-IN" sz="4000" b="1" dirty="0">
                <a:solidFill>
                  <a:srgbClr val="92D050"/>
                </a:solidFill>
                <a:latin typeface="Andalus" panose="02020603050405020304" pitchFamily="18" charset="-78"/>
                <a:cs typeface="Andalus" panose="02020603050405020304" pitchFamily="18" charset="-78"/>
              </a:rPr>
            </a:br>
            <a:endParaRPr lang="en-IN" dirty="0"/>
          </a:p>
        </p:txBody>
      </p:sp>
      <p:sp>
        <p:nvSpPr>
          <p:cNvPr id="3" name="Content Placeholder 2"/>
          <p:cNvSpPr>
            <a:spLocks noGrp="1"/>
          </p:cNvSpPr>
          <p:nvPr>
            <p:ph idx="1"/>
          </p:nvPr>
        </p:nvSpPr>
        <p:spPr>
          <a:xfrm>
            <a:off x="1104293" y="958214"/>
            <a:ext cx="8946541" cy="4195481"/>
          </a:xfrm>
        </p:spPr>
        <p:txBody>
          <a:bodyPr>
            <a:normAutofit fontScale="92500" lnSpcReduction="20000"/>
          </a:bodyPr>
          <a:lstStyle/>
          <a:p>
            <a:endParaRPr lang="en-IN" sz="3200" b="1" dirty="0">
              <a:solidFill>
                <a:srgbClr val="92D050"/>
              </a:solidFill>
              <a:latin typeface="Arial Black" panose="020B0A04020102020204" pitchFamily="34" charset="0"/>
            </a:endParaRPr>
          </a:p>
          <a:p>
            <a:r>
              <a:rPr lang="en-IN" dirty="0">
                <a:latin typeface="Arial" panose="020B0604020202020204" pitchFamily="34" charset="0"/>
                <a:cs typeface="Arial" panose="020B0604020202020204" pitchFamily="34" charset="0"/>
              </a:rPr>
              <a:t>The StyleGAN generator uses the intermediate vector in each level of the synthesis network, which might cause the network to learn that levels are correlated.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To </a:t>
            </a:r>
            <a:r>
              <a:rPr lang="en-IN" dirty="0">
                <a:latin typeface="Arial" panose="020B0604020202020204" pitchFamily="34" charset="0"/>
                <a:cs typeface="Arial" panose="020B0604020202020204" pitchFamily="34" charset="0"/>
              </a:rPr>
              <a:t>reduce the correlation, the model randomly selects two input vectors and generates the intermediate vector ⱳ for them. It then trains some of the levels with the first and switches (in a random point) to the other to train the rest of the levels.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random switch ensures that the network won’t learn and rely on a correlation between levels. Though it doesn’t improve the model performance on all datasets, this concept has a very interesting side effect ,its ability to combine multiple images in a coherent way.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model generates two images A and B and then combines them by taking low-level features from A and the rest of the features from B.</a:t>
            </a:r>
          </a:p>
          <a:p>
            <a:endParaRPr lang="en-IN" dirty="0"/>
          </a:p>
        </p:txBody>
      </p:sp>
    </p:spTree>
    <p:extLst>
      <p:ext uri="{BB962C8B-B14F-4D97-AF65-F5344CB8AC3E}">
        <p14:creationId xmlns:p14="http://schemas.microsoft.com/office/powerpoint/2010/main" val="228482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156346"/>
            <a:ext cx="9685244" cy="3971499"/>
          </a:xfrm>
        </p:spPr>
      </p:pic>
    </p:spTree>
    <p:extLst>
      <p:ext uri="{BB962C8B-B14F-4D97-AF65-F5344CB8AC3E}">
        <p14:creationId xmlns:p14="http://schemas.microsoft.com/office/powerpoint/2010/main" val="177433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459" y="1262130"/>
            <a:ext cx="8448541" cy="1674817"/>
          </a:xfrm>
          <a:prstGeom prst="rect">
            <a:avLst/>
          </a:prstGeom>
        </p:spPr>
        <p:txBody>
          <a:bodyPr wrap="square">
            <a:spAutoFit/>
          </a:bodyPr>
          <a:lstStyle/>
          <a:p>
            <a:pPr algn="ctr">
              <a:spcBef>
                <a:spcPts val="2340"/>
              </a:spcBef>
              <a:spcAft>
                <a:spcPts val="0"/>
              </a:spcAft>
            </a:pPr>
            <a:r>
              <a:rPr lang="en-IN" sz="3200" b="1" spc="-25" dirty="0">
                <a:solidFill>
                  <a:schemeClr val="accent1"/>
                </a:solidFill>
                <a:latin typeface="Arial" panose="020B0604020202020204" pitchFamily="34" charset="0"/>
                <a:ea typeface="Times New Roman" panose="02020603050405020304" pitchFamily="18" charset="0"/>
                <a:cs typeface="Arial" panose="020B0604020202020204" pitchFamily="34" charset="0"/>
              </a:rPr>
              <a:t>Conclusion</a:t>
            </a:r>
            <a:endParaRPr lang="en-IN" sz="3200" b="1" dirty="0">
              <a:solidFill>
                <a:schemeClr val="accent1"/>
              </a:solidFill>
              <a:latin typeface="Arial" panose="020B0604020202020204" pitchFamily="34" charset="0"/>
              <a:ea typeface="Times New Roman" panose="02020603050405020304" pitchFamily="18" charset="0"/>
              <a:cs typeface="Arial" panose="020B0604020202020204" pitchFamily="34" charset="0"/>
            </a:endParaRPr>
          </a:p>
          <a:p>
            <a:pPr marL="285750">
              <a:lnSpc>
                <a:spcPts val="2400"/>
              </a:lnSpc>
              <a:spcBef>
                <a:spcPts val="1260"/>
              </a:spcBef>
              <a:spcAft>
                <a:spcPts val="0"/>
              </a:spcAft>
            </a:pPr>
            <a:r>
              <a:rPr lang="en-IN" sz="2000" spc="-5" dirty="0">
                <a:latin typeface="Arial" panose="020B0604020202020204" pitchFamily="34" charset="0"/>
                <a:ea typeface="Calibri" panose="020F0502020204030204" pitchFamily="34" charset="0"/>
                <a:cs typeface="Arial" panose="020B0604020202020204" pitchFamily="34" charset="0"/>
              </a:rPr>
              <a:t>The techniques presented in </a:t>
            </a:r>
            <a:r>
              <a:rPr lang="en-IN" sz="2000" spc="-5" dirty="0" smtClean="0">
                <a:latin typeface="Arial" panose="020B0604020202020204" pitchFamily="34" charset="0"/>
                <a:ea typeface="Calibri" panose="020F0502020204030204" pitchFamily="34" charset="0"/>
                <a:cs typeface="Arial" panose="020B0604020202020204" pitchFamily="34" charset="0"/>
              </a:rPr>
              <a:t>Style GAN</a:t>
            </a:r>
            <a:r>
              <a:rPr lang="en-IN" sz="2000" spc="-5" dirty="0">
                <a:latin typeface="Arial" panose="020B0604020202020204" pitchFamily="34" charset="0"/>
                <a:ea typeface="Calibri" panose="020F0502020204030204" pitchFamily="34" charset="0"/>
                <a:cs typeface="Arial" panose="020B0604020202020204" pitchFamily="34" charset="0"/>
              </a:rPr>
              <a:t>, especially the Mapping Network and the Adaptive Normalization (AdaIN), will likely be the basis for many future innovations in GANs.</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4600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962" y="2410307"/>
            <a:ext cx="9404723" cy="1400530"/>
          </a:xfrm>
        </p:spPr>
        <p:txBody>
          <a:bodyPr/>
          <a:lstStyle/>
          <a:p>
            <a:pPr algn="ctr"/>
            <a:r>
              <a:rPr lang="en-IN" b="1" dirty="0" smtClean="0">
                <a:solidFill>
                  <a:srgbClr val="92D050"/>
                </a:solidFill>
              </a:rPr>
              <a:t>THANK YOU</a:t>
            </a:r>
            <a:endParaRPr lang="en-IN" b="1" dirty="0">
              <a:solidFill>
                <a:srgbClr val="92D050"/>
              </a:solidFill>
            </a:endParaRPr>
          </a:p>
        </p:txBody>
      </p:sp>
    </p:spTree>
    <p:extLst>
      <p:ext uri="{BB962C8B-B14F-4D97-AF65-F5344CB8AC3E}">
        <p14:creationId xmlns:p14="http://schemas.microsoft.com/office/powerpoint/2010/main" val="425280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sz="4000" dirty="0" smtClean="0">
                <a:solidFill>
                  <a:srgbClr val="92D050"/>
                </a:solidFill>
                <a:latin typeface="Andalus" panose="02020603050405020304" pitchFamily="18" charset="-78"/>
                <a:cs typeface="Andalus" panose="02020603050405020304" pitchFamily="18" charset="-78"/>
              </a:rPr>
              <a:t>Overview</a:t>
            </a:r>
            <a:endParaRPr lang="en-IN" sz="4000" dirty="0">
              <a:solidFill>
                <a:srgbClr val="92D05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a:bodyPr>
          <a:lstStyle/>
          <a:p>
            <a:r>
              <a:rPr lang="en-IN" b="1" dirty="0">
                <a:latin typeface="Arial" panose="020B0604020202020204" pitchFamily="34" charset="0"/>
                <a:cs typeface="Arial" panose="020B0604020202020204" pitchFamily="34" charset="0"/>
              </a:rPr>
              <a:t>Quick introduction to </a:t>
            </a:r>
            <a:r>
              <a:rPr lang="en-IN" b="1" dirty="0" smtClean="0">
                <a:latin typeface="Arial" panose="020B0604020202020204" pitchFamily="34" charset="0"/>
                <a:cs typeface="Arial" panose="020B0604020202020204" pitchFamily="34" charset="0"/>
              </a:rPr>
              <a:t>GANs</a:t>
            </a:r>
          </a:p>
          <a:p>
            <a:r>
              <a:rPr lang="en-IN" b="1" dirty="0" smtClean="0">
                <a:latin typeface="Arial" panose="020B0604020202020204" pitchFamily="34" charset="0"/>
                <a:cs typeface="Arial" panose="020B0604020202020204" pitchFamily="34" charset="0"/>
              </a:rPr>
              <a:t>GAN Objective function</a:t>
            </a:r>
          </a:p>
          <a:p>
            <a:r>
              <a:rPr lang="en-IN" b="1" dirty="0" smtClean="0">
                <a:latin typeface="Arial" panose="020B0604020202020204" pitchFamily="34" charset="0"/>
                <a:cs typeface="Arial" panose="020B0604020202020204" pitchFamily="34" charset="0"/>
              </a:rPr>
              <a:t>GAN techniques</a:t>
            </a:r>
          </a:p>
          <a:p>
            <a:pPr lvl="3"/>
            <a:r>
              <a:rPr lang="en-IN" sz="2000" b="1" dirty="0" smtClean="0">
                <a:latin typeface="Arial" panose="020B0604020202020204" pitchFamily="34" charset="0"/>
                <a:cs typeface="Arial" panose="020B0604020202020204" pitchFamily="34" charset="0"/>
              </a:rPr>
              <a:t>Progressive Growing </a:t>
            </a:r>
          </a:p>
          <a:p>
            <a:pPr lvl="3"/>
            <a:r>
              <a:rPr lang="en-IN" sz="2000" b="1" dirty="0" smtClean="0">
                <a:latin typeface="Arial" panose="020B0604020202020204" pitchFamily="34" charset="0"/>
                <a:cs typeface="Arial" panose="020B0604020202020204" pitchFamily="34" charset="0"/>
              </a:rPr>
              <a:t>Style GAN</a:t>
            </a:r>
            <a:endParaRPr lang="en-IN" sz="2000"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Style GAN Model </a:t>
            </a:r>
            <a:r>
              <a:rPr lang="en-IN" b="1" dirty="0" smtClean="0">
                <a:latin typeface="Arial" panose="020B0604020202020204" pitchFamily="34" charset="0"/>
                <a:cs typeface="Arial" panose="020B0604020202020204" pitchFamily="34" charset="0"/>
              </a:rPr>
              <a:t>Architecture</a:t>
            </a:r>
          </a:p>
          <a:p>
            <a:r>
              <a:rPr lang="en-IN" b="1" dirty="0" smtClean="0">
                <a:latin typeface="Arial" panose="020B0604020202020204" pitchFamily="34" charset="0"/>
                <a:cs typeface="Arial" panose="020B0604020202020204" pitchFamily="34" charset="0"/>
              </a:rPr>
              <a:t>Playing with latent space of Style GAN (Project Execution)</a:t>
            </a:r>
            <a:endParaRPr lang="en-IN"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1822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616" y="321972"/>
            <a:ext cx="8577330" cy="4862870"/>
          </a:xfrm>
          <a:prstGeom prst="rect">
            <a:avLst/>
          </a:prstGeom>
        </p:spPr>
        <p:txBody>
          <a:bodyPr wrap="square">
            <a:spAutoFit/>
          </a:bodyPr>
          <a:lstStyle/>
          <a:p>
            <a:pPr algn="ctr" fontAlgn="base"/>
            <a:r>
              <a:rPr lang="en-IN" sz="4000" b="1" cap="all" dirty="0">
                <a:solidFill>
                  <a:schemeClr val="accent1"/>
                </a:solidFill>
                <a:latin typeface="Andalus" panose="02020603050405020304" pitchFamily="18" charset="-78"/>
                <a:cs typeface="Andalus" panose="02020603050405020304" pitchFamily="18" charset="-78"/>
              </a:rPr>
              <a:t>WHAT IS GAN</a:t>
            </a:r>
            <a:r>
              <a:rPr lang="en-IN" sz="4000" b="1" cap="all" dirty="0" smtClean="0">
                <a:solidFill>
                  <a:schemeClr val="accent1"/>
                </a:solidFill>
                <a:latin typeface="Andalus" panose="02020603050405020304" pitchFamily="18" charset="-78"/>
                <a:cs typeface="Andalus" panose="02020603050405020304" pitchFamily="18" charset="-78"/>
              </a:rPr>
              <a:t>?</a:t>
            </a:r>
          </a:p>
          <a:p>
            <a:pPr fontAlgn="base"/>
            <a:endParaRPr lang="en-IN" b="1" cap="all" dirty="0">
              <a:latin typeface="inherit"/>
            </a:endParaRPr>
          </a:p>
          <a:p>
            <a:pPr fontAlgn="base"/>
            <a:r>
              <a:rPr lang="en-IN" dirty="0">
                <a:latin typeface="Arial" panose="020B0604020202020204" pitchFamily="34" charset="0"/>
                <a:cs typeface="Arial" panose="020B0604020202020204" pitchFamily="34" charset="0"/>
              </a:rPr>
              <a:t> </a:t>
            </a:r>
            <a:endParaRPr lang="en-IN" b="1" cap="all" dirty="0">
              <a:latin typeface="Arial" panose="020B0604020202020204" pitchFamily="34" charset="0"/>
              <a:cs typeface="Arial" panose="020B0604020202020204" pitchFamily="34" charset="0"/>
            </a:endParaRPr>
          </a:p>
          <a:p>
            <a:pPr fontAlgn="base"/>
            <a:r>
              <a:rPr lang="en-IN" dirty="0">
                <a:latin typeface="Arial" panose="020B0604020202020204" pitchFamily="34" charset="0"/>
                <a:cs typeface="Arial" panose="020B0604020202020204" pitchFamily="34" charset="0"/>
              </a:rPr>
              <a:t>A generative adversarial network (GAN) is a type of machine learning technique made up of two neural </a:t>
            </a:r>
            <a:r>
              <a:rPr lang="en-IN" dirty="0" smtClean="0">
                <a:latin typeface="Arial" panose="020B0604020202020204" pitchFamily="34" charset="0"/>
                <a:cs typeface="Arial" panose="020B0604020202020204" pitchFamily="34" charset="0"/>
              </a:rPr>
              <a:t>networks.</a:t>
            </a:r>
          </a:p>
          <a:p>
            <a:pPr fontAlgn="base"/>
            <a:endParaRPr lang="en-IN" dirty="0">
              <a:latin typeface="Arial" panose="020B0604020202020204" pitchFamily="34" charset="0"/>
              <a:cs typeface="Arial" panose="020B0604020202020204" pitchFamily="34" charset="0"/>
            </a:endParaRPr>
          </a:p>
          <a:p>
            <a:pPr fontAlgn="base"/>
            <a:r>
              <a:rPr lang="en-IN" dirty="0">
                <a:latin typeface="Arial" panose="020B0604020202020204" pitchFamily="34" charset="0"/>
                <a:cs typeface="Arial" panose="020B0604020202020204" pitchFamily="34" charset="0"/>
              </a:rPr>
              <a:t>The two neural networks that make up a GAN are</a:t>
            </a:r>
            <a:r>
              <a:rPr lang="en-IN" dirty="0" smtClean="0">
                <a:latin typeface="Arial" panose="020B0604020202020204" pitchFamily="34" charset="0"/>
                <a:cs typeface="Arial" panose="020B0604020202020204" pitchFamily="34" charset="0"/>
              </a:rPr>
              <a:t>:</a:t>
            </a:r>
          </a:p>
          <a:p>
            <a:pPr fontAlgn="base"/>
            <a:endParaRPr lang="en-IN" dirty="0">
              <a:latin typeface="Arial" panose="020B0604020202020204" pitchFamily="34" charset="0"/>
              <a:cs typeface="Arial" panose="020B0604020202020204" pitchFamily="34" charset="0"/>
            </a:endParaRPr>
          </a:p>
          <a:p>
            <a:pPr marL="742950" lvl="1" indent="-285750" fontAlgn="base">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smtClean="0">
                <a:solidFill>
                  <a:schemeClr val="accent1"/>
                </a:solidFill>
                <a:latin typeface="Arial" panose="020B0604020202020204" pitchFamily="34" charset="0"/>
                <a:cs typeface="Arial" panose="020B0604020202020204" pitchFamily="34" charset="0"/>
              </a:rPr>
              <a:t>GENERATOR</a:t>
            </a:r>
            <a:r>
              <a:rPr lang="en-IN" dirty="0">
                <a:latin typeface="Arial" panose="020B0604020202020204" pitchFamily="34" charset="0"/>
                <a:cs typeface="Arial" panose="020B0604020202020204" pitchFamily="34" charset="0"/>
              </a:rPr>
              <a:t> with a goal to generate new instances of an object that will be indistinguishable from the real ones, </a:t>
            </a:r>
            <a:r>
              <a:rPr lang="en-IN" dirty="0" smtClean="0">
                <a:latin typeface="Arial" panose="020B0604020202020204" pitchFamily="34" charset="0"/>
                <a:cs typeface="Arial" panose="020B0604020202020204" pitchFamily="34" charset="0"/>
              </a:rPr>
              <a:t>and</a:t>
            </a:r>
          </a:p>
          <a:p>
            <a:pPr marL="742950" lvl="1" indent="-285750" fontAlgn="base">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fontAlgn="base">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dirty="0">
                <a:solidFill>
                  <a:schemeClr val="accent1"/>
                </a:solidFill>
                <a:latin typeface="Arial" panose="020B0604020202020204" pitchFamily="34" charset="0"/>
                <a:cs typeface="Arial" panose="020B0604020202020204" pitchFamily="34" charset="0"/>
              </a:rPr>
              <a:t> </a:t>
            </a:r>
            <a:r>
              <a:rPr lang="en-IN" b="1" dirty="0" smtClean="0">
                <a:solidFill>
                  <a:schemeClr val="accent1"/>
                </a:solidFill>
                <a:latin typeface="Arial" panose="020B0604020202020204" pitchFamily="34" charset="0"/>
                <a:cs typeface="Arial" panose="020B0604020202020204" pitchFamily="34" charset="0"/>
              </a:rPr>
              <a:t>DISCRIMINATOR</a:t>
            </a:r>
            <a:r>
              <a:rPr lang="en-IN" dirty="0" smtClean="0">
                <a:solidFill>
                  <a:schemeClr val="accent1"/>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that takes samples from both the training data and the generator’s output and predicts if they are “real” or “fake</a:t>
            </a:r>
            <a:r>
              <a:rPr lang="en-IN" dirty="0" smtClean="0">
                <a:latin typeface="Arial" panose="020B0604020202020204" pitchFamily="34" charset="0"/>
                <a:cs typeface="Arial" panose="020B0604020202020204" pitchFamily="34" charset="0"/>
              </a:rPr>
              <a:t>”.</a:t>
            </a:r>
          </a:p>
          <a:p>
            <a:pPr marL="742950" lvl="1" indent="-285750" fontAlgn="base">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fontAlgn="base"/>
            <a:r>
              <a:rPr lang="en-IN" dirty="0">
                <a:latin typeface="Arial" panose="020B0604020202020204" pitchFamily="34" charset="0"/>
                <a:cs typeface="Arial" panose="020B0604020202020204" pitchFamily="34" charset="0"/>
              </a:rPr>
              <a:t>GANs can be used to create all types of content including images, video, text, </a:t>
            </a:r>
            <a:r>
              <a:rPr lang="en-IN" dirty="0" smtClean="0">
                <a:latin typeface="Arial" panose="020B0604020202020204" pitchFamily="34" charset="0"/>
                <a:cs typeface="Arial" panose="020B0604020202020204" pitchFamily="34" charset="0"/>
              </a:rPr>
              <a:t>audio.</a:t>
            </a:r>
            <a:endParaRPr lang="en-I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50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3" y="1068947"/>
            <a:ext cx="8823907" cy="5014845"/>
          </a:xfrm>
          <a:prstGeom prst="rect">
            <a:avLst/>
          </a:prstGeom>
          <a:noFill/>
          <a:ln>
            <a:noFill/>
          </a:ln>
        </p:spPr>
      </p:pic>
    </p:spTree>
    <p:extLst>
      <p:ext uri="{BB962C8B-B14F-4D97-AF65-F5344CB8AC3E}">
        <p14:creationId xmlns:p14="http://schemas.microsoft.com/office/powerpoint/2010/main" val="4125100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43" y="1777285"/>
            <a:ext cx="8740080" cy="3767271"/>
          </a:xfrm>
          <a:prstGeom prst="rect">
            <a:avLst/>
          </a:prstGeom>
        </p:spPr>
      </p:pic>
    </p:spTree>
    <p:extLst>
      <p:ext uri="{BB962C8B-B14F-4D97-AF65-F5344CB8AC3E}">
        <p14:creationId xmlns:p14="http://schemas.microsoft.com/office/powerpoint/2010/main" val="64581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11" t="20455" r="35477" b="19871"/>
          <a:stretch/>
        </p:blipFill>
        <p:spPr>
          <a:xfrm>
            <a:off x="824249" y="618185"/>
            <a:ext cx="9240328" cy="4546242"/>
          </a:xfrm>
          <a:prstGeom prst="rect">
            <a:avLst/>
          </a:prstGeom>
        </p:spPr>
      </p:pic>
      <p:sp>
        <p:nvSpPr>
          <p:cNvPr id="3" name="Rectangle 2"/>
          <p:cNvSpPr/>
          <p:nvPr/>
        </p:nvSpPr>
        <p:spPr>
          <a:xfrm>
            <a:off x="2396413" y="5486399"/>
            <a:ext cx="6096000" cy="646331"/>
          </a:xfrm>
          <a:prstGeom prst="rect">
            <a:avLst/>
          </a:prstGeom>
        </p:spPr>
        <p:txBody>
          <a:bodyPr>
            <a:spAutoFit/>
          </a:bodyPr>
          <a:lstStyle/>
          <a:p>
            <a:pPr algn="ctr" fontAlgn="base"/>
            <a:r>
              <a:rPr lang="en-IN" dirty="0">
                <a:latin typeface="Arial" panose="020B0604020202020204" pitchFamily="34" charset="0"/>
                <a:cs typeface="Arial" panose="020B0604020202020204" pitchFamily="34" charset="0"/>
              </a:rPr>
              <a:t>Discriminator loss is passed to Generator as an objective function. </a:t>
            </a:r>
          </a:p>
        </p:txBody>
      </p:sp>
    </p:spTree>
    <p:extLst>
      <p:ext uri="{BB962C8B-B14F-4D97-AF65-F5344CB8AC3E}">
        <p14:creationId xmlns:p14="http://schemas.microsoft.com/office/powerpoint/2010/main" val="2155558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54" t="19675" r="34988" b="18706"/>
          <a:stretch/>
        </p:blipFill>
        <p:spPr>
          <a:xfrm>
            <a:off x="631065" y="1120462"/>
            <a:ext cx="9504608" cy="5087155"/>
          </a:xfrm>
          <a:prstGeom prst="rect">
            <a:avLst/>
          </a:prstGeom>
        </p:spPr>
      </p:pic>
    </p:spTree>
    <p:extLst>
      <p:ext uri="{BB962C8B-B14F-4D97-AF65-F5344CB8AC3E}">
        <p14:creationId xmlns:p14="http://schemas.microsoft.com/office/powerpoint/2010/main" val="3746238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8" y="299601"/>
            <a:ext cx="11564964" cy="6258798"/>
          </a:xfrm>
          <a:prstGeom prst="rect">
            <a:avLst/>
          </a:prstGeom>
        </p:spPr>
      </p:pic>
    </p:spTree>
    <p:extLst>
      <p:ext uri="{BB962C8B-B14F-4D97-AF65-F5344CB8AC3E}">
        <p14:creationId xmlns:p14="http://schemas.microsoft.com/office/powerpoint/2010/main" val="85321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54" t="20026" r="34888" b="22051"/>
          <a:stretch/>
        </p:blipFill>
        <p:spPr>
          <a:xfrm>
            <a:off x="917139" y="1183817"/>
            <a:ext cx="9308686" cy="4845819"/>
          </a:xfrm>
          <a:prstGeom prst="rect">
            <a:avLst/>
          </a:prstGeom>
        </p:spPr>
      </p:pic>
    </p:spTree>
    <p:extLst>
      <p:ext uri="{BB962C8B-B14F-4D97-AF65-F5344CB8AC3E}">
        <p14:creationId xmlns:p14="http://schemas.microsoft.com/office/powerpoint/2010/main" val="1258018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629</TotalTime>
  <Words>614</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Andalus</vt:lpstr>
      <vt:lpstr>Arial</vt:lpstr>
      <vt:lpstr>Arial Black</vt:lpstr>
      <vt:lpstr>Calibri</vt:lpstr>
      <vt:lpstr>Century Gothic</vt:lpstr>
      <vt:lpstr>inherit</vt:lpstr>
      <vt:lpstr>Times New Roman</vt:lpstr>
      <vt:lpstr>Wingdings 3</vt:lpstr>
      <vt:lpstr>Ion</vt:lpstr>
      <vt:lpstr>A Style-Based Generator Architecture for Generative Adversarial Networks - paper published by NVIDIA  and  project proposed by Ian Goodfellow in 2014</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GAN techniques Progressive Gans  It starts by training the generator and the discriminator with a very low-resolution image (e.g. 4×4) and adds a higher resolution layer every time.</vt:lpstr>
      <vt:lpstr> Progressive Gans </vt:lpstr>
      <vt:lpstr>How StyleGAN works </vt:lpstr>
      <vt:lpstr>Style GAN Model Architecture </vt:lpstr>
      <vt:lpstr>Style GAN Model Architecture</vt:lpstr>
      <vt:lpstr>Style mixing </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Style-Based Generator Architecture for Generative Adversarial Networks</dc:title>
  <dc:creator>AFIYA</dc:creator>
  <cp:lastModifiedBy>AFIYA</cp:lastModifiedBy>
  <cp:revision>44</cp:revision>
  <dcterms:created xsi:type="dcterms:W3CDTF">2020-06-05T13:22:27Z</dcterms:created>
  <dcterms:modified xsi:type="dcterms:W3CDTF">2020-06-14T11:41:27Z</dcterms:modified>
</cp:coreProperties>
</file>