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9" r:id="rId2"/>
    <p:sldId id="268" r:id="rId3"/>
    <p:sldId id="282" r:id="rId4"/>
    <p:sldId id="283" r:id="rId5"/>
    <p:sldId id="285" r:id="rId6"/>
    <p:sldId id="284" r:id="rId7"/>
    <p:sldId id="286" r:id="rId8"/>
    <p:sldId id="287" r:id="rId9"/>
    <p:sldId id="288" r:id="rId10"/>
    <p:sldId id="289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290" r:id="rId31"/>
    <p:sldId id="267" r:id="rId32"/>
  </p:sldIdLst>
  <p:sldSz cx="24382413" cy="13716000"/>
  <p:notesSz cx="9144000" cy="6858000"/>
  <p:defaultTextStyle>
    <a:defPPr>
      <a:defRPr lang="fa-IR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193"/>
    <a:srgbClr val="CE7E42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استفاده از هوش مصنوعی در خبرگزاری‌های بزرگ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178-4221-B6A1-9058B634B7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E178-4221-B6A1-9058B634B7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178-4221-B6A1-9058B634B7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F2F-4E69-A4C0-6B0BB02FA11F}"/>
              </c:ext>
            </c:extLst>
          </c:dPt>
          <c:dLbls>
            <c:dLbl>
              <c:idx val="0"/>
              <c:layout>
                <c:manualLayout>
                  <c:x val="-0.18564127300870772"/>
                  <c:y val="-0.23061740336493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178-4221-B6A1-9058B634B7B8}"/>
                </c:ext>
              </c:extLst>
            </c:dLbl>
            <c:dLbl>
              <c:idx val="1"/>
              <c:layout>
                <c:manualLayout>
                  <c:x val="0.18305666000674298"/>
                  <c:y val="7.785011196882619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178-4221-B6A1-9058B634B7B8}"/>
                </c:ext>
              </c:extLst>
            </c:dLbl>
            <c:dLbl>
              <c:idx val="2"/>
              <c:layout>
                <c:manualLayout>
                  <c:x val="9.4628215157056286E-2"/>
                  <c:y val="0.1670359043288023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78-4221-B6A1-9058B634B7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استفاده فعال</c:v>
                </c:pt>
                <c:pt idx="1">
                  <c:v>در حال آزمایش</c:v>
                </c:pt>
                <c:pt idx="2">
                  <c:v>عدم استفاده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</c:v>
                </c:pt>
                <c:pt idx="1">
                  <c:v>15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78-4221-B6A1-9058B634B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1"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84BE07-979B-4FA0-9B38-E292101A23E7}" type="datetimeFigureOut">
              <a:rPr lang="fa-IR" smtClean="0"/>
              <a:t>30/03/1447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B7AA89C-E3E8-4575-B91A-838C281437E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2851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imia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634" y="4415090"/>
            <a:ext cx="15820845" cy="18610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000" b="1">
                <a:solidFill>
                  <a:schemeClr val="bg1"/>
                </a:solidFill>
                <a:latin typeface="B Yekan" panose="00000400000000000000" pitchFamily="2" charset="-78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634" y="5825715"/>
            <a:ext cx="15820845" cy="1267064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B Yekan" panose="00000400000000000000" pitchFamily="2" charset="-78"/>
                <a:cs typeface="+mj-cs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358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-no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704001" y="928133"/>
            <a:ext cx="21918000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8451273"/>
          </a:xfrm>
        </p:spPr>
        <p:txBody>
          <a:bodyPr/>
          <a:lstStyle>
            <a:lvl1pPr marL="0" indent="0" algn="just">
              <a:lnSpc>
                <a:spcPct val="150000"/>
              </a:lnSpc>
              <a:buFontTx/>
              <a:buNone/>
              <a:defRPr b="1">
                <a:solidFill>
                  <a:srgbClr val="164193"/>
                </a:solidFill>
              </a:defRPr>
            </a:lvl1pPr>
            <a:lvl2pPr marL="540000" indent="0" algn="just">
              <a:lnSpc>
                <a:spcPct val="150000"/>
              </a:lnSpc>
              <a:buFontTx/>
              <a:buNone/>
              <a:defRPr/>
            </a:lvl2pPr>
            <a:lvl3pPr algn="just">
              <a:lnSpc>
                <a:spcPct val="150000"/>
              </a:lnSpc>
              <a:defRPr>
                <a:solidFill>
                  <a:srgbClr val="CE7E42"/>
                </a:solidFill>
              </a:defRPr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180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chart or table - no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4400" y="6026727"/>
            <a:ext cx="15323127" cy="5153892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704001" y="928133"/>
            <a:ext cx="21918000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33600" y="2784764"/>
            <a:ext cx="20061382" cy="3241964"/>
          </a:xfrm>
        </p:spPr>
        <p:txBody>
          <a:bodyPr/>
          <a:lstStyle>
            <a:lvl1pPr marL="0" indent="0" algn="just">
              <a:lnSpc>
                <a:spcPct val="150000"/>
              </a:lnSpc>
              <a:buFontTx/>
              <a:buNone/>
              <a:defRPr b="1">
                <a:solidFill>
                  <a:srgbClr val="164193"/>
                </a:solidFill>
              </a:defRPr>
            </a:lvl1pPr>
            <a:lvl2pPr marL="540000" indent="0" algn="just">
              <a:lnSpc>
                <a:spcPct val="150000"/>
              </a:lnSpc>
              <a:buFontTx/>
              <a:buNone/>
              <a:defRPr/>
            </a:lvl2pPr>
            <a:lvl3pPr algn="just">
              <a:lnSpc>
                <a:spcPct val="150000"/>
              </a:lnSpc>
              <a:defRPr>
                <a:solidFill>
                  <a:srgbClr val="CE7E42"/>
                </a:solidFill>
              </a:defRPr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67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table or chart (2 column) - no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1309" y="2784764"/>
            <a:ext cx="10681855" cy="8451272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704001" y="928133"/>
            <a:ext cx="21918000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954000" y="2784763"/>
            <a:ext cx="9240982" cy="8451273"/>
          </a:xfrm>
        </p:spPr>
        <p:txBody>
          <a:bodyPr/>
          <a:lstStyle>
            <a:lvl1pPr marL="0" indent="0" algn="just">
              <a:lnSpc>
                <a:spcPct val="150000"/>
              </a:lnSpc>
              <a:buFontTx/>
              <a:buNone/>
              <a:defRPr b="1">
                <a:solidFill>
                  <a:srgbClr val="164193"/>
                </a:solidFill>
              </a:defRPr>
            </a:lvl1pPr>
            <a:lvl2pPr marL="540000" indent="0" algn="just">
              <a:lnSpc>
                <a:spcPct val="150000"/>
              </a:lnSpc>
              <a:buFontTx/>
              <a:buNone/>
              <a:defRPr/>
            </a:lvl2pPr>
            <a:lvl3pPr algn="just">
              <a:lnSpc>
                <a:spcPct val="150000"/>
              </a:lnSpc>
              <a:defRPr>
                <a:solidFill>
                  <a:srgbClr val="CE7E42"/>
                </a:solidFill>
              </a:defRPr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8569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704001" y="928133"/>
            <a:ext cx="21918000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877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der | Titr+pic - no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4" name="Rounded Rectangle 3"/>
          <p:cNvSpPr/>
          <p:nvPr userDrawn="1"/>
        </p:nvSpPr>
        <p:spPr>
          <a:xfrm>
            <a:off x="1663591" y="1529015"/>
            <a:ext cx="21029831" cy="2253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6" y="1841869"/>
            <a:ext cx="19908982" cy="16910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5000">
                <a:solidFill>
                  <a:schemeClr val="bg1"/>
                </a:solidFill>
                <a:latin typeface="+mj-lt"/>
                <a:cs typeface="IRANYekan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14944" y="4045236"/>
            <a:ext cx="20754111" cy="7149234"/>
          </a:xfrm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7308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17333" y="5979288"/>
            <a:ext cx="6036205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FontTx/>
              <a:buNone/>
              <a:defRPr sz="5200" baseline="0"/>
            </a:lvl1pPr>
          </a:lstStyle>
          <a:p>
            <a:r>
              <a:rPr lang="fa-IR" dirty="0"/>
              <a:t>با تشکر از توجه شما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920379" y="5741508"/>
            <a:ext cx="0" cy="148742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76710" y="2529544"/>
            <a:ext cx="14130164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a-IR" dirty="0"/>
              <a:t>اعلان سلب مسئولیت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3020" y="10481076"/>
            <a:ext cx="2257933" cy="1224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727209" y="2541797"/>
            <a:ext cx="1059890" cy="901517"/>
          </a:xfrm>
          <a:prstGeom prst="rect">
            <a:avLst/>
          </a:prstGeom>
        </p:spPr>
      </p:pic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1276709" y="4063028"/>
            <a:ext cx="15510391" cy="3702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1828709" rtl="1" eaLnBrk="1" latinLnBrk="0" hangingPunct="1">
              <a:lnSpc>
                <a:spcPct val="90000"/>
              </a:lnSpc>
              <a:spcBef>
                <a:spcPct val="0"/>
              </a:spcBef>
              <a:buSzPct val="80000"/>
              <a:buFontTx/>
              <a:buNone/>
              <a:defRPr sz="4700" b="1" kern="1200">
                <a:solidFill>
                  <a:schemeClr val="bg1"/>
                </a:solidFill>
                <a:latin typeface="+mj-lt"/>
                <a:ea typeface="+mj-ea"/>
                <a:cs typeface="B Yekan" panose="00000400000000000000" pitchFamily="2" charset="-78"/>
              </a:defRPr>
            </a:lvl1pPr>
          </a:lstStyle>
          <a:p>
            <a:pPr algn="just"/>
            <a:r>
              <a:rPr lang="fa-IR" sz="3600" b="0" dirty="0"/>
              <a:t>محتوای گزارش تهیه شده، صرفا جهت بررسی بوده و شرکت تامین سرمایه</a:t>
            </a:r>
            <a:r>
              <a:rPr lang="fa-IR" sz="3600" b="0" baseline="0" dirty="0"/>
              <a:t> کیمیا</a:t>
            </a:r>
            <a:r>
              <a:rPr lang="fa-IR" sz="3600" b="0" dirty="0"/>
              <a:t> هیچگونه مسئولیتی در قبال معاملات انجام شده با اتکاء بر اطلاعات این گزارش بر عهده ندارد.</a:t>
            </a:r>
          </a:p>
          <a:p>
            <a:pPr algn="just"/>
            <a:r>
              <a:rPr lang="fa-IR" sz="3600" b="0" dirty="0"/>
              <a:t>محتوای این گزارش به تنهایی نمی</a:t>
            </a:r>
            <a:r>
              <a:rPr lang="fa-IR" sz="3600" b="0" baseline="0" dirty="0"/>
              <a:t>‌</a:t>
            </a:r>
            <a:r>
              <a:rPr lang="fa-IR" sz="3600" b="0" dirty="0"/>
              <a:t>تواند به عنوان ارائه راه‌حل سرمایه‌گذاری، پیشنهاد معامله، ایجاب برای خرید و فروش هرگونه اوراق بهادار و یا سایر ابزارهای مالی و یا ترغیب به اتخاذ هرگونه تصمیم مالی و تجاری تلقی گردد.</a:t>
            </a:r>
            <a:endParaRPr lang="en-US" sz="3600" b="0" dirty="0"/>
          </a:p>
        </p:txBody>
      </p:sp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1311214" y="8210690"/>
            <a:ext cx="15510391" cy="15977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1828709" rtl="1" eaLnBrk="1" latinLnBrk="0" hangingPunct="1">
              <a:lnSpc>
                <a:spcPct val="90000"/>
              </a:lnSpc>
              <a:spcBef>
                <a:spcPct val="0"/>
              </a:spcBef>
              <a:buSzPct val="80000"/>
              <a:buFontTx/>
              <a:buNone/>
              <a:defRPr sz="4700" b="1" kern="1200">
                <a:solidFill>
                  <a:schemeClr val="bg1"/>
                </a:solidFill>
                <a:latin typeface="+mj-lt"/>
                <a:ea typeface="+mj-ea"/>
                <a:cs typeface="B Yekan" panose="00000400000000000000" pitchFamily="2" charset="-78"/>
              </a:defRPr>
            </a:lvl1pPr>
          </a:lstStyle>
          <a:p>
            <a:pPr algn="just"/>
            <a:r>
              <a:rPr lang="fa-IR" sz="3600" b="0" dirty="0"/>
              <a:t>اطلاعات و مفروضات این گزارش می‌تواند در هر لحظه با توجه به مفروضات تحلیل تغییر کند و این شرکت هیچگونه مسئولیتی در قبال عدم بروزرسانی این اطلاعات به عهده ندارد.</a:t>
            </a:r>
            <a:endParaRPr lang="en-US" sz="3600" b="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311214" y="3959510"/>
            <a:ext cx="153377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276708" y="7965046"/>
            <a:ext cx="153377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363020" y="10031479"/>
            <a:ext cx="153377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5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8451273"/>
          </a:xfrm>
        </p:spPr>
        <p:txBody>
          <a:bodyPr/>
          <a:lstStyle>
            <a:lvl1pPr marL="0" indent="0" algn="just">
              <a:lnSpc>
                <a:spcPct val="150000"/>
              </a:lnSpc>
              <a:buFontTx/>
              <a:buNone/>
              <a:defRPr b="1">
                <a:solidFill>
                  <a:srgbClr val="164193"/>
                </a:solidFill>
              </a:defRPr>
            </a:lvl1pPr>
            <a:lvl2pPr marL="540000" indent="0" algn="just">
              <a:lnSpc>
                <a:spcPct val="150000"/>
              </a:lnSpc>
              <a:buFontTx/>
              <a:buNone/>
              <a:defRPr/>
            </a:lvl2pPr>
            <a:lvl3pPr algn="just">
              <a:lnSpc>
                <a:spcPct val="150000"/>
              </a:lnSpc>
              <a:defRPr>
                <a:solidFill>
                  <a:srgbClr val="CE7E42"/>
                </a:solidFill>
              </a:defRPr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704001" y="928133"/>
            <a:ext cx="21918000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cs typeface="B Koodak" panose="000007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24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4400" y="6026727"/>
            <a:ext cx="15323127" cy="5153892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704001" y="928133"/>
            <a:ext cx="21918000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33600" y="2784764"/>
            <a:ext cx="20061382" cy="3241964"/>
          </a:xfrm>
        </p:spPr>
        <p:txBody>
          <a:bodyPr/>
          <a:lstStyle>
            <a:lvl1pPr marL="0" indent="0" algn="just">
              <a:lnSpc>
                <a:spcPct val="150000"/>
              </a:lnSpc>
              <a:buFontTx/>
              <a:buNone/>
              <a:defRPr b="1">
                <a:solidFill>
                  <a:srgbClr val="164193"/>
                </a:solidFill>
              </a:defRPr>
            </a:lvl1pPr>
            <a:lvl2pPr marL="540000" indent="0" algn="just">
              <a:lnSpc>
                <a:spcPct val="150000"/>
              </a:lnSpc>
              <a:buFontTx/>
              <a:buNone/>
              <a:defRPr/>
            </a:lvl2pPr>
            <a:lvl3pPr algn="just">
              <a:lnSpc>
                <a:spcPct val="150000"/>
              </a:lnSpc>
              <a:defRPr>
                <a:solidFill>
                  <a:srgbClr val="CE7E42"/>
                </a:solidFill>
              </a:defRPr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2975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 or char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1309" y="2784764"/>
            <a:ext cx="10681855" cy="8451272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704001" y="928133"/>
            <a:ext cx="21918000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954000" y="2784763"/>
            <a:ext cx="9240982" cy="8451273"/>
          </a:xfrm>
        </p:spPr>
        <p:txBody>
          <a:bodyPr/>
          <a:lstStyle>
            <a:lvl1pPr marL="0" indent="0" algn="just">
              <a:lnSpc>
                <a:spcPct val="150000"/>
              </a:lnSpc>
              <a:buFontTx/>
              <a:buNone/>
              <a:defRPr b="1">
                <a:solidFill>
                  <a:srgbClr val="164193"/>
                </a:solidFill>
              </a:defRPr>
            </a:lvl1pPr>
            <a:lvl2pPr marL="540000" indent="0" algn="just">
              <a:lnSpc>
                <a:spcPct val="150000"/>
              </a:lnSpc>
              <a:buFontTx/>
              <a:buNone/>
              <a:defRPr/>
            </a:lvl2pPr>
            <a:lvl3pPr algn="just">
              <a:lnSpc>
                <a:spcPct val="150000"/>
              </a:lnSpc>
              <a:defRPr>
                <a:solidFill>
                  <a:srgbClr val="CE7E42"/>
                </a:solidFill>
              </a:defRPr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9626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704001" y="928133"/>
            <a:ext cx="21918000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983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der | Titr+pic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‹#›</a:t>
            </a:fld>
            <a:endParaRPr lang="fa-IR"/>
          </a:p>
        </p:txBody>
      </p:sp>
      <p:sp>
        <p:nvSpPr>
          <p:cNvPr id="4" name="Rounded Rectangle 3"/>
          <p:cNvSpPr/>
          <p:nvPr userDrawn="1"/>
        </p:nvSpPr>
        <p:spPr>
          <a:xfrm>
            <a:off x="1663591" y="1529015"/>
            <a:ext cx="21029831" cy="2253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6" y="1841869"/>
            <a:ext cx="19908982" cy="16910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5000">
                <a:solidFill>
                  <a:schemeClr val="bg1"/>
                </a:solidFill>
                <a:latin typeface="+mj-lt"/>
                <a:cs typeface="IRANYekan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14944" y="4045236"/>
            <a:ext cx="20754111" cy="7149234"/>
          </a:xfrm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9700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7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der | full page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91242" cy="13716000"/>
          </a:xfrm>
          <a:custGeom>
            <a:avLst/>
            <a:gdLst>
              <a:gd name="connsiteX0" fmla="*/ 6770616 w 24391242"/>
              <a:gd name="connsiteY0" fmla="*/ 3365604 h 13716000"/>
              <a:gd name="connsiteX1" fmla="*/ 6770616 w 24391242"/>
              <a:gd name="connsiteY1" fmla="*/ 9826070 h 13716000"/>
              <a:gd name="connsiteX2" fmla="*/ 16829016 w 24391242"/>
              <a:gd name="connsiteY2" fmla="*/ 9826070 h 13716000"/>
              <a:gd name="connsiteX3" fmla="*/ 16829016 w 24391242"/>
              <a:gd name="connsiteY3" fmla="*/ 3365604 h 13716000"/>
              <a:gd name="connsiteX4" fmla="*/ 0 w 24391242"/>
              <a:gd name="connsiteY4" fmla="*/ 0 h 13716000"/>
              <a:gd name="connsiteX5" fmla="*/ 24391242 w 24391242"/>
              <a:gd name="connsiteY5" fmla="*/ 0 h 13716000"/>
              <a:gd name="connsiteX6" fmla="*/ 24391242 w 24391242"/>
              <a:gd name="connsiteY6" fmla="*/ 13716000 h 13716000"/>
              <a:gd name="connsiteX7" fmla="*/ 0 w 24391242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91242" h="13716000">
                <a:moveTo>
                  <a:pt x="6770616" y="3365604"/>
                </a:moveTo>
                <a:lnTo>
                  <a:pt x="6770616" y="9826070"/>
                </a:lnTo>
                <a:lnTo>
                  <a:pt x="16829016" y="9826070"/>
                </a:lnTo>
                <a:lnTo>
                  <a:pt x="16829016" y="3365604"/>
                </a:lnTo>
                <a:close/>
                <a:moveTo>
                  <a:pt x="0" y="0"/>
                </a:moveTo>
                <a:lnTo>
                  <a:pt x="24391242" y="0"/>
                </a:lnTo>
                <a:lnTo>
                  <a:pt x="24391242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 anchor="ctr" anchorCtr="1">
            <a:noAutofit/>
          </a:bodyPr>
          <a:lstStyle/>
          <a:p>
            <a:endParaRPr lang="fa-IR" dirty="0"/>
          </a:p>
        </p:txBody>
      </p:sp>
      <p:sp>
        <p:nvSpPr>
          <p:cNvPr id="13" name="Slide Number Placeholder 5" hidden="1"/>
          <p:cNvSpPr txBox="1">
            <a:spLocks/>
          </p:cNvSpPr>
          <p:nvPr userDrawn="1"/>
        </p:nvSpPr>
        <p:spPr>
          <a:xfrm>
            <a:off x="376686" y="12537300"/>
            <a:ext cx="76052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r" defTabSz="1828709" rtl="0" eaLnBrk="1" latinLnBrk="0" hangingPunct="1">
              <a:defRPr sz="2400" kern="1200">
                <a:solidFill>
                  <a:srgbClr val="164193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7264DD-8205-481D-9B6A-9CE0D2D966EE}" type="slidenum">
              <a:rPr lang="fa-IR" smtClean="0"/>
              <a:pPr/>
              <a:t>‹#›</a:t>
            </a:fld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73" y="3373438"/>
            <a:ext cx="10058400" cy="6460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993467" y="5607218"/>
            <a:ext cx="9464960" cy="1128523"/>
          </a:xfrm>
          <a:prstGeom prst="rect">
            <a:avLst/>
          </a:prstGeom>
        </p:spPr>
        <p:txBody>
          <a:bodyPr anchor="t"/>
          <a:lstStyle>
            <a:lvl1pPr marL="0" indent="0" algn="r">
              <a:buFontTx/>
              <a:buNone/>
              <a:defRPr sz="4500">
                <a:solidFill>
                  <a:schemeClr val="bg1"/>
                </a:solidFill>
                <a:latin typeface="+mj-lt"/>
                <a:cs typeface="IRANYekan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993466" y="4554527"/>
            <a:ext cx="9465733" cy="1000125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34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der | half page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60520" y="793630"/>
            <a:ext cx="15748981" cy="12321519"/>
          </a:xfrm>
          <a:custGeom>
            <a:avLst/>
            <a:gdLst>
              <a:gd name="connsiteX0" fmla="*/ 0 w 15748981"/>
              <a:gd name="connsiteY0" fmla="*/ 0 h 12321519"/>
              <a:gd name="connsiteX1" fmla="*/ 15748981 w 15748981"/>
              <a:gd name="connsiteY1" fmla="*/ 0 h 12321519"/>
              <a:gd name="connsiteX2" fmla="*/ 15748981 w 15748981"/>
              <a:gd name="connsiteY2" fmla="*/ 2169704 h 12321519"/>
              <a:gd name="connsiteX3" fmla="*/ 13181362 w 15748981"/>
              <a:gd name="connsiteY3" fmla="*/ 2169704 h 12321519"/>
              <a:gd name="connsiteX4" fmla="*/ 13181362 w 15748981"/>
              <a:gd name="connsiteY4" fmla="*/ 10336895 h 12321519"/>
              <a:gd name="connsiteX5" fmla="*/ 15748981 w 15748981"/>
              <a:gd name="connsiteY5" fmla="*/ 10336895 h 12321519"/>
              <a:gd name="connsiteX6" fmla="*/ 15748981 w 15748981"/>
              <a:gd name="connsiteY6" fmla="*/ 12321519 h 12321519"/>
              <a:gd name="connsiteX7" fmla="*/ 0 w 15748981"/>
              <a:gd name="connsiteY7" fmla="*/ 12321519 h 123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48981" h="12321519">
                <a:moveTo>
                  <a:pt x="0" y="0"/>
                </a:moveTo>
                <a:lnTo>
                  <a:pt x="15748981" y="0"/>
                </a:lnTo>
                <a:lnTo>
                  <a:pt x="15748981" y="2169704"/>
                </a:lnTo>
                <a:lnTo>
                  <a:pt x="13181362" y="2169704"/>
                </a:lnTo>
                <a:lnTo>
                  <a:pt x="13181362" y="10336895"/>
                </a:lnTo>
                <a:lnTo>
                  <a:pt x="15748981" y="10336895"/>
                </a:lnTo>
                <a:lnTo>
                  <a:pt x="15748981" y="12321519"/>
                </a:lnTo>
                <a:lnTo>
                  <a:pt x="0" y="1232151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fa-IR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00600" y="11273519"/>
            <a:ext cx="1864358" cy="714972"/>
          </a:xfrm>
          <a:prstGeom prst="rect">
            <a:avLst/>
          </a:prstGeom>
        </p:spPr>
      </p:pic>
      <p:sp>
        <p:nvSpPr>
          <p:cNvPr id="10" name="Slide Number Placeholder 5" hidden="1"/>
          <p:cNvSpPr txBox="1">
            <a:spLocks/>
          </p:cNvSpPr>
          <p:nvPr userDrawn="1"/>
        </p:nvSpPr>
        <p:spPr>
          <a:xfrm>
            <a:off x="376686" y="12537300"/>
            <a:ext cx="76052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a-IR"/>
            </a:defPPr>
            <a:lvl1pPr marL="0" algn="r" defTabSz="1828709" rtl="0" eaLnBrk="1" latinLnBrk="0" hangingPunct="1">
              <a:defRPr sz="2400" kern="1200">
                <a:solidFill>
                  <a:srgbClr val="164193"/>
                </a:solidFill>
                <a:latin typeface="+mn-lt"/>
                <a:ea typeface="+mn-ea"/>
                <a:cs typeface="+mn-cs"/>
              </a:defRPr>
            </a:lvl1pPr>
            <a:lvl2pPr marL="91435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09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063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417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771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126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480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834" algn="l" defTabSz="182870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7264DD-8205-481D-9B6A-9CE0D2D966EE}" type="slidenum">
              <a:rPr lang="fa-IR" smtClean="0"/>
              <a:pPr/>
              <a:t>‹#›</a:t>
            </a:fld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139" y="2963333"/>
            <a:ext cx="9607416" cy="818303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948140" y="6250685"/>
            <a:ext cx="9464960" cy="1128523"/>
          </a:xfrm>
          <a:prstGeom prst="rect">
            <a:avLst/>
          </a:prstGeom>
        </p:spPr>
        <p:txBody>
          <a:bodyPr anchor="t"/>
          <a:lstStyle>
            <a:lvl1pPr marL="0" indent="0" algn="r">
              <a:buFontTx/>
              <a:buNone/>
              <a:defRPr sz="4500">
                <a:solidFill>
                  <a:schemeClr val="bg1"/>
                </a:solidFill>
                <a:latin typeface="+mj-lt"/>
                <a:cs typeface="IRANYekan" panose="020B050603080402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948138" y="5386556"/>
            <a:ext cx="9464962" cy="864129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  <a:lvl3pPr marL="1162823" indent="0">
              <a:buNone/>
              <a:defRPr/>
            </a:lvl3pPr>
            <a:lvl4pPr marL="2026823" indent="0">
              <a:buNone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35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7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alphaModFix amt="4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784762"/>
            <a:ext cx="20061382" cy="845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a-IR" noProof="0" dirty="0" err="1"/>
              <a:t>سرفصل‌های</a:t>
            </a:r>
            <a:r>
              <a:rPr lang="fa-IR" noProof="0" dirty="0"/>
              <a:t> مورد نظر</a:t>
            </a:r>
          </a:p>
          <a:p>
            <a:pPr lvl="1"/>
            <a:r>
              <a:rPr lang="fa-IR" noProof="0" dirty="0"/>
              <a:t>گزینه اول</a:t>
            </a:r>
          </a:p>
          <a:p>
            <a:pPr lvl="2"/>
            <a:r>
              <a:rPr lang="fa-IR" noProof="0" dirty="0"/>
              <a:t>موضوع دوم</a:t>
            </a:r>
          </a:p>
          <a:p>
            <a:pPr lvl="3"/>
            <a:r>
              <a:rPr lang="fa-IR" noProof="0" dirty="0"/>
              <a:t>موضوع سوم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4286" y="12384900"/>
            <a:ext cx="76052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164193"/>
                </a:solidFill>
                <a:cs typeface="B Yekan" panose="00000400000000000000" pitchFamily="2" charset="-78"/>
              </a:defRPr>
            </a:lvl1pPr>
          </a:lstStyle>
          <a:p>
            <a:fld id="{FC7264DD-8205-481D-9B6A-9CE0D2D966EE}" type="slidenum">
              <a:rPr lang="fa-IR" smtClean="0"/>
              <a:pPr/>
              <a:t>‹#›</a:t>
            </a:fld>
            <a:endParaRPr lang="fa-IR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676291" y="928133"/>
            <a:ext cx="21945709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a-IR" noProof="0" dirty="0"/>
              <a:t>عنوان اسلاید</a:t>
            </a:r>
          </a:p>
        </p:txBody>
      </p:sp>
    </p:spTree>
    <p:extLst>
      <p:ext uri="{BB962C8B-B14F-4D97-AF65-F5344CB8AC3E}">
        <p14:creationId xmlns:p14="http://schemas.microsoft.com/office/powerpoint/2010/main" val="83535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4" r:id="rId4"/>
    <p:sldLayoutId id="2147483665" r:id="rId5"/>
    <p:sldLayoutId id="2147483666" r:id="rId6"/>
    <p:sldLayoutId id="2147483663" r:id="rId7"/>
    <p:sldLayoutId id="2147483671" r:id="rId8"/>
    <p:sldLayoutId id="2147483672" r:id="rId9"/>
    <p:sldLayoutId id="2147483668" r:id="rId10"/>
    <p:sldLayoutId id="2147483674" r:id="rId11"/>
    <p:sldLayoutId id="2147483675" r:id="rId12"/>
    <p:sldLayoutId id="2147483676" r:id="rId13"/>
    <p:sldLayoutId id="2147483673" r:id="rId14"/>
    <p:sldLayoutId id="2147483669" r:id="rId15"/>
  </p:sldLayoutIdLst>
  <p:hf hdr="0" dt="0"/>
  <p:txStyles>
    <p:titleStyle>
      <a:lvl1pPr marL="685800" indent="-685800" algn="r" defTabSz="1828709" rtl="1" eaLnBrk="1" latinLnBrk="0" hangingPunct="1">
        <a:lnSpc>
          <a:spcPct val="90000"/>
        </a:lnSpc>
        <a:spcBef>
          <a:spcPct val="0"/>
        </a:spcBef>
        <a:buSzPct val="80000"/>
        <a:buFontTx/>
        <a:buBlip>
          <a:blip r:embed="rId18"/>
        </a:buBlip>
        <a:defRPr sz="4700" b="1" kern="1200" baseline="0">
          <a:solidFill>
            <a:srgbClr val="164193"/>
          </a:solidFill>
          <a:latin typeface="+mj-lt"/>
          <a:ea typeface="+mj-ea"/>
          <a:cs typeface="B Koodak" panose="00000700000000000000" pitchFamily="2" charset="-78"/>
        </a:defRPr>
      </a:lvl1pPr>
    </p:titleStyle>
    <p:bodyStyle>
      <a:lvl1pPr marL="0" indent="0" algn="just" defTabSz="1828709" rtl="1" eaLnBrk="1" latinLnBrk="0" hangingPunct="1">
        <a:lnSpc>
          <a:spcPct val="150000"/>
        </a:lnSpc>
        <a:spcBef>
          <a:spcPts val="0"/>
        </a:spcBef>
        <a:buFontTx/>
        <a:buNone/>
        <a:defRPr sz="3000" b="1" kern="1200">
          <a:solidFill>
            <a:srgbClr val="164193"/>
          </a:solidFill>
          <a:latin typeface="B Yekan" panose="00000400000000000000" pitchFamily="2" charset="-78"/>
          <a:ea typeface="+mn-ea"/>
          <a:cs typeface="B Yekan" panose="00000400000000000000" pitchFamily="2" charset="-78"/>
        </a:defRPr>
      </a:lvl1pPr>
      <a:lvl2pPr marL="540000" indent="0" algn="just" defTabSz="1828709" rtl="1" eaLnBrk="1" latinLnBrk="0" hangingPunct="1">
        <a:lnSpc>
          <a:spcPct val="150000"/>
        </a:lnSpc>
        <a:spcBef>
          <a:spcPts val="0"/>
        </a:spcBef>
        <a:buFontTx/>
        <a:buNone/>
        <a:defRPr sz="3000" kern="1200">
          <a:solidFill>
            <a:schemeClr val="tx1">
              <a:lumMod val="65000"/>
              <a:lumOff val="35000"/>
            </a:schemeClr>
          </a:solidFill>
          <a:latin typeface="B Yekan" panose="00000400000000000000" pitchFamily="2" charset="-78"/>
          <a:ea typeface="+mn-ea"/>
          <a:cs typeface="B Yekan" panose="00000400000000000000" pitchFamily="2" charset="-78"/>
        </a:defRPr>
      </a:lvl2pPr>
      <a:lvl3pPr marL="1620000" indent="-457177" algn="just" defTabSz="1828709" rtl="1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3000" kern="1200">
          <a:solidFill>
            <a:srgbClr val="CE7E42"/>
          </a:solidFill>
          <a:latin typeface="B Yekan" panose="00000400000000000000" pitchFamily="2" charset="-78"/>
          <a:ea typeface="+mn-ea"/>
          <a:cs typeface="B Yekan" panose="00000400000000000000" pitchFamily="2" charset="-78"/>
        </a:defRPr>
      </a:lvl3pPr>
      <a:lvl4pPr marL="2484000" indent="-457177" algn="just" defTabSz="1828709" rtl="1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3000" kern="1200">
          <a:solidFill>
            <a:schemeClr val="tx1">
              <a:lumMod val="65000"/>
              <a:lumOff val="35000"/>
            </a:schemeClr>
          </a:solidFill>
          <a:latin typeface="B Yekan" panose="00000400000000000000" pitchFamily="2" charset="-78"/>
          <a:ea typeface="+mn-ea"/>
          <a:cs typeface="B Yekan" panose="00000400000000000000" pitchFamily="2" charset="-78"/>
        </a:defRPr>
      </a:lvl4pPr>
      <a:lvl5pPr marL="4114594" indent="-457177" algn="just" defTabSz="1828709" rtl="1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3000" kern="1200">
          <a:solidFill>
            <a:schemeClr val="tx1">
              <a:lumMod val="65000"/>
              <a:lumOff val="35000"/>
            </a:schemeClr>
          </a:solidFill>
          <a:latin typeface="IRANYekan" panose="020B0506030804020204" pitchFamily="34" charset="-78"/>
          <a:ea typeface="+mn-ea"/>
          <a:cs typeface="IRANYekan" panose="020B0506030804020204" pitchFamily="34" charset="-78"/>
        </a:defRPr>
      </a:lvl5pPr>
      <a:lvl6pPr marL="5028949" indent="-457177" algn="r" defTabSz="1828709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r" defTabSz="1828709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r" defTabSz="1828709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r" defTabSz="1828709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r" defTabSz="1828709" rtl="1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khadem/IrnaAI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automatedinsights.com/" TargetMode="External"/><Relationship Id="rId7" Type="http://schemas.openxmlformats.org/officeDocument/2006/relationships/hyperlink" Target="https://newsinitiative.withgoogle.com/" TargetMode="External"/><Relationship Id="rId2" Type="http://schemas.openxmlformats.org/officeDocument/2006/relationships/hyperlink" Target="https://en.wikipedia.org/wiki/Automated_Insight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ournalismai.info/programmes" TargetMode="External"/><Relationship Id="rId5" Type="http://schemas.openxmlformats.org/officeDocument/2006/relationships/hyperlink" Target="https://monica.im/fa/tools" TargetMode="External"/><Relationship Id="rId4" Type="http://schemas.openxmlformats.org/officeDocument/2006/relationships/hyperlink" Target="https://www.perplexity.ai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solidFill>
                  <a:srgbClr val="164193"/>
                </a:solidFill>
              </a:rPr>
              <a:t>کاربردهای هوش مصنوعی در خبرنگاری</a:t>
            </a:r>
            <a:br>
              <a:rPr lang="fa-IR" dirty="0">
                <a:solidFill>
                  <a:srgbClr val="164193"/>
                </a:solidFill>
              </a:rPr>
            </a:br>
            <a:r>
              <a:rPr lang="fa-IR" sz="5400" dirty="0">
                <a:solidFill>
                  <a:srgbClr val="164193"/>
                </a:solidFill>
              </a:rPr>
              <a:t>جلسه اول: مقدمه‌ای بر هوش مصنوعی و تحولات آن در </a:t>
            </a:r>
            <a:r>
              <a:rPr lang="fa-IR" sz="5400" dirty="0" err="1">
                <a:solidFill>
                  <a:srgbClr val="164193"/>
                </a:solidFill>
              </a:rPr>
              <a:t>روزنامه‌نگاری</a:t>
            </a:r>
            <a:endParaRPr lang="fa-IR" sz="5400" dirty="0">
              <a:solidFill>
                <a:srgbClr val="16419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633" y="7011048"/>
            <a:ext cx="15820845" cy="1267064"/>
          </a:xfrm>
        </p:spPr>
        <p:txBody>
          <a:bodyPr>
            <a:normAutofit fontScale="70000" lnSpcReduction="20000"/>
          </a:bodyPr>
          <a:lstStyle/>
          <a:p>
            <a:r>
              <a:rPr lang="fa-IR" dirty="0">
                <a:solidFill>
                  <a:srgbClr val="CE7E42"/>
                </a:solidFill>
              </a:rPr>
              <a:t>مهر ماه 1404</a:t>
            </a:r>
          </a:p>
          <a:p>
            <a:r>
              <a:rPr lang="fa-IR" dirty="0">
                <a:solidFill>
                  <a:srgbClr val="CE7E42"/>
                </a:solidFill>
              </a:rPr>
              <a:t>مصطفی خادم المله</a:t>
            </a:r>
          </a:p>
        </p:txBody>
      </p:sp>
    </p:spTree>
    <p:extLst>
      <p:ext uri="{BB962C8B-B14F-4D97-AF65-F5344CB8AC3E}">
        <p14:creationId xmlns:p14="http://schemas.microsoft.com/office/powerpoint/2010/main" val="316975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📰 مطالعه موردی: </a:t>
            </a:r>
          </a:p>
          <a:p>
            <a:pPr algn="ctr"/>
            <a:r>
              <a:rPr lang="en-US" sz="4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Associated Press</a:t>
            </a:r>
            <a:endParaRPr lang="en-US" sz="4000" u="sng" dirty="0">
              <a:latin typeface="Calibri" panose="020F0502020204030204" pitchFamily="34" charset="0"/>
              <a:ea typeface="Calibri" panose="020F0502020204030204" pitchFamily="34" charset="0"/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از سال ۲۰۱۴ با شرکت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Insights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همکاری کرد  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تولید خودکار ۳۰۰۰ خبر فصلی در بازارهای مالی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فرصت بیش‌تر خبرنگاران برای تحقیقات عمیق‌تر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خطای انسانی در اخبار آماری-عددی: کاهش ۹۰٪</a:t>
            </a: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🎯 نتیجه:</a:t>
            </a:r>
            <a:r>
              <a:rPr lang="fa-IR" sz="4000" dirty="0">
                <a:cs typeface="B Koodak" panose="00000700000000000000" pitchFamily="2" charset="-78"/>
              </a:rPr>
              <a:t> هوش مصنوعی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باعث افزایش کیفیت و کاهش خطا شد!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10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8D972-2CEA-43FE-AAF8-D84391394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19" y="4305300"/>
            <a:ext cx="2962275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5664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📊 فعالیت: نظرسنجی سریع</a:t>
            </a:r>
          </a:p>
          <a:p>
            <a:r>
              <a:rPr lang="fa-IR" sz="4000" dirty="0">
                <a:cs typeface="B Koodak" panose="00000700000000000000" pitchFamily="2" charset="-78"/>
              </a:rPr>
              <a:t>سوال: تا به حال از ابزار هوش مصنوعی در کار خبری خود استفاده کرده‌اید؟</a:t>
            </a:r>
          </a:p>
          <a:p>
            <a:pPr marL="2362950" lvl="2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هرگز</a:t>
            </a:r>
            <a:r>
              <a:rPr lang="fa-IR" sz="4000" dirty="0">
                <a:solidFill>
                  <a:srgbClr val="164193"/>
                </a:solidFill>
                <a:cs typeface="B Koodak" panose="00000700000000000000" pitchFamily="2" charset="-78"/>
              </a:rPr>
              <a:t> — نمی‌دانم چطور شروع کنم</a:t>
            </a:r>
          </a:p>
          <a:p>
            <a:pPr marL="2362950" lvl="2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گاهی</a:t>
            </a:r>
            <a:r>
              <a:rPr lang="fa-IR" sz="4000" dirty="0">
                <a:solidFill>
                  <a:srgbClr val="164193"/>
                </a:solidFill>
                <a:cs typeface="B Koodak" panose="00000700000000000000" pitchFamily="2" charset="-78"/>
              </a:rPr>
              <a:t> — مثل </a:t>
            </a:r>
            <a:r>
              <a:rPr lang="en-US" sz="4000" dirty="0" err="1">
                <a:solidFill>
                  <a:srgbClr val="1641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en-US" sz="4000" dirty="0">
                <a:solidFill>
                  <a:srgbClr val="164193"/>
                </a:solidFill>
                <a:cs typeface="B Koodak" panose="00000700000000000000" pitchFamily="2" charset="-78"/>
              </a:rPr>
              <a:t> </a:t>
            </a:r>
            <a:r>
              <a:rPr lang="fa-IR" sz="4000" dirty="0">
                <a:solidFill>
                  <a:srgbClr val="164193"/>
                </a:solidFill>
                <a:cs typeface="B Koodak" panose="00000700000000000000" pitchFamily="2" charset="-78"/>
              </a:rPr>
              <a:t> برای </a:t>
            </a:r>
            <a:r>
              <a:rPr lang="fa-IR" sz="4000" dirty="0" err="1">
                <a:solidFill>
                  <a:srgbClr val="164193"/>
                </a:solidFill>
                <a:cs typeface="B Koodak" panose="00000700000000000000" pitchFamily="2" charset="-78"/>
              </a:rPr>
              <a:t>ایده‌پردازی</a:t>
            </a:r>
            <a:endParaRPr lang="fa-IR" sz="4000" dirty="0">
              <a:solidFill>
                <a:srgbClr val="164193"/>
              </a:solidFill>
              <a:cs typeface="B Koodak" panose="00000700000000000000" pitchFamily="2" charset="-78"/>
            </a:endParaRPr>
          </a:p>
          <a:p>
            <a:pPr marL="2362950" lvl="2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زیاد</a:t>
            </a:r>
            <a:r>
              <a:rPr lang="fa-IR" sz="4000" dirty="0">
                <a:solidFill>
                  <a:srgbClr val="164193"/>
                </a:solidFill>
                <a:cs typeface="B Koodak" panose="00000700000000000000" pitchFamily="2" charset="-78"/>
              </a:rPr>
              <a:t> — در جمع‌آوری یا نوشتن</a:t>
            </a:r>
          </a:p>
          <a:p>
            <a:pPr marL="2362950" lvl="2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حرفه‌ای</a:t>
            </a:r>
            <a:r>
              <a:rPr lang="fa-IR" sz="4000" dirty="0">
                <a:solidFill>
                  <a:srgbClr val="164193"/>
                </a:solidFill>
                <a:cs typeface="B Koodak" panose="00000700000000000000" pitchFamily="2" charset="-78"/>
              </a:rPr>
              <a:t> — در تیم ما سیستم هوش مصنوعی</a:t>
            </a:r>
            <a:r>
              <a:rPr lang="en-US" sz="4000" dirty="0">
                <a:solidFill>
                  <a:srgbClr val="164193"/>
                </a:solidFill>
                <a:cs typeface="B Koodak" panose="00000700000000000000" pitchFamily="2" charset="-78"/>
              </a:rPr>
              <a:t> </a:t>
            </a:r>
            <a:r>
              <a:rPr lang="fa-IR" sz="4000" dirty="0">
                <a:solidFill>
                  <a:srgbClr val="164193"/>
                </a:solidFill>
                <a:cs typeface="B Koodak" panose="00000700000000000000" pitchFamily="2" charset="-78"/>
              </a:rPr>
              <a:t>فعال است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11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312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🌍 آمار: چقدر از هوش مصنوعی در رسانه استفاده می‌شود؟</a:t>
            </a:r>
          </a:p>
          <a:p>
            <a:endParaRPr lang="fa-IR" sz="6200" dirty="0">
              <a:solidFill>
                <a:srgbClr val="CE7E42"/>
              </a:solidFill>
              <a:cs typeface="B Koodak" panose="00000700000000000000" pitchFamily="2" charset="-78"/>
            </a:endParaRPr>
          </a:p>
          <a:p>
            <a:endParaRPr lang="fa-IR" sz="4000" dirty="0">
              <a:cs typeface="B Koodak" panose="00000700000000000000" pitchFamily="2" charset="-78"/>
            </a:endParaRPr>
          </a:p>
          <a:p>
            <a:endParaRPr lang="fa-IR" sz="4000" dirty="0">
              <a:cs typeface="B Koodak" panose="00000700000000000000" pitchFamily="2" charset="-78"/>
            </a:endParaRPr>
          </a:p>
          <a:p>
            <a:endParaRPr lang="en-US" sz="4000" dirty="0">
              <a:cs typeface="B Koodak" panose="00000700000000000000" pitchFamily="2" charset="-78"/>
            </a:endParaRPr>
          </a:p>
          <a:p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cs typeface="B Koodak" panose="00000700000000000000" pitchFamily="2" charset="-78"/>
              </a:rPr>
              <a:t>منبع: </a:t>
            </a:r>
            <a:r>
              <a:rPr lang="en-US" sz="4000" dirty="0">
                <a:cs typeface="B Koodak" panose="00000700000000000000" pitchFamily="2" charset="-78"/>
              </a:rPr>
              <a:t>Reuters Institute — 2024</a:t>
            </a:r>
            <a:endParaRPr lang="fa-IR" sz="4000" dirty="0">
              <a:cs typeface="B Koodak" panose="00000700000000000000" pitchFamily="2" charset="-78"/>
            </a:endParaRPr>
          </a:p>
          <a:p>
            <a:endParaRPr lang="fa-IR" sz="4000" dirty="0">
              <a:solidFill>
                <a:srgbClr val="CE7E42"/>
              </a:solidFill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📌 نکته: </a:t>
            </a:r>
            <a:r>
              <a:rPr lang="fa-IR" sz="4000" dirty="0">
                <a:cs typeface="B Koodak" panose="00000700000000000000" pitchFamily="2" charset="-78"/>
              </a:rPr>
              <a:t>شما در کدام دسته قرار دارید؟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12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026FBB3-56C9-4C7C-9511-07B151662A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799893"/>
              </p:ext>
            </p:extLst>
          </p:nvPr>
        </p:nvGraphicFramePr>
        <p:xfrm>
          <a:off x="3411934" y="4000290"/>
          <a:ext cx="9633744" cy="6930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647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  <a:effectLst/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🗺️ نقشه جهانی خبرنگاری هوشمند</a:t>
            </a:r>
          </a:p>
          <a:p>
            <a:r>
              <a:rPr lang="fa-IR" sz="4000" dirty="0">
                <a:cs typeface="B Koodak" panose="00000700000000000000" pitchFamily="2" charset="-78"/>
              </a:rPr>
              <a:t>کشورهای پیشرو: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آمریکا: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AP, NYT,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WaPo</a:t>
            </a: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انگلستان: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BBC, Reuters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سوئد: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DN, SVT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ژاپن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NHK, Asahi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400" dirty="0">
                <a:solidFill>
                  <a:srgbClr val="CE7E42"/>
                </a:solidFill>
                <a:cs typeface="B Koodak" panose="00000700000000000000" pitchFamily="2" charset="-78"/>
              </a:rPr>
              <a:t>📌 ایران: </a:t>
            </a:r>
            <a:r>
              <a:rPr lang="fa-IR" sz="4000" dirty="0">
                <a:cs typeface="B Koodak" panose="00000700000000000000" pitchFamily="2" charset="-78"/>
              </a:rPr>
              <a:t>استفاده در حال رشد، </a:t>
            </a:r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فرصت طلایی </a:t>
            </a:r>
            <a:r>
              <a:rPr lang="fa-IR" sz="4000" dirty="0">
                <a:cs typeface="B Koodak" panose="00000700000000000000" pitchFamily="2" charset="-78"/>
              </a:rPr>
              <a:t>برای پیشروی!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13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BE8CF1-060C-43EF-BAF0-C2A8C60BE625}"/>
              </a:ext>
            </a:extLst>
          </p:cNvPr>
          <p:cNvGrpSpPr/>
          <p:nvPr/>
        </p:nvGrpSpPr>
        <p:grpSpPr>
          <a:xfrm>
            <a:off x="3523456" y="4236038"/>
            <a:ext cx="8973344" cy="5743875"/>
            <a:chOff x="3523456" y="4236038"/>
            <a:chExt cx="8973344" cy="57438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645226-E4C4-49FB-97DF-FD2BD9F2D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56" y="4236038"/>
              <a:ext cx="8973344" cy="57438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Graphic 7" descr="Marker">
              <a:extLst>
                <a:ext uri="{FF2B5EF4-FFF2-40B4-BE49-F238E27FC236}">
                  <a16:creationId xmlns:a16="http://schemas.microsoft.com/office/drawing/2014/main" id="{8E50FB3E-9D02-479E-BA11-D8C079AC8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1306" y="544830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Marker">
              <a:extLst>
                <a:ext uri="{FF2B5EF4-FFF2-40B4-BE49-F238E27FC236}">
                  <a16:creationId xmlns:a16="http://schemas.microsoft.com/office/drawing/2014/main" id="{282A25CE-FF42-4F38-A40F-9E9F30A97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38656" y="527685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Marker">
              <a:extLst>
                <a:ext uri="{FF2B5EF4-FFF2-40B4-BE49-F238E27FC236}">
                  <a16:creationId xmlns:a16="http://schemas.microsoft.com/office/drawing/2014/main" id="{D82C2284-7750-452B-B873-B12E0BF66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66384" y="493395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Marker">
              <a:extLst>
                <a:ext uri="{FF2B5EF4-FFF2-40B4-BE49-F238E27FC236}">
                  <a16:creationId xmlns:a16="http://schemas.microsoft.com/office/drawing/2014/main" id="{35527D38-1F6E-4247-BCA3-C3421FA57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75562" y="4819650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Marker">
              <a:extLst>
                <a:ext uri="{FF2B5EF4-FFF2-40B4-BE49-F238E27FC236}">
                  <a16:creationId xmlns:a16="http://schemas.microsoft.com/office/drawing/2014/main" id="{E87F7430-37E0-4AFE-B0B9-80E71E10A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61412" y="56007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71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✅ ۱۰ کاری که هوش مصنوعی می‌تواند برای شما انجام دهد:</a:t>
            </a:r>
          </a:p>
          <a:p>
            <a:pPr marL="742950" indent="-742950">
              <a:buAutoNum type="arabicPeriod"/>
            </a:pPr>
            <a:r>
              <a:rPr lang="fa-IR" sz="3200" dirty="0">
                <a:cs typeface="B Koodak" panose="00000700000000000000" pitchFamily="2" charset="-78"/>
              </a:rPr>
              <a:t>رصد خودکار اخبار و هشدار فوری</a:t>
            </a:r>
          </a:p>
          <a:p>
            <a:pPr marL="742950" indent="-742950">
              <a:buAutoNum type="arabicPeriod"/>
            </a:pPr>
            <a:r>
              <a:rPr lang="fa-IR" sz="3200" dirty="0">
                <a:cs typeface="B Koodak" panose="00000700000000000000" pitchFamily="2" charset="-78"/>
              </a:rPr>
              <a:t>تحلیل احساسات کاربران در شبکه‌های اجتماعی</a:t>
            </a:r>
          </a:p>
          <a:p>
            <a:pPr marL="742950" indent="-742950">
              <a:buAutoNum type="arabicPeriod"/>
            </a:pPr>
            <a:r>
              <a:rPr lang="fa-IR" sz="3200" dirty="0">
                <a:cs typeface="B Koodak" panose="00000700000000000000" pitchFamily="2" charset="-78"/>
              </a:rPr>
              <a:t>تولید پیش‌نویس خبر از داده‌های خام</a:t>
            </a:r>
          </a:p>
          <a:p>
            <a:pPr marL="742950" indent="-742950">
              <a:buAutoNum type="arabicPeriod"/>
            </a:pPr>
            <a:r>
              <a:rPr lang="fa-IR" sz="3200" dirty="0">
                <a:cs typeface="B Koodak" panose="00000700000000000000" pitchFamily="2" charset="-78"/>
              </a:rPr>
              <a:t>بازنویسی و بهبود متن</a:t>
            </a:r>
          </a:p>
          <a:p>
            <a:pPr marL="742950" indent="-742950">
              <a:buAutoNum type="arabicPeriod"/>
            </a:pPr>
            <a:r>
              <a:rPr lang="fa-IR" sz="3200" dirty="0">
                <a:cs typeface="B Koodak" panose="00000700000000000000" pitchFamily="2" charset="-78"/>
              </a:rPr>
              <a:t>تولید تیتر و </a:t>
            </a:r>
            <a:r>
              <a:rPr lang="fa-IR" sz="3200" dirty="0" err="1">
                <a:cs typeface="B Koodak" panose="00000700000000000000" pitchFamily="2" charset="-78"/>
              </a:rPr>
              <a:t>لید</a:t>
            </a:r>
            <a:r>
              <a:rPr lang="fa-IR" sz="3200" dirty="0">
                <a:cs typeface="B Koodak" panose="00000700000000000000" pitchFamily="2" charset="-78"/>
              </a:rPr>
              <a:t> جذاب</a:t>
            </a:r>
          </a:p>
          <a:p>
            <a:pPr marL="742950" indent="-742950">
              <a:buAutoNum type="arabicPeriod"/>
            </a:pPr>
            <a:r>
              <a:rPr lang="fa-IR" sz="3200" dirty="0">
                <a:cs typeface="B Koodak" panose="00000700000000000000" pitchFamily="2" charset="-78"/>
              </a:rPr>
              <a:t>ویرایش </a:t>
            </a:r>
            <a:r>
              <a:rPr lang="fa-IR" sz="3200" dirty="0" err="1">
                <a:cs typeface="B Koodak" panose="00000700000000000000" pitchFamily="2" charset="-78"/>
              </a:rPr>
              <a:t>گرامری</a:t>
            </a:r>
            <a:r>
              <a:rPr lang="fa-IR" sz="3200" dirty="0">
                <a:cs typeface="B Koodak" panose="00000700000000000000" pitchFamily="2" charset="-78"/>
              </a:rPr>
              <a:t> و سبک نگارش</a:t>
            </a:r>
          </a:p>
          <a:p>
            <a:pPr marL="742950" indent="-742950">
              <a:buAutoNum type="arabicPeriod"/>
            </a:pPr>
            <a:r>
              <a:rPr lang="fa-IR" sz="3200" dirty="0">
                <a:cs typeface="B Koodak" panose="00000700000000000000" pitchFamily="2" charset="-78"/>
              </a:rPr>
              <a:t>بررسی صحت اخبار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Fact-Checking</a:t>
            </a:r>
            <a:endParaRPr lang="fa-IR" sz="3200" dirty="0">
              <a:cs typeface="B Koodak" panose="00000700000000000000" pitchFamily="2" charset="-78"/>
            </a:endParaRPr>
          </a:p>
          <a:p>
            <a:pPr marL="742950" indent="-742950">
              <a:buAutoNum type="arabicPeriod"/>
            </a:pPr>
            <a:r>
              <a:rPr lang="fa-IR" sz="3200" dirty="0">
                <a:cs typeface="B Koodak" panose="00000700000000000000" pitchFamily="2" charset="-78"/>
              </a:rPr>
              <a:t>. استخراج </a:t>
            </a:r>
            <a:r>
              <a:rPr lang="fa-IR" sz="3200" dirty="0" err="1">
                <a:cs typeface="B Koodak" panose="00000700000000000000" pitchFamily="2" charset="-78"/>
              </a:rPr>
              <a:t>نقل‌قول</a:t>
            </a:r>
            <a:r>
              <a:rPr lang="fa-IR" sz="3200" dirty="0">
                <a:cs typeface="B Koodak" panose="00000700000000000000" pitchFamily="2" charset="-78"/>
              </a:rPr>
              <a:t> از مصاحبه‌های طولانی</a:t>
            </a:r>
          </a:p>
          <a:p>
            <a:pPr marL="742950" indent="-742950">
              <a:buAutoNum type="arabicPeriod"/>
            </a:pPr>
            <a:r>
              <a:rPr lang="fa-IR" sz="3200" dirty="0">
                <a:cs typeface="B Koodak" panose="00000700000000000000" pitchFamily="2" charset="-78"/>
              </a:rPr>
              <a:t>تولید خبر </a:t>
            </a:r>
            <a:r>
              <a:rPr lang="fa-IR" sz="3200" dirty="0" err="1">
                <a:cs typeface="B Koodak" panose="00000700000000000000" pitchFamily="2" charset="-78"/>
              </a:rPr>
              <a:t>چندزبانه</a:t>
            </a:r>
            <a:endParaRPr lang="fa-IR" sz="3200" dirty="0">
              <a:cs typeface="B Koodak" panose="00000700000000000000" pitchFamily="2" charset="-78"/>
            </a:endParaRPr>
          </a:p>
          <a:p>
            <a:pPr marL="742950" indent="-742950">
              <a:buAutoNum type="arabicPeriod"/>
            </a:pPr>
            <a:r>
              <a:rPr lang="fa-IR" sz="3200" dirty="0" err="1">
                <a:cs typeface="B Koodak" panose="00000700000000000000" pitchFamily="2" charset="-78"/>
              </a:rPr>
              <a:t>مصورسازی</a:t>
            </a:r>
            <a:r>
              <a:rPr lang="fa-IR" sz="3200" dirty="0">
                <a:cs typeface="B Koodak" panose="00000700000000000000" pitchFamily="2" charset="-78"/>
              </a:rPr>
              <a:t> داده‌ها در قالب نمودار و </a:t>
            </a:r>
            <a:r>
              <a:rPr lang="fa-IR" sz="3200" dirty="0" err="1">
                <a:cs typeface="B Koodak" panose="00000700000000000000" pitchFamily="2" charset="-78"/>
              </a:rPr>
              <a:t>اینفوگرافیک</a:t>
            </a:r>
            <a:endParaRPr lang="fa-I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14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204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❌ ۵ کاری که فقط شما می‌توانید انجام دهید:</a:t>
            </a:r>
          </a:p>
          <a:p>
            <a:pPr marL="514350" indent="-5143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مصاحبه عمیق با احساس و همدلی</a:t>
            </a:r>
          </a:p>
          <a:p>
            <a:pPr marL="514350" indent="-5143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تصمیم‌گیری اخلاقی در شرایط پیچیده</a:t>
            </a:r>
          </a:p>
          <a:p>
            <a:pPr marL="514350" indent="-5143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خلاقیت در روایت و </a:t>
            </a:r>
            <a:r>
              <a:rPr lang="fa-IR" sz="4000" dirty="0" err="1">
                <a:cs typeface="B Koodak" panose="00000700000000000000" pitchFamily="2" charset="-78"/>
              </a:rPr>
              <a:t>زاویه‌یابی</a:t>
            </a:r>
            <a:r>
              <a:rPr lang="fa-IR" sz="4000" dirty="0">
                <a:cs typeface="B Koodak" panose="00000700000000000000" pitchFamily="2" charset="-78"/>
              </a:rPr>
              <a:t> خبری</a:t>
            </a:r>
          </a:p>
          <a:p>
            <a:pPr marL="514350" indent="-5143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درک زمینه فرهنگی و اجتماعی</a:t>
            </a:r>
          </a:p>
          <a:p>
            <a:pPr marL="514350" indent="-5143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امضای نهایی برای انتشار — مسئولیت‌پذیری</a:t>
            </a:r>
          </a:p>
          <a:p>
            <a:pPr marL="514350" indent="-514350">
              <a:buAutoNum type="arabicPeriod"/>
            </a:pPr>
            <a:endParaRPr lang="fa-IR" sz="3200" dirty="0">
              <a:cs typeface="B Koodak" panose="00000700000000000000" pitchFamily="2" charset="-78"/>
            </a:endParaRPr>
          </a:p>
          <a:p>
            <a:pPr marL="514350" indent="-514350">
              <a:buAutoNum type="arabicPeriod"/>
            </a:pPr>
            <a:endParaRPr lang="fa-IR" sz="32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🎯 نکته:</a:t>
            </a:r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هوش مصنوعی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قدرت شما را افزایش می‌دهد — جایگزین شما نمی‌شود!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15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491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💬 پردازش زبان طبیعی (</a:t>
            </a:r>
            <a:r>
              <a:rPr lang="en-US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NLP</a:t>
            </a:r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) چیست؟</a:t>
            </a:r>
          </a:p>
          <a:p>
            <a:r>
              <a:rPr lang="fa-IR" sz="4000" dirty="0" err="1">
                <a:cs typeface="B Koodak" panose="00000700000000000000" pitchFamily="2" charset="-78"/>
              </a:rPr>
              <a:t>فناوری‌ای</a:t>
            </a:r>
            <a:r>
              <a:rPr lang="fa-IR" sz="4000" dirty="0">
                <a:cs typeface="B Koodak" panose="00000700000000000000" pitchFamily="2" charset="-78"/>
              </a:rPr>
              <a:t> که به ماشین اجازه می‌دهد: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متن انسانی را بخواند و درک کند</a:t>
            </a:r>
          </a:p>
          <a:p>
            <a:pPr marL="571500" indent="-571500">
              <a:buFontTx/>
              <a:buChar char="-"/>
            </a:pPr>
            <a:r>
              <a:rPr lang="fa-IR" sz="4000" dirty="0" err="1">
                <a:cs typeface="B Koodak" panose="00000700000000000000" pitchFamily="2" charset="-78"/>
              </a:rPr>
              <a:t>خلاصه‌سازی</a:t>
            </a:r>
            <a:r>
              <a:rPr lang="fa-IR" sz="4000" dirty="0">
                <a:cs typeface="B Koodak" panose="00000700000000000000" pitchFamily="2" charset="-78"/>
              </a:rPr>
              <a:t> کند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ترجمه کند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پاسخ مناسب بدهد</a:t>
            </a:r>
          </a:p>
          <a:p>
            <a:endParaRPr lang="fa-IR" sz="4000" dirty="0">
              <a:cs typeface="B Koodak" panose="00000700000000000000" pitchFamily="2" charset="-78"/>
            </a:endParaRPr>
          </a:p>
          <a:p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📌 کاربرد در خبر:</a:t>
            </a:r>
            <a:r>
              <a:rPr lang="fa-IR" sz="4000" dirty="0">
                <a:cs typeface="B Koodak" panose="00000700000000000000" pitchFamily="2" charset="-78"/>
              </a:rPr>
              <a:t> </a:t>
            </a:r>
            <a:r>
              <a:rPr lang="fa-IR" sz="4000" dirty="0" err="1">
                <a:cs typeface="B Koodak" panose="00000700000000000000" pitchFamily="2" charset="-78"/>
              </a:rPr>
              <a:t>خلاصه‌سازی</a:t>
            </a:r>
            <a:r>
              <a:rPr lang="fa-IR" sz="4000" dirty="0">
                <a:cs typeface="B Koodak" panose="00000700000000000000" pitchFamily="2" charset="-78"/>
              </a:rPr>
              <a:t> گزارش‌ها — تولید خبر — تحلیل نظرات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16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  <p:pic>
        <p:nvPicPr>
          <p:cNvPr id="1026" name="Picture 2" descr="Natural-Language-Processing-NLP.jpg (960×783)">
            <a:extLst>
              <a:ext uri="{FF2B5EF4-FFF2-40B4-BE49-F238E27FC236}">
                <a16:creationId xmlns:a16="http://schemas.microsoft.com/office/drawing/2014/main" id="{4AA0EC70-E597-4814-BCCB-A369A8B1F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" b="12979"/>
          <a:stretch/>
        </p:blipFill>
        <p:spPr bwMode="auto">
          <a:xfrm>
            <a:off x="2741613" y="4389580"/>
            <a:ext cx="9144000" cy="60960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25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🆓 ۵ ابزار رایگان برای شروع: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کمک در نوشتن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(chat.openai.com) </a:t>
            </a:r>
            <a:endParaRPr lang="fa-IR" sz="4000" dirty="0">
              <a:cs typeface="B Koodak" panose="00000700000000000000" pitchFamily="2" charset="-78"/>
            </a:endParaRP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ویرایش </a:t>
            </a:r>
            <a:r>
              <a:rPr lang="fa-IR" sz="4000" dirty="0" err="1">
                <a:cs typeface="B Koodak" panose="00000700000000000000" pitchFamily="2" charset="-78"/>
              </a:rPr>
              <a:t>گرامری</a:t>
            </a:r>
            <a:r>
              <a:rPr lang="fa-IR" sz="4000" dirty="0">
                <a:cs typeface="B Koodak" panose="00000700000000000000" pitchFamily="2" charset="-78"/>
              </a:rPr>
              <a:t> 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Grammarly</a:t>
            </a:r>
            <a:endParaRPr lang="fa-IR" sz="4000" dirty="0">
              <a:cs typeface="B Koodak" panose="00000700000000000000" pitchFamily="2" charset="-78"/>
            </a:endParaRP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رصد خبری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Alerts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ساده‌سازی متن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Hemingway App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تولید تصویر و </a:t>
            </a:r>
            <a:r>
              <a:rPr lang="fa-IR" sz="4000" dirty="0" err="1">
                <a:cs typeface="B Koodak" panose="00000700000000000000" pitchFamily="2" charset="-78"/>
              </a:rPr>
              <a:t>اینفوگرافیک</a:t>
            </a:r>
            <a:r>
              <a:rPr lang="fa-IR" sz="4000" dirty="0">
                <a:cs typeface="B Koodak" panose="00000700000000000000" pitchFamily="2" charset="-78"/>
              </a:rPr>
              <a:t>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Canva AI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fa-IR" sz="4000" dirty="0">
              <a:cs typeface="B Koodak" panose="00000700000000000000" pitchFamily="2" charset="-78"/>
            </a:endParaRPr>
          </a:p>
          <a:p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📌 شروع کنید</a:t>
            </a:r>
            <a:r>
              <a:rPr lang="fa-IR" sz="4000" dirty="0">
                <a:cs typeface="B Koodak" panose="00000700000000000000" pitchFamily="2" charset="-78"/>
              </a:rPr>
              <a:t> — نیازی به بودجه نیست!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17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9905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⚠️ چالش‌های شروع کار با هوش مصنوعی: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مقاومت درونی: “این برای من نیست!”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ترس از جایگزینی شغلی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کمبود مهارت فنی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نبود بودجه در سازمان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عدم حمایت مدیریت</a:t>
            </a:r>
          </a:p>
          <a:p>
            <a:endParaRPr lang="fa-IR" sz="4000" dirty="0">
              <a:cs typeface="B Koodak" panose="00000700000000000000" pitchFamily="2" charset="-78"/>
            </a:endParaRPr>
          </a:p>
          <a:p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✅ راهکار:</a:t>
            </a:r>
            <a:r>
              <a:rPr lang="fa-IR" sz="4000" dirty="0">
                <a:cs typeface="B Koodak" panose="00000700000000000000" pitchFamily="2" charset="-78"/>
              </a:rPr>
              <a:t> شروع کوچک — نتیجه نشان بده — حمایت جلب کن!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18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2989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⚖️ نگرانی‌های اخلاقی و قانونی: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کاهش کیفیت خبر به خاطر سرعت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گمراهی مخاطب با خبرهای بدون امضای انسانی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سوگیری الگوریتمی در انتخاب اخبار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نقض حریم خصوصی با تحلیل داده‌های کاربران</a:t>
            </a: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endParaRPr lang="fa-IR" sz="4000" dirty="0">
              <a:solidFill>
                <a:srgbClr val="CE7E42"/>
              </a:solidFill>
              <a:cs typeface="B Koodak" panose="00000700000000000000" pitchFamily="2" charset="-78"/>
            </a:endParaRPr>
          </a:p>
          <a:p>
            <a:endParaRPr lang="fa-IR" sz="4000" dirty="0">
              <a:solidFill>
                <a:srgbClr val="CE7E42"/>
              </a:solidFill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✅ راهکار:</a:t>
            </a:r>
            <a:r>
              <a:rPr lang="fa-IR" sz="4000" dirty="0">
                <a:cs typeface="B Koodak" panose="00000700000000000000" pitchFamily="2" charset="-78"/>
              </a:rPr>
              <a:t> استفاده مسئولانه + شفافیت + نظارت انسانی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19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15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>
              <a:cs typeface="B Koodak" panose="000007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32C7B-AD64-4B5B-A15F-159C00BF1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24" y="928133"/>
            <a:ext cx="14135364" cy="93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9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📺 </a:t>
            </a:r>
            <a:r>
              <a:rPr lang="en-US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BBC</a:t>
            </a:r>
            <a:r>
              <a:rPr lang="en-US" sz="6200" dirty="0">
                <a:solidFill>
                  <a:srgbClr val="CE7E42"/>
                </a:solidFill>
                <a:cs typeface="B Koodak" panose="00000700000000000000" pitchFamily="2" charset="-78"/>
              </a:rPr>
              <a:t> — </a:t>
            </a:r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 استفاده از هوش مصنوعی در تولید اخبار محلی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استفاده از داده‌های شهرداری (ترافیک، جرایم، </a:t>
            </a:r>
            <a:r>
              <a:rPr lang="fa-IR" sz="4000" dirty="0" err="1">
                <a:cs typeface="B Koodak" panose="00000700000000000000" pitchFamily="2" charset="-78"/>
              </a:rPr>
              <a:t>آب‌وهوا</a:t>
            </a:r>
            <a:r>
              <a:rPr lang="fa-IR" sz="4000" dirty="0">
                <a:cs typeface="B Koodak" panose="00000700000000000000" pitchFamily="2" charset="-78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تولید خودکار خبر برای مناطق مختلف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ارسال به </a:t>
            </a:r>
            <a:r>
              <a:rPr lang="fa-IR" sz="4000" dirty="0" err="1">
                <a:cs typeface="B Koodak" panose="00000700000000000000" pitchFamily="2" charset="-78"/>
              </a:rPr>
              <a:t>وبسایت</a:t>
            </a:r>
            <a:r>
              <a:rPr lang="fa-IR" sz="4000" dirty="0">
                <a:cs typeface="B Koodak" panose="00000700000000000000" pitchFamily="2" charset="-78"/>
              </a:rPr>
              <a:t> محلی — بدون دخالت انسان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آزادسازی خبرنگاران برای پوشش رویدادهای مهم‌تر</a:t>
            </a: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🎯 نتیجه:</a:t>
            </a:r>
            <a:r>
              <a:rPr lang="fa-IR" sz="4000" dirty="0">
                <a:cs typeface="B Koodak" panose="00000700000000000000" pitchFamily="2" charset="-78"/>
              </a:rPr>
              <a:t> پوشش گسترده‌تر — با همان منابع انسانی!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20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D146C69-3507-4262-8658-41D75C15B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3481" y="4933950"/>
            <a:ext cx="36671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6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🔄 چرخه تولید خبر + نقش </a:t>
            </a:r>
            <a:r>
              <a:rPr lang="en-US" sz="62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</a:t>
            </a:r>
            <a:endParaRPr lang="fa-IR" sz="6200" dirty="0">
              <a:solidFill>
                <a:srgbClr val="CE7E4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a-IR" sz="4000" dirty="0">
                <a:cs typeface="B Koodak" panose="00000700000000000000" pitchFamily="2" charset="-78"/>
              </a:rPr>
              <a:t>مراحل: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کشف خبر ←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 رصد خودکار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جمع‌آوری ←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fa-IR" sz="4000" dirty="0">
                <a:cs typeface="B Koodak" panose="00000700000000000000" pitchFamily="2" charset="-78"/>
              </a:rPr>
              <a:t> </a:t>
            </a:r>
            <a:r>
              <a:rPr lang="fa-IR" sz="4000" dirty="0" err="1">
                <a:cs typeface="B Koodak" panose="00000700000000000000" pitchFamily="2" charset="-78"/>
              </a:rPr>
              <a:t>خلاصه‌سازی</a:t>
            </a:r>
            <a:r>
              <a:rPr lang="fa-IR" sz="4000" dirty="0">
                <a:cs typeface="B Koodak" panose="00000700000000000000" pitchFamily="2" charset="-78"/>
              </a:rPr>
              <a:t> منابع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تولید ←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 نوشتن پیش‌نویس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ویرایش ←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en-US" sz="4000" dirty="0">
                <a:cs typeface="B Koodak" panose="00000700000000000000" pitchFamily="2" charset="-78"/>
              </a:rPr>
              <a:t>: </a:t>
            </a:r>
            <a:r>
              <a:rPr lang="fa-IR" sz="4000" dirty="0">
                <a:cs typeface="B Koodak" panose="00000700000000000000" pitchFamily="2" charset="-78"/>
              </a:rPr>
              <a:t> گرامر و سبک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تأیید ←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AI: Fact-Checking  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انتشار ←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 شخصی‌سازی برای مخاطب</a:t>
            </a: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📌</a:t>
            </a:r>
            <a:r>
              <a:rPr lang="fa-IR" sz="4000" dirty="0">
                <a:cs typeface="B Koodak" panose="00000700000000000000" pitchFamily="2" charset="-78"/>
              </a:rPr>
              <a:t> در هر مرحله،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کمک می‌کند — اما تصمیم نهایی با شماست!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21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4626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🔄ترفندهای کاربردی</a:t>
            </a:r>
          </a:p>
          <a:p>
            <a:r>
              <a:rPr lang="fa-IR" sz="4000" dirty="0">
                <a:cs typeface="B Koodak" panose="00000700000000000000" pitchFamily="2" charset="-78"/>
              </a:rPr>
              <a:t>مرور سریع برخی کاربردها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مقایسه دو متن در نرم افزار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 WORD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cs typeface="B Koodak" panose="00000700000000000000" pitchFamily="2" charset="-78"/>
              </a:rPr>
              <a:t>استخراج متن اصلی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latin typeface="Calibri" panose="020F0502020204030204" pitchFamily="34" charset="0"/>
                <a:cs typeface="B Koodak" panose="00000700000000000000" pitchFamily="2" charset="-78"/>
              </a:rPr>
              <a:t>معرفی ابزارهای فارسی </a:t>
            </a:r>
          </a:p>
          <a:p>
            <a:pPr marL="571500" indent="-571500">
              <a:buFontTx/>
              <a:buChar char="-"/>
            </a:pPr>
            <a:endParaRPr lang="fa-IR" sz="4000" dirty="0">
              <a:solidFill>
                <a:srgbClr val="CE7E42"/>
              </a:solidFill>
              <a:cs typeface="B Koodak" panose="00000700000000000000" pitchFamily="2" charset="-78"/>
            </a:endParaRPr>
          </a:p>
          <a:p>
            <a:endParaRPr lang="fa-IR" sz="4000" dirty="0">
              <a:solidFill>
                <a:srgbClr val="CE7E42"/>
              </a:solidFill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📌</a:t>
            </a:r>
            <a:r>
              <a:rPr lang="fa-IR" sz="4000" dirty="0">
                <a:cs typeface="B Koodak" panose="00000700000000000000" pitchFamily="2" charset="-78"/>
              </a:rPr>
              <a:t> کار با ابزارهای جدید را تجربه کنید!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22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72407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🏠 کار: شناسایی و مرور یک خبر تولیدشده با هوش مصنوعی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در رسانه‌های داخلی یک خبر پیدا کنید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حدس بزنید آیا با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تولید شده؟ چرا؟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ویژگی‌هایی که شما را به این نتیجه رساند، چیست؟ (یکنواختی، لحن، ساختار)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نتایج را در جلسه بعد ما به اشتراک بگذارید</a:t>
            </a:r>
          </a:p>
          <a:p>
            <a:endParaRPr lang="fa-IR" sz="4000" dirty="0">
              <a:cs typeface="B Koodak" panose="00000700000000000000" pitchFamily="2" charset="-78"/>
            </a:endParaRPr>
          </a:p>
          <a:p>
            <a:endParaRPr lang="fa-IR" sz="4000" dirty="0">
              <a:cs typeface="B Koodak" panose="00000700000000000000" pitchFamily="2" charset="-78"/>
            </a:endParaRPr>
          </a:p>
          <a:p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📌 هدف:</a:t>
            </a:r>
            <a:r>
              <a:rPr lang="fa-IR" sz="4000" dirty="0">
                <a:cs typeface="B Koodak" panose="00000700000000000000" pitchFamily="2" charset="-78"/>
              </a:rPr>
              <a:t> تقویت حس نقد و تحلیل در برابر محتوای هوشمند!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23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4869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📚 منابع برای مطالعه بیشتر: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کتاب: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 Journalist — Charlie Beckett 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 err="1">
                <a:cs typeface="B Koodak" panose="00000700000000000000" pitchFamily="2" charset="-78"/>
              </a:rPr>
              <a:t>پادکست</a:t>
            </a:r>
            <a:r>
              <a:rPr lang="fa-IR" sz="4000" dirty="0">
                <a:cs typeface="B Koodak" panose="00000700000000000000" pitchFamily="2" charset="-78"/>
              </a:rPr>
              <a:t>: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in Media —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JournalismAI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 err="1">
                <a:cs typeface="B Koodak" panose="00000700000000000000" pitchFamily="2" charset="-78"/>
              </a:rPr>
              <a:t>وب‌سایت</a:t>
            </a:r>
            <a:r>
              <a:rPr lang="fa-IR" sz="4000" dirty="0">
                <a:cs typeface="B Koodak" panose="00000700000000000000" pitchFamily="2" charset="-78"/>
              </a:rPr>
              <a:t>: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https://journalismAI.com  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دوره رایگان: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for Journalists — Google News Initiative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endParaRPr lang="fa-IR" sz="4000" dirty="0">
              <a:solidFill>
                <a:srgbClr val="CE7E42"/>
              </a:solidFill>
              <a:cs typeface="B Koodak" panose="00000700000000000000" pitchFamily="2" charset="-78"/>
            </a:endParaRPr>
          </a:p>
          <a:p>
            <a:endParaRPr lang="fa-IR" sz="4000" dirty="0">
              <a:solidFill>
                <a:srgbClr val="CE7E42"/>
              </a:solidFill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🎯 نکته:</a:t>
            </a:r>
            <a:r>
              <a:rPr lang="fa-IR" sz="4000" dirty="0">
                <a:cs typeface="B Koodak" panose="00000700000000000000" pitchFamily="2" charset="-78"/>
              </a:rPr>
              <a:t> ۳۰ دقیقه در هفته — تفاوت بزرگی در مهارت‌های شما ایجاد می‌کند!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24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9611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❓ پرسش و پاسخ:</a:t>
            </a:r>
          </a:p>
          <a:p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آیا هوش مصنوعی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شغل من را می‌گیرد؟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خیر — اما خبرنگارانی که از هوش مصنوعی استفاده نکنند، </a:t>
            </a:r>
            <a:r>
              <a:rPr lang="fa-IR" sz="4000" dirty="0" err="1">
                <a:cs typeface="B Koodak" panose="00000700000000000000" pitchFamily="2" charset="-78"/>
              </a:rPr>
              <a:t>شغلشان</a:t>
            </a:r>
            <a:r>
              <a:rPr lang="fa-IR" sz="4000" dirty="0">
                <a:cs typeface="B Koodak" panose="00000700000000000000" pitchFamily="2" charset="-78"/>
              </a:rPr>
              <a:t> را از دست می‌دهند!</a:t>
            </a: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آیا نیاز به </a:t>
            </a:r>
            <a:r>
              <a:rPr lang="fa-IR" sz="4000" dirty="0" err="1">
                <a:cs typeface="B Koodak" panose="00000700000000000000" pitchFamily="2" charset="-78"/>
              </a:rPr>
              <a:t>کدنویسی</a:t>
            </a:r>
            <a:r>
              <a:rPr lang="fa-IR" sz="4000" dirty="0">
                <a:cs typeface="B Koodak" panose="00000700000000000000" pitchFamily="2" charset="-78"/>
              </a:rPr>
              <a:t> دارم؟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خیر — بسیاری از ابزارهای امروزی بدون </a:t>
            </a:r>
            <a:r>
              <a:rPr lang="fa-IR" sz="4000" dirty="0" err="1">
                <a:cs typeface="B Koodak" panose="00000700000000000000" pitchFamily="2" charset="-78"/>
              </a:rPr>
              <a:t>کدنویسی</a:t>
            </a:r>
            <a:r>
              <a:rPr lang="fa-IR" sz="4000" dirty="0">
                <a:cs typeface="B Koodak" panose="00000700000000000000" pitchFamily="2" charset="-78"/>
              </a:rPr>
              <a:t> کار می‌کنند.</a:t>
            </a: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بهترین نقطه شروع کجاست؟</a:t>
            </a:r>
          </a:p>
          <a:p>
            <a:r>
              <a:rPr lang="fa-IR" sz="4000" dirty="0">
                <a:cs typeface="B Koodak" panose="00000700000000000000" pitchFamily="2" charset="-78"/>
              </a:rPr>
              <a:t>- از همین امروز با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Google Alerts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شروع کنید!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25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3360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📌 ۳ نکته کلیدی جلسه اول: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هوش مصنوعی یک دستیار قدرتمند است — نه رقیب!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شروع با ابزارهای ساده و رایگان = کلید موفقیت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شما همیشه مسئول نهایی خروجی هستید — هوش مصنوعی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فقط کمک می‌کند!</a:t>
            </a:r>
          </a:p>
          <a:p>
            <a:pPr marL="742950" indent="-742950">
              <a:buAutoNum type="arabicPeriod"/>
            </a:pPr>
            <a:endParaRPr lang="fa-IR" sz="4000" dirty="0">
              <a:cs typeface="B Koodak" panose="00000700000000000000" pitchFamily="2" charset="-78"/>
            </a:endParaRPr>
          </a:p>
          <a:p>
            <a:endParaRPr lang="fa-IR" sz="4000" dirty="0">
              <a:solidFill>
                <a:srgbClr val="CE7E42"/>
              </a:solidFill>
              <a:cs typeface="B Koodak" panose="00000700000000000000" pitchFamily="2" charset="-78"/>
            </a:endParaRPr>
          </a:p>
          <a:p>
            <a:endParaRPr lang="fa-IR" sz="4000" dirty="0">
              <a:solidFill>
                <a:srgbClr val="CE7E42"/>
              </a:solidFill>
              <a:cs typeface="B Koodak" panose="00000700000000000000" pitchFamily="2" charset="-78"/>
            </a:endParaRPr>
          </a:p>
          <a:p>
            <a:endParaRPr lang="fa-IR" sz="4000" dirty="0">
              <a:solidFill>
                <a:srgbClr val="CE7E42"/>
              </a:solidFill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🎯 هدف:</a:t>
            </a:r>
            <a:r>
              <a:rPr lang="fa-IR" sz="4000" dirty="0">
                <a:cs typeface="B Koodak" panose="00000700000000000000" pitchFamily="2" charset="-78"/>
              </a:rPr>
              <a:t> آماده شدن برای جمع‌آوری هوشمند اخبار در جلسه بعد!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26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3770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🔜 جلسه ۲: هوش مصنوعی در جمع‌آوری و تحلیل اخبار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معرفی ابزارهای رصد خودکار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Alerts,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Talkwalker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تحلیل احساسات در شبکه‌های اجتماعی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کشف اخبار پنهان با داده‌های باز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تصویرسازی داده‌ها با نمودارهای جذاب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فعالیت عملی: طراحی سیستم رصد خبری</a:t>
            </a:r>
          </a:p>
          <a:p>
            <a:endParaRPr lang="fa-IR" sz="4000" dirty="0">
              <a:cs typeface="B Koodak" panose="00000700000000000000" pitchFamily="2" charset="-78"/>
            </a:endParaRPr>
          </a:p>
          <a:p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📌 آماده باشید </a:t>
            </a:r>
            <a:r>
              <a:rPr lang="fa-IR" sz="4000" dirty="0">
                <a:cs typeface="B Koodak" panose="00000700000000000000" pitchFamily="2" charset="-78"/>
              </a:rPr>
              <a:t>— جلسه بعدی کاملاً عملی و کاربردی است!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27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5431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❓ زمان پرسش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بهترین ابزار رایگان برای شروع چیست؟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چگونه می‌توانم مدیرم را متقاعد به استفاده از هوش مصنوعی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کنم؟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آیا این ابزارها برای زبان فارسی کار می‌کنند؟</a:t>
            </a: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📢 دعوت به پرسش</a:t>
            </a:r>
            <a:r>
              <a:rPr lang="fa-IR" sz="4000" dirty="0">
                <a:cs typeface="B Koodak" panose="00000700000000000000" pitchFamily="2" charset="-78"/>
              </a:rPr>
              <a:t> — هیچ سوالی “بد” نیست!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28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654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✅</a:t>
            </a:r>
            <a:r>
              <a:rPr lang="ko-KR" altLang="en-US" sz="6200" dirty="0">
                <a:solidFill>
                  <a:srgbClr val="CE7E42"/>
                </a:solidFill>
                <a:cs typeface="B Koodak" panose="00000700000000000000" pitchFamily="2" charset="-78"/>
              </a:rPr>
              <a:t> </a:t>
            </a:r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دسترسی به منابع جلسه اول:</a:t>
            </a:r>
          </a:p>
          <a:p>
            <a:pPr rtl="0"/>
            <a:endParaRPr lang="en-US" sz="6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rtl="0"/>
            <a:endParaRPr lang="en-US" sz="6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rtl="0"/>
            <a:endParaRPr lang="en-US" sz="6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rtl="0"/>
            <a:endParaRPr lang="en-US" sz="6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rtl="0"/>
            <a:r>
              <a:rPr lang="en-US" sz="6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https://github.com/khadem/IrnaAI</a:t>
            </a:r>
            <a:endParaRPr lang="en-US" sz="6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fa-IR" sz="6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29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D1633C1-3DA7-4DA7-AC74-527A9ECE8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2657" y="4687237"/>
            <a:ext cx="4927293" cy="492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1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🎯 اهداف کلی دوره: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آشنایی با ابزارهای هوش مصنوعی کاربردی برای خبرنگاران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افزایش سرعت، دقت و کیفیت تولید خبر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کاهش بار تکراری و تمرکز بر خلاقیت و تحلیل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درک چالش‌های اخلاقی و حرفه‌ای</a:t>
            </a: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endParaRPr lang="fa-IR" sz="4000" dirty="0">
              <a:solidFill>
                <a:srgbClr val="CE7E42"/>
              </a:solidFill>
              <a:cs typeface="B Koodak" panose="00000700000000000000" pitchFamily="2" charset="-78"/>
            </a:endParaRPr>
          </a:p>
          <a:p>
            <a:endParaRPr lang="fa-IR" sz="4000" dirty="0">
              <a:solidFill>
                <a:srgbClr val="CE7E42"/>
              </a:solidFill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📌 مخاطبان: </a:t>
            </a:r>
            <a:r>
              <a:rPr lang="fa-IR" sz="4000" dirty="0">
                <a:cs typeface="B Koodak" panose="00000700000000000000" pitchFamily="2" charset="-78"/>
              </a:rPr>
              <a:t>خبرنگاران، سردبیران، </a:t>
            </a:r>
            <a:r>
              <a:rPr lang="fa-IR" sz="4000" dirty="0" err="1">
                <a:cs typeface="B Koodak" panose="00000700000000000000" pitchFamily="2" charset="-78"/>
              </a:rPr>
              <a:t>ویراستاران</a:t>
            </a:r>
            <a:r>
              <a:rPr lang="fa-IR" sz="4000" dirty="0">
                <a:cs typeface="B Koodak" panose="00000700000000000000" pitchFamily="2" charset="-78"/>
              </a:rPr>
              <a:t>، مدیران محتوا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3</a:t>
            </a:fld>
            <a:endParaRPr lang="fa-IR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125108D-E923-4990-B2E5-0E585235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928688"/>
            <a:ext cx="21918612" cy="925512"/>
          </a:xfrm>
        </p:spPr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6090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✅ پیوندها: </a:t>
            </a:r>
          </a:p>
          <a:p>
            <a:pPr marL="571500" indent="-571500" rtl="0">
              <a:buFont typeface="Courier New" panose="02070309020205020404" pitchFamily="49" charset="0"/>
              <a:buChar char="o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https://en.wikipedia.org/wiki/Automated_Insights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http://automatedinsights.com/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https://www.perplexity.ai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https://monica.im/fa/tools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https://www.journalismai.info/programmes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https://newsinitiative.withgoogle.com/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rtl="0">
              <a:buFont typeface="Courier New" panose="02070309020205020404" pitchFamily="49" charset="0"/>
              <a:buChar char="o"/>
            </a:pP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30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latin typeface="w_Dabestan Pro" panose="02000500000000020004" pitchFamily="2" charset="-78"/>
                <a:cs typeface="+mj-cs"/>
              </a:rPr>
              <a:t>کاربردهای هوش مصنوعی در خبرنگاری</a:t>
            </a:r>
          </a:p>
        </p:txBody>
      </p:sp>
    </p:spTree>
    <p:extLst>
      <p:ext uri="{BB962C8B-B14F-4D97-AF65-F5344CB8AC3E}">
        <p14:creationId xmlns:p14="http://schemas.microsoft.com/office/powerpoint/2010/main" val="66808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5979288"/>
            <a:ext cx="9253538" cy="926021"/>
          </a:xfrm>
        </p:spPr>
        <p:txBody>
          <a:bodyPr/>
          <a:lstStyle/>
          <a:p>
            <a:r>
              <a:rPr lang="fa-IR" dirty="0">
                <a:solidFill>
                  <a:srgbClr val="CE7E42"/>
                </a:solidFill>
              </a:rPr>
              <a:t>با تشکر از توجه شما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6AB109B-1441-4D04-9FAC-1EB6C0AD62E4}"/>
              </a:ext>
            </a:extLst>
          </p:cNvPr>
          <p:cNvSpPr txBox="1">
            <a:spLocks/>
          </p:cNvSpPr>
          <p:nvPr/>
        </p:nvSpPr>
        <p:spPr>
          <a:xfrm>
            <a:off x="10761133" y="5979288"/>
            <a:ext cx="6036205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1828709" rtl="1" eaLnBrk="1" latinLnBrk="0" hangingPunct="1">
              <a:lnSpc>
                <a:spcPct val="90000"/>
              </a:lnSpc>
              <a:spcBef>
                <a:spcPct val="0"/>
              </a:spcBef>
              <a:buSzPct val="80000"/>
              <a:buFontTx/>
              <a:buNone/>
              <a:defRPr sz="5200" b="1" kern="1200" baseline="0">
                <a:solidFill>
                  <a:srgbClr val="164193"/>
                </a:solidFill>
                <a:latin typeface="+mj-lt"/>
                <a:ea typeface="+mj-ea"/>
                <a:cs typeface="B Koodak" panose="00000700000000000000" pitchFamily="2" charset="-78"/>
              </a:defRPr>
            </a:lvl1pPr>
          </a:lstStyle>
          <a:p>
            <a:endParaRPr lang="fa-I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70301F-832D-4961-AD16-5D41E861AB36}"/>
              </a:ext>
            </a:extLst>
          </p:cNvPr>
          <p:cNvSpPr txBox="1">
            <a:spLocks/>
          </p:cNvSpPr>
          <p:nvPr/>
        </p:nvSpPr>
        <p:spPr>
          <a:xfrm>
            <a:off x="10761133" y="6129276"/>
            <a:ext cx="9253538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1828709" rtl="1" eaLnBrk="1" latinLnBrk="0" hangingPunct="1">
              <a:lnSpc>
                <a:spcPct val="90000"/>
              </a:lnSpc>
              <a:spcBef>
                <a:spcPct val="0"/>
              </a:spcBef>
              <a:buSzPct val="80000"/>
              <a:buFontTx/>
              <a:buNone/>
              <a:defRPr sz="5200" b="1" kern="1200" baseline="0">
                <a:solidFill>
                  <a:srgbClr val="164193"/>
                </a:solidFill>
                <a:latin typeface="+mj-lt"/>
                <a:ea typeface="+mj-ea"/>
                <a:cs typeface="B Koodak" panose="00000700000000000000" pitchFamily="2" charset="-78"/>
              </a:defRPr>
            </a:lvl1pPr>
          </a:lstStyle>
          <a:p>
            <a:pPr algn="l"/>
            <a:r>
              <a:rPr lang="fa-IR" sz="4800" dirty="0"/>
              <a:t>کاربردهای</a:t>
            </a:r>
          </a:p>
          <a:p>
            <a:pPr algn="l"/>
            <a:r>
              <a:rPr lang="fa-IR" sz="4800" dirty="0"/>
              <a:t> هوش مصنوعی</a:t>
            </a:r>
          </a:p>
          <a:p>
            <a:pPr algn="l"/>
            <a:r>
              <a:rPr lang="fa-IR" sz="4800" dirty="0"/>
              <a:t> در روزنامه نگاری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FB9BAA-1476-4F60-AEE1-62A744CDF91D}"/>
              </a:ext>
            </a:extLst>
          </p:cNvPr>
          <p:cNvSpPr txBox="1">
            <a:spLocks/>
          </p:cNvSpPr>
          <p:nvPr/>
        </p:nvSpPr>
        <p:spPr>
          <a:xfrm>
            <a:off x="5334001" y="8654756"/>
            <a:ext cx="9253538" cy="926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1828709" rtl="1" eaLnBrk="1" latinLnBrk="0" hangingPunct="1">
              <a:lnSpc>
                <a:spcPct val="90000"/>
              </a:lnSpc>
              <a:spcBef>
                <a:spcPct val="0"/>
              </a:spcBef>
              <a:buSzPct val="80000"/>
              <a:buFontTx/>
              <a:buNone/>
              <a:defRPr sz="5200" b="1" kern="1200" baseline="0">
                <a:solidFill>
                  <a:srgbClr val="164193"/>
                </a:solidFill>
                <a:latin typeface="+mj-lt"/>
                <a:ea typeface="+mj-ea"/>
                <a:cs typeface="B Koodak" panose="00000700000000000000" pitchFamily="2" charset="-78"/>
              </a:defRPr>
            </a:lvl1pPr>
          </a:lstStyle>
          <a:p>
            <a:pPr algn="ctr"/>
            <a:r>
              <a:rPr lang="en-US" sz="3200" dirty="0"/>
              <a:t>mostafa.khadem@live.com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3529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❗ چرا خبرنگار باید با هوش مصنوعی کار کند؟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حجم اخبار روزانه ده‌ها برابر بیشتر از ۱۰ سال پیش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مخاطب امروز سریع‌تر، هوشمندتر و </a:t>
            </a:r>
            <a:r>
              <a:rPr lang="fa-IR" sz="4000" dirty="0" err="1">
                <a:cs typeface="B Koodak" panose="00000700000000000000" pitchFamily="2" charset="-78"/>
              </a:rPr>
              <a:t>انتقادی‌تر</a:t>
            </a: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رقبا از هوش مصنوعی استفاده می‌کنند...!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هوش مصنوعی = دستیار هوشمند، نه رقیب</a:t>
            </a: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📊 آمار: </a:t>
            </a:r>
            <a:r>
              <a:rPr lang="fa-IR" sz="4000" dirty="0">
                <a:cs typeface="B Koodak" panose="00000700000000000000" pitchFamily="2" charset="-78"/>
              </a:rPr>
              <a:t>۷۸% </a:t>
            </a:r>
            <a:r>
              <a:rPr lang="fa-IR" sz="4000" dirty="0" err="1">
                <a:cs typeface="B Koodak" panose="00000700000000000000" pitchFamily="2" charset="-78"/>
              </a:rPr>
              <a:t>خبرگزاری‌های</a:t>
            </a:r>
            <a:r>
              <a:rPr lang="fa-IR" sz="4000" dirty="0">
                <a:cs typeface="B Koodak" panose="00000700000000000000" pitchFamily="2" charset="-78"/>
              </a:rPr>
              <a:t> بزرگ از هوش مصنوعی استفاده می‌کنند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Reuters 2024)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4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2512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🤖 هوش مصنوعی چیست؟</a:t>
            </a:r>
          </a:p>
          <a:p>
            <a:r>
              <a:rPr lang="fa-IR" sz="4000" dirty="0">
                <a:cs typeface="B Koodak" panose="00000700000000000000" pitchFamily="2" charset="-78"/>
              </a:rPr>
              <a:t>سیستم‌هایی که می‌توانند وظایفی را انجام دهند که معمولاً نیازمند هوش انسانی هستند: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درک زبان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تصمیم‌گیری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یادگیری از داده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پاسخ به سوالات</a:t>
            </a: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مثال: </a:t>
            </a:r>
            <a:r>
              <a:rPr lang="fa-IR" sz="4000" dirty="0" err="1">
                <a:cs typeface="B Koodak" panose="00000700000000000000" pitchFamily="2" charset="-78"/>
              </a:rPr>
              <a:t>چت‌باتی</a:t>
            </a:r>
            <a:r>
              <a:rPr lang="fa-IR" sz="4000" dirty="0">
                <a:cs typeface="B Koodak" panose="00000700000000000000" pitchFamily="2" charset="-78"/>
              </a:rPr>
              <a:t> که خبر می‌نویسد — مثل یک دستیار دیجیتالی!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5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413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🧠 سه مفهوم کلیدی: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هوش مصنوعی: کل مجموعه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یادگیری ماشین: ماشین براساس داده‌ها آموزش می‌بیند (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</a:t>
            </a:r>
            <a:r>
              <a:rPr lang="fa-IR" sz="4000" dirty="0">
                <a:cs typeface="B Koodak" panose="00000700000000000000" pitchFamily="2" charset="-78"/>
              </a:rPr>
              <a:t>)</a:t>
            </a:r>
          </a:p>
          <a:p>
            <a:pPr marL="742950" indent="-742950">
              <a:buAutoNum type="arabicPeriod"/>
            </a:pPr>
            <a:r>
              <a:rPr lang="fa-IR" sz="4000" dirty="0">
                <a:cs typeface="B Koodak" panose="00000700000000000000" pitchFamily="2" charset="-78"/>
              </a:rPr>
              <a:t>پردازش زبان طبیعی: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درک و تولید متن انسانی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NLP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buAutoNum type="arabicPeriod"/>
            </a:pPr>
            <a:endParaRPr lang="fa-IR" sz="4000" dirty="0">
              <a:cs typeface="B Koodak" panose="00000700000000000000" pitchFamily="2" charset="-78"/>
            </a:endParaRPr>
          </a:p>
          <a:p>
            <a:pPr marL="742950" indent="-742950">
              <a:buAutoNum type="arabicPeriod"/>
            </a:pPr>
            <a:endParaRPr lang="fa-IR" sz="4000" dirty="0">
              <a:cs typeface="B Koodak" panose="00000700000000000000" pitchFamily="2" charset="-78"/>
            </a:endParaRPr>
          </a:p>
          <a:p>
            <a:pPr marL="742950" indent="-742950">
              <a:buAutoNum type="arabicPeriod"/>
            </a:pPr>
            <a:endParaRPr lang="fa-IR" sz="4000" dirty="0">
              <a:cs typeface="B Koodak" panose="00000700000000000000" pitchFamily="2" charset="-78"/>
            </a:endParaRPr>
          </a:p>
          <a:p>
            <a:pPr marL="742950" indent="-742950">
              <a:buAutoNum type="arabicPeriod"/>
            </a:pPr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📌 در خبرنگاری پیشین بیشتر با </a:t>
            </a:r>
            <a:r>
              <a:rPr lang="en-US" sz="4000" dirty="0">
                <a:solidFill>
                  <a:srgbClr val="CE7E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NLP</a:t>
            </a:r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 سروکار داریم!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6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AD7FF-D53A-407F-AA64-FB494FC2E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12" y="3477084"/>
            <a:ext cx="7920993" cy="7920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718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📜 هوش مصنوعی در رسانه </a:t>
            </a:r>
          </a:p>
          <a:p>
            <a:r>
              <a:rPr lang="fa-IR" sz="4000" dirty="0">
                <a:cs typeface="B Koodak" panose="00000700000000000000" pitchFamily="2" charset="-78"/>
              </a:rPr>
              <a:t>داستان از کجا شروع شد؟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۲۰۱۴: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Associated Press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 شروع به تولید خودکار اخبار مالی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۲۰۱۶: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Washington Post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با خبرهای المپیک و انتخابات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۲۰۲۰: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BBC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 استفاده از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 برای تولید خبر محلی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۲۰۲۳: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NYT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 و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Reuters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 شروع استفاده از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در ویرایش خبر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7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7906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21C2A0-774D-48C5-8935-4A93325BF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1309" y="4114798"/>
            <a:ext cx="10029897" cy="7121237"/>
          </a:xfrm>
        </p:spPr>
        <p:txBody>
          <a:bodyPr/>
          <a:lstStyle/>
          <a:p>
            <a:r>
              <a:rPr lang="fa-IR" sz="4000" dirty="0">
                <a:cs typeface="B Koodak" panose="00000700000000000000" pitchFamily="2" charset="-78"/>
              </a:rPr>
              <a:t>❌ کارهایی که فقط شما می‌توانید انجام دهید: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fa-IR" sz="4000" dirty="0">
                <a:cs typeface="B Koodak" panose="00000700000000000000" pitchFamily="2" charset="-78"/>
              </a:rPr>
              <a:t>مصاحبه عمیق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fa-IR" sz="4000" dirty="0">
                <a:cs typeface="B Koodak" panose="00000700000000000000" pitchFamily="2" charset="-78"/>
              </a:rPr>
              <a:t>تصمیم‌گیری اخلاقی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fa-IR" sz="4000" dirty="0">
                <a:cs typeface="B Koodak" panose="00000700000000000000" pitchFamily="2" charset="-78"/>
              </a:rPr>
              <a:t>خلاقیت در روایت 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fa-IR" sz="4000" dirty="0">
                <a:cs typeface="B Koodak" panose="00000700000000000000" pitchFamily="2" charset="-78"/>
              </a:rPr>
              <a:t>درک زمینه فرهنگی</a:t>
            </a:r>
          </a:p>
          <a:p>
            <a:endParaRPr lang="fa-I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8</a:t>
            </a:fld>
            <a:endParaRPr lang="fa-I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1206" y="4114800"/>
            <a:ext cx="10003776" cy="7121236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4000" dirty="0">
                <a:cs typeface="B Koodak" panose="00000700000000000000" pitchFamily="2" charset="-78"/>
              </a:rPr>
              <a:t>✅ کارهایی که هوش مصنوعی می‌تواند کمک کند: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fa-IR" sz="4000" dirty="0">
                <a:cs typeface="B Koodak" panose="00000700000000000000" pitchFamily="2" charset="-78"/>
              </a:rPr>
              <a:t>جمع‌آوری اخبار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fa-IR" sz="4000" dirty="0">
                <a:cs typeface="B Koodak" panose="00000700000000000000" pitchFamily="2" charset="-78"/>
              </a:rPr>
              <a:t>نوشتن پیش‌نویس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fa-IR" sz="4000" dirty="0">
                <a:cs typeface="B Koodak" panose="00000700000000000000" pitchFamily="2" charset="-78"/>
              </a:rPr>
              <a:t>ویرایش </a:t>
            </a:r>
            <a:r>
              <a:rPr lang="fa-IR" sz="4000" dirty="0" err="1">
                <a:cs typeface="B Koodak" panose="00000700000000000000" pitchFamily="2" charset="-78"/>
              </a:rPr>
              <a:t>گرامری</a:t>
            </a: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fa-IR" sz="4000" dirty="0">
                <a:cs typeface="B Koodak" panose="00000700000000000000" pitchFamily="2" charset="-78"/>
              </a:rPr>
              <a:t>تحلیل داده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78288AC-89C6-430C-991E-D619433AF6E9}"/>
              </a:ext>
            </a:extLst>
          </p:cNvPr>
          <p:cNvSpPr txBox="1">
            <a:spLocks/>
          </p:cNvSpPr>
          <p:nvPr/>
        </p:nvSpPr>
        <p:spPr>
          <a:xfrm>
            <a:off x="2161309" y="2479964"/>
            <a:ext cx="20033673" cy="1634833"/>
          </a:xfrm>
          <a:prstGeom prst="rect">
            <a:avLst/>
          </a:prstGeom>
          <a:solidFill>
            <a:schemeClr val="bg2">
              <a:alpha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just" defTabSz="1828709" rtl="1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3000" b="1" kern="1200">
                <a:solidFill>
                  <a:srgbClr val="164193"/>
                </a:solidFill>
                <a:latin typeface="B Yekan" panose="00000400000000000000" pitchFamily="2" charset="-78"/>
                <a:ea typeface="+mn-ea"/>
                <a:cs typeface="B Yekan" panose="00000400000000000000" pitchFamily="2" charset="-78"/>
              </a:defRPr>
            </a:lvl1pPr>
            <a:lvl2pPr marL="540000" indent="0" algn="just" defTabSz="1828709" rtl="1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B Yekan" panose="00000400000000000000" pitchFamily="2" charset="-78"/>
                <a:ea typeface="+mn-ea"/>
                <a:cs typeface="B Yekan" panose="00000400000000000000" pitchFamily="2" charset="-78"/>
              </a:defRPr>
            </a:lvl2pPr>
            <a:lvl3pPr marL="1620000" indent="-457177" algn="just" defTabSz="1828709" rtl="1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CE7E42"/>
                </a:solidFill>
                <a:latin typeface="B Yekan" panose="00000400000000000000" pitchFamily="2" charset="-78"/>
                <a:ea typeface="+mn-ea"/>
                <a:cs typeface="B Yekan" panose="00000400000000000000" pitchFamily="2" charset="-78"/>
              </a:defRPr>
            </a:lvl3pPr>
            <a:lvl4pPr marL="2484000" indent="-457177" algn="just" defTabSz="1828709" rtl="1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B Yekan" panose="00000400000000000000" pitchFamily="2" charset="-78"/>
                <a:ea typeface="+mn-ea"/>
                <a:cs typeface="B Yekan" panose="00000400000000000000" pitchFamily="2" charset="-78"/>
              </a:defRPr>
            </a:lvl4pPr>
            <a:lvl5pPr marL="4114594" indent="-457177" algn="just" defTabSz="1828709" rtl="1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IRANYekan" panose="020B0506030804020204" pitchFamily="34" charset="-78"/>
                <a:ea typeface="+mn-ea"/>
                <a:cs typeface="IRANYekan" panose="020B0506030804020204" pitchFamily="34" charset="-78"/>
              </a:defRPr>
            </a:lvl5pPr>
            <a:lvl6pPr marL="5028949" indent="-457177" algn="r" defTabSz="1828709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r" defTabSz="1828709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r" defTabSz="1828709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r" defTabSz="1828709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🤝 هوش مصنوعی همکار شماست — نه رقیب!</a:t>
            </a:r>
          </a:p>
        </p:txBody>
      </p:sp>
    </p:spTree>
    <p:extLst>
      <p:ext uri="{BB962C8B-B14F-4D97-AF65-F5344CB8AC3E}">
        <p14:creationId xmlns:p14="http://schemas.microsoft.com/office/powerpoint/2010/main" val="342019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2784763"/>
            <a:ext cx="20061382" cy="930563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fa-IR" sz="6200" dirty="0">
                <a:solidFill>
                  <a:srgbClr val="CE7E42"/>
                </a:solidFill>
                <a:cs typeface="B Koodak" panose="00000700000000000000" pitchFamily="2" charset="-78"/>
              </a:rPr>
              <a:t>🗺️ در جلسات آینده چه می‌آموزیم؟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جلسه ۲: جمع‌آوری و تحلیل اخبار با هوش مصنوعی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جلسه ۳: تولید خودکار محتوا و نگارش هوشمند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جلسه ۴: ویرایش،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fact-checking</a:t>
            </a:r>
            <a:r>
              <a:rPr lang="en-US" sz="4000" dirty="0">
                <a:cs typeface="B Koodak" panose="00000700000000000000" pitchFamily="2" charset="-78"/>
              </a:rPr>
              <a:t> </a:t>
            </a:r>
            <a:r>
              <a:rPr lang="fa-IR" sz="4000" dirty="0">
                <a:cs typeface="B Koodak" panose="00000700000000000000" pitchFamily="2" charset="-78"/>
              </a:rPr>
              <a:t>و اخلاق  </a:t>
            </a:r>
          </a:p>
          <a:p>
            <a:pPr marL="571500" indent="-571500">
              <a:buFontTx/>
              <a:buChar char="-"/>
            </a:pPr>
            <a:r>
              <a:rPr lang="fa-IR" sz="4000" dirty="0">
                <a:cs typeface="B Koodak" panose="00000700000000000000" pitchFamily="2" charset="-78"/>
              </a:rPr>
              <a:t>جلسه ۵: کارگاه عملی + آینده خبرنگاری هوشمند</a:t>
            </a: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pPr marL="571500" indent="-571500">
              <a:buFontTx/>
              <a:buChar char="-"/>
            </a:pPr>
            <a:endParaRPr lang="fa-IR" sz="4000" dirty="0">
              <a:cs typeface="B Koodak" panose="00000700000000000000" pitchFamily="2" charset="-78"/>
            </a:endParaRPr>
          </a:p>
          <a:p>
            <a:r>
              <a:rPr lang="fa-IR" sz="4000" dirty="0">
                <a:solidFill>
                  <a:srgbClr val="CE7E42"/>
                </a:solidFill>
                <a:cs typeface="B Koodak" panose="00000700000000000000" pitchFamily="2" charset="-78"/>
              </a:rPr>
              <a:t>📌 هدف نهایی: </a:t>
            </a:r>
            <a:r>
              <a:rPr lang="fa-IR" sz="4000" dirty="0">
                <a:cs typeface="B Koodak" panose="00000700000000000000" pitchFamily="2" charset="-78"/>
              </a:rPr>
              <a:t>شما «خبرنگاری مجهز به ابزارهای هوش مصنوعی» شوید!</a:t>
            </a:r>
            <a:endParaRPr lang="fa-I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64DD-8205-481D-9B6A-9CE0D2D966EE}" type="slidenum">
              <a:rPr lang="fa-IR" smtClean="0"/>
              <a:t>9</a:t>
            </a:fld>
            <a:endParaRPr lang="fa-I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کاربردهای هوش مصنوعی در خبرنگاری</a:t>
            </a:r>
            <a:endParaRPr lang="fa-IR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9080709"/>
      </p:ext>
    </p:extLst>
  </p:cSld>
  <p:clrMapOvr>
    <a:masterClrMapping/>
  </p:clrMapOvr>
</p:sld>
</file>

<file path=ppt/theme/theme1.xml><?xml version="1.0" encoding="utf-8"?>
<a:theme xmlns:a="http://schemas.openxmlformats.org/drawingml/2006/main" name="Kimia inside">
  <a:themeElements>
    <a:clrScheme name="kimia co.">
      <a:dk1>
        <a:sysClr val="windowText" lastClr="000000"/>
      </a:dk1>
      <a:lt1>
        <a:sysClr val="window" lastClr="FFFFFF"/>
      </a:lt1>
      <a:dk2>
        <a:srgbClr val="6E6E6E"/>
      </a:dk2>
      <a:lt2>
        <a:srgbClr val="DDDDDD"/>
      </a:lt2>
      <a:accent1>
        <a:srgbClr val="164193"/>
      </a:accent1>
      <a:accent2>
        <a:srgbClr val="CE7E42"/>
      </a:accent2>
      <a:accent3>
        <a:srgbClr val="A5A5A5"/>
      </a:accent3>
      <a:accent4>
        <a:srgbClr val="DFAB84"/>
      </a:accent4>
      <a:accent5>
        <a:srgbClr val="738DBE"/>
      </a:accent5>
      <a:accent6>
        <a:srgbClr val="EED2BE"/>
      </a:accent6>
      <a:hlink>
        <a:srgbClr val="AAAAAA"/>
      </a:hlink>
      <a:folHlink>
        <a:srgbClr val="ADBCD9"/>
      </a:folHlink>
    </a:clrScheme>
    <a:fontScheme name="Custom 2">
      <a:majorFont>
        <a:latin typeface="Arial"/>
        <a:ea typeface=""/>
        <a:cs typeface="B Koodak"/>
      </a:majorFont>
      <a:minorFont>
        <a:latin typeface="Arial"/>
        <a:ea typeface=""/>
        <a:cs typeface="B Koodak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1393</TotalTime>
  <Words>1585</Words>
  <Application>Microsoft Office PowerPoint</Application>
  <PresentationFormat>Custom</PresentationFormat>
  <Paragraphs>317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 Koodak</vt:lpstr>
      <vt:lpstr>B Yekan</vt:lpstr>
      <vt:lpstr>Calibri</vt:lpstr>
      <vt:lpstr>Courier New</vt:lpstr>
      <vt:lpstr>IRANYekan</vt:lpstr>
      <vt:lpstr>w_Dabestan Pro</vt:lpstr>
      <vt:lpstr>Kimia inside</vt:lpstr>
      <vt:lpstr>کاربردهای هوش مصنوعی در خبرنگاری جلسه اول: مقدمه‌ای بر هوش مصنوعی و تحولات آن در روزنامه‌نگاری</vt:lpstr>
      <vt:lpstr>PowerPoint Presentation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کاربردهای هوش مصنوعی در خبرنگاری</vt:lpstr>
      <vt:lpstr>با تشکر از توجه شما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user_surface2017@outlook.com</dc:creator>
  <cp:lastModifiedBy>Mostafa Khademolmele</cp:lastModifiedBy>
  <cp:revision>184</cp:revision>
  <dcterms:created xsi:type="dcterms:W3CDTF">2025-05-03T09:57:37Z</dcterms:created>
  <dcterms:modified xsi:type="dcterms:W3CDTF">2025-09-22T08:27:58Z</dcterms:modified>
</cp:coreProperties>
</file>