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ato"/>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jTqYLwRB3FZFtLRlKxmEZYwNA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LatoBlack-boldItalic.fntdata"/><Relationship Id="rId21" Type="http://schemas.openxmlformats.org/officeDocument/2006/relationships/font" Target="fonts/LatoBlack-bold.fntdata"/><Relationship Id="rId23" Type="http://customschemas.google.com/relationships/presentationmetadata" Target="meta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ca1e2cf7b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5ca1e2cf7b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ca1e2cf7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ca1e2cf7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1.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researchgate.net/figure/Main-steps-involved-in-automatic-bank-cheque-processing_fig3_226705617" TargetMode="External"/><Relationship Id="rId4" Type="http://schemas.openxmlformats.org/officeDocument/2006/relationships/hyperlink" Target="https://www.jetir.org/papers/JETIR2107218.pdf" TargetMode="External"/><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Your Team Name : T</a:t>
            </a:r>
            <a:r>
              <a:rPr b="1" lang="en" sz="2900">
                <a:solidFill>
                  <a:schemeClr val="lt1"/>
                </a:solidFill>
                <a:latin typeface="Trebuchet MS"/>
                <a:ea typeface="Trebuchet MS"/>
                <a:cs typeface="Trebuchet MS"/>
                <a:sym typeface="Trebuchet MS"/>
              </a:rPr>
              <a:t>eam Zeus</a:t>
            </a:r>
            <a:endParaRPr b="1" i="0" sz="2900" u="none" cap="none" strike="noStrike">
              <a:solidFill>
                <a:schemeClr val="lt1"/>
              </a:solidFill>
              <a:latin typeface="Trebuchet MS"/>
              <a:ea typeface="Trebuchet MS"/>
              <a:cs typeface="Trebuchet MS"/>
              <a:sym typeface="Trebuchet MS"/>
            </a:endParaRPr>
          </a:p>
        </p:txBody>
      </p:sp>
      <p:sp>
        <p:nvSpPr>
          <p:cNvPr id="340" name="Google Shape;340;p1"/>
          <p:cNvSpPr txBox="1"/>
          <p:nvPr/>
        </p:nvSpPr>
        <p:spPr>
          <a:xfrm>
            <a:off x="267175" y="2927650"/>
            <a:ext cx="4559100" cy="1437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a:t>
            </a:r>
            <a:r>
              <a:rPr lang="en" sz="1700">
                <a:solidFill>
                  <a:srgbClr val="FFFFFF"/>
                </a:solidFill>
                <a:latin typeface="Trebuchet MS"/>
                <a:ea typeface="Trebuchet MS"/>
                <a:cs typeface="Trebuchet MS"/>
                <a:sym typeface="Trebuchet MS"/>
              </a:rPr>
              <a:t>1)Om Khade</a:t>
            </a:r>
            <a:endParaRPr sz="1700">
              <a:solidFill>
                <a:srgbClr val="FFFFFF"/>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700">
                <a:solidFill>
                  <a:srgbClr val="FFFFFF"/>
                </a:solidFill>
                <a:latin typeface="Trebuchet MS"/>
                <a:ea typeface="Trebuchet MS"/>
                <a:cs typeface="Trebuchet MS"/>
                <a:sym typeface="Trebuchet MS"/>
              </a:rPr>
              <a:t>           		  2)Prathamesh Bagade</a:t>
            </a:r>
            <a:endParaRPr sz="1700">
              <a:solidFill>
                <a:srgbClr val="FFFFFF"/>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700">
                <a:solidFill>
                  <a:srgbClr val="FFFFFF"/>
                </a:solidFill>
                <a:latin typeface="Trebuchet MS"/>
                <a:ea typeface="Trebuchet MS"/>
                <a:cs typeface="Trebuchet MS"/>
                <a:sym typeface="Trebuchet MS"/>
              </a:rPr>
              <a:t>           		  3)Onkar Mane</a:t>
            </a:r>
            <a:endParaRPr sz="1700">
              <a:solidFill>
                <a:srgbClr val="FFFFFF"/>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700">
                <a:solidFill>
                  <a:srgbClr val="FFFFFF"/>
                </a:solidFill>
                <a:latin typeface="Trebuchet MS"/>
                <a:ea typeface="Trebuchet MS"/>
                <a:cs typeface="Trebuchet MS"/>
                <a:sym typeface="Trebuchet MS"/>
              </a:rPr>
              <a:t>           		  4)Tanay Kohle</a:t>
            </a:r>
            <a:endParaRPr sz="1700">
              <a:solidFill>
                <a:srgbClr val="FFFFFF"/>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800"/>
              <a:buFont typeface="Arial"/>
              <a:buNone/>
            </a:pPr>
            <a:r>
              <a:rPr lang="en" sz="1700">
                <a:solidFill>
                  <a:schemeClr val="lt1"/>
                </a:solidFill>
                <a:latin typeface="Trebuchet MS"/>
                <a:ea typeface="Trebuchet MS"/>
                <a:cs typeface="Trebuchet MS"/>
                <a:sym typeface="Trebuchet MS"/>
              </a:rPr>
              <a:t>Date :- </a:t>
            </a:r>
            <a:endParaRPr sz="1700">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a:t>
            </a:r>
            <a:endParaRPr b="0" i="0" sz="1200" u="none" cap="none" strike="noStrike">
              <a:solidFill>
                <a:schemeClr val="lt1"/>
              </a:solidFill>
              <a:latin typeface="Trebuchet MS"/>
              <a:ea typeface="Trebuchet MS"/>
              <a:cs typeface="Trebuchet MS"/>
              <a:sym typeface="Trebuchet MS"/>
            </a:endParaRPr>
          </a:p>
        </p:txBody>
      </p:sp>
      <p:pic>
        <p:nvPicPr>
          <p:cNvPr id="341" name="Google Shape;341;p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g15ca1e2cf7b_8_4"/>
          <p:cNvPicPr preferRelativeResize="0"/>
          <p:nvPr/>
        </p:nvPicPr>
        <p:blipFill>
          <a:blip r:embed="rId3">
            <a:alphaModFix/>
          </a:blip>
          <a:stretch>
            <a:fillRect/>
          </a:stretch>
        </p:blipFill>
        <p:spPr>
          <a:xfrm>
            <a:off x="735450" y="555175"/>
            <a:ext cx="7673095" cy="403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05" name="Google Shape;405;p9"/>
          <p:cNvSpPr txBox="1"/>
          <p:nvPr>
            <p:ph idx="1" type="subTitle"/>
          </p:nvPr>
        </p:nvSpPr>
        <p:spPr>
          <a:xfrm>
            <a:off x="339700" y="2750625"/>
            <a:ext cx="4559100" cy="21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1)Om Khade</a:t>
            </a:r>
            <a:endParaRPr sz="1500"/>
          </a:p>
          <a:p>
            <a:pPr indent="0" lvl="0" marL="0" rtl="0" algn="l">
              <a:lnSpc>
                <a:spcPct val="115000"/>
              </a:lnSpc>
              <a:spcBef>
                <a:spcPts val="0"/>
              </a:spcBef>
              <a:spcAft>
                <a:spcPts val="0"/>
              </a:spcAft>
              <a:buNone/>
            </a:pPr>
            <a:r>
              <a:rPr lang="en" sz="1500"/>
              <a:t>2)Prathamesh Bagade</a:t>
            </a:r>
            <a:endParaRPr sz="1500"/>
          </a:p>
          <a:p>
            <a:pPr indent="0" lvl="0" marL="0" rtl="0" algn="l">
              <a:lnSpc>
                <a:spcPct val="115000"/>
              </a:lnSpc>
              <a:spcBef>
                <a:spcPts val="0"/>
              </a:spcBef>
              <a:spcAft>
                <a:spcPts val="0"/>
              </a:spcAft>
              <a:buNone/>
            </a:pPr>
            <a:r>
              <a:rPr lang="en" sz="1500"/>
              <a:t>3)Onkar Mane</a:t>
            </a:r>
            <a:endParaRPr sz="1500"/>
          </a:p>
          <a:p>
            <a:pPr indent="0" lvl="0" marL="0" rtl="0" algn="l">
              <a:lnSpc>
                <a:spcPct val="115000"/>
              </a:lnSpc>
              <a:spcBef>
                <a:spcPts val="0"/>
              </a:spcBef>
              <a:spcAft>
                <a:spcPts val="0"/>
              </a:spcAft>
              <a:buNone/>
            </a:pPr>
            <a:r>
              <a:rPr lang="en" sz="1500"/>
              <a:t> 4)Tanay Kohle</a:t>
            </a:r>
            <a:endParaRPr sz="1500"/>
          </a:p>
          <a:p>
            <a:pPr indent="0" lvl="0" marL="0" rtl="0" algn="l">
              <a:lnSpc>
                <a:spcPct val="150000"/>
              </a:lnSpc>
              <a:spcBef>
                <a:spcPts val="0"/>
              </a:spcBef>
              <a:spcAft>
                <a:spcPts val="1600"/>
              </a:spcAft>
              <a:buSzPts val="18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4A4548"/>
                </a:solidFill>
              </a:rPr>
              <a:t>Bank handles large volumes of cheques and other financial documents in the clearing process. The process involves many technical verifications including signature verification. Some of these steps are manual and require human intervention to complete the process. The current process requires the high human capital deployment and longer processing time. Our solution targets this pain point and decreases human intervision to bare minimum.</a:t>
            </a:r>
            <a:endParaRPr>
              <a:solidFill>
                <a:srgbClr val="4A4548"/>
              </a:solidFill>
            </a:endParaRPr>
          </a:p>
          <a:p>
            <a:pPr indent="0" lvl="0" marL="0" rtl="0" algn="just">
              <a:lnSpc>
                <a:spcPct val="115000"/>
              </a:lnSpc>
              <a:spcBef>
                <a:spcPts val="0"/>
              </a:spcBef>
              <a:spcAft>
                <a:spcPts val="0"/>
              </a:spcAft>
              <a:buNone/>
            </a:pPr>
            <a:r>
              <a:t/>
            </a:r>
            <a:endParaRPr>
              <a:solidFill>
                <a:srgbClr val="4A4548"/>
              </a:solidFill>
            </a:endParaRPr>
          </a:p>
          <a:p>
            <a:pPr indent="0" lvl="0" marL="0" rtl="0" algn="just">
              <a:lnSpc>
                <a:spcPct val="115000"/>
              </a:lnSpc>
              <a:spcBef>
                <a:spcPts val="0"/>
              </a:spcBef>
              <a:spcAft>
                <a:spcPts val="0"/>
              </a:spcAft>
              <a:buNone/>
            </a:pPr>
            <a:r>
              <a:t/>
            </a:r>
            <a:endParaRPr>
              <a:solidFill>
                <a:srgbClr val="4A4548"/>
              </a:solidFill>
            </a:endParaRPr>
          </a:p>
          <a:p>
            <a:pPr indent="0" lvl="0" marL="0" rtl="0" algn="just">
              <a:lnSpc>
                <a:spcPct val="115000"/>
              </a:lnSpc>
              <a:spcBef>
                <a:spcPts val="0"/>
              </a:spcBef>
              <a:spcAft>
                <a:spcPts val="0"/>
              </a:spcAft>
              <a:buNone/>
            </a:pPr>
            <a:r>
              <a:t/>
            </a:r>
            <a:endParaRPr>
              <a:solidFill>
                <a:srgbClr val="4A4548"/>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rtl="0" algn="l">
              <a:lnSpc>
                <a:spcPct val="150000"/>
              </a:lnSpc>
              <a:spcBef>
                <a:spcPts val="0"/>
              </a:spcBef>
              <a:spcAft>
                <a:spcPts val="0"/>
              </a:spcAft>
              <a:buNone/>
            </a:pPr>
            <a:r>
              <a:rPr lang="en" sz="1700">
                <a:solidFill>
                  <a:srgbClr val="FFFFFF"/>
                </a:solidFill>
                <a:latin typeface="Trebuchet MS"/>
                <a:ea typeface="Trebuchet MS"/>
                <a:cs typeface="Trebuchet MS"/>
                <a:sym typeface="Trebuchet MS"/>
              </a:rPr>
              <a:t>1)Om Khade</a:t>
            </a:r>
            <a:endParaRPr sz="1700">
              <a:solidFill>
                <a:srgbClr val="FFFFFF"/>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700">
                <a:solidFill>
                  <a:srgbClr val="FFFFFF"/>
                </a:solidFill>
                <a:latin typeface="Trebuchet MS"/>
                <a:ea typeface="Trebuchet MS"/>
                <a:cs typeface="Trebuchet MS"/>
                <a:sym typeface="Trebuchet MS"/>
              </a:rPr>
              <a:t>           2)</a:t>
            </a:r>
            <a:r>
              <a:rPr lang="en">
                <a:solidFill>
                  <a:srgbClr val="FFFFFF"/>
                </a:solidFill>
                <a:latin typeface="Trebuchet MS"/>
                <a:ea typeface="Trebuchet MS"/>
                <a:cs typeface="Trebuchet MS"/>
                <a:sym typeface="Trebuchet MS"/>
              </a:rPr>
              <a:t>Prathamesh</a:t>
            </a:r>
            <a:r>
              <a:rPr lang="en" sz="1700">
                <a:solidFill>
                  <a:srgbClr val="FFFFFF"/>
                </a:solidFill>
                <a:latin typeface="Trebuchet MS"/>
                <a:ea typeface="Trebuchet MS"/>
                <a:cs typeface="Trebuchet MS"/>
                <a:sym typeface="Trebuchet MS"/>
              </a:rPr>
              <a:t> Bagade</a:t>
            </a:r>
            <a:endParaRPr sz="1700">
              <a:solidFill>
                <a:srgbClr val="FFFFFF"/>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700">
                <a:solidFill>
                  <a:srgbClr val="FFFFFF"/>
                </a:solidFill>
                <a:latin typeface="Trebuchet MS"/>
                <a:ea typeface="Trebuchet MS"/>
                <a:cs typeface="Trebuchet MS"/>
                <a:sym typeface="Trebuchet MS"/>
              </a:rPr>
              <a:t>           3)Onkar Mane</a:t>
            </a:r>
            <a:endParaRPr sz="1700">
              <a:solidFill>
                <a:srgbClr val="FFFFFF"/>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 sz="1700">
                <a:solidFill>
                  <a:srgbClr val="FFFFFF"/>
                </a:solidFill>
                <a:latin typeface="Trebuchet MS"/>
                <a:ea typeface="Trebuchet MS"/>
                <a:cs typeface="Trebuchet MS"/>
                <a:sym typeface="Trebuchet MS"/>
              </a:rPr>
              <a:t>           4)Tanay Kohjvfj</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Which user /advertiser segment would be early adopter of your product &amp; why?</a:t>
            </a:r>
            <a:endParaRPr b="0" i="0" sz="1400" u="none" cap="none" strike="noStrike">
              <a:solidFill>
                <a:srgbClr val="222222"/>
              </a:solidFill>
              <a:highlight>
                <a:srgbClr val="FFFFFF"/>
              </a:highlight>
              <a:latin typeface="Lato"/>
              <a:ea typeface="Lato"/>
              <a:cs typeface="Lato"/>
              <a:sym typeface="Lato"/>
            </a:endParaRPr>
          </a:p>
          <a:p>
            <a:pPr indent="-304800" lvl="0" marL="457200" marR="0" rtl="0" algn="l">
              <a:lnSpc>
                <a:spcPct val="115000"/>
              </a:lnSpc>
              <a:spcBef>
                <a:spcPts val="1000"/>
              </a:spcBef>
              <a:spcAft>
                <a:spcPts val="0"/>
              </a:spcAft>
              <a:buSzPts val="1200"/>
              <a:buFont typeface="Lato"/>
              <a:buChar char="●"/>
            </a:pPr>
            <a:r>
              <a:rPr lang="en" sz="1200">
                <a:latin typeface="Lato"/>
                <a:ea typeface="Lato"/>
                <a:cs typeface="Lato"/>
                <a:sym typeface="Lato"/>
              </a:rPr>
              <a:t>Banks Can Use </a:t>
            </a:r>
            <a:r>
              <a:rPr lang="en" sz="1200">
                <a:latin typeface="Lato"/>
                <a:ea typeface="Lato"/>
                <a:cs typeface="Lato"/>
                <a:sym typeface="Lato"/>
              </a:rPr>
              <a:t>the</a:t>
            </a:r>
            <a:r>
              <a:rPr lang="en" sz="1200">
                <a:latin typeface="Lato"/>
                <a:ea typeface="Lato"/>
                <a:cs typeface="Lato"/>
                <a:sym typeface="Lato"/>
              </a:rPr>
              <a:t> Cheque Processing </a:t>
            </a:r>
            <a:r>
              <a:rPr lang="en" sz="1200">
                <a:latin typeface="Lato"/>
                <a:ea typeface="Lato"/>
                <a:cs typeface="Lato"/>
                <a:sym typeface="Lato"/>
              </a:rPr>
              <a:t>Application</a:t>
            </a:r>
            <a:r>
              <a:rPr lang="en" sz="1200">
                <a:latin typeface="Lato"/>
                <a:ea typeface="Lato"/>
                <a:cs typeface="Lato"/>
                <a:sym typeface="Lato"/>
              </a:rPr>
              <a:t> to quickly process batch of cheques.</a:t>
            </a:r>
            <a:endParaRPr sz="1200">
              <a:latin typeface="Lato"/>
              <a:ea typeface="Lato"/>
              <a:cs typeface="Lato"/>
              <a:sym typeface="Lato"/>
            </a:endParaRPr>
          </a:p>
          <a:p>
            <a:pPr indent="-304800" lvl="0" marL="457200" marR="0" rtl="0" algn="l">
              <a:lnSpc>
                <a:spcPct val="115000"/>
              </a:lnSpc>
              <a:spcBef>
                <a:spcPts val="0"/>
              </a:spcBef>
              <a:spcAft>
                <a:spcPts val="0"/>
              </a:spcAft>
              <a:buSzPts val="1200"/>
              <a:buFont typeface="Lato"/>
              <a:buChar char="●"/>
            </a:pPr>
            <a:r>
              <a:rPr lang="en" sz="1200">
                <a:latin typeface="Lato"/>
                <a:ea typeface="Lato"/>
                <a:cs typeface="Lato"/>
                <a:sym typeface="Lato"/>
              </a:rPr>
              <a:t>Automated Signature </a:t>
            </a:r>
            <a:r>
              <a:rPr lang="en" sz="1200">
                <a:latin typeface="Lato"/>
                <a:ea typeface="Lato"/>
                <a:cs typeface="Lato"/>
                <a:sym typeface="Lato"/>
              </a:rPr>
              <a:t>Verification based on the dissimilarity of the signature compared to signature in database</a:t>
            </a:r>
            <a:endParaRPr sz="1200">
              <a:latin typeface="Lato"/>
              <a:ea typeface="Lato"/>
              <a:cs typeface="Lato"/>
              <a:sym typeface="Lato"/>
            </a:endParaRPr>
          </a:p>
          <a:p>
            <a:pPr indent="-304800" lvl="0" marL="457200" marR="0" rtl="0" algn="l">
              <a:lnSpc>
                <a:spcPct val="115000"/>
              </a:lnSpc>
              <a:spcBef>
                <a:spcPts val="0"/>
              </a:spcBef>
              <a:spcAft>
                <a:spcPts val="0"/>
              </a:spcAft>
              <a:buSzPts val="1200"/>
              <a:buFont typeface="Lato"/>
              <a:buChar char="●"/>
            </a:pPr>
            <a:r>
              <a:rPr lang="en" sz="1200">
                <a:latin typeface="Lato"/>
                <a:ea typeface="Lato"/>
                <a:cs typeface="Lato"/>
                <a:sym typeface="Lato"/>
              </a:rPr>
              <a:t>Unified Dashboard to view processed cheque count, Truncated Cheques and KPIs.</a:t>
            </a:r>
            <a:endParaRPr sz="1200">
              <a:latin typeface="Lato"/>
              <a:ea typeface="Lato"/>
              <a:cs typeface="Lato"/>
              <a:sym typeface="Lato"/>
            </a:endParaRPr>
          </a:p>
          <a:p>
            <a:pPr indent="-304800" lvl="0" marL="457200" marR="0" rtl="0" algn="l">
              <a:lnSpc>
                <a:spcPct val="115000"/>
              </a:lnSpc>
              <a:spcBef>
                <a:spcPts val="0"/>
              </a:spcBef>
              <a:spcAft>
                <a:spcPts val="0"/>
              </a:spcAft>
              <a:buSzPts val="1200"/>
              <a:buFont typeface="Lato"/>
              <a:buChar char="●"/>
            </a:pPr>
            <a:r>
              <a:rPr lang="en" sz="1200">
                <a:latin typeface="Lato"/>
                <a:ea typeface="Lato"/>
                <a:cs typeface="Lato"/>
                <a:sym typeface="Lato"/>
              </a:rPr>
              <a:t>Improve the efficiency of cheque amount encoding whilst reducing effort and costs</a:t>
            </a:r>
            <a:endParaRPr sz="1200">
              <a:latin typeface="Lato"/>
              <a:ea typeface="Lato"/>
              <a:cs typeface="Lato"/>
              <a:sym typeface="Lato"/>
            </a:endParaRPr>
          </a:p>
          <a:p>
            <a:pPr indent="-304800" lvl="0" marL="457200" marR="0" rtl="0" algn="l">
              <a:lnSpc>
                <a:spcPct val="115000"/>
              </a:lnSpc>
              <a:spcBef>
                <a:spcPts val="0"/>
              </a:spcBef>
              <a:spcAft>
                <a:spcPts val="0"/>
              </a:spcAft>
              <a:buSzPts val="1200"/>
              <a:buFont typeface="Lato"/>
              <a:buChar char="●"/>
            </a:pPr>
            <a:r>
              <a:rPr lang="en" sz="1200">
                <a:latin typeface="Lato"/>
                <a:ea typeface="Lato"/>
                <a:cs typeface="Lato"/>
                <a:sym typeface="Lato"/>
              </a:rPr>
              <a:t>Multilingual Support - Application is able to process cheque of various languages including but not limited to Hindi, English, Marathi.</a:t>
            </a:r>
            <a:endParaRPr sz="1200">
              <a:latin typeface="Lato"/>
              <a:ea typeface="Lato"/>
              <a:cs typeface="Lato"/>
              <a:sym typeface="Lato"/>
            </a:endParaRPr>
          </a:p>
          <a:p>
            <a:pPr indent="0" lvl="0" marL="0" marR="0" rtl="0" algn="l">
              <a:lnSpc>
                <a:spcPct val="115000"/>
              </a:lnSpc>
              <a:spcBef>
                <a:spcPts val="1000"/>
              </a:spcBef>
              <a:spcAft>
                <a:spcPts val="0"/>
              </a:spcAft>
              <a:buClr>
                <a:srgbClr val="000000"/>
              </a:buClr>
              <a:buSzPts val="1200"/>
              <a:buFont typeface="Arial"/>
              <a:buNone/>
            </a:pPr>
            <a:r>
              <a:t/>
            </a:r>
            <a:endParaRPr sz="1200">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
          <p:cNvSpPr txBox="1"/>
          <p:nvPr>
            <p:ph type="title"/>
          </p:nvPr>
        </p:nvSpPr>
        <p:spPr>
          <a:xfrm>
            <a:off x="432004" y="5160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0" name="Google Shape;360;p5"/>
          <p:cNvSpPr txBox="1"/>
          <p:nvPr>
            <p:ph type="title"/>
          </p:nvPr>
        </p:nvSpPr>
        <p:spPr>
          <a:xfrm>
            <a:off x="475454" y="1598400"/>
            <a:ext cx="8280000" cy="576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A4548"/>
              </a:buClr>
              <a:buSzPts val="1400"/>
              <a:buAutoNum type="arabicPeriod"/>
            </a:pPr>
            <a:r>
              <a:rPr b="0" lang="en" sz="1400">
                <a:solidFill>
                  <a:srgbClr val="000000"/>
                </a:solidFill>
                <a:latin typeface="Arial"/>
                <a:ea typeface="Arial"/>
                <a:cs typeface="Arial"/>
                <a:sym typeface="Arial"/>
              </a:rPr>
              <a:t>Azure computer vision API for OCR(optical Character </a:t>
            </a:r>
            <a:r>
              <a:rPr b="0" lang="en" sz="1400">
                <a:solidFill>
                  <a:srgbClr val="000000"/>
                </a:solidFill>
                <a:latin typeface="Arial"/>
                <a:ea typeface="Arial"/>
                <a:cs typeface="Arial"/>
                <a:sym typeface="Arial"/>
              </a:rPr>
              <a:t>Recognition</a:t>
            </a:r>
            <a:r>
              <a:rPr b="0" lang="en" sz="1400">
                <a:solidFill>
                  <a:srgbClr val="000000"/>
                </a:solidFill>
                <a:latin typeface="Arial"/>
                <a:ea typeface="Arial"/>
                <a:cs typeface="Arial"/>
                <a:sym typeface="Arial"/>
              </a:rPr>
              <a:t>).</a:t>
            </a:r>
            <a:endParaRPr b="0"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4A4548"/>
              </a:buClr>
              <a:buSzPts val="1400"/>
              <a:buAutoNum type="arabicPeriod"/>
            </a:pPr>
            <a:r>
              <a:rPr b="0" lang="en" sz="1400">
                <a:solidFill>
                  <a:srgbClr val="000000"/>
                </a:solidFill>
                <a:latin typeface="Arial"/>
                <a:ea typeface="Arial"/>
                <a:cs typeface="Arial"/>
                <a:sym typeface="Arial"/>
              </a:rPr>
              <a:t>Azure App Service for application deployment  </a:t>
            </a:r>
            <a:endParaRPr b="0" sz="1400">
              <a:solidFill>
                <a:srgbClr val="4A4548"/>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
          <p:cNvSpPr txBox="1"/>
          <p:nvPr/>
        </p:nvSpPr>
        <p:spPr>
          <a:xfrm>
            <a:off x="452700" y="12275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Following are some of the </a:t>
            </a:r>
            <a:r>
              <a:rPr b="0" i="0" lang="en" sz="1400" u="none" cap="none" strike="noStrike">
                <a:solidFill>
                  <a:srgbClr val="222222"/>
                </a:solidFill>
                <a:highlight>
                  <a:srgbClr val="FFFFFF"/>
                </a:highlight>
                <a:latin typeface="Lato"/>
                <a:ea typeface="Lato"/>
                <a:cs typeface="Lato"/>
                <a:sym typeface="Lato"/>
              </a:rPr>
              <a:t>alternatives products for </a:t>
            </a:r>
            <a:r>
              <a:rPr lang="en">
                <a:solidFill>
                  <a:srgbClr val="222222"/>
                </a:solidFill>
                <a:highlight>
                  <a:srgbClr val="FFFFFF"/>
                </a:highlight>
                <a:latin typeface="Lato"/>
                <a:ea typeface="Lato"/>
                <a:cs typeface="Lato"/>
                <a:sym typeface="Lato"/>
              </a:rPr>
              <a:t>Automated Cheque Processing.</a:t>
            </a:r>
            <a:endParaRPr b="0" i="0" sz="1400" u="none" cap="none" strike="noStrike">
              <a:solidFill>
                <a:srgbClr val="222222"/>
              </a:solidFill>
              <a:highlight>
                <a:srgbClr val="FFFFFF"/>
              </a:highlight>
              <a:latin typeface="Lato"/>
              <a:ea typeface="Lato"/>
              <a:cs typeface="Lato"/>
              <a:sym typeface="Lato"/>
            </a:endParaRPr>
          </a:p>
          <a:p>
            <a:pPr indent="-317500" lvl="0" marL="457200" marR="0" rtl="0" algn="l">
              <a:lnSpc>
                <a:spcPct val="115000"/>
              </a:lnSpc>
              <a:spcBef>
                <a:spcPts val="100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CPS – Cheque Processing System  by PTL</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Smart Cheque Entry by PT MURNI SOLUSINDO NUSANTARA</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CUSTOMER-FRIENDLY - CHECK PROCESSING by aperta</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Cheque Processing Automation by Feat Systems.</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Automated Inward Cheque Processing by Arya.ai</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Intelligent Cheque Clearing System - Cube-IQ</a:t>
            </a:r>
            <a:endParaRPr>
              <a:solidFill>
                <a:srgbClr val="222222"/>
              </a:solidFill>
              <a:highlight>
                <a:srgbClr val="FFFFFF"/>
              </a:highlight>
              <a:latin typeface="Lato"/>
              <a:ea typeface="Lato"/>
              <a:cs typeface="Lato"/>
              <a:sym typeface="Lato"/>
            </a:endParaRPr>
          </a:p>
          <a:p>
            <a:pPr indent="0" lvl="0" marL="0" rtl="0" algn="l">
              <a:lnSpc>
                <a:spcPct val="137500"/>
              </a:lnSpc>
              <a:spcBef>
                <a:spcPts val="1000"/>
              </a:spcBef>
              <a:spcAft>
                <a:spcPts val="0"/>
              </a:spcAft>
              <a:buNone/>
            </a:pPr>
            <a:r>
              <a:rPr lang="en" sz="3000">
                <a:solidFill>
                  <a:srgbClr val="FFFFFF"/>
                </a:solidFill>
                <a:highlight>
                  <a:srgbClr val="FFFFFF"/>
                </a:highlight>
              </a:rPr>
              <a:t>Inward Cheque Processing</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1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
        <p:nvSpPr>
          <p:cNvPr id="366" name="Google Shape;366;p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75" y="1151300"/>
            <a:ext cx="9271500" cy="399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Present your solution, talk about methodology, architecture &amp; scalability</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Customer/Branch user uploads the cheque and data into the Mobile application</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Now the OCR comes into action to extract data from the uploaded documents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Extracted</a:t>
            </a:r>
            <a:r>
              <a:rPr lang="en">
                <a:solidFill>
                  <a:srgbClr val="222222"/>
                </a:solidFill>
                <a:highlight>
                  <a:srgbClr val="FFFFFF"/>
                </a:highlight>
                <a:latin typeface="Lato"/>
                <a:ea typeface="Lato"/>
                <a:cs typeface="Lato"/>
                <a:sym typeface="Lato"/>
              </a:rPr>
              <a:t> data is </a:t>
            </a:r>
            <a:r>
              <a:rPr lang="en">
                <a:solidFill>
                  <a:srgbClr val="222222"/>
                </a:solidFill>
                <a:highlight>
                  <a:srgbClr val="FFFFFF"/>
                </a:highlight>
                <a:latin typeface="Lato"/>
                <a:ea typeface="Lato"/>
                <a:cs typeface="Lato"/>
                <a:sym typeface="Lato"/>
              </a:rPr>
              <a:t>validated</a:t>
            </a:r>
            <a:r>
              <a:rPr lang="en">
                <a:solidFill>
                  <a:srgbClr val="222222"/>
                </a:solidFill>
                <a:highlight>
                  <a:srgbClr val="FFFFFF"/>
                </a:highlight>
                <a:latin typeface="Lato"/>
                <a:ea typeface="Lato"/>
                <a:cs typeface="Lato"/>
                <a:sym typeface="Lato"/>
              </a:rPr>
              <a:t> using the bank database. </a:t>
            </a:r>
            <a:r>
              <a:rPr lang="en">
                <a:solidFill>
                  <a:srgbClr val="222222"/>
                </a:solidFill>
                <a:highlight>
                  <a:srgbClr val="FFFFFF"/>
                </a:highlight>
                <a:latin typeface="Lato"/>
                <a:ea typeface="Lato"/>
                <a:cs typeface="Lato"/>
                <a:sym typeface="Lato"/>
              </a:rPr>
              <a:t>Siamese</a:t>
            </a:r>
            <a:r>
              <a:rPr lang="en">
                <a:solidFill>
                  <a:srgbClr val="222222"/>
                </a:solidFill>
                <a:highlight>
                  <a:srgbClr val="FFFFFF"/>
                </a:highlight>
                <a:latin typeface="Lato"/>
                <a:ea typeface="Lato"/>
                <a:cs typeface="Lato"/>
                <a:sym typeface="Lato"/>
              </a:rPr>
              <a:t> Network is used to verify signature.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Customer/Branch user then gets a confidence scorecard from</a:t>
            </a:r>
            <a:r>
              <a:rPr lang="en">
                <a:solidFill>
                  <a:srgbClr val="222222"/>
                </a:solidFill>
                <a:highlight>
                  <a:srgbClr val="FFFFFF"/>
                </a:highlight>
                <a:latin typeface="Lato"/>
                <a:ea typeface="Lato"/>
                <a:cs typeface="Lato"/>
                <a:sym typeface="Lato"/>
              </a:rPr>
              <a:t> t</a:t>
            </a:r>
            <a:r>
              <a:rPr lang="en">
                <a:solidFill>
                  <a:srgbClr val="222222"/>
                </a:solidFill>
                <a:highlight>
                  <a:srgbClr val="FFFFFF"/>
                </a:highlight>
                <a:latin typeface="Lato"/>
                <a:ea typeface="Lato"/>
                <a:cs typeface="Lato"/>
                <a:sym typeface="Lato"/>
              </a:rPr>
              <a:t>he AI-Engine based on signature, minimum account balance and date.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He Approves/Reject case after checking the same </a:t>
            </a:r>
            <a:endParaRPr>
              <a:solidFill>
                <a:srgbClr val="222222"/>
              </a:solidFill>
              <a:highlight>
                <a:srgbClr val="FFFFFF"/>
              </a:highlight>
              <a:latin typeface="Lato"/>
              <a:ea typeface="Lato"/>
              <a:cs typeface="Lato"/>
              <a:sym typeface="Lato"/>
            </a:endParaRPr>
          </a:p>
          <a:p>
            <a:pPr indent="0" lvl="0" marL="457200" marR="0" rtl="0" algn="l">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on the Screen</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Resulting, completion of the transaction was</a:t>
            </a:r>
            <a:endParaRPr>
              <a:solidFill>
                <a:srgbClr val="222222"/>
              </a:solidFill>
              <a:highlight>
                <a:srgbClr val="FFFFFF"/>
              </a:highlight>
              <a:latin typeface="Lato"/>
              <a:ea typeface="Lato"/>
              <a:cs typeface="Lato"/>
              <a:sym typeface="Lato"/>
            </a:endParaRPr>
          </a:p>
          <a:p>
            <a:pPr indent="0" lvl="0" marL="457200" marR="0" rtl="0" algn="l">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a successful</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en" sz="1200">
                <a:highlight>
                  <a:srgbClr val="FFFFFF"/>
                </a:highlight>
                <a:latin typeface="Lato"/>
                <a:ea typeface="Lato"/>
                <a:cs typeface="Lato"/>
                <a:sym typeface="Lato"/>
              </a:rPr>
              <a:t>Supporting Documents Link:-</a:t>
            </a:r>
            <a:endParaRPr sz="1200">
              <a:highlight>
                <a:srgbClr val="FFFFFF"/>
              </a:highlight>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u="sng">
                <a:solidFill>
                  <a:schemeClr val="hlink"/>
                </a:solidFill>
                <a:highlight>
                  <a:srgbClr val="FFFFFF"/>
                </a:highlight>
                <a:latin typeface="Lato"/>
                <a:ea typeface="Lato"/>
                <a:cs typeface="Lato"/>
                <a:sym typeface="Lato"/>
                <a:hlinkClick r:id="rId3"/>
              </a:rPr>
              <a:t>https://www.researchgate.net/figure/Main-steps-involved-in-automatic-bank-cheque-processing_fig3_22670561</a:t>
            </a:r>
            <a:r>
              <a:rPr lang="en" sz="1200" u="sng">
                <a:solidFill>
                  <a:schemeClr val="hlink"/>
                </a:solidFill>
                <a:highlight>
                  <a:srgbClr val="FFFFFF"/>
                </a:highlight>
                <a:latin typeface="Lato"/>
                <a:ea typeface="Lato"/>
                <a:cs typeface="Lato"/>
                <a:sym typeface="Lato"/>
              </a:rPr>
              <a:t>7</a:t>
            </a:r>
            <a:endParaRPr sz="1200" u="sng">
              <a:solidFill>
                <a:schemeClr val="hlink"/>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u="sng">
                <a:solidFill>
                  <a:schemeClr val="hlink"/>
                </a:solidFill>
                <a:highlight>
                  <a:srgbClr val="FFFFFF"/>
                </a:highlight>
                <a:latin typeface="Lato"/>
                <a:ea typeface="Lato"/>
                <a:cs typeface="Lato"/>
                <a:sym typeface="Lato"/>
                <a:hlinkClick r:id="rId4"/>
              </a:rPr>
              <a:t>https://www.jetir.org/papers/JETIR2107218.pdf</a:t>
            </a:r>
            <a:endParaRPr sz="1200" u="sng">
              <a:solidFill>
                <a:schemeClr val="hlink"/>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pic>
        <p:nvPicPr>
          <p:cNvPr id="373" name="Google Shape;373;p6"/>
          <p:cNvPicPr preferRelativeResize="0"/>
          <p:nvPr/>
        </p:nvPicPr>
        <p:blipFill rotWithShape="1">
          <a:blip r:embed="rId5">
            <a:alphaModFix/>
          </a:blip>
          <a:srcRect b="0" l="4555" r="4153" t="11606"/>
          <a:stretch/>
        </p:blipFill>
        <p:spPr>
          <a:xfrm>
            <a:off x="4573175" y="2978025"/>
            <a:ext cx="4451950" cy="2062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9" name="Google Shape;379;p7"/>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Various Models used in the Cheque Processing Application will be made into microservices and will be hosted on cloud to minimise processing time and improve </a:t>
            </a:r>
            <a:r>
              <a:rPr lang="en">
                <a:solidFill>
                  <a:srgbClr val="222222"/>
                </a:solidFill>
                <a:highlight>
                  <a:srgbClr val="FFFFFF"/>
                </a:highlight>
                <a:latin typeface="Lato"/>
                <a:ea typeface="Lato"/>
                <a:cs typeface="Lato"/>
                <a:sym typeface="Lato"/>
              </a:rPr>
              <a:t>scalability.</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Multilingual support available.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AutoNum type="arabicPeriod"/>
            </a:pPr>
            <a:r>
              <a:rPr lang="en">
                <a:solidFill>
                  <a:srgbClr val="222222"/>
                </a:solidFill>
                <a:highlight>
                  <a:srgbClr val="FFFFFF"/>
                </a:highlight>
                <a:latin typeface="Lato"/>
                <a:ea typeface="Lato"/>
                <a:cs typeface="Lato"/>
                <a:sym typeface="Lato"/>
              </a:rPr>
              <a:t>False Positive and False Negatives of the Sign verification will be used to retrain the Siamese Network to increase the efficiency of the model.</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pic>
        <p:nvPicPr>
          <p:cNvPr id="380" name="Google Shape;380;p7"/>
          <p:cNvPicPr preferRelativeResize="0"/>
          <p:nvPr/>
        </p:nvPicPr>
        <p:blipFill>
          <a:blip r:embed="rId3">
            <a:alphaModFix/>
          </a:blip>
          <a:stretch>
            <a:fillRect/>
          </a:stretch>
        </p:blipFill>
        <p:spPr>
          <a:xfrm>
            <a:off x="452700" y="2958200"/>
            <a:ext cx="8238600" cy="1551125"/>
          </a:xfrm>
          <a:prstGeom prst="rect">
            <a:avLst/>
          </a:prstGeom>
          <a:noFill/>
          <a:ln>
            <a:noFill/>
          </a:ln>
        </p:spPr>
      </p:pic>
      <p:sp>
        <p:nvSpPr>
          <p:cNvPr id="381" name="Google Shape;381;p7"/>
          <p:cNvSpPr txBox="1"/>
          <p:nvPr/>
        </p:nvSpPr>
        <p:spPr>
          <a:xfrm>
            <a:off x="2528525" y="4565600"/>
            <a:ext cx="398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Workflow of Cheque Processing System</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
          <p:cNvSpPr txBox="1"/>
          <p:nvPr/>
        </p:nvSpPr>
        <p:spPr>
          <a:xfrm>
            <a:off x="103850" y="259350"/>
            <a:ext cx="11426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F1F50"/>
                </a:solidFill>
                <a:latin typeface="Lato"/>
                <a:ea typeface="Lato"/>
                <a:cs typeface="Lato"/>
                <a:sym typeface="Lato"/>
              </a:rPr>
              <a:t>GitHub Repository</a:t>
            </a:r>
            <a:r>
              <a:rPr b="1" i="0" lang="en" sz="2000" u="none" cap="none" strike="noStrike">
                <a:solidFill>
                  <a:srgbClr val="1F1F50"/>
                </a:solidFill>
                <a:latin typeface="Lato"/>
                <a:ea typeface="Lato"/>
                <a:cs typeface="Lato"/>
                <a:sym typeface="Lato"/>
              </a:rPr>
              <a:t> </a:t>
            </a:r>
            <a:r>
              <a:rPr b="1" i="0" lang="en" sz="2000" u="none" cap="none" strike="noStrike">
                <a:solidFill>
                  <a:srgbClr val="1F1F50"/>
                </a:solidFill>
                <a:latin typeface="Lato"/>
                <a:ea typeface="Lato"/>
                <a:cs typeface="Lato"/>
                <a:sym typeface="Lato"/>
              </a:rPr>
              <a:t>Link</a:t>
            </a:r>
            <a:r>
              <a:rPr b="1" lang="en" sz="2000">
                <a:solidFill>
                  <a:srgbClr val="1F1F50"/>
                </a:solidFill>
                <a:latin typeface="Lato"/>
                <a:ea typeface="Lato"/>
                <a:cs typeface="Lato"/>
                <a:sym typeface="Lato"/>
              </a:rPr>
              <a:t>: https://github.com/khadeom/Bank-of-Baroda-Hackthon</a:t>
            </a:r>
            <a:endParaRPr b="1" i="0" sz="2000" u="none" cap="none" strike="noStrike">
              <a:solidFill>
                <a:srgbClr val="1F1F50"/>
              </a:solidFill>
              <a:latin typeface="Lato"/>
              <a:ea typeface="Lato"/>
              <a:cs typeface="Lato"/>
              <a:sym typeface="Lato"/>
            </a:endParaRPr>
          </a:p>
        </p:txBody>
      </p:sp>
      <p:pic>
        <p:nvPicPr>
          <p:cNvPr id="387" name="Google Shape;387;p8"/>
          <p:cNvPicPr preferRelativeResize="0"/>
          <p:nvPr/>
        </p:nvPicPr>
        <p:blipFill rotWithShape="1">
          <a:blip r:embed="rId3">
            <a:alphaModFix/>
          </a:blip>
          <a:srcRect b="5838" l="0" r="0" t="0"/>
          <a:stretch/>
        </p:blipFill>
        <p:spPr>
          <a:xfrm>
            <a:off x="1019675" y="1345825"/>
            <a:ext cx="7170051" cy="3797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5ca1e2cf7b_2_17"/>
          <p:cNvSpPr txBox="1"/>
          <p:nvPr>
            <p:ph type="title"/>
          </p:nvPr>
        </p:nvSpPr>
        <p:spPr>
          <a:xfrm>
            <a:off x="494617" y="229550"/>
            <a:ext cx="564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393" name="Google Shape;393;g15ca1e2cf7b_2_17"/>
          <p:cNvPicPr preferRelativeResize="0"/>
          <p:nvPr/>
        </p:nvPicPr>
        <p:blipFill>
          <a:blip r:embed="rId3">
            <a:alphaModFix/>
          </a:blip>
          <a:stretch>
            <a:fillRect/>
          </a:stretch>
        </p:blipFill>
        <p:spPr>
          <a:xfrm>
            <a:off x="1168450" y="968775"/>
            <a:ext cx="6807075" cy="3828974"/>
          </a:xfrm>
          <a:prstGeom prst="rect">
            <a:avLst/>
          </a:prstGeom>
          <a:noFill/>
          <a:ln>
            <a:noFill/>
          </a:ln>
        </p:spPr>
      </p:pic>
      <p:pic>
        <p:nvPicPr>
          <p:cNvPr id="394" name="Google Shape;394;g15ca1e2cf7b_2_17"/>
          <p:cNvPicPr preferRelativeResize="0"/>
          <p:nvPr/>
        </p:nvPicPr>
        <p:blipFill>
          <a:blip r:embed="rId4">
            <a:alphaModFix/>
          </a:blip>
          <a:stretch>
            <a:fillRect/>
          </a:stretch>
        </p:blipFill>
        <p:spPr>
          <a:xfrm>
            <a:off x="601288" y="368875"/>
            <a:ext cx="7941399" cy="4234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