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5" r:id="rId9"/>
    <p:sldId id="304" r:id="rId10"/>
    <p:sldId id="307" r:id="rId11"/>
    <p:sldId id="306" r:id="rId12"/>
    <p:sldId id="310" r:id="rId13"/>
    <p:sldId id="270" r:id="rId14"/>
    <p:sldId id="263" r:id="rId15"/>
    <p:sldId id="309" r:id="rId16"/>
    <p:sldId id="311" r:id="rId17"/>
    <p:sldId id="284" r:id="rId18"/>
  </p:sldIdLst>
  <p:sldSz cx="9144000" cy="5143500" type="screen16x9"/>
  <p:notesSz cx="6858000" cy="9144000"/>
  <p:embeddedFontLst>
    <p:embeddedFont>
      <p:font typeface="Fjalla One" panose="020B0604020202020204" charset="0"/>
      <p:regular r:id="rId20"/>
    </p:embeddedFont>
    <p:embeddedFont>
      <p:font typeface="Barlow Semi Condensed Light" panose="020B0604020202020204" charset="0"/>
      <p:regular r:id="rId21"/>
      <p:bold r:id="rId22"/>
      <p:italic r:id="rId23"/>
      <p:boldItalic r:id="rId24"/>
    </p:embeddedFont>
    <p:embeddedFont>
      <p:font typeface="Barlow Semi Condensed Medium" panose="020B0604020202020204" charset="0"/>
      <p:regular r:id="rId25"/>
      <p:bold r:id="rId26"/>
      <p:italic r:id="rId27"/>
      <p:boldItalic r:id="rId28"/>
    </p:embeddedFont>
    <p:embeddedFont>
      <p:font typeface="Barlow Semi Condense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D680A5-985B-4B84-B582-E41182941A5B}">
  <a:tblStyle styleId="{34D680A5-985B-4B84-B582-E41182941A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0218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297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784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780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0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67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409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654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591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81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60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6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56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57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01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73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489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33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5" r:id="rId10"/>
    <p:sldLayoutId id="2147483669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77190" y="1797919"/>
            <a:ext cx="363849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NLP : Bag Of Words Model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03350" y="3721727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300" dirty="0" smtClean="0"/>
              <a:t>Seif Eddine Khadhraoui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10469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Frequency count</a:t>
            </a:r>
            <a:endParaRPr dirty="0"/>
          </a:p>
        </p:txBody>
      </p:sp>
      <p:sp>
        <p:nvSpPr>
          <p:cNvPr id="19" name="Google Shape;2178;p39"/>
          <p:cNvSpPr txBox="1">
            <a:spLocks/>
          </p:cNvSpPr>
          <p:nvPr/>
        </p:nvSpPr>
        <p:spPr>
          <a:xfrm>
            <a:off x="2804844" y="680694"/>
            <a:ext cx="3678149" cy="55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2400" dirty="0" smtClean="0"/>
              <a:t>Using TF-IDF </a:t>
            </a:r>
            <a:endParaRPr lang="en-US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61" y="680694"/>
            <a:ext cx="7019933" cy="409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9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10469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SMS Dataset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119163" y="759634"/>
            <a:ext cx="6226860" cy="55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800" b="1" dirty="0"/>
              <a:t>Context</a:t>
            </a:r>
          </a:p>
          <a:p>
            <a:pPr fontAlgn="base"/>
            <a:r>
              <a:rPr lang="en-US" sz="1800" dirty="0"/>
              <a:t>The SMS Spam Collection is a set of SMS tagged messages that have been collected for SMS Spam research. It contains one set of SMS messages in English of 5,574 messages, tagged </a:t>
            </a:r>
            <a:r>
              <a:rPr lang="en-US" sz="1800" dirty="0" smtClean="0"/>
              <a:t>according </a:t>
            </a:r>
            <a:r>
              <a:rPr lang="en-US" sz="1800" dirty="0"/>
              <a:t>being ham (legitimate) or spam</a:t>
            </a:r>
          </a:p>
        </p:txBody>
      </p:sp>
      <p:sp>
        <p:nvSpPr>
          <p:cNvPr id="20" name="Google Shape;2178;p39"/>
          <p:cNvSpPr txBox="1">
            <a:spLocks/>
          </p:cNvSpPr>
          <p:nvPr/>
        </p:nvSpPr>
        <p:spPr>
          <a:xfrm>
            <a:off x="1119163" y="2251067"/>
            <a:ext cx="1377457" cy="55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2000" dirty="0" smtClean="0"/>
              <a:t>Overview :</a:t>
            </a:r>
            <a:endParaRPr lang="en-US" sz="2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459" y="2372612"/>
            <a:ext cx="4500081" cy="2629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03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704812" y="2245278"/>
            <a:ext cx="3737225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700" dirty="0" smtClean="0"/>
              <a:t>M</a:t>
            </a:r>
            <a:r>
              <a:rPr lang="en" sz="4700" dirty="0" smtClean="0"/>
              <a:t>odel process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04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M</a:t>
            </a:r>
            <a:r>
              <a:rPr lang="en" dirty="0" smtClean="0"/>
              <a:t>odel process 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Exploring Data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Bag of words model using 2 methods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</a:t>
            </a: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ext preprocessing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Evaluating the model of each method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</a:t>
            </a:r>
            <a:r>
              <a:rPr lang="en" sz="18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tep 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</a:t>
            </a:r>
            <a:r>
              <a:rPr lang="en" sz="1800" dirty="0" smtClean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tep2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</a:t>
            </a:r>
            <a:r>
              <a:rPr lang="en" sz="18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step</a:t>
            </a:r>
            <a:r>
              <a:rPr lang="en" sz="1800" dirty="0" smtClean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EVALUATION</a:t>
            </a:r>
            <a:endParaRPr dirty="0"/>
          </a:p>
        </p:txBody>
      </p:sp>
      <p:sp>
        <p:nvSpPr>
          <p:cNvPr id="65" name="Google Shape;2178;p39"/>
          <p:cNvSpPr txBox="1">
            <a:spLocks/>
          </p:cNvSpPr>
          <p:nvPr/>
        </p:nvSpPr>
        <p:spPr>
          <a:xfrm>
            <a:off x="1093515" y="620646"/>
            <a:ext cx="6226860" cy="55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 smtClean="0"/>
              <a:t>We evaluate the model using ML Algorithms </a:t>
            </a:r>
            <a:endParaRPr lang="en-US" sz="1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62" y="1220726"/>
            <a:ext cx="3627063" cy="341291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392" y="1172780"/>
            <a:ext cx="3226160" cy="33918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EVALUATION</a:t>
            </a:r>
            <a:endParaRPr dirty="0"/>
          </a:p>
        </p:txBody>
      </p:sp>
      <p:pic>
        <p:nvPicPr>
          <p:cNvPr id="1026" name="Picture 2" descr="Text Classification : The Naïve Bayes algorithm - ppt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54" y="1171255"/>
            <a:ext cx="3450155" cy="258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AUC - ROC Curve | by Sarang Narkhede |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30" y="713113"/>
            <a:ext cx="3225681" cy="294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178;p39"/>
          <p:cNvSpPr txBox="1">
            <a:spLocks/>
          </p:cNvSpPr>
          <p:nvPr/>
        </p:nvSpPr>
        <p:spPr>
          <a:xfrm>
            <a:off x="5029198" y="3579603"/>
            <a:ext cx="2763344" cy="156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b="1" dirty="0" smtClean="0"/>
              <a:t>Area under the ROC CURVE</a:t>
            </a:r>
          </a:p>
          <a:p>
            <a:r>
              <a:rPr lang="en-US" sz="1800" dirty="0" smtClean="0"/>
              <a:t>A performance measurement for classification problem at various thresholds settings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534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51252" y="1943460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smtClean="0"/>
              <a:t>Source Code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51252" y="87361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6" name="Google Shape;2178;p39"/>
          <p:cNvSpPr txBox="1">
            <a:spLocks/>
          </p:cNvSpPr>
          <p:nvPr/>
        </p:nvSpPr>
        <p:spPr>
          <a:xfrm>
            <a:off x="1321622" y="3986372"/>
            <a:ext cx="6226860" cy="98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 smtClean="0"/>
              <a:t>Source code available at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account</a:t>
            </a:r>
          </a:p>
          <a:p>
            <a:r>
              <a:rPr lang="en-US" sz="1800" b="1" dirty="0"/>
              <a:t>https://github.com/khadhraoui-seifeddine/NLP-Bag-Of-Words</a:t>
            </a:r>
            <a:endParaRPr lang="en-US" sz="1800" b="1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74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youremail@freepik.com 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+91  620 421 838 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yourcompany.com</a:t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Template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315092"/>
            <a:ext cx="7288919" cy="310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Here’s what you’ll find in </a:t>
            </a:r>
            <a:r>
              <a:rPr lang="en" sz="16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this </a:t>
            </a: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template: 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" sz="1600" dirty="0">
                <a:sym typeface="Barlow Semi Condensed"/>
              </a:rPr>
              <a:t>A slide structure based on </a:t>
            </a:r>
            <a:r>
              <a:rPr lang="en" sz="1600" dirty="0" smtClean="0"/>
              <a:t>NLP</a:t>
            </a:r>
            <a:r>
              <a:rPr lang="en" sz="1600" dirty="0"/>
              <a:t> </a:t>
            </a:r>
            <a:r>
              <a:rPr lang="en" sz="1600" dirty="0" smtClean="0"/>
              <a:t>fondamentals in general and BaG Of Words in specefic</a:t>
            </a:r>
            <a:endParaRPr lang="en" sz="1600" dirty="0" smtClean="0">
              <a:sym typeface="Barlow Semi Condensed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" sz="1600" dirty="0" smtClean="0"/>
              <a:t>Table of Contents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en-US" sz="1600" dirty="0"/>
              <a:t>A resources slide, where you’ll find </a:t>
            </a:r>
            <a:r>
              <a:rPr lang="en-US" sz="1600" dirty="0" smtClean="0"/>
              <a:t>link to Source code and template.</a:t>
            </a:r>
            <a:endParaRPr lang="en" sz="1600" dirty="0" smtClean="0"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smtClean="0"/>
              <a:t>Description of Natural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accent1"/>
                </a:solidFill>
              </a:rPr>
              <a:t>W</a:t>
            </a:r>
            <a:r>
              <a:rPr lang="en" sz="1800" dirty="0" smtClean="0">
                <a:solidFill>
                  <a:schemeClr val="accent1"/>
                </a:solidFill>
              </a:rPr>
              <a:t>hat is NLP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Bag Of Words 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7" y="1792224"/>
            <a:ext cx="2640529" cy="83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smtClean="0"/>
              <a:t>General </a:t>
            </a:r>
            <a:r>
              <a:rPr lang="fr-FR" dirty="0" err="1" smtClean="0"/>
              <a:t>idea</a:t>
            </a:r>
            <a:r>
              <a:rPr lang="fr-FR" dirty="0" smtClean="0"/>
              <a:t> about the </a:t>
            </a:r>
            <a:r>
              <a:rPr lang="fr-FR" dirty="0" err="1" smtClean="0"/>
              <a:t>term</a:t>
            </a:r>
            <a:r>
              <a:rPr lang="fr-FR" dirty="0" smtClean="0"/>
              <a:t> </a:t>
            </a:r>
            <a:r>
              <a:rPr lang="fr-FR" dirty="0" err="1" smtClean="0"/>
              <a:t>BoW</a:t>
            </a:r>
            <a:r>
              <a:rPr lang="fr-FR" dirty="0" smtClean="0"/>
              <a:t> and </a:t>
            </a:r>
            <a:r>
              <a:rPr lang="fr-FR" dirty="0" err="1" smtClean="0"/>
              <a:t>overview</a:t>
            </a:r>
            <a:r>
              <a:rPr lang="fr-FR" dirty="0" smtClean="0"/>
              <a:t> of the </a:t>
            </a:r>
            <a:r>
              <a:rPr lang="fr-FR" dirty="0" err="1" smtClean="0"/>
              <a:t>dataset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Our model </a:t>
            </a:r>
            <a:r>
              <a:rPr lang="en" sz="1800" dirty="0">
                <a:solidFill>
                  <a:schemeClr val="accent1"/>
                </a:solidFill>
              </a:rPr>
              <a:t>Process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5"/>
            <a:ext cx="2615100" cy="810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err="1" smtClean="0"/>
              <a:t>Contains</a:t>
            </a:r>
            <a:r>
              <a:rPr lang="fr-FR" dirty="0" smtClean="0"/>
              <a:t> a </a:t>
            </a:r>
            <a:r>
              <a:rPr lang="fr-FR" dirty="0" err="1" smtClean="0"/>
              <a:t>brief</a:t>
            </a:r>
            <a:r>
              <a:rPr lang="fr-FR" dirty="0" smtClean="0"/>
              <a:t> description of the model usage and </a:t>
            </a:r>
            <a:r>
              <a:rPr lang="fr-FR" dirty="0" err="1" smtClean="0"/>
              <a:t>evaluation</a:t>
            </a:r>
            <a:r>
              <a:rPr lang="fr-FR" dirty="0" smtClean="0"/>
              <a:t> </a:t>
            </a:r>
            <a:r>
              <a:rPr lang="fr-FR" dirty="0" err="1" smtClean="0"/>
              <a:t>later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Source code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err="1" smtClean="0"/>
              <a:t>Finally</a:t>
            </a:r>
            <a:r>
              <a:rPr lang="fr-FR" dirty="0" smtClean="0"/>
              <a:t> the </a:t>
            </a:r>
            <a:r>
              <a:rPr lang="fr-FR" dirty="0" err="1" smtClean="0"/>
              <a:t>link</a:t>
            </a:r>
            <a:r>
              <a:rPr lang="fr-FR" dirty="0" smtClean="0"/>
              <a:t> to the source code 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smtClean="0"/>
              <a:t>NLP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Natural Language processing </a:t>
            </a:r>
            <a:endParaRPr sz="2000" b="1" dirty="0"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10469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Text is everywhere 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119163" y="946212"/>
            <a:ext cx="6226860" cy="55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usage of documents </a:t>
            </a:r>
            <a:r>
              <a:rPr lang="fr-FR" sz="18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is</a:t>
            </a:r>
            <a:r>
              <a:rPr lang="fr-FR" sz="18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 </a:t>
            </a:r>
            <a:r>
              <a:rPr lang="fr-FR" sz="18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primary</a:t>
            </a:r>
            <a:r>
              <a:rPr lang="fr-FR" sz="18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information </a:t>
            </a:r>
            <a:r>
              <a:rPr lang="fr-FR" sz="18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artifact</a:t>
            </a:r>
            <a:r>
              <a:rPr lang="fr-FR" sz="18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in </a:t>
            </a:r>
            <a:r>
              <a:rPr lang="fr-FR" sz="18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our</a:t>
            </a:r>
            <a:r>
              <a:rPr lang="fr-FR" sz="18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fr-FR" sz="18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lives</a:t>
            </a:r>
            <a:r>
              <a:rPr lang="fr-FR" sz="18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" name="Google Shape;2178;p39"/>
          <p:cNvSpPr txBox="1">
            <a:spLocks/>
          </p:cNvSpPr>
          <p:nvPr/>
        </p:nvSpPr>
        <p:spPr>
          <a:xfrm>
            <a:off x="1119163" y="1633826"/>
            <a:ext cx="6226860" cy="55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 smtClean="0"/>
              <a:t>The access to documents has greatly grown thanks to the internet </a:t>
            </a:r>
            <a:endParaRPr lang="en-US" sz="1800" dirty="0"/>
          </a:p>
        </p:txBody>
      </p:sp>
      <p:sp>
        <p:nvSpPr>
          <p:cNvPr id="20" name="Google Shape;2178;p39"/>
          <p:cNvSpPr txBox="1">
            <a:spLocks/>
          </p:cNvSpPr>
          <p:nvPr/>
        </p:nvSpPr>
        <p:spPr>
          <a:xfrm>
            <a:off x="1119163" y="2185960"/>
            <a:ext cx="1377457" cy="55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2000" dirty="0" smtClean="0"/>
              <a:t>Examples :</a:t>
            </a:r>
            <a:endParaRPr lang="en-US" sz="2000" dirty="0"/>
          </a:p>
        </p:txBody>
      </p:sp>
      <p:sp>
        <p:nvSpPr>
          <p:cNvPr id="21" name="Google Shape;2178;p39"/>
          <p:cNvSpPr txBox="1">
            <a:spLocks/>
          </p:cNvSpPr>
          <p:nvPr/>
        </p:nvSpPr>
        <p:spPr>
          <a:xfrm>
            <a:off x="1119163" y="2790013"/>
            <a:ext cx="6226860" cy="55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1800" dirty="0" smtClean="0"/>
              <a:t>Webpages, social media, Wikipedia, reviews and job descriptions</a:t>
            </a:r>
            <a:endParaRPr lang="en-US" sz="1800" dirty="0"/>
          </a:p>
        </p:txBody>
      </p:sp>
      <p:sp>
        <p:nvSpPr>
          <p:cNvPr id="22" name="Google Shape;2178;p39"/>
          <p:cNvSpPr txBox="1">
            <a:spLocks/>
          </p:cNvSpPr>
          <p:nvPr/>
        </p:nvSpPr>
        <p:spPr>
          <a:xfrm>
            <a:off x="1119163" y="3394066"/>
            <a:ext cx="6555633" cy="97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b="1" dirty="0" smtClean="0"/>
              <a:t>NLP is the quantification of texts into features that we can use later for </a:t>
            </a:r>
          </a:p>
          <a:p>
            <a:r>
              <a:rPr lang="en-US" sz="1800" b="1" dirty="0" smtClean="0"/>
              <a:t>Statistic models mainly for training models </a:t>
            </a:r>
            <a:endParaRPr lang="en-US"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88535" y="4294971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" dirty="0" smtClean="0"/>
              <a:t>he </a:t>
            </a:r>
            <a:r>
              <a:rPr lang="en" dirty="0"/>
              <a:t>Problem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514727" y="2414016"/>
            <a:ext cx="2141545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accent1"/>
                </a:solidFill>
              </a:rPr>
              <a:t>E</a:t>
            </a:r>
            <a:r>
              <a:rPr lang="en" dirty="0" smtClean="0">
                <a:solidFill>
                  <a:schemeClr val="accent1"/>
                </a:solidFill>
              </a:rPr>
              <a:t>stablish authorship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7" y="2414016"/>
            <a:ext cx="1904008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Tone classification 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Classification 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975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</a:t>
            </a: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uthenticy , plagiarism detection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</a:t>
            </a: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entiment analysis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(online reviews, twitter, social media)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414522" y="2825496"/>
            <a:ext cx="1764900" cy="1376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Classification of genres for narratives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E</a:t>
            </a:r>
            <a:r>
              <a:rPr lang="en" dirty="0" smtClean="0"/>
              <a:t>xample : books, articles</a:t>
            </a: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sp>
        <p:nvSpPr>
          <p:cNvPr id="39" name="Google Shape;2178;p39"/>
          <p:cNvSpPr txBox="1">
            <a:spLocks/>
          </p:cNvSpPr>
          <p:nvPr/>
        </p:nvSpPr>
        <p:spPr>
          <a:xfrm>
            <a:off x="1617785" y="1061565"/>
            <a:ext cx="6406332" cy="55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How to extract information from texts to perform such applications ? </a:t>
            </a:r>
            <a:endParaRPr lang="en-US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Text preprocessing 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303368" y="1131082"/>
            <a:ext cx="2537792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Sentence segmentantion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303367" y="1524274"/>
            <a:ext cx="2286719" cy="91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separating individual sentences within a given text or document.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283694" y="1207414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Word tokenization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283694" y="1600606"/>
            <a:ext cx="2792310" cy="91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identifying and separating words from a given text, taking into account language-specific </a:t>
            </a:r>
            <a:r>
              <a:rPr lang="en-US" sz="1600" dirty="0" smtClean="0"/>
              <a:t>rules</a:t>
            </a:r>
            <a:endParaRPr sz="1600" dirty="0"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1348816" y="266295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Stemming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1348816" y="3056142"/>
            <a:ext cx="2437802" cy="653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sz="16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Reduce </a:t>
            </a:r>
            <a:r>
              <a:rPr lang="fr-FR" sz="16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words</a:t>
            </a:r>
            <a:r>
              <a:rPr lang="fr-FR" sz="16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to their stems (base forms)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5375747" y="270575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800" b="1" dirty="0"/>
              <a:t>Lemmatization</a:t>
            </a:r>
            <a:r>
              <a:rPr lang="fr-FR" sz="1800" dirty="0"/>
              <a:t> 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5375746" y="3098942"/>
            <a:ext cx="2463435" cy="1227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doing things properly with the use of a vocabulary and morphological analysis of word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105504" y="1286530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46689" y="281839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4174237" y="286119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083698" y="1362862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25" y="3775952"/>
            <a:ext cx="422910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smtClean="0"/>
              <a:t>BoW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Bag Of Words</a:t>
            </a:r>
            <a:endParaRPr sz="2000" b="1" dirty="0"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9442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10469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Bag Of Words 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119163" y="1456977"/>
            <a:ext cx="6226860" cy="55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Bag of </a:t>
            </a:r>
            <a:r>
              <a:rPr lang="fr-FR" sz="18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words</a:t>
            </a:r>
            <a:r>
              <a:rPr lang="fr-FR" sz="18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fr-FR" sz="18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takes</a:t>
            </a:r>
            <a:r>
              <a:rPr lang="fr-FR" sz="18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fr-FR" sz="18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any</a:t>
            </a:r>
            <a:r>
              <a:rPr lang="fr-FR" sz="18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fr-FR" sz="18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texts</a:t>
            </a:r>
            <a:r>
              <a:rPr lang="fr-FR" sz="18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</a:t>
            </a:r>
            <a:r>
              <a:rPr lang="fr-FR" sz="18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counts</a:t>
            </a:r>
            <a:r>
              <a:rPr lang="fr-FR" sz="18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the </a:t>
            </a:r>
            <a:r>
              <a:rPr lang="fr-FR" sz="18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frequency</a:t>
            </a:r>
            <a:r>
              <a:rPr lang="fr-FR" sz="18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of </a:t>
            </a:r>
            <a:r>
              <a:rPr lang="fr-FR" sz="1800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words</a:t>
            </a:r>
            <a:r>
              <a:rPr lang="fr-FR" sz="1800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" name="Google Shape;2178;p39"/>
          <p:cNvSpPr txBox="1">
            <a:spLocks/>
          </p:cNvSpPr>
          <p:nvPr/>
        </p:nvSpPr>
        <p:spPr>
          <a:xfrm>
            <a:off x="1119163" y="930802"/>
            <a:ext cx="6226860" cy="55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dirty="0" smtClean="0"/>
              <a:t>Imagine that we have a plastic bag and we place element into it</a:t>
            </a:r>
            <a:endParaRPr lang="en-US" sz="1800" dirty="0"/>
          </a:p>
        </p:txBody>
      </p:sp>
      <p:sp>
        <p:nvSpPr>
          <p:cNvPr id="20" name="Google Shape;2178;p39"/>
          <p:cNvSpPr txBox="1">
            <a:spLocks/>
          </p:cNvSpPr>
          <p:nvPr/>
        </p:nvSpPr>
        <p:spPr>
          <a:xfrm>
            <a:off x="1119163" y="1942842"/>
            <a:ext cx="1377457" cy="55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2000" dirty="0" smtClean="0"/>
              <a:t>Example :</a:t>
            </a:r>
            <a:endParaRPr lang="en-US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394" y="2009111"/>
            <a:ext cx="5261846" cy="26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941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453</Words>
  <Application>Microsoft Office PowerPoint</Application>
  <PresentationFormat>Affichage à l'écran (16:9)</PresentationFormat>
  <Paragraphs>93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Fjalla One</vt:lpstr>
      <vt:lpstr>Arial</vt:lpstr>
      <vt:lpstr>Roboto Condensed Light</vt:lpstr>
      <vt:lpstr>Barlow Semi Condensed Light</vt:lpstr>
      <vt:lpstr>Barlow Semi Condensed Medium</vt:lpstr>
      <vt:lpstr>Barlow Semi Condensed</vt:lpstr>
      <vt:lpstr>Technology Consulting by Slidesgo</vt:lpstr>
      <vt:lpstr>NLP : Bag Of Words Model</vt:lpstr>
      <vt:lpstr>Contents of This Template</vt:lpstr>
      <vt:lpstr>Table of Contents</vt:lpstr>
      <vt:lpstr>NLP</vt:lpstr>
      <vt:lpstr>Text is everywhere </vt:lpstr>
      <vt:lpstr>The Problem</vt:lpstr>
      <vt:lpstr>Text preprocessing </vt:lpstr>
      <vt:lpstr>BoW</vt:lpstr>
      <vt:lpstr>Bag Of Words </vt:lpstr>
      <vt:lpstr>Frequency count</vt:lpstr>
      <vt:lpstr>SMS Dataset</vt:lpstr>
      <vt:lpstr>Model process</vt:lpstr>
      <vt:lpstr>Model process </vt:lpstr>
      <vt:lpstr>EVALUATION</vt:lpstr>
      <vt:lpstr>EVALUATION</vt:lpstr>
      <vt:lpstr>Source Code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: Bag Of Words Model</dc:title>
  <dc:creator>Home</dc:creator>
  <cp:lastModifiedBy>seifeddine.khadhraoui</cp:lastModifiedBy>
  <cp:revision>25</cp:revision>
  <dcterms:modified xsi:type="dcterms:W3CDTF">2023-05-22T10:06:10Z</dcterms:modified>
</cp:coreProperties>
</file>