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308" r:id="rId2"/>
    <p:sldId id="2331" r:id="rId3"/>
    <p:sldId id="2332" r:id="rId4"/>
    <p:sldId id="2321" r:id="rId5"/>
    <p:sldId id="2334" r:id="rId6"/>
    <p:sldId id="2324" r:id="rId7"/>
    <p:sldId id="2330" r:id="rId8"/>
    <p:sldId id="2327" r:id="rId9"/>
    <p:sldId id="2329" r:id="rId10"/>
    <p:sldId id="2312" r:id="rId11"/>
    <p:sldId id="2273"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C05528-139A-4643-B020-6EB32ACF67D9}">
          <p14:sldIdLst>
            <p14:sldId id="2308"/>
            <p14:sldId id="2331"/>
            <p14:sldId id="2332"/>
            <p14:sldId id="2321"/>
            <p14:sldId id="2334"/>
            <p14:sldId id="2324"/>
            <p14:sldId id="2330"/>
            <p14:sldId id="2327"/>
            <p14:sldId id="2329"/>
            <p14:sldId id="2312"/>
            <p14:sldId id="2273"/>
          </p14:sldIdLst>
        </p14:section>
      </p14:sectionLst>
    </p:ext>
    <p:ext uri="{EFAFB233-063F-42B5-8137-9DF3F51BA10A}">
      <p15:sldGuideLst xmlns:p15="http://schemas.microsoft.com/office/powerpoint/2012/main">
        <p15:guide id="1" orient="horz" pos="8088" userDrawn="1">
          <p15:clr>
            <a:srgbClr val="A4A3A4"/>
          </p15:clr>
        </p15:guide>
        <p15:guide id="4" pos="14278" userDrawn="1">
          <p15:clr>
            <a:srgbClr val="A4A3A4"/>
          </p15:clr>
        </p15:guide>
        <p15:guide id="5" pos="1078" userDrawn="1">
          <p15:clr>
            <a:srgbClr val="A4A3A4"/>
          </p15:clr>
        </p15:guide>
        <p15:guide id="8" orient="horz" pos="504" userDrawn="1">
          <p15:clr>
            <a:srgbClr val="A4A3A4"/>
          </p15:clr>
        </p15:guide>
        <p15:guide id="11"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F4D"/>
    <a:srgbClr val="FA484D"/>
    <a:srgbClr val="000000"/>
    <a:srgbClr val="817E9A"/>
    <a:srgbClr val="583F52"/>
    <a:srgbClr val="000E36"/>
    <a:srgbClr val="4AEDDE"/>
    <a:srgbClr val="FDEA57"/>
    <a:srgbClr val="74FBC3"/>
    <a:srgbClr val="F6DC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2801" autoAdjust="0"/>
  </p:normalViewPr>
  <p:slideViewPr>
    <p:cSldViewPr snapToGrid="0" snapToObjects="1">
      <p:cViewPr>
        <p:scale>
          <a:sx n="26" d="100"/>
          <a:sy n="26" d="100"/>
        </p:scale>
        <p:origin x="1224" y="308"/>
      </p:cViewPr>
      <p:guideLst>
        <p:guide orient="horz" pos="8088"/>
        <p:guide pos="14278"/>
        <p:guide pos="1078"/>
        <p:guide orient="horz" pos="504"/>
        <p:guide pos="76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6/8/2023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46559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14413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78582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59911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66531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Falls of the elderly always lead to serious health issues as the decline of their physical fitness.</a:t>
            </a:r>
          </a:p>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Fracture is the most common injury in fall of an elderly and there is also a certain possibility to get coma, brain trauma, and paralysis. </a:t>
            </a:r>
          </a:p>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At most fall situations, the fall process is the main source of injury because of the high impact. But sometimes the late medical salvage may worsen the situation. </a:t>
            </a:r>
            <a:r>
              <a:rPr lang="en-US" sz="8000" b="0" dirty="0" smtClean="0">
                <a:solidFill>
                  <a:srgbClr val="3B1F4D"/>
                </a:solidFill>
              </a:rPr>
              <a:t>That</a:t>
            </a:r>
            <a:r>
              <a:rPr lang="en-US" sz="6000" b="0" dirty="0" smtClean="0">
                <a:solidFill>
                  <a:srgbClr val="3B1F4D"/>
                </a:solidFill>
              </a:rPr>
              <a:t> means the faster the salvage comes, the less risk the elderly will face</a:t>
            </a:r>
            <a:r>
              <a:rPr lang="en-US" sz="4000" b="0" dirty="0" smtClean="0">
                <a:solidFill>
                  <a:srgbClr val="3B1F4D"/>
                </a:solidFill>
              </a:rPr>
              <a:t>.</a:t>
            </a:r>
            <a:endParaRPr lang="en-US" sz="4000" b="0" dirty="0" smtClean="0">
              <a:solidFill>
                <a:srgbClr val="3B1F4D"/>
              </a:solidFill>
              <a:latin typeface="Montserrat" charset="0"/>
              <a:ea typeface="Montserrat" charset="0"/>
              <a:cs typeface="Montserrat" charset="0"/>
            </a:endParaRPr>
          </a:p>
          <a:p>
            <a:pPr marL="0" marR="0" indent="0" algn="l" defTabSz="914217" rtl="0" eaLnBrk="1" fontAlgn="auto" latinLnBrk="0" hangingPunct="1">
              <a:lnSpc>
                <a:spcPct val="100000"/>
              </a:lnSpc>
              <a:spcBef>
                <a:spcPts val="0"/>
              </a:spcBef>
              <a:spcAft>
                <a:spcPts val="0"/>
              </a:spcAft>
              <a:buClrTx/>
              <a:buSzTx/>
              <a:buFontTx/>
              <a:buNone/>
              <a:tabLst/>
              <a:defRPr/>
            </a:pPr>
            <a:endParaRPr lang="en-US" sz="2400" b="1" dirty="0" smtClean="0">
              <a:solidFill>
                <a:srgbClr val="3B1F4D"/>
              </a:solidFill>
              <a:latin typeface="Montserrat" charset="0"/>
              <a:ea typeface="Montserrat" charset="0"/>
              <a:cs typeface="Montserrat" charset="0"/>
            </a:endParaRPr>
          </a:p>
          <a:p>
            <a:endParaRPr lang="en-CA" dirty="0" smtClean="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261111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Falls of the elderly always lead to serious health issues as the decline of their physical fitness.</a:t>
            </a:r>
          </a:p>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Fracture is the most common injury in fall of an elderly and there is also a certain possibility to get coma, brain trauma, and paralysis. </a:t>
            </a:r>
          </a:p>
          <a:p>
            <a:pPr marL="342900" marR="0" indent="-3429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6000" b="0" dirty="0" smtClean="0">
                <a:solidFill>
                  <a:srgbClr val="3B1F4D"/>
                </a:solidFill>
              </a:rPr>
              <a:t>At most fall situations, the fall process is the main source of injury because of the high impact. But sometimes the late medical salvage may worsen the situation. </a:t>
            </a:r>
            <a:r>
              <a:rPr lang="en-US" sz="8000" b="0" dirty="0" smtClean="0">
                <a:solidFill>
                  <a:srgbClr val="3B1F4D"/>
                </a:solidFill>
              </a:rPr>
              <a:t>That</a:t>
            </a:r>
            <a:r>
              <a:rPr lang="en-US" sz="6000" b="0" dirty="0" smtClean="0">
                <a:solidFill>
                  <a:srgbClr val="3B1F4D"/>
                </a:solidFill>
              </a:rPr>
              <a:t> means the faster the salvage comes, the less risk the elderly will face</a:t>
            </a:r>
            <a:r>
              <a:rPr lang="en-US" sz="4000" b="0" dirty="0" smtClean="0">
                <a:solidFill>
                  <a:srgbClr val="3B1F4D"/>
                </a:solidFill>
              </a:rPr>
              <a:t>.</a:t>
            </a:r>
            <a:endParaRPr lang="en-US" sz="4000" b="0" dirty="0" smtClean="0">
              <a:solidFill>
                <a:srgbClr val="3B1F4D"/>
              </a:solidFill>
              <a:latin typeface="Montserrat" charset="0"/>
              <a:ea typeface="Montserrat" charset="0"/>
              <a:cs typeface="Montserrat" charset="0"/>
            </a:endParaRPr>
          </a:p>
          <a:p>
            <a:pPr marL="0" marR="0" indent="0" algn="l" defTabSz="914217" rtl="0" eaLnBrk="1" fontAlgn="auto" latinLnBrk="0" hangingPunct="1">
              <a:lnSpc>
                <a:spcPct val="100000"/>
              </a:lnSpc>
              <a:spcBef>
                <a:spcPts val="0"/>
              </a:spcBef>
              <a:spcAft>
                <a:spcPts val="0"/>
              </a:spcAft>
              <a:buClrTx/>
              <a:buSzTx/>
              <a:buFontTx/>
              <a:buNone/>
              <a:tabLst/>
              <a:defRPr/>
            </a:pPr>
            <a:endParaRPr lang="en-US" sz="2400" b="1" dirty="0" smtClean="0">
              <a:solidFill>
                <a:srgbClr val="3B1F4D"/>
              </a:solidFill>
              <a:latin typeface="Montserrat" charset="0"/>
              <a:ea typeface="Montserrat" charset="0"/>
              <a:cs typeface="Montserrat" charset="0"/>
            </a:endParaRPr>
          </a:p>
          <a:p>
            <a:endParaRPr lang="en-CA" dirty="0" smtClean="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92896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indent="-571500" algn="l" defTabSz="91421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400" b="1" dirty="0" smtClean="0">
                <a:solidFill>
                  <a:srgbClr val="3B1F4D"/>
                </a:solidFill>
              </a:rPr>
              <a:t>Older people are the most vulnerable, as they often have chronic diseases that require continuous medical assistance. Any person living alone is at a higher risk of not getting medical care in due time, and special attention must be given to people above 65</a:t>
            </a:r>
            <a:r>
              <a:rPr lang="en-US" sz="2400" b="1" dirty="0" smtClean="0"/>
              <a:t>.</a:t>
            </a:r>
            <a:endParaRPr lang="en-US" sz="2400" b="1" dirty="0" smtClean="0">
              <a:solidFill>
                <a:srgbClr val="3B1F4D"/>
              </a:solidFill>
            </a:endParaRPr>
          </a:p>
          <a:p>
            <a:pPr marL="571500" indent="-571500">
              <a:buFont typeface="Wingdings" panose="05000000000000000000" pitchFamily="2" charset="2"/>
              <a:buChar char="ü"/>
            </a:pPr>
            <a:endParaRPr lang="en-US" sz="2400" b="1" dirty="0" smtClean="0">
              <a:solidFill>
                <a:srgbClr val="3B1F4D"/>
              </a:solidFill>
            </a:endParaRPr>
          </a:p>
          <a:p>
            <a:pPr marL="571500" indent="-571500">
              <a:buFont typeface="Wingdings" panose="05000000000000000000" pitchFamily="2" charset="2"/>
              <a:buChar char="ü"/>
            </a:pPr>
            <a:r>
              <a:rPr lang="en-US" sz="2400" b="1" dirty="0" smtClean="0">
                <a:solidFill>
                  <a:srgbClr val="3B1F4D"/>
                </a:solidFill>
              </a:rPr>
              <a:t>Fall detection is necessary for control over adults with health</a:t>
            </a:r>
          </a:p>
          <a:p>
            <a:pPr marL="571500" indent="-571500">
              <a:buFont typeface="Wingdings" panose="05000000000000000000" pitchFamily="2" charset="2"/>
              <a:buChar char="ü"/>
            </a:pPr>
            <a:r>
              <a:rPr lang="en-US" sz="2400" b="1" dirty="0" smtClean="0">
                <a:solidFill>
                  <a:srgbClr val="3B1F4D"/>
                </a:solidFill>
              </a:rPr>
              <a:t> issues like:</a:t>
            </a:r>
          </a:p>
          <a:p>
            <a:pPr marL="571500" indent="-571500">
              <a:buFont typeface="Wingdings" panose="05000000000000000000" pitchFamily="2" charset="2"/>
              <a:buChar char="ü"/>
            </a:pPr>
            <a:endParaRPr lang="en-US" sz="2400" b="1" dirty="0" smtClean="0">
              <a:solidFill>
                <a:srgbClr val="3B1F4D"/>
              </a:solidFill>
            </a:endParaRPr>
          </a:p>
          <a:p>
            <a:pPr marL="571500" indent="-571500">
              <a:buFont typeface="+mj-lt"/>
              <a:buAutoNum type="romanLcPeriod"/>
            </a:pPr>
            <a:r>
              <a:rPr lang="en-US" sz="2400" dirty="0" smtClean="0">
                <a:solidFill>
                  <a:srgbClr val="3B1F4D"/>
                </a:solidFill>
              </a:rPr>
              <a:t>Parkinson's disease: People with Parkinson's disease have a higher risk of falls due to their impaired balance and coordination.</a:t>
            </a:r>
          </a:p>
          <a:p>
            <a:pPr marL="571500" indent="-571500">
              <a:buFont typeface="+mj-lt"/>
              <a:buAutoNum type="romanLcPeriod"/>
            </a:pPr>
            <a:endParaRPr lang="en-US" sz="2400" dirty="0" smtClean="0">
              <a:solidFill>
                <a:srgbClr val="3B1F4D"/>
              </a:solidFill>
            </a:endParaRPr>
          </a:p>
          <a:p>
            <a:pPr marL="571500" indent="-571500">
              <a:buFont typeface="+mj-lt"/>
              <a:buAutoNum type="romanLcPeriod"/>
            </a:pPr>
            <a:r>
              <a:rPr lang="en-US" sz="2400" dirty="0" smtClean="0">
                <a:solidFill>
                  <a:srgbClr val="3B1F4D"/>
                </a:solidFill>
              </a:rPr>
              <a:t>Osteoporosis: This condition weakens bones, making them more susceptible to fractures from falls.</a:t>
            </a:r>
          </a:p>
          <a:p>
            <a:pPr marL="571500" indent="-571500">
              <a:buFont typeface="+mj-lt"/>
              <a:buAutoNum type="romanLcPeriod"/>
            </a:pPr>
            <a:endParaRPr lang="en-US" sz="2400" dirty="0" smtClean="0">
              <a:solidFill>
                <a:srgbClr val="3B1F4D"/>
              </a:solidFill>
            </a:endParaRPr>
          </a:p>
          <a:p>
            <a:pPr marL="571500" indent="-571500">
              <a:buFont typeface="+mj-lt"/>
              <a:buAutoNum type="romanLcPeriod"/>
            </a:pPr>
            <a:r>
              <a:rPr lang="en-US" sz="2400" dirty="0" smtClean="0">
                <a:solidFill>
                  <a:srgbClr val="3B1F4D"/>
                </a:solidFill>
              </a:rPr>
              <a:t>Stroke: After a stroke, individuals may experience weakness or paralysis on one side of their body, which can increase the likelihood of falls.</a:t>
            </a:r>
          </a:p>
          <a:p>
            <a:pPr marL="571500" indent="-571500">
              <a:buFont typeface="+mj-lt"/>
              <a:buAutoNum type="romanLcPeriod"/>
            </a:pPr>
            <a:endParaRPr lang="en-US" sz="2400" dirty="0" smtClean="0">
              <a:solidFill>
                <a:srgbClr val="3B1F4D"/>
              </a:solidFill>
            </a:endParaRPr>
          </a:p>
          <a:p>
            <a:pPr marL="571500" indent="-571500">
              <a:buFont typeface="+mj-lt"/>
              <a:buAutoNum type="romanLcPeriod"/>
            </a:pPr>
            <a:r>
              <a:rPr lang="en-US" sz="2400" dirty="0" smtClean="0">
                <a:solidFill>
                  <a:srgbClr val="3B1F4D"/>
                </a:solidFill>
              </a:rPr>
              <a:t>Dementia: People with dementia may have difficulty with spatial awareness and memory, leading to falls.</a:t>
            </a:r>
          </a:p>
          <a:p>
            <a:pPr marL="571500" indent="-571500">
              <a:buFont typeface="+mj-lt"/>
              <a:buAutoNum type="romanLcPeriod"/>
            </a:pPr>
            <a:endParaRPr lang="en-US" sz="2400" dirty="0" smtClean="0">
              <a:solidFill>
                <a:srgbClr val="3B1F4D"/>
              </a:solidFill>
            </a:endParaRPr>
          </a:p>
          <a:p>
            <a:pPr marL="571500" indent="-571500">
              <a:buFont typeface="+mj-lt"/>
              <a:buAutoNum type="romanLcPeriod"/>
            </a:pPr>
            <a:r>
              <a:rPr lang="en-US" sz="2400" dirty="0" smtClean="0">
                <a:solidFill>
                  <a:srgbClr val="3B1F4D"/>
                </a:solidFill>
              </a:rPr>
              <a:t>Cardiovascular disease: Heart conditions can cause dizziness or fainting spells, increasing the risk of falls.</a:t>
            </a:r>
          </a:p>
          <a:p>
            <a:pPr marL="571500" indent="-571500">
              <a:buFont typeface="+mj-lt"/>
              <a:buAutoNum type="romanLcPeriod"/>
            </a:pPr>
            <a:endParaRPr lang="en-US" sz="2400" dirty="0" smtClean="0">
              <a:solidFill>
                <a:srgbClr val="3B1F4D"/>
              </a:solidFill>
            </a:endParaRPr>
          </a:p>
          <a:p>
            <a:pPr marL="571500" indent="-571500">
              <a:buFont typeface="+mj-lt"/>
              <a:buAutoNum type="romanLcPeriod"/>
            </a:pPr>
            <a:r>
              <a:rPr lang="en-US" sz="2400" dirty="0" smtClean="0">
                <a:solidFill>
                  <a:srgbClr val="3B1F4D"/>
                </a:solidFill>
              </a:rPr>
              <a:t>Diabetes: Diabetic neuropathy can cause numbness or tingling in the feet, leading to balance issues and falls.</a:t>
            </a:r>
          </a:p>
          <a:p>
            <a:pPr marL="571500" indent="-571500">
              <a:buFont typeface="+mj-lt"/>
              <a:buAutoNum type="romanLcPeriod"/>
            </a:pPr>
            <a:endParaRPr lang="en-US" sz="2400" dirty="0" smtClean="0">
              <a:solidFill>
                <a:srgbClr val="3B1F4D"/>
              </a:solidFill>
            </a:endParaRPr>
          </a:p>
          <a:p>
            <a:pPr marL="571500" indent="-571500">
              <a:buFont typeface="+mj-lt"/>
              <a:buAutoNum type="romanLcPeriod"/>
            </a:pPr>
            <a:r>
              <a:rPr lang="en-US" sz="2400" dirty="0" smtClean="0">
                <a:solidFill>
                  <a:srgbClr val="3B1F4D"/>
                </a:solidFill>
              </a:rPr>
              <a:t>Multiple sclerosis: This condition can cause muscle weakness and spasticity, making it difficult to maintain balance and increasing the risk of falls.</a:t>
            </a:r>
          </a:p>
          <a:p>
            <a:pPr marL="571500" indent="-571500">
              <a:buFont typeface="+mj-lt"/>
              <a:buAutoNum type="romanLcPeriod"/>
            </a:pPr>
            <a:endParaRPr lang="en-US" sz="2400" dirty="0" smtClean="0">
              <a:solidFill>
                <a:srgbClr val="3B1F4D"/>
              </a:solidFill>
            </a:endParaRPr>
          </a:p>
          <a:p>
            <a:pPr marL="571500" indent="-571500">
              <a:buFont typeface="+mj-lt"/>
              <a:buAutoNum type="romanLcPeriod"/>
            </a:pPr>
            <a:r>
              <a:rPr lang="en-US" sz="2400" dirty="0" smtClean="0">
                <a:solidFill>
                  <a:srgbClr val="3B1F4D"/>
                </a:solidFill>
              </a:rPr>
              <a:t>Fall detection technology can help caregivers monitor these individuals and provide timely assistance in case of a fall, reducing the risk of injury and improving overall quality of life.</a:t>
            </a:r>
            <a:endParaRPr lang="en-US" sz="2400" dirty="0" smtClean="0">
              <a:solidFill>
                <a:srgbClr val="3B1F4D"/>
              </a:solidFill>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82231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89962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50090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236764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64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Picture Placeholder 13"/>
          <p:cNvSpPr>
            <a:spLocks noGrp="1"/>
          </p:cNvSpPr>
          <p:nvPr>
            <p:ph type="pic" sz="quarter" idx="50"/>
          </p:nvPr>
        </p:nvSpPr>
        <p:spPr>
          <a:xfrm>
            <a:off x="16059924"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51"/>
          </p:nvPr>
        </p:nvSpPr>
        <p:spPr>
          <a:xfrm>
            <a:off x="9643409"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41912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General Slide">
    <p:spTree>
      <p:nvGrpSpPr>
        <p:cNvPr id="1" name=""/>
        <p:cNvGrpSpPr/>
        <p:nvPr/>
      </p:nvGrpSpPr>
      <p:grpSpPr>
        <a:xfrm>
          <a:off x="0" y="0"/>
          <a:ext cx="0" cy="0"/>
          <a:chOff x="0" y="0"/>
          <a:chExt cx="0" cy="0"/>
        </a:xfrm>
      </p:grpSpPr>
      <p:sp>
        <p:nvSpPr>
          <p:cNvPr id="3" name="Picture Placeholder 13"/>
          <p:cNvSpPr>
            <a:spLocks noGrp="1"/>
          </p:cNvSpPr>
          <p:nvPr>
            <p:ph type="pic" sz="quarter" idx="41"/>
          </p:nvPr>
        </p:nvSpPr>
        <p:spPr>
          <a:xfrm>
            <a:off x="0" y="0"/>
            <a:ext cx="12154829"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Rectangle 3"/>
          <p:cNvSpPr/>
          <p:nvPr userDrawn="1"/>
        </p:nvSpPr>
        <p:spPr>
          <a:xfrm>
            <a:off x="7850459" y="12578576"/>
            <a:ext cx="8207297"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extLst>
      <p:ext uri="{BB962C8B-B14F-4D97-AF65-F5344CB8AC3E}">
        <p14:creationId xmlns:p14="http://schemas.microsoft.com/office/powerpoint/2010/main" val="155519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General Slide">
    <p:spTree>
      <p:nvGrpSpPr>
        <p:cNvPr id="1" name=""/>
        <p:cNvGrpSpPr/>
        <p:nvPr/>
      </p:nvGrpSpPr>
      <p:grpSpPr>
        <a:xfrm>
          <a:off x="0" y="0"/>
          <a:ext cx="0" cy="0"/>
          <a:chOff x="0" y="0"/>
          <a:chExt cx="0" cy="0"/>
        </a:xfrm>
      </p:grpSpPr>
      <p:sp>
        <p:nvSpPr>
          <p:cNvPr id="4" name="Rectangle 3"/>
          <p:cNvSpPr/>
          <p:nvPr userDrawn="1"/>
        </p:nvSpPr>
        <p:spPr>
          <a:xfrm>
            <a:off x="12623180" y="12333249"/>
            <a:ext cx="2787805"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17" name="Picture Placeholder 13"/>
          <p:cNvSpPr>
            <a:spLocks noGrp="1"/>
          </p:cNvSpPr>
          <p:nvPr>
            <p:ph type="pic" sz="quarter" idx="41"/>
          </p:nvPr>
        </p:nvSpPr>
        <p:spPr>
          <a:xfrm>
            <a:off x="18335206" y="0"/>
            <a:ext cx="6042444"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8" name="Picture Placeholder 13"/>
          <p:cNvSpPr>
            <a:spLocks noGrp="1"/>
          </p:cNvSpPr>
          <p:nvPr>
            <p:ph type="pic" sz="quarter" idx="42"/>
          </p:nvPr>
        </p:nvSpPr>
        <p:spPr>
          <a:xfrm>
            <a:off x="12188825" y="0"/>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9" name="Picture Placeholder 13"/>
          <p:cNvSpPr>
            <a:spLocks noGrp="1"/>
          </p:cNvSpPr>
          <p:nvPr>
            <p:ph type="pic" sz="quarter" idx="43"/>
          </p:nvPr>
        </p:nvSpPr>
        <p:spPr>
          <a:xfrm>
            <a:off x="12188825" y="7002966"/>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53460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roject 1">
    <p:spTree>
      <p:nvGrpSpPr>
        <p:cNvPr id="1" name=""/>
        <p:cNvGrpSpPr/>
        <p:nvPr/>
      </p:nvGrpSpPr>
      <p:grpSpPr>
        <a:xfrm>
          <a:off x="0" y="0"/>
          <a:ext cx="0" cy="0"/>
          <a:chOff x="0" y="0"/>
          <a:chExt cx="0" cy="0"/>
        </a:xfrm>
      </p:grpSpPr>
      <p:sp>
        <p:nvSpPr>
          <p:cNvPr id="3" name="Picture Placeholder 13"/>
          <p:cNvSpPr>
            <a:spLocks noGrp="1"/>
          </p:cNvSpPr>
          <p:nvPr>
            <p:ph type="pic" sz="quarter" idx="26"/>
          </p:nvPr>
        </p:nvSpPr>
        <p:spPr>
          <a:xfrm>
            <a:off x="18150080"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30"/>
          </p:nvPr>
        </p:nvSpPr>
        <p:spPr>
          <a:xfrm>
            <a:off x="18150080"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8" name="Picture Placeholder 13"/>
          <p:cNvSpPr>
            <a:spLocks noGrp="1"/>
          </p:cNvSpPr>
          <p:nvPr>
            <p:ph type="pic" sz="quarter" idx="31"/>
          </p:nvPr>
        </p:nvSpPr>
        <p:spPr>
          <a:xfrm>
            <a:off x="1426945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9" name="Picture Placeholder 13"/>
          <p:cNvSpPr>
            <a:spLocks noGrp="1"/>
          </p:cNvSpPr>
          <p:nvPr>
            <p:ph type="pic" sz="quarter" idx="32"/>
          </p:nvPr>
        </p:nvSpPr>
        <p:spPr>
          <a:xfrm>
            <a:off x="1041113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0" name="Picture Placeholder 13"/>
          <p:cNvSpPr>
            <a:spLocks noGrp="1"/>
          </p:cNvSpPr>
          <p:nvPr>
            <p:ph type="pic" sz="quarter" idx="33"/>
          </p:nvPr>
        </p:nvSpPr>
        <p:spPr>
          <a:xfrm>
            <a:off x="2649882"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1" name="Picture Placeholder 13"/>
          <p:cNvSpPr>
            <a:spLocks noGrp="1"/>
          </p:cNvSpPr>
          <p:nvPr>
            <p:ph type="pic" sz="quarter" idx="34"/>
          </p:nvPr>
        </p:nvSpPr>
        <p:spPr>
          <a:xfrm>
            <a:off x="18150080"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2" name="Picture Placeholder 13"/>
          <p:cNvSpPr>
            <a:spLocks noGrp="1"/>
          </p:cNvSpPr>
          <p:nvPr>
            <p:ph type="pic" sz="quarter" idx="35"/>
          </p:nvPr>
        </p:nvSpPr>
        <p:spPr>
          <a:xfrm>
            <a:off x="1426945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3" name="Picture Placeholder 13"/>
          <p:cNvSpPr>
            <a:spLocks noGrp="1"/>
          </p:cNvSpPr>
          <p:nvPr>
            <p:ph type="pic" sz="quarter" idx="36"/>
          </p:nvPr>
        </p:nvSpPr>
        <p:spPr>
          <a:xfrm>
            <a:off x="1041113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4" name="Picture Placeholder 13"/>
          <p:cNvSpPr>
            <a:spLocks noGrp="1"/>
          </p:cNvSpPr>
          <p:nvPr>
            <p:ph type="pic" sz="quarter" idx="37"/>
          </p:nvPr>
        </p:nvSpPr>
        <p:spPr>
          <a:xfrm>
            <a:off x="2649882"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5" name="Picture Placeholder 13"/>
          <p:cNvSpPr>
            <a:spLocks noGrp="1"/>
          </p:cNvSpPr>
          <p:nvPr>
            <p:ph type="pic" sz="quarter" idx="29"/>
          </p:nvPr>
        </p:nvSpPr>
        <p:spPr>
          <a:xfrm>
            <a:off x="2649882"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6" name="Picture Placeholder 13"/>
          <p:cNvSpPr>
            <a:spLocks noGrp="1"/>
          </p:cNvSpPr>
          <p:nvPr>
            <p:ph type="pic" sz="quarter" idx="38"/>
          </p:nvPr>
        </p:nvSpPr>
        <p:spPr>
          <a:xfrm>
            <a:off x="6530508"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7" name="Picture Placeholder 13"/>
          <p:cNvSpPr>
            <a:spLocks noGrp="1"/>
          </p:cNvSpPr>
          <p:nvPr>
            <p:ph type="pic" sz="quarter" idx="39"/>
          </p:nvPr>
        </p:nvSpPr>
        <p:spPr>
          <a:xfrm>
            <a:off x="6530508"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329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Rectangle 1"/>
          <p:cNvSpPr/>
          <p:nvPr userDrawn="1"/>
        </p:nvSpPr>
        <p:spPr>
          <a:xfrm>
            <a:off x="9077093" y="12489366"/>
            <a:ext cx="6579219" cy="7805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3" name="Picture Placeholder 13"/>
          <p:cNvSpPr>
            <a:spLocks noGrp="1"/>
          </p:cNvSpPr>
          <p:nvPr>
            <p:ph type="pic" sz="quarter" idx="60"/>
          </p:nvPr>
        </p:nvSpPr>
        <p:spPr>
          <a:xfrm>
            <a:off x="-9015" y="0"/>
            <a:ext cx="24386666"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14444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113" r:id="rId1"/>
    <p:sldLayoutId id="2147483991" r:id="rId2"/>
    <p:sldLayoutId id="2147483981" r:id="rId3"/>
    <p:sldLayoutId id="2147483982" r:id="rId4"/>
    <p:sldLayoutId id="2147484006" r:id="rId5"/>
    <p:sldLayoutId id="2147484119" r:id="rId6"/>
  </p:sldLayoutIdLst>
  <p:hf hdr="0" ftr="0" dt="0"/>
  <p:txStyles>
    <p:titleStyle>
      <a:lvl1pPr algn="l" defTabSz="1828434" rtl="0" eaLnBrk="1" latinLnBrk="0" hangingPunct="1">
        <a:lnSpc>
          <a:spcPct val="90000"/>
        </a:lnSpc>
        <a:spcBef>
          <a:spcPct val="0"/>
        </a:spcBef>
        <a:buNone/>
        <a:defRPr lang="en-US" sz="4400" kern="1200">
          <a:solidFill>
            <a:schemeClr val="tx1"/>
          </a:solidFill>
          <a:latin typeface="Montserrat Hairline" charset="0"/>
          <a:ea typeface="Montserrat Hairline" charset="0"/>
          <a:cs typeface="Montserrat Hairline"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3600" kern="1200" dirty="0" smtClean="0">
          <a:solidFill>
            <a:schemeClr val="tx1"/>
          </a:solidFill>
          <a:effectLst/>
          <a:latin typeface="Montserrat Hairline" charset="0"/>
          <a:ea typeface="Montserrat Hairline" charset="0"/>
          <a:cs typeface="Montserrat Hairline"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effectLst/>
          <a:latin typeface="Montserrat Hairline" charset="0"/>
          <a:ea typeface="Montserrat Hairline" charset="0"/>
          <a:cs typeface="Montserrat Hairline"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Montserrat Hairline" charset="0"/>
          <a:ea typeface="Montserrat Hairline" charset="0"/>
          <a:cs typeface="Montserrat Hairline"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000" kern="1200" dirty="0" smtClean="0">
          <a:solidFill>
            <a:schemeClr val="tx1"/>
          </a:solidFill>
          <a:effectLst/>
          <a:latin typeface="Montserrat Hairline" charset="0"/>
          <a:ea typeface="Montserrat Hairline" charset="0"/>
          <a:cs typeface="Montserrat Hairline"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0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391779" y="5934456"/>
            <a:ext cx="17643355" cy="1930208"/>
          </a:xfrm>
          <a:prstGeom prst="rect">
            <a:avLst/>
          </a:prstGeom>
          <a:noFill/>
        </p:spPr>
        <p:txBody>
          <a:bodyPr wrap="none" lIns="365760" tIns="0" rIns="0" bIns="0" rtlCol="0">
            <a:spAutoFit/>
          </a:bodyPr>
          <a:lstStyle/>
          <a:p>
            <a:pPr algn="ctr">
              <a:lnSpc>
                <a:spcPts val="16700"/>
              </a:lnSpc>
            </a:pPr>
            <a:r>
              <a:rPr lang="en-US" sz="11100" spc="3000" dirty="0" smtClean="0">
                <a:solidFill>
                  <a:schemeClr val="tx2"/>
                </a:solidFill>
                <a:latin typeface="Montserrat" charset="0"/>
                <a:ea typeface="Montserrat" charset="0"/>
                <a:cs typeface="Montserrat" charset="0"/>
              </a:rPr>
              <a:t>FALL</a:t>
            </a:r>
            <a:r>
              <a:rPr lang="en-US" sz="11100" spc="3000" dirty="0">
                <a:solidFill>
                  <a:schemeClr val="accent2"/>
                </a:solidFill>
                <a:latin typeface="Montserrat" charset="0"/>
                <a:ea typeface="Montserrat" charset="0"/>
                <a:cs typeface="Montserrat" charset="0"/>
              </a:rPr>
              <a:t> </a:t>
            </a:r>
            <a:r>
              <a:rPr lang="en-US" sz="11100" spc="3000" dirty="0" smtClean="0">
                <a:solidFill>
                  <a:srgbClr val="0070C0"/>
                </a:solidFill>
                <a:latin typeface="Montserrat" charset="0"/>
                <a:ea typeface="Montserrat" charset="0"/>
                <a:cs typeface="Montserrat" charset="0"/>
              </a:rPr>
              <a:t>DETECTION</a:t>
            </a:r>
            <a:endParaRPr lang="en-US" sz="11100" spc="3000" dirty="0">
              <a:solidFill>
                <a:srgbClr val="0070C0"/>
              </a:solidFill>
              <a:latin typeface="Montserrat" charset="0"/>
              <a:ea typeface="Montserrat" charset="0"/>
              <a:cs typeface="Montserrat" charset="0"/>
            </a:endParaRPr>
          </a:p>
        </p:txBody>
      </p:sp>
      <p:sp>
        <p:nvSpPr>
          <p:cNvPr id="20" name="Rectangle 19"/>
          <p:cNvSpPr>
            <a:spLocks/>
          </p:cNvSpPr>
          <p:nvPr/>
        </p:nvSpPr>
        <p:spPr bwMode="auto">
          <a:xfrm>
            <a:off x="4891102" y="8058699"/>
            <a:ext cx="14631058" cy="799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3000" spc="1800" dirty="0" smtClean="0">
                <a:solidFill>
                  <a:schemeClr val="tx1">
                    <a:lumMod val="75000"/>
                  </a:schemeClr>
                </a:solidFill>
                <a:latin typeface="Montserrat Light" charset="0"/>
                <a:ea typeface="Montserrat Light" charset="0"/>
                <a:cs typeface="Montserrat Light" charset="0"/>
                <a:sym typeface="Bebas Neue" charset="0"/>
              </a:rPr>
              <a:t>GRADUATION PROJECT PRESENTATION</a:t>
            </a:r>
            <a:endParaRPr lang="en-US" sz="3000" spc="1800" dirty="0">
              <a:solidFill>
                <a:schemeClr val="tx1">
                  <a:lumMod val="75000"/>
                </a:schemeClr>
              </a:solidFill>
              <a:latin typeface="Montserrat Light" charset="0"/>
              <a:ea typeface="Montserrat Light" charset="0"/>
              <a:cs typeface="Montserrat Light" charset="0"/>
              <a:sym typeface="Bebas Neue" charset="0"/>
            </a:endParaRPr>
          </a:p>
        </p:txBody>
      </p:sp>
      <p:sp>
        <p:nvSpPr>
          <p:cNvPr id="7" name="TextBox 6"/>
          <p:cNvSpPr txBox="1"/>
          <p:nvPr/>
        </p:nvSpPr>
        <p:spPr>
          <a:xfrm>
            <a:off x="8847821" y="9390546"/>
            <a:ext cx="6240607" cy="769441"/>
          </a:xfrm>
          <a:prstGeom prst="rect">
            <a:avLst/>
          </a:prstGeom>
          <a:noFill/>
        </p:spPr>
        <p:txBody>
          <a:bodyPr wrap="square" rtlCol="0" anchor="ctr" anchorCtr="0">
            <a:spAutoFit/>
          </a:bodyPr>
          <a:lstStyle/>
          <a:p>
            <a:pPr algn="ctr"/>
            <a:r>
              <a:rPr lang="en-US" sz="4400" dirty="0" smtClean="0">
                <a:solidFill>
                  <a:schemeClr val="tx2"/>
                </a:solidFill>
                <a:latin typeface="Montserrat" charset="0"/>
                <a:ea typeface="Montserrat" charset="0"/>
                <a:cs typeface="Montserrat" charset="0"/>
              </a:rPr>
              <a:t>Khadija </a:t>
            </a:r>
            <a:r>
              <a:rPr lang="en-US" sz="4400" dirty="0" err="1" smtClean="0">
                <a:solidFill>
                  <a:schemeClr val="tx2"/>
                </a:solidFill>
                <a:latin typeface="Montserrat" charset="0"/>
                <a:ea typeface="Montserrat" charset="0"/>
                <a:cs typeface="Montserrat" charset="0"/>
              </a:rPr>
              <a:t>Hashad</a:t>
            </a:r>
            <a:endParaRPr lang="en-US" sz="4400" dirty="0" smtClean="0">
              <a:solidFill>
                <a:schemeClr val="tx2"/>
              </a:solidFill>
              <a:latin typeface="Montserrat" charset="0"/>
              <a:ea typeface="Montserrat" charset="0"/>
              <a:cs typeface="Montserrat" charset="0"/>
            </a:endParaRPr>
          </a:p>
        </p:txBody>
      </p:sp>
      <p:sp>
        <p:nvSpPr>
          <p:cNvPr id="9" name="TextBox 8"/>
          <p:cNvSpPr txBox="1"/>
          <p:nvPr/>
        </p:nvSpPr>
        <p:spPr>
          <a:xfrm>
            <a:off x="7775502" y="10274672"/>
            <a:ext cx="8385524" cy="769441"/>
          </a:xfrm>
          <a:prstGeom prst="rect">
            <a:avLst/>
          </a:prstGeom>
          <a:noFill/>
        </p:spPr>
        <p:txBody>
          <a:bodyPr wrap="square" rtlCol="0" anchor="ctr" anchorCtr="0">
            <a:spAutoFit/>
          </a:bodyPr>
          <a:lstStyle/>
          <a:p>
            <a:pPr algn="ctr"/>
            <a:r>
              <a:rPr lang="en-US" sz="4400" dirty="0" smtClean="0">
                <a:solidFill>
                  <a:schemeClr val="tx2"/>
                </a:solidFill>
                <a:latin typeface="Montserrat" charset="0"/>
                <a:ea typeface="Montserrat" charset="0"/>
                <a:cs typeface="Montserrat" charset="0"/>
              </a:rPr>
              <a:t>Supervisor: Dr. Nizar </a:t>
            </a:r>
            <a:r>
              <a:rPr lang="en-US" sz="4400" dirty="0" err="1">
                <a:solidFill>
                  <a:schemeClr val="tx2"/>
                </a:solidFill>
                <a:latin typeface="Montserrat" charset="0"/>
                <a:ea typeface="Montserrat" charset="0"/>
                <a:cs typeface="Montserrat" charset="0"/>
              </a:rPr>
              <a:t>K</a:t>
            </a:r>
            <a:r>
              <a:rPr lang="en-US" sz="4400" dirty="0" err="1" smtClean="0">
                <a:solidFill>
                  <a:schemeClr val="tx2"/>
                </a:solidFill>
                <a:latin typeface="Montserrat" charset="0"/>
                <a:ea typeface="Montserrat" charset="0"/>
                <a:cs typeface="Montserrat" charset="0"/>
              </a:rPr>
              <a:t>hemri</a:t>
            </a:r>
            <a:endParaRPr lang="en-US" sz="4400" dirty="0" smtClean="0">
              <a:solidFill>
                <a:schemeClr val="tx2"/>
              </a:solidFill>
              <a:latin typeface="Montserrat" charset="0"/>
              <a:ea typeface="Montserrat" charset="0"/>
              <a:cs typeface="Montserrat"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29091"/>
          <a:stretch/>
        </p:blipFill>
        <p:spPr>
          <a:xfrm>
            <a:off x="9561947" y="2018443"/>
            <a:ext cx="4812354" cy="3458284"/>
          </a:xfrm>
          <a:prstGeom prst="rect">
            <a:avLst/>
          </a:prstGeom>
        </p:spPr>
      </p:pic>
    </p:spTree>
    <p:extLst>
      <p:ext uri="{BB962C8B-B14F-4D97-AF65-F5344CB8AC3E}">
        <p14:creationId xmlns:p14="http://schemas.microsoft.com/office/powerpoint/2010/main" val="31727094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0710480" y="1150575"/>
            <a:ext cx="2988319" cy="1002839"/>
          </a:xfrm>
          <a:prstGeom prst="rect">
            <a:avLst/>
          </a:prstGeom>
          <a:noFill/>
        </p:spPr>
        <p:txBody>
          <a:bodyPr wrap="none" rtlCol="0" anchor="ctr" anchorCtr="0">
            <a:spAutoFit/>
          </a:bodyPr>
          <a:lstStyle/>
          <a:p>
            <a:pPr algn="ctr">
              <a:lnSpc>
                <a:spcPts val="7060"/>
              </a:lnSpc>
            </a:pPr>
            <a:r>
              <a:rPr lang="en-CA" sz="6000" b="1" spc="200" dirty="0" smtClean="0">
                <a:solidFill>
                  <a:schemeClr val="tx2"/>
                </a:solidFill>
                <a:latin typeface="Montserrat" charset="0"/>
                <a:ea typeface="Montserrat" charset="0"/>
                <a:cs typeface="Montserrat" charset="0"/>
              </a:rPr>
              <a:t>Budget</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70464" y="723273"/>
            <a:ext cx="4665059" cy="446276"/>
          </a:xfrm>
          <a:prstGeom prst="rect">
            <a:avLst/>
          </a:prstGeom>
          <a:noFill/>
        </p:spPr>
        <p:txBody>
          <a:bodyPr wrap="none" rtlCol="0" anchor="ctr" anchorCtr="0">
            <a:spAutoFit/>
          </a:bodyPr>
          <a:lstStyle/>
          <a:p>
            <a:pPr algn="ctr"/>
            <a:r>
              <a:rPr lang="en-US" sz="2300" spc="600" dirty="0">
                <a:solidFill>
                  <a:schemeClr val="tx2"/>
                </a:solidFill>
                <a:latin typeface="Montserrat" charset="0"/>
                <a:ea typeface="Montserrat" charset="0"/>
                <a:cs typeface="Montserrat" charset="0"/>
              </a:rPr>
              <a:t>Fall Detection System</a:t>
            </a:r>
          </a:p>
        </p:txBody>
      </p:sp>
      <p:graphicFrame>
        <p:nvGraphicFramePr>
          <p:cNvPr id="17" name="Google Shape;159;p22"/>
          <p:cNvGraphicFramePr/>
          <p:nvPr>
            <p:extLst>
              <p:ext uri="{D42A27DB-BD31-4B8C-83A1-F6EECF244321}">
                <p14:modId xmlns:p14="http://schemas.microsoft.com/office/powerpoint/2010/main" val="362201281"/>
              </p:ext>
            </p:extLst>
          </p:nvPr>
        </p:nvGraphicFramePr>
        <p:xfrm>
          <a:off x="6398137" y="3827864"/>
          <a:ext cx="12782998" cy="7059875"/>
        </p:xfrm>
        <a:graphic>
          <a:graphicData uri="http://schemas.openxmlformats.org/drawingml/2006/table">
            <a:tbl>
              <a:tblPr>
                <a:noFill/>
              </a:tblPr>
              <a:tblGrid>
                <a:gridCol w="3942497">
                  <a:extLst>
                    <a:ext uri="{9D8B030D-6E8A-4147-A177-3AD203B41FA5}">
                      <a16:colId xmlns:a16="http://schemas.microsoft.com/office/drawing/2014/main" val="20000"/>
                    </a:ext>
                  </a:extLst>
                </a:gridCol>
                <a:gridCol w="5402627">
                  <a:extLst>
                    <a:ext uri="{9D8B030D-6E8A-4147-A177-3AD203B41FA5}">
                      <a16:colId xmlns:a16="http://schemas.microsoft.com/office/drawing/2014/main" val="20001"/>
                    </a:ext>
                  </a:extLst>
                </a:gridCol>
                <a:gridCol w="3437874">
                  <a:extLst>
                    <a:ext uri="{9D8B030D-6E8A-4147-A177-3AD203B41FA5}">
                      <a16:colId xmlns:a16="http://schemas.microsoft.com/office/drawing/2014/main" val="20002"/>
                    </a:ext>
                  </a:extLst>
                </a:gridCol>
              </a:tblGrid>
              <a:tr h="1135059">
                <a:tc>
                  <a:txBody>
                    <a:bodyPr/>
                    <a:lstStyle/>
                    <a:p>
                      <a:pPr marL="0" lvl="0" indent="0" algn="ctr" rtl="0">
                        <a:spcBef>
                          <a:spcPts val="0"/>
                        </a:spcBef>
                        <a:spcAft>
                          <a:spcPts val="0"/>
                        </a:spcAft>
                        <a:buNone/>
                      </a:pPr>
                      <a:endParaRPr lang="en-US" sz="2400" b="1" dirty="0" smtClean="0">
                        <a:solidFill>
                          <a:schemeClr val="accent1"/>
                        </a:solidFill>
                        <a:latin typeface="Montserrat"/>
                        <a:ea typeface="Times New Roman"/>
                        <a:cs typeface="Times New Roman"/>
                        <a:sym typeface="Times New Roman"/>
                      </a:endParaRPr>
                    </a:p>
                    <a:p>
                      <a:pPr marL="0" lvl="0" indent="0" algn="ctr" rtl="0">
                        <a:spcBef>
                          <a:spcPts val="0"/>
                        </a:spcBef>
                        <a:spcAft>
                          <a:spcPts val="0"/>
                        </a:spcAft>
                        <a:buNone/>
                      </a:pPr>
                      <a:r>
                        <a:rPr lang="en-US" sz="2400" b="1" dirty="0" smtClean="0">
                          <a:solidFill>
                            <a:schemeClr val="accent1"/>
                          </a:solidFill>
                          <a:latin typeface="Montserrat"/>
                          <a:ea typeface="Times New Roman"/>
                          <a:cs typeface="Times New Roman"/>
                          <a:sym typeface="Times New Roman"/>
                        </a:rPr>
                        <a:t>Component</a:t>
                      </a:r>
                      <a:endParaRPr sz="2400" b="1"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lang="en-US" sz="2400" b="1" dirty="0" smtClean="0">
                        <a:solidFill>
                          <a:schemeClr val="accent1"/>
                        </a:solidFill>
                        <a:latin typeface="Montserrat"/>
                        <a:ea typeface="Times New Roman"/>
                        <a:cs typeface="Times New Roman"/>
                        <a:sym typeface="Times New Roman"/>
                      </a:endParaRPr>
                    </a:p>
                    <a:p>
                      <a:pPr marL="0" lvl="0" indent="0" algn="ctr" rtl="0">
                        <a:spcBef>
                          <a:spcPts val="0"/>
                        </a:spcBef>
                        <a:spcAft>
                          <a:spcPts val="0"/>
                        </a:spcAft>
                        <a:buNone/>
                      </a:pPr>
                      <a:r>
                        <a:rPr lang="en-US" sz="2400" b="1" dirty="0" smtClean="0">
                          <a:solidFill>
                            <a:schemeClr val="accent1"/>
                          </a:solidFill>
                          <a:latin typeface="Montserrat"/>
                          <a:ea typeface="Times New Roman"/>
                          <a:cs typeface="Times New Roman"/>
                          <a:sym typeface="Times New Roman"/>
                        </a:rPr>
                        <a:t>Store</a:t>
                      </a:r>
                      <a:endParaRPr sz="2400" b="1"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endParaRPr lang="en-US" sz="2400" b="1" dirty="0" smtClean="0">
                        <a:solidFill>
                          <a:schemeClr val="accent1"/>
                        </a:solidFill>
                        <a:latin typeface="Montserrat"/>
                        <a:ea typeface="Times New Roman"/>
                        <a:cs typeface="Times New Roman"/>
                        <a:sym typeface="Times New Roman"/>
                      </a:endParaRPr>
                    </a:p>
                    <a:p>
                      <a:pPr marL="0" lvl="0" indent="0" algn="ctr" rtl="0">
                        <a:spcBef>
                          <a:spcPts val="0"/>
                        </a:spcBef>
                        <a:spcAft>
                          <a:spcPts val="0"/>
                        </a:spcAft>
                        <a:buNone/>
                      </a:pPr>
                      <a:r>
                        <a:rPr lang="en-US" sz="2400" b="1" dirty="0" smtClean="0">
                          <a:solidFill>
                            <a:schemeClr val="accent1"/>
                          </a:solidFill>
                          <a:latin typeface="Montserrat"/>
                          <a:ea typeface="Times New Roman"/>
                          <a:cs typeface="Times New Roman"/>
                          <a:sym typeface="Times New Roman"/>
                        </a:rPr>
                        <a:t>Cost</a:t>
                      </a:r>
                      <a:r>
                        <a:rPr lang="ar" sz="2400" b="1" dirty="0" smtClean="0">
                          <a:solidFill>
                            <a:schemeClr val="accent1"/>
                          </a:solidFill>
                          <a:latin typeface="Montserrat"/>
                          <a:ea typeface="Times New Roman"/>
                          <a:cs typeface="Times New Roman"/>
                          <a:sym typeface="Times New Roman"/>
                        </a:rPr>
                        <a:t> </a:t>
                      </a:r>
                      <a:r>
                        <a:rPr lang="en-US" sz="2400" b="1" dirty="0" smtClean="0">
                          <a:solidFill>
                            <a:schemeClr val="accent1"/>
                          </a:solidFill>
                          <a:latin typeface="Montserrat"/>
                          <a:ea typeface="Times New Roman"/>
                          <a:cs typeface="Times New Roman"/>
                          <a:sym typeface="Times New Roman"/>
                        </a:rPr>
                        <a:t>(</a:t>
                      </a:r>
                      <a:r>
                        <a:rPr lang="en-CA" sz="2400" b="1" baseline="0" dirty="0" smtClean="0">
                          <a:solidFill>
                            <a:schemeClr val="accent1"/>
                          </a:solidFill>
                          <a:latin typeface="Montserrat"/>
                          <a:ea typeface="Times New Roman"/>
                          <a:cs typeface="Times New Roman"/>
                          <a:sym typeface="Times New Roman"/>
                        </a:rPr>
                        <a:t>LYD)</a:t>
                      </a:r>
                      <a:endParaRPr sz="2400" b="1"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72881">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Arduino </a:t>
                      </a:r>
                      <a:r>
                        <a:rPr lang="en-US" sz="2400" dirty="0" err="1" smtClean="0">
                          <a:solidFill>
                            <a:schemeClr val="accent1"/>
                          </a:solidFill>
                          <a:latin typeface="Montserrat"/>
                          <a:ea typeface="Times New Roman"/>
                          <a:cs typeface="Times New Roman"/>
                          <a:sym typeface="Times New Roman"/>
                        </a:rPr>
                        <a:t>uno</a:t>
                      </a:r>
                      <a:r>
                        <a:rPr lang="en-US" sz="2400" dirty="0" smtClean="0">
                          <a:solidFill>
                            <a:schemeClr val="accent1"/>
                          </a:solidFill>
                          <a:latin typeface="Montserrat"/>
                          <a:ea typeface="Times New Roman"/>
                          <a:cs typeface="Times New Roman"/>
                          <a:sym typeface="Times New Roman"/>
                        </a:rPr>
                        <a:t> R3</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ar" sz="2400" dirty="0" smtClean="0">
                          <a:solidFill>
                            <a:schemeClr val="accent1"/>
                          </a:solidFill>
                          <a:latin typeface="Montserrat"/>
                          <a:ea typeface="Times New Roman"/>
                          <a:cs typeface="Times New Roman"/>
                          <a:sym typeface="Times New Roman"/>
                        </a:rPr>
                        <a:t>القدرة الرقمية</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45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87865">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MPU6050</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ar-LY" sz="2400" dirty="0" smtClean="0">
                          <a:solidFill>
                            <a:schemeClr val="accent1"/>
                          </a:solidFill>
                          <a:latin typeface="Montserrat"/>
                          <a:ea typeface="Times New Roman"/>
                          <a:cs typeface="Times New Roman"/>
                          <a:sym typeface="Times New Roman"/>
                        </a:rPr>
                        <a:t>القدرة الرقمية</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15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1889">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Pulse sensor</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ar-LY" sz="2400" dirty="0" smtClean="0">
                          <a:solidFill>
                            <a:schemeClr val="accent1"/>
                          </a:solidFill>
                          <a:latin typeface="Montserrat"/>
                          <a:ea typeface="Times New Roman"/>
                          <a:cs typeface="Times New Roman"/>
                          <a:sym typeface="Times New Roman"/>
                        </a:rPr>
                        <a:t>القدرة الرقمية</a:t>
                      </a:r>
                      <a:endParaRPr lang="ar-LY"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25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32063">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en-US" sz="2400" dirty="0" smtClean="0">
                          <a:solidFill>
                            <a:schemeClr val="accent1"/>
                          </a:solidFill>
                          <a:latin typeface="Montserrat"/>
                          <a:ea typeface="Times New Roman"/>
                          <a:cs typeface="Times New Roman"/>
                          <a:sym typeface="Times New Roman"/>
                        </a:rPr>
                        <a:t>GSM </a:t>
                      </a:r>
                    </a:p>
                    <a:p>
                      <a:pPr marL="0" marR="0" lvl="0" indent="0" algn="ctr" defTabSz="1828434" rtl="0" eaLnBrk="1" fontAlgn="auto" latinLnBrk="0" hangingPunct="1">
                        <a:lnSpc>
                          <a:spcPct val="100000"/>
                        </a:lnSpc>
                        <a:spcBef>
                          <a:spcPts val="0"/>
                        </a:spcBef>
                        <a:spcAft>
                          <a:spcPts val="0"/>
                        </a:spcAft>
                        <a:buClrTx/>
                        <a:buSzTx/>
                        <a:buFontTx/>
                        <a:buNone/>
                        <a:tabLst/>
                        <a:defRPr/>
                      </a:pPr>
                      <a:r>
                        <a:rPr lang="en-US" sz="2400" dirty="0" smtClean="0">
                          <a:solidFill>
                            <a:schemeClr val="accent1"/>
                          </a:solidFill>
                          <a:latin typeface="Montserrat"/>
                          <a:ea typeface="Times New Roman"/>
                          <a:cs typeface="Times New Roman"/>
                          <a:sym typeface="Times New Roman"/>
                        </a:rPr>
                        <a:t>SIM800L</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err="1" smtClean="0">
                          <a:solidFill>
                            <a:schemeClr val="accent1"/>
                          </a:solidFill>
                          <a:latin typeface="Montserrat"/>
                          <a:ea typeface="Times New Roman"/>
                          <a:cs typeface="Times New Roman"/>
                          <a:sym typeface="Times New Roman"/>
                        </a:rPr>
                        <a:t>Asas</a:t>
                      </a:r>
                      <a:r>
                        <a:rPr lang="en-US" sz="2400" baseline="0" dirty="0" smtClean="0">
                          <a:solidFill>
                            <a:schemeClr val="accent1"/>
                          </a:solidFill>
                          <a:latin typeface="Montserrat"/>
                          <a:ea typeface="Times New Roman"/>
                          <a:cs typeface="Times New Roman"/>
                          <a:sym typeface="Times New Roman"/>
                        </a:rPr>
                        <a:t> Company</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50</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35059">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GPS</a:t>
                      </a:r>
                    </a:p>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neo6m</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ar-LY" sz="2400" dirty="0" smtClean="0">
                          <a:solidFill>
                            <a:schemeClr val="accent1"/>
                          </a:solidFill>
                          <a:latin typeface="Montserrat"/>
                          <a:ea typeface="Times New Roman"/>
                          <a:cs typeface="Times New Roman"/>
                          <a:sym typeface="Times New Roman"/>
                        </a:rPr>
                        <a:t>القدرة الرقمية</a:t>
                      </a:r>
                    </a:p>
                    <a:p>
                      <a:pPr marL="0" lvl="0" indent="0" algn="ctr" rtl="0">
                        <a:spcBef>
                          <a:spcPts val="0"/>
                        </a:spcBef>
                        <a:spcAft>
                          <a:spcPts val="0"/>
                        </a:spcAft>
                        <a:buNone/>
                      </a:pP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50</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135059">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Total</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smtClean="0">
                          <a:solidFill>
                            <a:schemeClr val="accent1"/>
                          </a:solidFill>
                          <a:latin typeface="Montserrat"/>
                          <a:ea typeface="Times New Roman"/>
                          <a:cs typeface="Times New Roman"/>
                          <a:sym typeface="Times New Roman"/>
                        </a:rPr>
                        <a:t>185</a:t>
                      </a:r>
                      <a:endParaRPr sz="2400" dirty="0">
                        <a:solidFill>
                          <a:schemeClr val="accent1"/>
                        </a:solidFill>
                        <a:latin typeface="Montserrat"/>
                        <a:ea typeface="Times New Roman"/>
                        <a:cs typeface="Times New Roman"/>
                        <a:sym typeface="Times New Roman"/>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5529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451612" y="8215506"/>
            <a:ext cx="5442837" cy="932884"/>
          </a:xfrm>
          <a:prstGeom prst="rect">
            <a:avLst/>
          </a:prstGeom>
          <a:noFill/>
        </p:spPr>
        <p:txBody>
          <a:bodyPr wrap="none" rtlCol="0" anchor="ctr" anchorCtr="0">
            <a:spAutoFit/>
          </a:bodyPr>
          <a:lstStyle/>
          <a:p>
            <a:pPr algn="ctr">
              <a:lnSpc>
                <a:spcPts val="7060"/>
              </a:lnSpc>
            </a:pPr>
            <a:r>
              <a:rPr lang="en-US" sz="5400" b="1" spc="1000" dirty="0" smtClean="0">
                <a:solidFill>
                  <a:schemeClr val="tx2"/>
                </a:solidFill>
                <a:latin typeface="Montserrat" charset="0"/>
                <a:ea typeface="Montserrat" charset="0"/>
                <a:cs typeface="Montserrat" charset="0"/>
              </a:rPr>
              <a:t>THANK </a:t>
            </a:r>
            <a:r>
              <a:rPr lang="en-US" sz="5400" b="1" spc="1000" dirty="0" smtClean="0">
                <a:solidFill>
                  <a:srgbClr val="0070C0"/>
                </a:solidFill>
                <a:latin typeface="Montserrat" charset="0"/>
                <a:ea typeface="Montserrat" charset="0"/>
                <a:cs typeface="Montserrat" charset="0"/>
              </a:rPr>
              <a:t>YOU</a:t>
            </a:r>
            <a:endParaRPr lang="en-US" sz="5400" b="1" spc="1000" dirty="0">
              <a:solidFill>
                <a:srgbClr val="0070C0"/>
              </a:solidFill>
              <a:latin typeface="Montserrat" charset="0"/>
              <a:ea typeface="Montserrat" charset="0"/>
              <a:cs typeface="Montserrat"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716" y="3968190"/>
            <a:ext cx="3314628" cy="3314628"/>
          </a:xfrm>
          <a:prstGeom prst="rect">
            <a:avLst/>
          </a:prstGeom>
        </p:spPr>
      </p:pic>
    </p:spTree>
    <p:extLst>
      <p:ext uri="{BB962C8B-B14F-4D97-AF65-F5344CB8AC3E}">
        <p14:creationId xmlns:p14="http://schemas.microsoft.com/office/powerpoint/2010/main" val="80603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902007" y="1150575"/>
            <a:ext cx="6605270"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Table of Content</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70464" y="723273"/>
            <a:ext cx="4665059" cy="446276"/>
          </a:xfrm>
          <a:prstGeom prst="rect">
            <a:avLst/>
          </a:prstGeom>
          <a:noFill/>
        </p:spPr>
        <p:txBody>
          <a:bodyPr wrap="none" rtlCol="0" anchor="ctr" anchorCtr="0">
            <a:spAutoFit/>
          </a:bodyPr>
          <a:lstStyle/>
          <a:p>
            <a:pPr algn="ctr"/>
            <a:r>
              <a:rPr lang="en-US" sz="2300" spc="600" dirty="0">
                <a:solidFill>
                  <a:schemeClr val="tx2"/>
                </a:solidFill>
                <a:latin typeface="Montserrat" charset="0"/>
                <a:ea typeface="Montserrat" charset="0"/>
                <a:cs typeface="Montserrat" charset="0"/>
              </a:rPr>
              <a:t>Fall Detection System</a:t>
            </a:r>
          </a:p>
        </p:txBody>
      </p:sp>
      <p:sp>
        <p:nvSpPr>
          <p:cNvPr id="37" name="TextBox 36"/>
          <p:cNvSpPr txBox="1"/>
          <p:nvPr/>
        </p:nvSpPr>
        <p:spPr>
          <a:xfrm>
            <a:off x="15644640" y="8510545"/>
            <a:ext cx="1896673"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CONCLUSION</a:t>
            </a:r>
            <a:endParaRPr lang="en-US" sz="2000" dirty="0">
              <a:solidFill>
                <a:schemeClr val="tx2"/>
              </a:solidFill>
              <a:latin typeface="Montserrat" charset="0"/>
              <a:ea typeface="Montserrat" charset="0"/>
              <a:cs typeface="Montserrat" charset="0"/>
            </a:endParaRPr>
          </a:p>
        </p:txBody>
      </p:sp>
      <p:sp>
        <p:nvSpPr>
          <p:cNvPr id="39" name="TextBox 38"/>
          <p:cNvSpPr txBox="1"/>
          <p:nvPr/>
        </p:nvSpPr>
        <p:spPr>
          <a:xfrm>
            <a:off x="1971590" y="8510545"/>
            <a:ext cx="2153154"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INTRODUCTION</a:t>
            </a:r>
            <a:endParaRPr lang="en-US" sz="2000" dirty="0">
              <a:solidFill>
                <a:schemeClr val="tx2"/>
              </a:solidFill>
              <a:latin typeface="Montserrat" charset="0"/>
              <a:ea typeface="Montserrat" charset="0"/>
              <a:cs typeface="Montserrat" charset="0"/>
            </a:endParaRPr>
          </a:p>
        </p:txBody>
      </p:sp>
      <p:sp>
        <p:nvSpPr>
          <p:cNvPr id="41" name="TextBox 40"/>
          <p:cNvSpPr txBox="1"/>
          <p:nvPr/>
        </p:nvSpPr>
        <p:spPr>
          <a:xfrm>
            <a:off x="6438745" y="8510545"/>
            <a:ext cx="1632370"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METOLOGY</a:t>
            </a:r>
            <a:endParaRPr lang="en-US" sz="2000" dirty="0">
              <a:solidFill>
                <a:schemeClr val="tx2"/>
              </a:solidFill>
              <a:latin typeface="Montserrat" charset="0"/>
              <a:ea typeface="Montserrat" charset="0"/>
              <a:cs typeface="Montserrat" charset="0"/>
            </a:endParaRPr>
          </a:p>
        </p:txBody>
      </p:sp>
      <p:sp>
        <p:nvSpPr>
          <p:cNvPr id="44" name="TextBox 43"/>
          <p:cNvSpPr txBox="1"/>
          <p:nvPr/>
        </p:nvSpPr>
        <p:spPr>
          <a:xfrm>
            <a:off x="11401989" y="8510545"/>
            <a:ext cx="1351844"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RESULTS</a:t>
            </a:r>
            <a:endParaRPr lang="en-US" sz="2000" dirty="0">
              <a:solidFill>
                <a:schemeClr val="tx2"/>
              </a:solidFill>
              <a:latin typeface="Montserrat" charset="0"/>
              <a:ea typeface="Montserrat" charset="0"/>
              <a:cs typeface="Montserrat"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l="1757" t="16312" r="77957" b="57239"/>
          <a:stretch/>
        </p:blipFill>
        <p:spPr>
          <a:xfrm>
            <a:off x="1502040" y="5175962"/>
            <a:ext cx="3092253" cy="2687878"/>
          </a:xfrm>
          <a:prstGeom prst="rect">
            <a:avLst/>
          </a:prstGeom>
        </p:spPr>
      </p:pic>
      <p:pic>
        <p:nvPicPr>
          <p:cNvPr id="19" name="Picture 18"/>
          <p:cNvPicPr>
            <a:picLocks noChangeAspect="1"/>
          </p:cNvPicPr>
          <p:nvPr/>
        </p:nvPicPr>
        <p:blipFill rotWithShape="1">
          <a:blip r:embed="rId4" cstate="email">
            <a:extLst>
              <a:ext uri="{28A0092B-C50C-407E-A947-70E740481C1C}">
                <a14:useLocalDpi xmlns:a14="http://schemas.microsoft.com/office/drawing/2010/main" val="0"/>
              </a:ext>
            </a:extLst>
          </a:blip>
          <a:srcRect l="22889" t="15407" r="55376" b="57969"/>
          <a:stretch/>
        </p:blipFill>
        <p:spPr>
          <a:xfrm>
            <a:off x="5612438" y="5175962"/>
            <a:ext cx="3284980" cy="2682733"/>
          </a:xfrm>
          <a:prstGeom prst="rect">
            <a:avLst/>
          </a:prstGeom>
        </p:spPr>
      </p:pic>
      <p:pic>
        <p:nvPicPr>
          <p:cNvPr id="20" name="Picture 19"/>
          <p:cNvPicPr>
            <a:picLocks noChangeAspect="1"/>
          </p:cNvPicPr>
          <p:nvPr/>
        </p:nvPicPr>
        <p:blipFill rotWithShape="1">
          <a:blip r:embed="rId5" cstate="email">
            <a:extLst>
              <a:ext uri="{28A0092B-C50C-407E-A947-70E740481C1C}">
                <a14:useLocalDpi xmlns:a14="http://schemas.microsoft.com/office/drawing/2010/main" val="0"/>
              </a:ext>
            </a:extLst>
          </a:blip>
          <a:srcRect l="45349" t="14490" r="34002" b="56169"/>
          <a:stretch/>
        </p:blipFill>
        <p:spPr>
          <a:xfrm>
            <a:off x="10416695" y="5175962"/>
            <a:ext cx="2945462" cy="2790437"/>
          </a:xfrm>
          <a:prstGeom prst="rect">
            <a:avLst/>
          </a:prstGeom>
        </p:spPr>
      </p:pic>
      <p:pic>
        <p:nvPicPr>
          <p:cNvPr id="21" name="Picture 20"/>
          <p:cNvPicPr>
            <a:picLocks noChangeAspect="1"/>
          </p:cNvPicPr>
          <p:nvPr/>
        </p:nvPicPr>
        <p:blipFill rotWithShape="1">
          <a:blip r:embed="rId6" cstate="email">
            <a:extLst>
              <a:ext uri="{28A0092B-C50C-407E-A947-70E740481C1C}">
                <a14:useLocalDpi xmlns:a14="http://schemas.microsoft.com/office/drawing/2010/main" val="0"/>
              </a:ext>
            </a:extLst>
          </a:blip>
          <a:srcRect l="69137" t="12873" r="12026" b="57786"/>
          <a:stretch/>
        </p:blipFill>
        <p:spPr>
          <a:xfrm>
            <a:off x="15251341" y="5117026"/>
            <a:ext cx="2743837" cy="2849373"/>
          </a:xfrm>
          <a:prstGeom prst="rect">
            <a:avLst/>
          </a:prstGeom>
        </p:spPr>
      </p:pic>
      <p:sp>
        <p:nvSpPr>
          <p:cNvPr id="13" name="TextBox 12"/>
          <p:cNvSpPr txBox="1"/>
          <p:nvPr/>
        </p:nvSpPr>
        <p:spPr>
          <a:xfrm>
            <a:off x="19981592" y="8510545"/>
            <a:ext cx="2097049" cy="400110"/>
          </a:xfrm>
          <a:prstGeom prst="rect">
            <a:avLst/>
          </a:prstGeom>
          <a:noFill/>
        </p:spPr>
        <p:txBody>
          <a:bodyPr wrap="none" rtlCol="0" anchor="ctr" anchorCtr="0">
            <a:spAutoFit/>
          </a:bodyPr>
          <a:lstStyle/>
          <a:p>
            <a:pPr algn="ctr"/>
            <a:r>
              <a:rPr lang="en-US" sz="2000" dirty="0" smtClean="0">
                <a:solidFill>
                  <a:schemeClr val="tx2"/>
                </a:solidFill>
                <a:latin typeface="Montserrat" charset="0"/>
                <a:ea typeface="Montserrat" charset="0"/>
                <a:cs typeface="Montserrat" charset="0"/>
              </a:rPr>
              <a:t>FUTURE WORK</a:t>
            </a:r>
            <a:endParaRPr lang="en-US" sz="2000" dirty="0">
              <a:solidFill>
                <a:schemeClr val="tx2"/>
              </a:solidFill>
              <a:latin typeface="Montserrat" charset="0"/>
              <a:ea typeface="Montserrat" charset="0"/>
              <a:cs typeface="Montserrat" charset="0"/>
            </a:endParaRPr>
          </a:p>
        </p:txBody>
      </p:sp>
      <p:pic>
        <p:nvPicPr>
          <p:cNvPr id="15" name="Picture 14"/>
          <p:cNvPicPr>
            <a:picLocks noChangeAspect="1"/>
          </p:cNvPicPr>
          <p:nvPr/>
        </p:nvPicPr>
        <p:blipFill rotWithShape="1">
          <a:blip r:embed="rId6" cstate="email">
            <a:extLst>
              <a:ext uri="{28A0092B-C50C-407E-A947-70E740481C1C}">
                <a14:useLocalDpi xmlns:a14="http://schemas.microsoft.com/office/drawing/2010/main" val="0"/>
              </a:ext>
            </a:extLst>
          </a:blip>
          <a:srcRect l="12031" t="42674" r="67925" b="32190"/>
          <a:stretch/>
        </p:blipFill>
        <p:spPr>
          <a:xfrm>
            <a:off x="19554466" y="5498918"/>
            <a:ext cx="2951300" cy="2467481"/>
          </a:xfrm>
          <a:prstGeom prst="rect">
            <a:avLst/>
          </a:prstGeom>
        </p:spPr>
      </p:pic>
    </p:spTree>
    <p:extLst>
      <p:ext uri="{BB962C8B-B14F-4D97-AF65-F5344CB8AC3E}">
        <p14:creationId xmlns:p14="http://schemas.microsoft.com/office/powerpoint/2010/main" val="689769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758009" y="10031120"/>
            <a:ext cx="7498011" cy="707886"/>
          </a:xfrm>
          <a:prstGeom prst="rect">
            <a:avLst/>
          </a:prstGeom>
          <a:noFill/>
        </p:spPr>
        <p:txBody>
          <a:bodyPr wrap="square" rtlCol="0" anchor="ctr" anchorCtr="0">
            <a:spAutoFit/>
          </a:bodyPr>
          <a:lstStyle/>
          <a:p>
            <a:pPr algn="ctr"/>
            <a:r>
              <a:rPr lang="en-CA" sz="4000" dirty="0" smtClean="0">
                <a:solidFill>
                  <a:schemeClr val="tx2"/>
                </a:solidFill>
                <a:latin typeface="Montserrat" charset="0"/>
                <a:ea typeface="Montserrat" charset="0"/>
                <a:cs typeface="Montserrat" charset="0"/>
              </a:rPr>
              <a:t>INTRODUCTION</a:t>
            </a:r>
            <a:endParaRPr lang="en-US" sz="4000" dirty="0">
              <a:solidFill>
                <a:schemeClr val="tx2"/>
              </a:solidFill>
              <a:latin typeface="Montserrat" charset="0"/>
              <a:ea typeface="Montserrat" charset="0"/>
              <a:cs typeface="Montserrat" charset="0"/>
            </a:endParaRPr>
          </a:p>
        </p:txBody>
      </p:sp>
      <p:sp>
        <p:nvSpPr>
          <p:cNvPr id="44" name="TextBox 43"/>
          <p:cNvSpPr txBox="1"/>
          <p:nvPr/>
        </p:nvSpPr>
        <p:spPr>
          <a:xfrm>
            <a:off x="11401989" y="8510545"/>
            <a:ext cx="1351844"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RESULTS</a:t>
            </a:r>
            <a:endParaRPr lang="en-US" sz="2000" dirty="0">
              <a:solidFill>
                <a:schemeClr val="tx2"/>
              </a:solidFill>
              <a:latin typeface="Montserrat" charset="0"/>
              <a:ea typeface="Montserrat" charset="0"/>
              <a:cs typeface="Montserrat" charset="0"/>
            </a:endParaRPr>
          </a:p>
        </p:txBody>
      </p:sp>
      <p:pic>
        <p:nvPicPr>
          <p:cNvPr id="20" name="Picture 19"/>
          <p:cNvPicPr>
            <a:picLocks noChangeAspect="1"/>
          </p:cNvPicPr>
          <p:nvPr/>
        </p:nvPicPr>
        <p:blipFill rotWithShape="1">
          <a:blip r:embed="rId3" cstate="email">
            <a:extLst>
              <a:ext uri="{28A0092B-C50C-407E-A947-70E740481C1C}">
                <a14:useLocalDpi xmlns:a14="http://schemas.microsoft.com/office/drawing/2010/main" val="0"/>
              </a:ext>
            </a:extLst>
          </a:blip>
          <a:srcRect l="45349" t="14490" r="34002" b="56169"/>
          <a:stretch/>
        </p:blipFill>
        <p:spPr>
          <a:xfrm>
            <a:off x="10416695" y="5175962"/>
            <a:ext cx="2945462" cy="2790437"/>
          </a:xfrm>
          <a:prstGeom prst="rect">
            <a:avLst/>
          </a:prstGeom>
        </p:spPr>
      </p:pic>
      <p:pic>
        <p:nvPicPr>
          <p:cNvPr id="2" name="Picture 1"/>
          <p:cNvPicPr>
            <a:picLocks noChangeAspect="1"/>
          </p:cNvPicPr>
          <p:nvPr/>
        </p:nvPicPr>
        <p:blipFill rotWithShape="1">
          <a:blip r:embed="rId4" cstate="email">
            <a:extLst>
              <a:ext uri="{28A0092B-C50C-407E-A947-70E740481C1C}">
                <a14:useLocalDpi xmlns:a14="http://schemas.microsoft.com/office/drawing/2010/main" val="0"/>
              </a:ext>
            </a:extLst>
          </a:blip>
          <a:srcRect l="1757" t="16312" r="77957" b="57239"/>
          <a:stretch/>
        </p:blipFill>
        <p:spPr>
          <a:xfrm>
            <a:off x="7116881" y="1884050"/>
            <a:ext cx="8914655" cy="7748882"/>
          </a:xfrm>
          <a:prstGeom prst="rect">
            <a:avLst/>
          </a:prstGeom>
        </p:spPr>
      </p:pic>
    </p:spTree>
    <p:extLst>
      <p:ext uri="{BB962C8B-B14F-4D97-AF65-F5344CB8AC3E}">
        <p14:creationId xmlns:p14="http://schemas.microsoft.com/office/powerpoint/2010/main" val="14778449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970347" y="3238629"/>
            <a:ext cx="8782215" cy="5139869"/>
          </a:xfrm>
          <a:prstGeom prst="rect">
            <a:avLst/>
          </a:prstGeom>
          <a:noFill/>
        </p:spPr>
        <p:txBody>
          <a:bodyPr wrap="square" rtlCol="0" anchor="ctr" anchorCtr="0">
            <a:spAutoFit/>
          </a:bodyPr>
          <a:lstStyle/>
          <a:p>
            <a:pPr marL="457200" indent="-457200">
              <a:buFont typeface="Wingdings" panose="05000000000000000000" pitchFamily="2" charset="2"/>
              <a:buChar char="ü"/>
            </a:pPr>
            <a:r>
              <a:rPr lang="en-US" sz="2800" b="1" dirty="0" smtClean="0">
                <a:solidFill>
                  <a:schemeClr val="tx2"/>
                </a:solidFill>
              </a:rPr>
              <a:t>Fall-related </a:t>
            </a:r>
            <a:r>
              <a:rPr lang="en-US" sz="2800" b="1" dirty="0">
                <a:solidFill>
                  <a:schemeClr val="tx2"/>
                </a:solidFill>
              </a:rPr>
              <a:t>injuries are more common among older persons and are a major cause of pain, disability, loss of independence and premature </a:t>
            </a:r>
            <a:r>
              <a:rPr lang="en-US" sz="2800" b="1" dirty="0" smtClean="0">
                <a:solidFill>
                  <a:schemeClr val="tx2"/>
                </a:solidFill>
              </a:rPr>
              <a:t>death</a:t>
            </a:r>
            <a:r>
              <a:rPr lang="en-US" sz="2800" b="1" dirty="0" smtClean="0">
                <a:solidFill>
                  <a:schemeClr val="tx2"/>
                </a:solidFill>
              </a:rPr>
              <a:t>.</a:t>
            </a:r>
          </a:p>
          <a:p>
            <a:pPr marL="457200" indent="-457200">
              <a:buFont typeface="Wingdings" panose="05000000000000000000" pitchFamily="2" charset="2"/>
              <a:buChar char="ü"/>
            </a:pPr>
            <a:endParaRPr lang="en-US" sz="2800" b="1" dirty="0" smtClean="0">
              <a:solidFill>
                <a:schemeClr val="tx2"/>
              </a:solidFill>
            </a:endParaRPr>
          </a:p>
          <a:p>
            <a:pPr marL="457200" indent="-457200">
              <a:buFont typeface="Wingdings" panose="05000000000000000000" pitchFamily="2" charset="2"/>
              <a:buChar char="ü"/>
            </a:pPr>
            <a:r>
              <a:rPr lang="en-US" sz="2800" b="1" dirty="0">
                <a:solidFill>
                  <a:schemeClr val="tx2"/>
                </a:solidFill>
              </a:rPr>
              <a:t>Older people are the most vulnerable, as they often have chronic diseases that require continuous medical assistance. Any person living alone is at a higher risk of not getting medical care in due time, and special attention must be given to people above 65.</a:t>
            </a:r>
          </a:p>
          <a:p>
            <a:pPr marL="457200" indent="-457200">
              <a:buFont typeface="Wingdings" panose="05000000000000000000" pitchFamily="2" charset="2"/>
              <a:buChar char="ü"/>
            </a:pPr>
            <a:endParaRPr lang="en-US" sz="2000" b="1" dirty="0">
              <a:solidFill>
                <a:schemeClr val="tx2"/>
              </a:solidFill>
              <a:latin typeface="Montserrat" charset="0"/>
              <a:ea typeface="Montserrat" charset="0"/>
              <a:cs typeface="Montserrat" charset="0"/>
            </a:endParaRPr>
          </a:p>
        </p:txBody>
      </p:sp>
      <p:sp>
        <p:nvSpPr>
          <p:cNvPr id="16" name="TextBox 15"/>
          <p:cNvSpPr txBox="1"/>
          <p:nvPr/>
        </p:nvSpPr>
        <p:spPr>
          <a:xfrm>
            <a:off x="3604467" y="1864253"/>
            <a:ext cx="4977645"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Introduction</a:t>
            </a:r>
            <a:endParaRPr lang="en-US" sz="6000" b="1" spc="200" dirty="0">
              <a:solidFill>
                <a:schemeClr val="tx2"/>
              </a:solidFill>
              <a:latin typeface="Montserrat" charset="0"/>
              <a:ea typeface="Montserrat" charset="0"/>
              <a:cs typeface="Montserrat" charset="0"/>
            </a:endParaRPr>
          </a:p>
        </p:txBody>
      </p:sp>
      <p:cxnSp>
        <p:nvCxnSpPr>
          <p:cNvPr id="17" name="Straight Connector 16"/>
          <p:cNvCxnSpPr/>
          <p:nvPr/>
        </p:nvCxnSpPr>
        <p:spPr>
          <a:xfrm>
            <a:off x="4936785" y="3160582"/>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59112" y="1436951"/>
            <a:ext cx="4665060" cy="446276"/>
          </a:xfrm>
          <a:prstGeom prst="rect">
            <a:avLst/>
          </a:prstGeom>
          <a:noFill/>
        </p:spPr>
        <p:txBody>
          <a:bodyPr wrap="none" rtlCol="0" anchor="ctr" anchorCtr="0">
            <a:spAutoFit/>
          </a:bodyPr>
          <a:lstStyle/>
          <a:p>
            <a:pPr algn="ctr"/>
            <a:r>
              <a:rPr lang="en-US" sz="2300" spc="600" dirty="0" smtClean="0">
                <a:solidFill>
                  <a:schemeClr val="tx2"/>
                </a:solidFill>
                <a:latin typeface="Montserrat" charset="0"/>
                <a:ea typeface="Montserrat" charset="0"/>
                <a:cs typeface="Montserrat" charset="0"/>
              </a:rPr>
              <a:t>Fall Detection System</a:t>
            </a:r>
            <a:endParaRPr lang="en-US" sz="2300" spc="600" dirty="0">
              <a:solidFill>
                <a:schemeClr val="tx2"/>
              </a:solidFill>
              <a:latin typeface="Montserrat" charset="0"/>
              <a:ea typeface="Montserrat" charset="0"/>
              <a:cs typeface="Montserrat"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4660" y="1883227"/>
            <a:ext cx="8034231" cy="5352460"/>
          </a:xfrm>
          <a:prstGeom prst="rect">
            <a:avLst/>
          </a:prstGeom>
        </p:spPr>
      </p:pic>
      <p:sp>
        <p:nvSpPr>
          <p:cNvPr id="9" name="TextBox 8"/>
          <p:cNvSpPr txBox="1"/>
          <p:nvPr/>
        </p:nvSpPr>
        <p:spPr>
          <a:xfrm>
            <a:off x="1970347" y="8426458"/>
            <a:ext cx="8782215" cy="3231654"/>
          </a:xfrm>
          <a:prstGeom prst="rect">
            <a:avLst/>
          </a:prstGeom>
          <a:noFill/>
        </p:spPr>
        <p:txBody>
          <a:bodyPr wrap="square" rtlCol="0" anchor="ctr" anchorCtr="0">
            <a:spAutoFit/>
          </a:bodyPr>
          <a:lstStyle/>
          <a:p>
            <a:pPr marL="457200" indent="-457200">
              <a:buFont typeface="Wingdings" panose="05000000000000000000" pitchFamily="2" charset="2"/>
              <a:buChar char="ü"/>
            </a:pPr>
            <a:r>
              <a:rPr lang="en-US" sz="2800" b="1" dirty="0">
                <a:solidFill>
                  <a:schemeClr val="tx2"/>
                </a:solidFill>
              </a:rPr>
              <a:t>According to the World Health Organization, in 2018, it was reported for the first time in history that the number of people over 65 exceeded the number of people under 5 years of age </a:t>
            </a:r>
            <a:r>
              <a:rPr lang="en-US" sz="2800" b="1" dirty="0" smtClean="0">
                <a:solidFill>
                  <a:schemeClr val="tx2"/>
                </a:solidFill>
              </a:rPr>
              <a:t>worldwide</a:t>
            </a:r>
            <a:r>
              <a:rPr lang="en-US" sz="2800" dirty="0" smtClean="0">
                <a:solidFill>
                  <a:schemeClr val="tx2"/>
                </a:solidFill>
              </a:rPr>
              <a:t>.</a:t>
            </a:r>
            <a:r>
              <a:rPr lang="en-US" dirty="0"/>
              <a:t> </a:t>
            </a:r>
            <a:r>
              <a:rPr lang="en-US" sz="2800" b="1" dirty="0">
                <a:solidFill>
                  <a:schemeClr val="tx2"/>
                </a:solidFill>
              </a:rPr>
              <a:t>Therefore, it is estimated that by 2050, one in six people will belong to the elderly </a:t>
            </a:r>
            <a:r>
              <a:rPr lang="en-US" sz="2800" b="1" dirty="0" smtClean="0">
                <a:solidFill>
                  <a:schemeClr val="tx2"/>
                </a:solidFill>
              </a:rPr>
              <a:t>sector.</a:t>
            </a:r>
            <a:endParaRPr lang="en-US" sz="1200" b="1" dirty="0">
              <a:solidFill>
                <a:schemeClr val="tx2"/>
              </a:solidFill>
              <a:latin typeface="Montserrat" charset="0"/>
              <a:ea typeface="Montserrat" charset="0"/>
              <a:cs typeface="Montserrat" charset="0"/>
            </a:endParaRPr>
          </a:p>
        </p:txBody>
      </p:sp>
      <p:sp>
        <p:nvSpPr>
          <p:cNvPr id="10" name="TextBox 9"/>
          <p:cNvSpPr txBox="1"/>
          <p:nvPr/>
        </p:nvSpPr>
        <p:spPr>
          <a:xfrm>
            <a:off x="12992858" y="8163054"/>
            <a:ext cx="8782215" cy="3108543"/>
          </a:xfrm>
          <a:prstGeom prst="rect">
            <a:avLst/>
          </a:prstGeom>
          <a:noFill/>
        </p:spPr>
        <p:txBody>
          <a:bodyPr wrap="square" rtlCol="0" anchor="ctr" anchorCtr="0">
            <a:spAutoFit/>
          </a:bodyPr>
          <a:lstStyle/>
          <a:p>
            <a:pPr marL="457200" indent="-457200">
              <a:buFont typeface="Wingdings" panose="05000000000000000000" pitchFamily="2" charset="2"/>
              <a:buChar char="ü"/>
            </a:pPr>
            <a:r>
              <a:rPr lang="en-US" sz="2800" b="1" dirty="0">
                <a:solidFill>
                  <a:schemeClr val="tx2"/>
                </a:solidFill>
              </a:rPr>
              <a:t>Recently, the World Health Organization (WHO) reported that there are approximately 684,000 disastrous falls worldwide each year, with a majority of victims being individuals over the age of </a:t>
            </a:r>
            <a:r>
              <a:rPr lang="en-US" sz="2800" b="1" dirty="0" smtClean="0">
                <a:solidFill>
                  <a:schemeClr val="tx2"/>
                </a:solidFill>
              </a:rPr>
              <a:t>60. </a:t>
            </a:r>
            <a:r>
              <a:rPr lang="en-US" sz="2800" b="1" dirty="0">
                <a:solidFill>
                  <a:schemeClr val="tx2"/>
                </a:solidFill>
              </a:rPr>
              <a:t>This large percentage places it behind road traffic injuries as the leading cause of unintentional injury </a:t>
            </a:r>
            <a:r>
              <a:rPr lang="en-US" sz="2800" b="1" dirty="0" smtClean="0">
                <a:solidFill>
                  <a:schemeClr val="tx2"/>
                </a:solidFill>
              </a:rPr>
              <a:t>fatality.</a:t>
            </a:r>
            <a:endParaRPr lang="en-US" sz="1050" b="1" dirty="0">
              <a:solidFill>
                <a:schemeClr val="tx2"/>
              </a:solidFill>
              <a:latin typeface="Montserrat" charset="0"/>
              <a:ea typeface="Montserrat" charset="0"/>
              <a:cs typeface="Montserrat" charset="0"/>
            </a:endParaRPr>
          </a:p>
        </p:txBody>
      </p:sp>
    </p:spTree>
    <p:extLst>
      <p:ext uri="{BB962C8B-B14F-4D97-AF65-F5344CB8AC3E}">
        <p14:creationId xmlns:p14="http://schemas.microsoft.com/office/powerpoint/2010/main" val="2430735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6">
                                            <p:txEl>
                                              <p:pRg st="0" end="0"/>
                                            </p:txEl>
                                          </p:spTgt>
                                        </p:tgtEl>
                                        <p:attrNameLst>
                                          <p:attrName>style.visibility</p:attrName>
                                        </p:attrNameLst>
                                      </p:cBhvr>
                                      <p:to>
                                        <p:strVal val="visible"/>
                                      </p:to>
                                    </p:set>
                                    <p:anim calcmode="lin" valueType="num">
                                      <p:cBhvr additive="base">
                                        <p:cTn id="2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6">
                                            <p:txEl>
                                              <p:pRg st="2" end="2"/>
                                            </p:txEl>
                                          </p:spTgt>
                                        </p:tgtEl>
                                        <p:attrNameLst>
                                          <p:attrName>style.visibility</p:attrName>
                                        </p:attrNameLst>
                                      </p:cBhvr>
                                      <p:to>
                                        <p:strVal val="visible"/>
                                      </p:to>
                                    </p:set>
                                    <p:anim calcmode="lin" valueType="num">
                                      <p:cBhvr additive="base">
                                        <p:cTn id="26"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1000"/>
                                        <p:tgtEl>
                                          <p:spTgt spid="9">
                                            <p:txEl>
                                              <p:pRg st="0" end="0"/>
                                            </p:txEl>
                                          </p:spTgt>
                                        </p:tgtEl>
                                      </p:cBhvr>
                                    </p:animEffect>
                                    <p:anim calcmode="lin" valueType="num">
                                      <p:cBhvr>
                                        <p:cTn id="3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
                                            <p:txEl>
                                              <p:pRg st="0" end="0"/>
                                            </p:txEl>
                                          </p:spTgt>
                                        </p:tgtEl>
                                        <p:attrNameLst>
                                          <p:attrName>style.visibility</p:attrName>
                                        </p:attrNameLst>
                                      </p:cBhvr>
                                      <p:to>
                                        <p:strVal val="visible"/>
                                      </p:to>
                                    </p:set>
                                    <p:animEffect transition="in" filter="fade">
                                      <p:cBhvr>
                                        <p:cTn id="46" dur="1000"/>
                                        <p:tgtEl>
                                          <p:spTgt spid="10">
                                            <p:txEl>
                                              <p:pRg st="0" end="0"/>
                                            </p:txEl>
                                          </p:spTgt>
                                        </p:tgtEl>
                                      </p:cBhvr>
                                    </p:animEffect>
                                    <p:anim calcmode="lin" valueType="num">
                                      <p:cBhvr>
                                        <p:cTn id="4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79608" y="3545886"/>
            <a:ext cx="16097430" cy="10864513"/>
          </a:xfrm>
          <a:prstGeom prst="rect">
            <a:avLst/>
          </a:prstGeom>
          <a:noFill/>
        </p:spPr>
        <p:txBody>
          <a:bodyPr wrap="square" rtlCol="0" anchor="ctr" anchorCtr="0">
            <a:spAutoFit/>
          </a:bodyPr>
          <a:lstStyle/>
          <a:p>
            <a:pPr marL="571500" indent="-571500">
              <a:buFont typeface="Wingdings" panose="05000000000000000000" pitchFamily="2" charset="2"/>
              <a:buChar char="ü"/>
            </a:pPr>
            <a:r>
              <a:rPr lang="en-US" sz="2800" b="1" dirty="0">
                <a:solidFill>
                  <a:srgbClr val="3B1F4D"/>
                </a:solidFill>
              </a:rPr>
              <a:t>Fall detection is necessary for control over adults with </a:t>
            </a:r>
            <a:r>
              <a:rPr lang="en-US" sz="2800" b="1" dirty="0" smtClean="0">
                <a:solidFill>
                  <a:srgbClr val="3B1F4D"/>
                </a:solidFill>
              </a:rPr>
              <a:t>health issues </a:t>
            </a:r>
            <a:r>
              <a:rPr lang="en-US" sz="2800" b="1" dirty="0">
                <a:solidFill>
                  <a:srgbClr val="3B1F4D"/>
                </a:solidFill>
              </a:rPr>
              <a:t>like:</a:t>
            </a:r>
          </a:p>
          <a:p>
            <a:pPr marL="571500" indent="-571500">
              <a:buFont typeface="Wingdings" panose="05000000000000000000" pitchFamily="2" charset="2"/>
              <a:buChar char="ü"/>
            </a:pPr>
            <a:endParaRPr lang="en-US" sz="2800" b="1" dirty="0">
              <a:solidFill>
                <a:srgbClr val="3B1F4D"/>
              </a:solidFill>
            </a:endParaRPr>
          </a:p>
          <a:p>
            <a:pPr marL="571500" indent="-571500" algn="just">
              <a:buFont typeface="+mj-lt"/>
              <a:buAutoNum type="romanLcPeriod"/>
            </a:pPr>
            <a:r>
              <a:rPr lang="en-US" sz="2800" b="1" dirty="0">
                <a:solidFill>
                  <a:srgbClr val="3B1F4D"/>
                </a:solidFill>
              </a:rPr>
              <a:t>Parkinson's disease: People with Parkinson's disease have a higher risk of falls due to their impaired balance and coordination.</a:t>
            </a:r>
          </a:p>
          <a:p>
            <a:pPr marL="571500" indent="-571500" algn="just">
              <a:buFont typeface="+mj-lt"/>
              <a:buAutoNum type="romanLcPeriod"/>
            </a:pPr>
            <a:endParaRPr lang="en-US" sz="2800" b="1" dirty="0">
              <a:solidFill>
                <a:srgbClr val="3B1F4D"/>
              </a:solidFill>
            </a:endParaRPr>
          </a:p>
          <a:p>
            <a:pPr marL="571500" indent="-571500" algn="just">
              <a:buFont typeface="+mj-lt"/>
              <a:buAutoNum type="romanLcPeriod"/>
            </a:pPr>
            <a:r>
              <a:rPr lang="en-US" sz="2800" b="1" dirty="0">
                <a:solidFill>
                  <a:srgbClr val="3B1F4D"/>
                </a:solidFill>
              </a:rPr>
              <a:t>Osteoporosis: This condition weakens bones, making them more susceptible to fractures from falls.</a:t>
            </a:r>
          </a:p>
          <a:p>
            <a:pPr marL="571500" indent="-571500" algn="just">
              <a:buFont typeface="+mj-lt"/>
              <a:buAutoNum type="romanLcPeriod"/>
            </a:pPr>
            <a:endParaRPr lang="en-US" sz="2800" b="1" dirty="0">
              <a:solidFill>
                <a:srgbClr val="3B1F4D"/>
              </a:solidFill>
            </a:endParaRPr>
          </a:p>
          <a:p>
            <a:pPr marL="571500" indent="-571500" algn="just">
              <a:buFont typeface="+mj-lt"/>
              <a:buAutoNum type="romanLcPeriod"/>
            </a:pPr>
            <a:r>
              <a:rPr lang="en-US" sz="2800" b="1" dirty="0">
                <a:solidFill>
                  <a:srgbClr val="3B1F4D"/>
                </a:solidFill>
              </a:rPr>
              <a:t>Stroke: After a stroke, individuals may experience weakness or paralysis on one side of their body, which can increase the likelihood of falls.</a:t>
            </a:r>
          </a:p>
          <a:p>
            <a:pPr marL="571500" indent="-571500" algn="just">
              <a:buFont typeface="+mj-lt"/>
              <a:buAutoNum type="romanLcPeriod"/>
            </a:pPr>
            <a:endParaRPr lang="en-US" sz="2800" b="1" dirty="0">
              <a:solidFill>
                <a:srgbClr val="3B1F4D"/>
              </a:solidFill>
            </a:endParaRPr>
          </a:p>
          <a:p>
            <a:pPr marL="571500" indent="-571500" algn="just">
              <a:buFont typeface="+mj-lt"/>
              <a:buAutoNum type="romanLcPeriod"/>
            </a:pPr>
            <a:r>
              <a:rPr lang="en-US" sz="2800" b="1" dirty="0">
                <a:solidFill>
                  <a:srgbClr val="3B1F4D"/>
                </a:solidFill>
              </a:rPr>
              <a:t>Dementia: People with dementia may have difficulty with spatial awareness and memory, leading to falls.</a:t>
            </a:r>
          </a:p>
          <a:p>
            <a:pPr marL="571500" indent="-571500" algn="just">
              <a:buFont typeface="+mj-lt"/>
              <a:buAutoNum type="romanLcPeriod"/>
            </a:pPr>
            <a:endParaRPr lang="en-US" sz="2800" b="1" dirty="0">
              <a:solidFill>
                <a:srgbClr val="3B1F4D"/>
              </a:solidFill>
            </a:endParaRPr>
          </a:p>
          <a:p>
            <a:pPr marL="571500" indent="-571500" algn="just">
              <a:buFont typeface="+mj-lt"/>
              <a:buAutoNum type="romanLcPeriod"/>
            </a:pPr>
            <a:r>
              <a:rPr lang="en-US" sz="2800" b="1" dirty="0">
                <a:solidFill>
                  <a:srgbClr val="3B1F4D"/>
                </a:solidFill>
              </a:rPr>
              <a:t>Cardiovascular disease: Heart conditions can cause dizziness or fainting spells, increasing the risk of falls.</a:t>
            </a:r>
          </a:p>
          <a:p>
            <a:pPr marL="571500" indent="-571500" algn="just">
              <a:buFont typeface="+mj-lt"/>
              <a:buAutoNum type="romanLcPeriod"/>
            </a:pPr>
            <a:endParaRPr lang="en-US" sz="2800" b="1" dirty="0">
              <a:solidFill>
                <a:srgbClr val="3B1F4D"/>
              </a:solidFill>
            </a:endParaRPr>
          </a:p>
          <a:p>
            <a:pPr marL="571500" indent="-571500" algn="just">
              <a:buFont typeface="+mj-lt"/>
              <a:buAutoNum type="romanLcPeriod"/>
            </a:pPr>
            <a:r>
              <a:rPr lang="en-US" sz="2800" b="1" dirty="0">
                <a:solidFill>
                  <a:srgbClr val="3B1F4D"/>
                </a:solidFill>
              </a:rPr>
              <a:t>Diabetes: Diabetic neuropathy can cause numbness or tingling in the feet, leading to balance issues and falls.</a:t>
            </a:r>
          </a:p>
          <a:p>
            <a:pPr marL="571500" indent="-571500" algn="just">
              <a:buFont typeface="+mj-lt"/>
              <a:buAutoNum type="romanLcPeriod"/>
            </a:pPr>
            <a:endParaRPr lang="en-US" sz="2800" b="1" dirty="0">
              <a:solidFill>
                <a:srgbClr val="3B1F4D"/>
              </a:solidFill>
            </a:endParaRPr>
          </a:p>
          <a:p>
            <a:pPr marL="571500" indent="-571500" algn="just">
              <a:buFont typeface="+mj-lt"/>
              <a:buAutoNum type="romanLcPeriod"/>
            </a:pPr>
            <a:r>
              <a:rPr lang="en-US" sz="2800" b="1" dirty="0">
                <a:solidFill>
                  <a:srgbClr val="3B1F4D"/>
                </a:solidFill>
              </a:rPr>
              <a:t>Multiple sclerosis: This condition can cause muscle weakness and spasticity, making it difficult to maintain balance and increasing the risk of falls.</a:t>
            </a:r>
          </a:p>
          <a:p>
            <a:pPr marL="571500" indent="-571500">
              <a:buFont typeface="+mj-lt"/>
              <a:buAutoNum type="romanLcPeriod"/>
            </a:pPr>
            <a:endParaRPr lang="en-US" sz="2800" b="1" dirty="0">
              <a:solidFill>
                <a:srgbClr val="3B1F4D"/>
              </a:solidFill>
            </a:endParaRPr>
          </a:p>
          <a:p>
            <a:endParaRPr lang="en-US" sz="2800" dirty="0"/>
          </a:p>
          <a:p>
            <a:pPr marL="457200" indent="-457200">
              <a:buFont typeface="Wingdings" panose="05000000000000000000" pitchFamily="2" charset="2"/>
              <a:buChar char="ü"/>
            </a:pPr>
            <a:endParaRPr lang="en-US" sz="2800" b="1" dirty="0">
              <a:solidFill>
                <a:schemeClr val="tx2"/>
              </a:solidFill>
              <a:latin typeface="Montserrat" charset="0"/>
              <a:ea typeface="Montserrat" charset="0"/>
              <a:cs typeface="Montserrat" charset="0"/>
            </a:endParaRPr>
          </a:p>
        </p:txBody>
      </p:sp>
      <p:sp>
        <p:nvSpPr>
          <p:cNvPr id="16" name="TextBox 15"/>
          <p:cNvSpPr txBox="1"/>
          <p:nvPr/>
        </p:nvSpPr>
        <p:spPr>
          <a:xfrm>
            <a:off x="3604467" y="1864253"/>
            <a:ext cx="4977645"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Introduction</a:t>
            </a:r>
            <a:endParaRPr lang="en-US" sz="6000" b="1" spc="200" dirty="0">
              <a:solidFill>
                <a:schemeClr val="tx2"/>
              </a:solidFill>
              <a:latin typeface="Montserrat" charset="0"/>
              <a:ea typeface="Montserrat" charset="0"/>
              <a:cs typeface="Montserrat" charset="0"/>
            </a:endParaRPr>
          </a:p>
        </p:txBody>
      </p:sp>
      <p:cxnSp>
        <p:nvCxnSpPr>
          <p:cNvPr id="17" name="Straight Connector 16"/>
          <p:cNvCxnSpPr/>
          <p:nvPr/>
        </p:nvCxnSpPr>
        <p:spPr>
          <a:xfrm>
            <a:off x="4936785" y="3160582"/>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59112" y="1436951"/>
            <a:ext cx="4665060" cy="446276"/>
          </a:xfrm>
          <a:prstGeom prst="rect">
            <a:avLst/>
          </a:prstGeom>
          <a:noFill/>
        </p:spPr>
        <p:txBody>
          <a:bodyPr wrap="none" rtlCol="0" anchor="ctr" anchorCtr="0">
            <a:spAutoFit/>
          </a:bodyPr>
          <a:lstStyle/>
          <a:p>
            <a:pPr algn="ctr"/>
            <a:r>
              <a:rPr lang="en-US" sz="2300" spc="600" dirty="0" smtClean="0">
                <a:solidFill>
                  <a:schemeClr val="tx2"/>
                </a:solidFill>
                <a:latin typeface="Montserrat" charset="0"/>
                <a:ea typeface="Montserrat" charset="0"/>
                <a:cs typeface="Montserrat" charset="0"/>
              </a:rPr>
              <a:t>Fall Detection System</a:t>
            </a:r>
            <a:endParaRPr lang="en-US" sz="2300" spc="600" dirty="0">
              <a:solidFill>
                <a:schemeClr val="tx2"/>
              </a:solidFill>
              <a:latin typeface="Montserrat" charset="0"/>
              <a:ea typeface="Montserrat" charset="0"/>
              <a:cs typeface="Montserrat" charset="0"/>
            </a:endParaRPr>
          </a:p>
        </p:txBody>
      </p:sp>
    </p:spTree>
    <p:extLst>
      <p:ext uri="{BB962C8B-B14F-4D97-AF65-F5344CB8AC3E}">
        <p14:creationId xmlns:p14="http://schemas.microsoft.com/office/powerpoint/2010/main" val="4004054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additive="base">
                                        <p:cTn id="1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xEl>
                                              <p:pRg st="2" end="2"/>
                                            </p:txEl>
                                          </p:spTgt>
                                        </p:tgtEl>
                                        <p:attrNameLst>
                                          <p:attrName>style.visibility</p:attrName>
                                        </p:attrNameLst>
                                      </p:cBhvr>
                                      <p:to>
                                        <p:strVal val="visible"/>
                                      </p:to>
                                    </p:set>
                                    <p:anim calcmode="lin" valueType="num">
                                      <p:cBhvr additive="base">
                                        <p:cTn id="1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anim calcmode="lin" valueType="num">
                                      <p:cBhvr additive="base">
                                        <p:cTn id="31"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xEl>
                                              <p:pRg st="8" end="8"/>
                                            </p:txEl>
                                          </p:spTgt>
                                        </p:tgtEl>
                                        <p:attrNameLst>
                                          <p:attrName>style.visibility</p:attrName>
                                        </p:attrNameLst>
                                      </p:cBhvr>
                                      <p:to>
                                        <p:strVal val="visible"/>
                                      </p:to>
                                    </p:set>
                                    <p:anim calcmode="lin" valueType="num">
                                      <p:cBhvr additive="base">
                                        <p:cTn id="37" dur="500" fill="hold"/>
                                        <p:tgtEl>
                                          <p:spTgt spid="2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
                                            <p:txEl>
                                              <p:pRg st="10" end="10"/>
                                            </p:txEl>
                                          </p:spTgt>
                                        </p:tgtEl>
                                        <p:attrNameLst>
                                          <p:attrName>style.visibility</p:attrName>
                                        </p:attrNameLst>
                                      </p:cBhvr>
                                      <p:to>
                                        <p:strVal val="visible"/>
                                      </p:to>
                                    </p:set>
                                    <p:anim calcmode="lin" valueType="num">
                                      <p:cBhvr additive="base">
                                        <p:cTn id="43" dur="500" fill="hold"/>
                                        <p:tgtEl>
                                          <p:spTgt spid="26">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6">
                                            <p:txEl>
                                              <p:pRg st="12" end="12"/>
                                            </p:txEl>
                                          </p:spTgt>
                                        </p:tgtEl>
                                        <p:attrNameLst>
                                          <p:attrName>style.visibility</p:attrName>
                                        </p:attrNameLst>
                                      </p:cBhvr>
                                      <p:to>
                                        <p:strVal val="visible"/>
                                      </p:to>
                                    </p:set>
                                    <p:anim calcmode="lin" valueType="num">
                                      <p:cBhvr additive="base">
                                        <p:cTn id="49" dur="500" fill="hold"/>
                                        <p:tgtEl>
                                          <p:spTgt spid="26">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
                                            <p:txEl>
                                              <p:pRg st="14" end="14"/>
                                            </p:txEl>
                                          </p:spTgt>
                                        </p:tgtEl>
                                        <p:attrNameLst>
                                          <p:attrName>style.visibility</p:attrName>
                                        </p:attrNameLst>
                                      </p:cBhvr>
                                      <p:to>
                                        <p:strVal val="visible"/>
                                      </p:to>
                                    </p:set>
                                    <p:anim calcmode="lin" valueType="num">
                                      <p:cBhvr additive="base">
                                        <p:cTn id="55" dur="500" fill="hold"/>
                                        <p:tgtEl>
                                          <p:spTgt spid="26">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831985" y="2636045"/>
            <a:ext cx="13140653" cy="9571851"/>
          </a:xfrm>
          <a:prstGeom prst="rect">
            <a:avLst/>
          </a:prstGeom>
          <a:noFill/>
        </p:spPr>
        <p:txBody>
          <a:bodyPr wrap="square" rtlCol="0" anchor="ctr" anchorCtr="0">
            <a:spAutoFit/>
          </a:bodyPr>
          <a:lstStyle/>
          <a:p>
            <a:pPr marL="457200" indent="-457200">
              <a:buFont typeface="Wingdings" panose="05000000000000000000" pitchFamily="2" charset="2"/>
              <a:buChar char="ü"/>
            </a:pPr>
            <a:r>
              <a:rPr lang="en-US" sz="2800" b="1" dirty="0" smtClean="0">
                <a:solidFill>
                  <a:schemeClr val="tx2"/>
                </a:solidFill>
              </a:rPr>
              <a:t>Falls </a:t>
            </a:r>
            <a:r>
              <a:rPr lang="en-US" sz="2800" b="1" dirty="0">
                <a:solidFill>
                  <a:schemeClr val="tx2"/>
                </a:solidFill>
              </a:rPr>
              <a:t>are the second leading cause of unintentional injury deaths worldwide, according to the World Health </a:t>
            </a:r>
            <a:r>
              <a:rPr lang="en-US" sz="2800" b="1" dirty="0" smtClean="0">
                <a:solidFill>
                  <a:schemeClr val="tx2"/>
                </a:solidFill>
              </a:rPr>
              <a:t>Organization</a:t>
            </a:r>
            <a:r>
              <a:rPr lang="en-US" sz="2800" b="1" dirty="0" smtClean="0">
                <a:solidFill>
                  <a:schemeClr val="tx2"/>
                </a:solidFill>
              </a:rPr>
              <a:t>.</a:t>
            </a:r>
          </a:p>
          <a:p>
            <a:pPr marL="457200" indent="-457200">
              <a:buFont typeface="Wingdings" panose="05000000000000000000" pitchFamily="2" charset="2"/>
              <a:buChar char="ü"/>
            </a:pPr>
            <a:endParaRPr lang="en-US" sz="2800" b="1" dirty="0" smtClean="0">
              <a:solidFill>
                <a:schemeClr val="tx2"/>
              </a:solidFill>
            </a:endParaRPr>
          </a:p>
          <a:p>
            <a:pPr marL="457200" indent="-457200">
              <a:buFont typeface="Wingdings" panose="05000000000000000000" pitchFamily="2" charset="2"/>
              <a:buChar char="ü"/>
            </a:pPr>
            <a:r>
              <a:rPr lang="en-US" sz="2800" b="1" dirty="0">
                <a:solidFill>
                  <a:schemeClr val="tx2"/>
                </a:solidFill>
              </a:rPr>
              <a:t>Individuals with impaired vision, deafness, living alone, and other medical conditions are particularly vulnerable to fall-related injuries and </a:t>
            </a:r>
            <a:r>
              <a:rPr lang="en-US" sz="2800" b="1" dirty="0" smtClean="0">
                <a:solidFill>
                  <a:schemeClr val="tx2"/>
                </a:solidFill>
              </a:rPr>
              <a:t>death.</a:t>
            </a:r>
            <a:endParaRPr lang="en-US" sz="2800" b="1" dirty="0" smtClean="0">
              <a:solidFill>
                <a:schemeClr val="tx2"/>
              </a:solidFill>
            </a:endParaRPr>
          </a:p>
          <a:p>
            <a:pPr marL="457200" indent="-457200">
              <a:buFont typeface="Wingdings" panose="05000000000000000000" pitchFamily="2" charset="2"/>
              <a:buChar char="ü"/>
            </a:pPr>
            <a:endParaRPr lang="en-US" sz="2800" b="1" dirty="0">
              <a:solidFill>
                <a:schemeClr val="tx2"/>
              </a:solidFill>
            </a:endParaRPr>
          </a:p>
          <a:p>
            <a:pPr marL="457200" indent="-457200">
              <a:buFont typeface="Wingdings" panose="05000000000000000000" pitchFamily="2" charset="2"/>
              <a:buChar char="ü"/>
            </a:pPr>
            <a:r>
              <a:rPr lang="en-US" sz="2800" b="1" dirty="0">
                <a:solidFill>
                  <a:schemeClr val="tx2"/>
                </a:solidFill>
              </a:rPr>
              <a:t>Unfortunately, the rate of deaths caused by falls continues to increase each year, and if this growth continues, it is anticipated that by 2030, there will be 7 fatalities every hour</a:t>
            </a:r>
            <a:r>
              <a:rPr lang="en-US" sz="2800" b="1" dirty="0" smtClean="0">
                <a:solidFill>
                  <a:schemeClr val="tx2"/>
                </a:solidFill>
              </a:rPr>
              <a:t>.</a:t>
            </a:r>
          </a:p>
          <a:p>
            <a:pPr marL="457200" indent="-457200">
              <a:buFont typeface="Wingdings" panose="05000000000000000000" pitchFamily="2" charset="2"/>
              <a:buChar char="ü"/>
            </a:pPr>
            <a:endParaRPr lang="en-US" sz="2800" b="1" dirty="0" smtClean="0">
              <a:solidFill>
                <a:schemeClr val="tx2"/>
              </a:solidFill>
            </a:endParaRPr>
          </a:p>
          <a:p>
            <a:pPr marL="457200" indent="-457200">
              <a:buFont typeface="Wingdings" panose="05000000000000000000" pitchFamily="2" charset="2"/>
              <a:buChar char="ü"/>
            </a:pPr>
            <a:r>
              <a:rPr lang="en-US" sz="2800" b="1" dirty="0">
                <a:solidFill>
                  <a:schemeClr val="tx2"/>
                </a:solidFill>
              </a:rPr>
              <a:t>Emergencies can occur without recognition and even without warning. That is why fall detection technology in medical warning systems is such </a:t>
            </a:r>
            <a:r>
              <a:rPr lang="en-US" sz="2800" b="1" dirty="0" smtClean="0">
                <a:solidFill>
                  <a:schemeClr val="tx2"/>
                </a:solidFill>
              </a:rPr>
              <a:t>a </a:t>
            </a:r>
            <a:r>
              <a:rPr lang="en-US" sz="2800" b="1" dirty="0">
                <a:solidFill>
                  <a:schemeClr val="tx2"/>
                </a:solidFill>
              </a:rPr>
              <a:t>critical and life-saving feature. If, for any reason, </a:t>
            </a:r>
            <a:r>
              <a:rPr lang="en-US" sz="2800" b="1" dirty="0" smtClean="0">
                <a:solidFill>
                  <a:schemeClr val="tx2"/>
                </a:solidFill>
              </a:rPr>
              <a:t>they were </a:t>
            </a:r>
            <a:r>
              <a:rPr lang="en-US" sz="2800" b="1" dirty="0">
                <a:solidFill>
                  <a:schemeClr val="tx2"/>
                </a:solidFill>
              </a:rPr>
              <a:t>not able to reach the assistance button after a fall (or in a medical emergency), a medical alert system’s automated fall detection feature could give you a peace of mind that you would still get the care you need.</a:t>
            </a:r>
          </a:p>
          <a:p>
            <a:endParaRPr lang="en-US" sz="2800" b="1" dirty="0" smtClean="0">
              <a:solidFill>
                <a:schemeClr val="tx2"/>
              </a:solidFill>
            </a:endParaRPr>
          </a:p>
          <a:p>
            <a:pPr marL="457200" indent="-457200">
              <a:buFont typeface="Wingdings" panose="05000000000000000000" pitchFamily="2" charset="2"/>
              <a:buChar char="ü"/>
            </a:pPr>
            <a:r>
              <a:rPr lang="en-US" sz="2800" b="1" dirty="0">
                <a:solidFill>
                  <a:srgbClr val="3B1F4D"/>
                </a:solidFill>
              </a:rPr>
              <a:t>Fall detection technology can help caregivers monitor these individuals and provide timely assistance in case of a fall, reducing the risk of injury and improving overall quality of life.</a:t>
            </a:r>
          </a:p>
          <a:p>
            <a:pPr marL="457200" indent="-457200">
              <a:buFont typeface="Wingdings" panose="05000000000000000000" pitchFamily="2" charset="2"/>
              <a:buChar char="ü"/>
            </a:pPr>
            <a:endParaRPr lang="en-US" sz="2800" b="1" dirty="0" smtClean="0">
              <a:solidFill>
                <a:schemeClr val="tx2"/>
              </a:solidFill>
            </a:endParaRPr>
          </a:p>
        </p:txBody>
      </p:sp>
      <p:sp>
        <p:nvSpPr>
          <p:cNvPr id="16" name="TextBox 15"/>
          <p:cNvSpPr txBox="1"/>
          <p:nvPr/>
        </p:nvSpPr>
        <p:spPr>
          <a:xfrm>
            <a:off x="3604467" y="1864253"/>
            <a:ext cx="4977645"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Introduction</a:t>
            </a:r>
            <a:endParaRPr lang="en-US" sz="6000" b="1" spc="200" dirty="0">
              <a:solidFill>
                <a:schemeClr val="tx2"/>
              </a:solidFill>
              <a:latin typeface="Montserrat" charset="0"/>
              <a:ea typeface="Montserrat" charset="0"/>
              <a:cs typeface="Montserrat" charset="0"/>
            </a:endParaRPr>
          </a:p>
        </p:txBody>
      </p:sp>
      <p:cxnSp>
        <p:nvCxnSpPr>
          <p:cNvPr id="17" name="Straight Connector 16"/>
          <p:cNvCxnSpPr/>
          <p:nvPr/>
        </p:nvCxnSpPr>
        <p:spPr>
          <a:xfrm>
            <a:off x="4936785" y="3160582"/>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59112" y="1436951"/>
            <a:ext cx="4665060" cy="446276"/>
          </a:xfrm>
          <a:prstGeom prst="rect">
            <a:avLst/>
          </a:prstGeom>
          <a:noFill/>
        </p:spPr>
        <p:txBody>
          <a:bodyPr wrap="none" rtlCol="0" anchor="ctr" anchorCtr="0">
            <a:spAutoFit/>
          </a:bodyPr>
          <a:lstStyle/>
          <a:p>
            <a:pPr algn="ctr"/>
            <a:r>
              <a:rPr lang="en-US" sz="2300" spc="600" dirty="0" smtClean="0">
                <a:solidFill>
                  <a:schemeClr val="tx2"/>
                </a:solidFill>
                <a:latin typeface="Montserrat" charset="0"/>
                <a:ea typeface="Montserrat" charset="0"/>
                <a:cs typeface="Montserrat" charset="0"/>
              </a:rPr>
              <a:t>Fall Detection System</a:t>
            </a:r>
            <a:endParaRPr lang="en-US" sz="2300" spc="600" dirty="0">
              <a:solidFill>
                <a:schemeClr val="tx2"/>
              </a:solidFill>
              <a:latin typeface="Montserrat" charset="0"/>
              <a:ea typeface="Montserrat" charset="0"/>
              <a:cs typeface="Montserrat"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729" y="4684026"/>
            <a:ext cx="8150589" cy="4608013"/>
          </a:xfrm>
          <a:prstGeom prst="rect">
            <a:avLst/>
          </a:prstGeom>
        </p:spPr>
      </p:pic>
    </p:spTree>
    <p:extLst>
      <p:ext uri="{BB962C8B-B14F-4D97-AF65-F5344CB8AC3E}">
        <p14:creationId xmlns:p14="http://schemas.microsoft.com/office/powerpoint/2010/main" val="2144836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3380286" y="3938592"/>
            <a:ext cx="9320688" cy="1077218"/>
          </a:xfrm>
          <a:prstGeom prst="rect">
            <a:avLst/>
          </a:prstGeom>
          <a:noFill/>
        </p:spPr>
        <p:txBody>
          <a:bodyPr wrap="square" rtlCol="0" anchor="ctr" anchorCtr="0">
            <a:spAutoFit/>
          </a:bodyPr>
          <a:lstStyle/>
          <a:p>
            <a:pPr marL="457200" indent="-457200">
              <a:buFont typeface="Arial" panose="020B0604020202020204" pitchFamily="34" charset="0"/>
              <a:buChar char="•"/>
            </a:pPr>
            <a:r>
              <a:rPr lang="en-US" sz="3200" dirty="0">
                <a:solidFill>
                  <a:schemeClr val="accent1"/>
                </a:solidFill>
                <a:latin typeface="Montserrat"/>
                <a:ea typeface="Times New Roman"/>
                <a:cs typeface="Times New Roman"/>
                <a:sym typeface="Times New Roman"/>
              </a:rPr>
              <a:t>The proposed system work as an alert system once a fall </a:t>
            </a:r>
            <a:r>
              <a:rPr lang="en-US" sz="3200" dirty="0" smtClean="0">
                <a:solidFill>
                  <a:schemeClr val="accent1"/>
                </a:solidFill>
                <a:latin typeface="Montserrat"/>
                <a:ea typeface="Times New Roman"/>
                <a:cs typeface="Times New Roman"/>
                <a:sym typeface="Times New Roman"/>
              </a:rPr>
              <a:t>occurs.</a:t>
            </a:r>
            <a:endParaRPr lang="en-US" dirty="0">
              <a:solidFill>
                <a:schemeClr val="accent1"/>
              </a:solidFill>
              <a:latin typeface="Montserrat"/>
              <a:ea typeface="Times New Roman"/>
              <a:cs typeface="Times New Roman"/>
              <a:sym typeface="Times New Roman"/>
            </a:endParaRPr>
          </a:p>
        </p:txBody>
      </p:sp>
      <p:sp>
        <p:nvSpPr>
          <p:cNvPr id="19" name="TextBox 18"/>
          <p:cNvSpPr txBox="1"/>
          <p:nvPr/>
        </p:nvSpPr>
        <p:spPr>
          <a:xfrm>
            <a:off x="15745861" y="1150575"/>
            <a:ext cx="4216219" cy="1002839"/>
          </a:xfrm>
          <a:prstGeom prst="rect">
            <a:avLst/>
          </a:prstGeom>
          <a:noFill/>
        </p:spPr>
        <p:txBody>
          <a:bodyPr wrap="none" rtlCol="0" anchor="ctr" anchorCtr="0">
            <a:spAutoFit/>
          </a:bodyPr>
          <a:lstStyle/>
          <a:p>
            <a:pPr algn="ctr">
              <a:lnSpc>
                <a:spcPts val="7060"/>
              </a:lnSpc>
            </a:pPr>
            <a:r>
              <a:rPr lang="en-US" sz="6000" b="1" spc="200" dirty="0">
                <a:solidFill>
                  <a:schemeClr val="tx2"/>
                </a:solidFill>
                <a:latin typeface="Montserrat" charset="0"/>
                <a:ea typeface="Montserrat" charset="0"/>
                <a:cs typeface="Montserrat" charset="0"/>
              </a:rPr>
              <a:t>Our Goals</a:t>
            </a:r>
          </a:p>
        </p:txBody>
      </p:sp>
      <p:cxnSp>
        <p:nvCxnSpPr>
          <p:cNvPr id="22" name="Straight Connector 21"/>
          <p:cNvCxnSpPr/>
          <p:nvPr/>
        </p:nvCxnSpPr>
        <p:spPr>
          <a:xfrm>
            <a:off x="16697473"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519802" y="723273"/>
            <a:ext cx="4665060" cy="446276"/>
          </a:xfrm>
          <a:prstGeom prst="rect">
            <a:avLst/>
          </a:prstGeom>
          <a:noFill/>
        </p:spPr>
        <p:txBody>
          <a:bodyPr wrap="none" rtlCol="0" anchor="ctr" anchorCtr="0">
            <a:spAutoFit/>
          </a:bodyPr>
          <a:lstStyle/>
          <a:p>
            <a:pPr algn="ctr"/>
            <a:r>
              <a:rPr lang="en-US" sz="2300" spc="600" dirty="0">
                <a:solidFill>
                  <a:schemeClr val="tx2"/>
                </a:solidFill>
                <a:latin typeface="Montserrat" charset="0"/>
                <a:ea typeface="Montserrat" charset="0"/>
                <a:cs typeface="Montserrat" charset="0"/>
              </a:rPr>
              <a:t>Fall Detection </a:t>
            </a:r>
            <a:r>
              <a:rPr lang="en-US" sz="2300" spc="600" dirty="0" smtClean="0">
                <a:solidFill>
                  <a:schemeClr val="tx2"/>
                </a:solidFill>
                <a:latin typeface="Montserrat" charset="0"/>
                <a:ea typeface="Montserrat" charset="0"/>
                <a:cs typeface="Montserrat" charset="0"/>
              </a:rPr>
              <a:t>System</a:t>
            </a:r>
            <a:endParaRPr lang="en-US" sz="2300" spc="600" dirty="0">
              <a:solidFill>
                <a:schemeClr val="tx2"/>
              </a:solidFill>
              <a:latin typeface="Montserrat" charset="0"/>
              <a:ea typeface="Montserrat" charset="0"/>
              <a:cs typeface="Montserrat" charset="0"/>
            </a:endParaRPr>
          </a:p>
        </p:txBody>
      </p:sp>
      <p:sp>
        <p:nvSpPr>
          <p:cNvPr id="18" name="TextBox 17"/>
          <p:cNvSpPr txBox="1"/>
          <p:nvPr/>
        </p:nvSpPr>
        <p:spPr>
          <a:xfrm>
            <a:off x="13380286" y="5475928"/>
            <a:ext cx="9320688" cy="2554545"/>
          </a:xfrm>
          <a:prstGeom prst="rect">
            <a:avLst/>
          </a:prstGeom>
          <a:noFill/>
        </p:spPr>
        <p:txBody>
          <a:bodyPr wrap="square" rtlCol="0" anchor="ctr" anchorCtr="0">
            <a:spAutoFit/>
          </a:bodyPr>
          <a:lstStyle/>
          <a:p>
            <a:pPr marL="457200" indent="-457200">
              <a:buFont typeface="Arial" panose="020B0604020202020204" pitchFamily="34" charset="0"/>
              <a:buChar char="•"/>
            </a:pPr>
            <a:r>
              <a:rPr lang="en-US" sz="3200" dirty="0">
                <a:solidFill>
                  <a:schemeClr val="accent1"/>
                </a:solidFill>
                <a:latin typeface="Montserrat"/>
                <a:ea typeface="Times New Roman"/>
                <a:cs typeface="Times New Roman"/>
                <a:sym typeface="Times New Roman"/>
              </a:rPr>
              <a:t>Our system uses sensors to detect falls and heart rate with the help of GPS and GSM modules to obtain the exact location where the fall occurred, which can be sent to the emergency center or police.</a:t>
            </a:r>
            <a:endParaRPr lang="en-US" dirty="0">
              <a:solidFill>
                <a:schemeClr val="accent1"/>
              </a:solidFill>
              <a:latin typeface="Montserrat"/>
              <a:ea typeface="Times New Roman"/>
              <a:cs typeface="Times New Roman"/>
              <a:sym typeface="Times New Roman"/>
            </a:endParaRPr>
          </a:p>
        </p:txBody>
      </p:sp>
      <p:sp>
        <p:nvSpPr>
          <p:cNvPr id="20" name="TextBox 19"/>
          <p:cNvSpPr txBox="1"/>
          <p:nvPr/>
        </p:nvSpPr>
        <p:spPr>
          <a:xfrm>
            <a:off x="13380286" y="8490592"/>
            <a:ext cx="9320688" cy="1569660"/>
          </a:xfrm>
          <a:prstGeom prst="rect">
            <a:avLst/>
          </a:prstGeom>
          <a:noFill/>
        </p:spPr>
        <p:txBody>
          <a:bodyPr wrap="square" rtlCol="0" anchor="ctr" anchorCtr="0">
            <a:spAutoFit/>
          </a:bodyPr>
          <a:lstStyle/>
          <a:p>
            <a:pPr marL="457200" lvl="0" indent="-457200">
              <a:buFont typeface="Arial" panose="020B0604020202020204" pitchFamily="34" charset="0"/>
              <a:buChar char="•"/>
            </a:pPr>
            <a:r>
              <a:rPr lang="en-US" sz="3200" dirty="0">
                <a:solidFill>
                  <a:schemeClr val="accent1"/>
                </a:solidFill>
                <a:latin typeface="Montserrat"/>
              </a:rPr>
              <a:t>The main effect of this work is to reduce the waiting time for fall victims to receive medical assistance.</a:t>
            </a:r>
          </a:p>
        </p:txBody>
      </p:sp>
      <p:sp>
        <p:nvSpPr>
          <p:cNvPr id="21" name="TextBox 20"/>
          <p:cNvSpPr txBox="1"/>
          <p:nvPr/>
        </p:nvSpPr>
        <p:spPr>
          <a:xfrm>
            <a:off x="13380286" y="10626806"/>
            <a:ext cx="9320688" cy="1631216"/>
          </a:xfrm>
          <a:prstGeom prst="rect">
            <a:avLst/>
          </a:prstGeom>
          <a:noFill/>
        </p:spPr>
        <p:txBody>
          <a:bodyPr wrap="square" rtlCol="0" anchor="ctr" anchorCtr="0">
            <a:spAutoFit/>
          </a:bodyPr>
          <a:lstStyle/>
          <a:p>
            <a:pPr marL="457200" indent="-457200">
              <a:buFont typeface="Arial" panose="020B0604020202020204" pitchFamily="34" charset="0"/>
              <a:buChar char="•"/>
            </a:pPr>
            <a:r>
              <a:rPr lang="en-US" sz="3200" dirty="0">
                <a:solidFill>
                  <a:schemeClr val="accent1"/>
                </a:solidFill>
                <a:latin typeface="Montserrat"/>
                <a:ea typeface="Times New Roman"/>
                <a:cs typeface="Times New Roman"/>
                <a:sym typeface="Times New Roman"/>
              </a:rPr>
              <a:t>Through this implementation, we can detect the condition of the person who fell so that we can provide first aid as soon as possible</a:t>
            </a:r>
            <a:r>
              <a:rPr lang="en-US" dirty="0" smtClean="0">
                <a:solidFill>
                  <a:schemeClr val="accent1"/>
                </a:solidFill>
                <a:latin typeface="Montserrat"/>
                <a:ea typeface="Times New Roman"/>
                <a:cs typeface="Times New Roman"/>
                <a:sym typeface="Times New Roman"/>
              </a:rPr>
              <a:t>. </a:t>
            </a:r>
            <a:endParaRPr lang="en-US" dirty="0">
              <a:solidFill>
                <a:schemeClr val="accent1"/>
              </a:solidFill>
              <a:latin typeface="Montserrat"/>
              <a:ea typeface="Times New Roman"/>
              <a:cs typeface="Times New Roman"/>
              <a:sym typeface="Times New Roman"/>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9274" t="2240" r="25513" b="72925"/>
          <a:stretch/>
        </p:blipFill>
        <p:spPr>
          <a:xfrm>
            <a:off x="5492853" y="4458575"/>
            <a:ext cx="2475080" cy="2438137"/>
          </a:xfrm>
          <a:prstGeom prst="rect">
            <a:avLst/>
          </a:prstGeom>
        </p:spPr>
      </p:pic>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23993" t="49199" r="44774" b="27847"/>
          <a:stretch/>
        </p:blipFill>
        <p:spPr>
          <a:xfrm>
            <a:off x="3502815" y="6633674"/>
            <a:ext cx="2285999" cy="1680071"/>
          </a:xfrm>
          <a:prstGeom prst="rect">
            <a:avLst/>
          </a:prstGeom>
        </p:spPr>
      </p:pic>
      <p:pic>
        <p:nvPicPr>
          <p:cNvPr id="16" name="Picture 15"/>
          <p:cNvPicPr>
            <a:picLocks noChangeAspect="1"/>
          </p:cNvPicPr>
          <p:nvPr/>
        </p:nvPicPr>
        <p:blipFill rotWithShape="1">
          <a:blip r:embed="rId4" cstate="email">
            <a:extLst>
              <a:ext uri="{28A0092B-C50C-407E-A947-70E740481C1C}">
                <a14:useLocalDpi xmlns:a14="http://schemas.microsoft.com/office/drawing/2010/main" val="0"/>
              </a:ext>
            </a:extLst>
          </a:blip>
          <a:srcRect l="24760" t="8654"/>
          <a:stretch/>
        </p:blipFill>
        <p:spPr>
          <a:xfrm>
            <a:off x="7475220" y="6469380"/>
            <a:ext cx="2329756" cy="282849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80040" t="19836" b="45490"/>
          <a:stretch/>
        </p:blipFill>
        <p:spPr>
          <a:xfrm>
            <a:off x="9261568" y="6252899"/>
            <a:ext cx="2825083" cy="2237692"/>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l="4921" t="15533" r="79538" b="45892"/>
          <a:stretch/>
        </p:blipFill>
        <p:spPr>
          <a:xfrm>
            <a:off x="631607" y="5635830"/>
            <a:ext cx="3067482" cy="3471831"/>
          </a:xfrm>
          <a:prstGeom prst="rect">
            <a:avLst/>
          </a:prstGeom>
        </p:spPr>
      </p:pic>
      <p:pic>
        <p:nvPicPr>
          <p:cNvPr id="27" name="Picture 26"/>
          <p:cNvPicPr>
            <a:picLocks noChangeAspect="1"/>
          </p:cNvPicPr>
          <p:nvPr/>
        </p:nvPicPr>
        <p:blipFill rotWithShape="1">
          <a:blip r:embed="rId6" cstate="print">
            <a:extLst>
              <a:ext uri="{28A0092B-C50C-407E-A947-70E740481C1C}">
                <a14:useLocalDpi xmlns:a14="http://schemas.microsoft.com/office/drawing/2010/main" val="0"/>
              </a:ext>
            </a:extLst>
          </a:blip>
          <a:srcRect l="4838" t="77575" r="81577" b="8144"/>
          <a:stretch/>
        </p:blipFill>
        <p:spPr>
          <a:xfrm>
            <a:off x="5225854" y="8239547"/>
            <a:ext cx="1602211" cy="1373324"/>
          </a:xfrm>
          <a:prstGeom prst="rect">
            <a:avLst/>
          </a:prstGeom>
        </p:spPr>
      </p:pic>
      <p:pic>
        <p:nvPicPr>
          <p:cNvPr id="2" name="Picture 1"/>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780859" y="5654783"/>
            <a:ext cx="1089737" cy="1089737"/>
          </a:xfrm>
          <a:prstGeom prst="rect">
            <a:avLst/>
          </a:prstGeom>
        </p:spPr>
      </p:pic>
    </p:spTree>
    <p:extLst>
      <p:ext uri="{BB962C8B-B14F-4D97-AF65-F5344CB8AC3E}">
        <p14:creationId xmlns:p14="http://schemas.microsoft.com/office/powerpoint/2010/main" val="3631193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733980" y="1150575"/>
            <a:ext cx="6941324"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System Overview</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66459" y="723273"/>
            <a:ext cx="4673074" cy="446276"/>
          </a:xfrm>
          <a:prstGeom prst="rect">
            <a:avLst/>
          </a:prstGeom>
          <a:noFill/>
        </p:spPr>
        <p:txBody>
          <a:bodyPr wrap="none" rtlCol="0" anchor="ctr" anchorCtr="0">
            <a:spAutoFit/>
          </a:bodyPr>
          <a:lstStyle/>
          <a:p>
            <a:pPr algn="ctr"/>
            <a:r>
              <a:rPr lang="en-CA" sz="2300" spc="600" dirty="0" smtClean="0">
                <a:solidFill>
                  <a:schemeClr val="tx2"/>
                </a:solidFill>
                <a:latin typeface="Montserrat" charset="0"/>
                <a:ea typeface="Montserrat" charset="0"/>
                <a:cs typeface="Montserrat" charset="0"/>
              </a:rPr>
              <a:t>Hardware Components</a:t>
            </a:r>
            <a:endParaRPr lang="en-US" sz="2300" spc="600" dirty="0">
              <a:solidFill>
                <a:schemeClr val="tx2"/>
              </a:solidFill>
              <a:latin typeface="Montserrat" charset="0"/>
              <a:ea typeface="Montserrat" charset="0"/>
              <a:cs typeface="Montserrat" charset="0"/>
            </a:endParaRPr>
          </a:p>
        </p:txBody>
      </p:sp>
      <p:sp>
        <p:nvSpPr>
          <p:cNvPr id="37" name="TextBox 36"/>
          <p:cNvSpPr txBox="1"/>
          <p:nvPr/>
        </p:nvSpPr>
        <p:spPr>
          <a:xfrm>
            <a:off x="16023098" y="9285682"/>
            <a:ext cx="2492991"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GPS neo6m Module</a:t>
            </a:r>
            <a:endParaRPr lang="en-US" sz="2000" dirty="0">
              <a:solidFill>
                <a:schemeClr val="tx2"/>
              </a:solidFill>
              <a:latin typeface="Montserrat" charset="0"/>
              <a:ea typeface="Montserrat" charset="0"/>
              <a:cs typeface="Montserrat" charset="0"/>
            </a:endParaRPr>
          </a:p>
        </p:txBody>
      </p:sp>
      <p:sp>
        <p:nvSpPr>
          <p:cNvPr id="39" name="TextBox 38"/>
          <p:cNvSpPr txBox="1"/>
          <p:nvPr/>
        </p:nvSpPr>
        <p:spPr>
          <a:xfrm>
            <a:off x="1965916" y="9297418"/>
            <a:ext cx="2010487"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Arduino Uno R3</a:t>
            </a:r>
            <a:endParaRPr lang="en-US" sz="2000" dirty="0">
              <a:solidFill>
                <a:schemeClr val="tx2"/>
              </a:solidFill>
              <a:latin typeface="Montserrat" charset="0"/>
              <a:ea typeface="Montserrat" charset="0"/>
              <a:cs typeface="Montserrat" charset="0"/>
            </a:endParaRPr>
          </a:p>
        </p:txBody>
      </p:sp>
      <p:sp>
        <p:nvSpPr>
          <p:cNvPr id="41" name="TextBox 40"/>
          <p:cNvSpPr txBox="1"/>
          <p:nvPr/>
        </p:nvSpPr>
        <p:spPr>
          <a:xfrm>
            <a:off x="6981538" y="9297418"/>
            <a:ext cx="2279791"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MPU 6050 Sensor</a:t>
            </a:r>
            <a:endParaRPr lang="en-US" sz="2000" dirty="0">
              <a:solidFill>
                <a:schemeClr val="tx2"/>
              </a:solidFill>
              <a:latin typeface="Montserrat" charset="0"/>
              <a:ea typeface="Montserrat" charset="0"/>
              <a:cs typeface="Montserrat" charset="0"/>
            </a:endParaRPr>
          </a:p>
        </p:txBody>
      </p:sp>
      <p:sp>
        <p:nvSpPr>
          <p:cNvPr id="44" name="TextBox 43"/>
          <p:cNvSpPr txBox="1"/>
          <p:nvPr/>
        </p:nvSpPr>
        <p:spPr>
          <a:xfrm>
            <a:off x="11530174" y="9297418"/>
            <a:ext cx="1935146"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GSM SIM 800L</a:t>
            </a:r>
            <a:endParaRPr lang="en-US" sz="2000" dirty="0">
              <a:solidFill>
                <a:schemeClr val="tx2"/>
              </a:solidFill>
              <a:latin typeface="Montserrat" charset="0"/>
              <a:ea typeface="Montserrat" charset="0"/>
              <a:cs typeface="Montserrat"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974" y="5396186"/>
            <a:ext cx="3617475" cy="36174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3984" y="4592195"/>
            <a:ext cx="2635276" cy="414362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35183" y="5380544"/>
            <a:ext cx="4663789" cy="3421326"/>
          </a:xfrm>
          <a:prstGeom prst="rect">
            <a:avLst/>
          </a:prstGeom>
        </p:spPr>
      </p:pic>
      <p:pic>
        <p:nvPicPr>
          <p:cNvPr id="6" name="Picture 5"/>
          <p:cNvPicPr>
            <a:picLocks noChangeAspect="1"/>
          </p:cNvPicPr>
          <p:nvPr/>
        </p:nvPicPr>
        <p:blipFill rotWithShape="1">
          <a:blip r:embed="rId6" cstate="email">
            <a:extLst>
              <a:ext uri="{28A0092B-C50C-407E-A947-70E740481C1C}">
                <a14:useLocalDpi xmlns:a14="http://schemas.microsoft.com/office/drawing/2010/main" val="0"/>
              </a:ext>
            </a:extLst>
          </a:blip>
          <a:srcRect l="3601" t="22360" r="6905" b="19035"/>
          <a:stretch/>
        </p:blipFill>
        <p:spPr>
          <a:xfrm>
            <a:off x="15139542" y="6077722"/>
            <a:ext cx="4159954" cy="2724148"/>
          </a:xfrm>
          <a:prstGeom prst="rect">
            <a:avLst/>
          </a:prstGeom>
        </p:spPr>
      </p:pic>
      <p:sp>
        <p:nvSpPr>
          <p:cNvPr id="24" name="TextBox 23"/>
          <p:cNvSpPr txBox="1"/>
          <p:nvPr/>
        </p:nvSpPr>
        <p:spPr>
          <a:xfrm>
            <a:off x="21010865" y="9285682"/>
            <a:ext cx="1667444" cy="400110"/>
          </a:xfrm>
          <a:prstGeom prst="rect">
            <a:avLst/>
          </a:prstGeom>
          <a:noFill/>
        </p:spPr>
        <p:txBody>
          <a:bodyPr wrap="none" rtlCol="0" anchor="ctr" anchorCtr="0">
            <a:spAutoFit/>
          </a:bodyPr>
          <a:lstStyle/>
          <a:p>
            <a:pPr algn="ctr"/>
            <a:r>
              <a:rPr lang="en-CA" sz="2000" dirty="0" smtClean="0">
                <a:solidFill>
                  <a:schemeClr val="tx2"/>
                </a:solidFill>
                <a:latin typeface="Montserrat" charset="0"/>
                <a:ea typeface="Montserrat" charset="0"/>
                <a:cs typeface="Montserrat" charset="0"/>
              </a:rPr>
              <a:t>Pulse sensor</a:t>
            </a:r>
            <a:endParaRPr lang="en-US" sz="2000" dirty="0">
              <a:solidFill>
                <a:schemeClr val="tx2"/>
              </a:solidFill>
              <a:latin typeface="Montserrat" charset="0"/>
              <a:ea typeface="Montserrat" charset="0"/>
              <a:cs typeface="Montserrat" charset="0"/>
            </a:endParaRPr>
          </a:p>
        </p:txBody>
      </p:sp>
      <p:pic>
        <p:nvPicPr>
          <p:cNvPr id="125" name="Picture 124"/>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0080347" y="5517822"/>
            <a:ext cx="3495839" cy="3495839"/>
          </a:xfrm>
          <a:prstGeom prst="rect">
            <a:avLst/>
          </a:prstGeom>
        </p:spPr>
      </p:pic>
    </p:spTree>
    <p:extLst>
      <p:ext uri="{BB962C8B-B14F-4D97-AF65-F5344CB8AC3E}">
        <p14:creationId xmlns:p14="http://schemas.microsoft.com/office/powerpoint/2010/main" val="298362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733980" y="1150575"/>
            <a:ext cx="6941324" cy="1002839"/>
          </a:xfrm>
          <a:prstGeom prst="rect">
            <a:avLst/>
          </a:prstGeom>
          <a:noFill/>
        </p:spPr>
        <p:txBody>
          <a:bodyPr wrap="none" rtlCol="0" anchor="ctr" anchorCtr="0">
            <a:spAutoFit/>
          </a:bodyPr>
          <a:lstStyle/>
          <a:p>
            <a:pPr algn="ctr">
              <a:lnSpc>
                <a:spcPts val="7060"/>
              </a:lnSpc>
            </a:pPr>
            <a:r>
              <a:rPr lang="en-US" sz="6000" b="1" spc="200" dirty="0" smtClean="0">
                <a:solidFill>
                  <a:schemeClr val="tx2"/>
                </a:solidFill>
                <a:latin typeface="Montserrat" charset="0"/>
                <a:ea typeface="Montserrat" charset="0"/>
                <a:cs typeface="Montserrat" charset="0"/>
              </a:rPr>
              <a:t>System Overview</a:t>
            </a:r>
            <a:endParaRPr lang="en-US" sz="6000" b="1" spc="200" dirty="0">
              <a:solidFill>
                <a:schemeClr val="tx2"/>
              </a:solidFill>
              <a:latin typeface="Montserrat" charset="0"/>
              <a:ea typeface="Montserrat" charset="0"/>
              <a:cs typeface="Montserrat" charset="0"/>
            </a:endParaRPr>
          </a:p>
        </p:txBody>
      </p:sp>
      <p:cxnSp>
        <p:nvCxnSpPr>
          <p:cNvPr id="35" name="Straight Connector 34"/>
          <p:cNvCxnSpPr/>
          <p:nvPr/>
        </p:nvCxnSpPr>
        <p:spPr>
          <a:xfrm>
            <a:off x="11048135" y="2446904"/>
            <a:ext cx="228138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014209" y="723273"/>
            <a:ext cx="2377574" cy="446276"/>
          </a:xfrm>
          <a:prstGeom prst="rect">
            <a:avLst/>
          </a:prstGeom>
          <a:noFill/>
        </p:spPr>
        <p:txBody>
          <a:bodyPr wrap="none" rtlCol="0" anchor="ctr" anchorCtr="0">
            <a:spAutoFit/>
          </a:bodyPr>
          <a:lstStyle/>
          <a:p>
            <a:pPr algn="ctr"/>
            <a:r>
              <a:rPr lang="en-CA" sz="2300" spc="600" dirty="0" smtClean="0">
                <a:solidFill>
                  <a:schemeClr val="tx2"/>
                </a:solidFill>
                <a:latin typeface="Montserrat" charset="0"/>
                <a:ea typeface="Montserrat" charset="0"/>
                <a:cs typeface="Montserrat" charset="0"/>
              </a:rPr>
              <a:t>Flow Chart</a:t>
            </a:r>
            <a:endParaRPr lang="en-US" sz="2300" spc="600" dirty="0">
              <a:solidFill>
                <a:schemeClr val="tx2"/>
              </a:solidFill>
              <a:latin typeface="Montserrat" charset="0"/>
              <a:ea typeface="Montserrat" charset="0"/>
              <a:cs typeface="Montserrat"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341" y="5475928"/>
            <a:ext cx="8883295" cy="332339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391783" y="2446904"/>
            <a:ext cx="8452845" cy="11029425"/>
          </a:xfrm>
          <a:prstGeom prst="rect">
            <a:avLst/>
          </a:prstGeom>
        </p:spPr>
      </p:pic>
    </p:spTree>
    <p:extLst>
      <p:ext uri="{BB962C8B-B14F-4D97-AF65-F5344CB8AC3E}">
        <p14:creationId xmlns:p14="http://schemas.microsoft.com/office/powerpoint/2010/main" val="123949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ustom 1">
      <a:dk1>
        <a:srgbClr val="7F7F7F"/>
      </a:dk1>
      <a:lt1>
        <a:srgbClr val="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36290</TotalTime>
  <Words>1167</Words>
  <Application>Microsoft Office PowerPoint</Application>
  <PresentationFormat>Custom</PresentationFormat>
  <Paragraphs>130</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Bebas Neue</vt:lpstr>
      <vt:lpstr>Calibri Light</vt:lpstr>
      <vt:lpstr>Lato Light</vt:lpstr>
      <vt:lpstr>Montserrat</vt:lpstr>
      <vt:lpstr>Montserrat Hairline</vt:lpstr>
      <vt:lpstr>Montserrat Light</vt:lpstr>
      <vt:lpstr>Source Sans Pro Light</vt:lpstr>
      <vt:lpstr>Times New Roman</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pc</cp:lastModifiedBy>
  <cp:revision>6422</cp:revision>
  <dcterms:created xsi:type="dcterms:W3CDTF">2014-11-12T21:47:38Z</dcterms:created>
  <dcterms:modified xsi:type="dcterms:W3CDTF">2023-06-08T22:15:49Z</dcterms:modified>
  <cp:category/>
</cp:coreProperties>
</file>