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308" r:id="rId2"/>
    <p:sldId id="2331" r:id="rId3"/>
    <p:sldId id="2321" r:id="rId4"/>
    <p:sldId id="2324" r:id="rId5"/>
    <p:sldId id="2330" r:id="rId6"/>
    <p:sldId id="2327" r:id="rId7"/>
    <p:sldId id="2329" r:id="rId8"/>
    <p:sldId id="2312" r:id="rId9"/>
    <p:sldId id="2273" r:id="rId10"/>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DC05528-139A-4643-B020-6EB32ACF67D9}">
          <p14:sldIdLst>
            <p14:sldId id="2308"/>
            <p14:sldId id="2331"/>
            <p14:sldId id="2321"/>
            <p14:sldId id="2324"/>
            <p14:sldId id="2330"/>
            <p14:sldId id="2327"/>
            <p14:sldId id="2329"/>
            <p14:sldId id="2312"/>
            <p14:sldId id="2273"/>
          </p14:sldIdLst>
        </p14:section>
      </p14:sectionLst>
    </p:ext>
    <p:ext uri="{EFAFB233-063F-42B5-8137-9DF3F51BA10A}">
      <p15:sldGuideLst xmlns:p15="http://schemas.microsoft.com/office/powerpoint/2012/main">
        <p15:guide id="1" orient="horz" pos="8088" userDrawn="1">
          <p15:clr>
            <a:srgbClr val="A4A3A4"/>
          </p15:clr>
        </p15:guide>
        <p15:guide id="4" pos="14278" userDrawn="1">
          <p15:clr>
            <a:srgbClr val="A4A3A4"/>
          </p15:clr>
        </p15:guide>
        <p15:guide id="5" pos="1078" userDrawn="1">
          <p15:clr>
            <a:srgbClr val="A4A3A4"/>
          </p15:clr>
        </p15:guide>
        <p15:guide id="8" orient="horz" pos="504" userDrawn="1">
          <p15:clr>
            <a:srgbClr val="A4A3A4"/>
          </p15:clr>
        </p15:guide>
        <p15:guide id="11" pos="767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1F4D"/>
    <a:srgbClr val="FA484D"/>
    <a:srgbClr val="000000"/>
    <a:srgbClr val="817E9A"/>
    <a:srgbClr val="583F52"/>
    <a:srgbClr val="000E36"/>
    <a:srgbClr val="4AEDDE"/>
    <a:srgbClr val="FDEA57"/>
    <a:srgbClr val="74FBC3"/>
    <a:srgbClr val="F6DC0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6" autoAdjust="0"/>
    <p:restoredTop sz="82580" autoAdjust="0"/>
  </p:normalViewPr>
  <p:slideViewPr>
    <p:cSldViewPr snapToGrid="0" snapToObjects="1">
      <p:cViewPr varScale="1">
        <p:scale>
          <a:sx n="28" d="100"/>
          <a:sy n="28" d="100"/>
        </p:scale>
        <p:origin x="1064" y="44"/>
      </p:cViewPr>
      <p:guideLst>
        <p:guide orient="horz" pos="8088"/>
        <p:guide pos="14278"/>
        <p:guide pos="1078"/>
        <p:guide orient="horz" pos="504"/>
        <p:guide pos="7678"/>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Light"/>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bri Light"/>
              </a:defRPr>
            </a:lvl1pPr>
          </a:lstStyle>
          <a:p>
            <a:fld id="{EFC10EE1-B198-C942-8235-326C972CBB30}" type="datetimeFigureOut">
              <a:rPr lang="en-US" smtClean="0"/>
              <a:pPr/>
              <a:t>2/8/2023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bri Light"/>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Calibri Light"/>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kern="1200">
        <a:solidFill>
          <a:schemeClr val="tx1"/>
        </a:solidFill>
        <a:latin typeface="Calibri Light"/>
        <a:ea typeface="+mn-ea"/>
        <a:cs typeface="+mn-cs"/>
      </a:defRPr>
    </a:lvl1pPr>
    <a:lvl2pPr marL="914217" algn="l" defTabSz="914217" rtl="0" eaLnBrk="1" latinLnBrk="0" hangingPunct="1">
      <a:defRPr sz="2400" kern="1200">
        <a:solidFill>
          <a:schemeClr val="tx1"/>
        </a:solidFill>
        <a:latin typeface="Calibri Light"/>
        <a:ea typeface="+mn-ea"/>
        <a:cs typeface="+mn-cs"/>
      </a:defRPr>
    </a:lvl2pPr>
    <a:lvl3pPr marL="1828434" algn="l" defTabSz="914217" rtl="0" eaLnBrk="1" latinLnBrk="0" hangingPunct="1">
      <a:defRPr sz="2400" kern="1200">
        <a:solidFill>
          <a:schemeClr val="tx1"/>
        </a:solidFill>
        <a:latin typeface="Calibri Light"/>
        <a:ea typeface="+mn-ea"/>
        <a:cs typeface="+mn-cs"/>
      </a:defRPr>
    </a:lvl3pPr>
    <a:lvl4pPr marL="2742651" algn="l" defTabSz="914217" rtl="0" eaLnBrk="1" latinLnBrk="0" hangingPunct="1">
      <a:defRPr sz="2400" kern="1200">
        <a:solidFill>
          <a:schemeClr val="tx1"/>
        </a:solidFill>
        <a:latin typeface="Calibri Light"/>
        <a:ea typeface="+mn-ea"/>
        <a:cs typeface="+mn-cs"/>
      </a:defRPr>
    </a:lvl4pPr>
    <a:lvl5pPr marL="3656868" algn="l" defTabSz="914217" rtl="0" eaLnBrk="1" latinLnBrk="0" hangingPunct="1">
      <a:defRPr sz="2400" kern="1200">
        <a:solidFill>
          <a:schemeClr val="tx1"/>
        </a:solidFill>
        <a:latin typeface="Calibri Light"/>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a:t>
            </a:fld>
            <a:endParaRPr lang="en-US" dirty="0"/>
          </a:p>
        </p:txBody>
      </p:sp>
    </p:spTree>
    <p:extLst>
      <p:ext uri="{BB962C8B-B14F-4D97-AF65-F5344CB8AC3E}">
        <p14:creationId xmlns:p14="http://schemas.microsoft.com/office/powerpoint/2010/main" val="465590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a:t>
            </a:fld>
            <a:endParaRPr lang="en-US" dirty="0"/>
          </a:p>
        </p:txBody>
      </p:sp>
    </p:spTree>
    <p:extLst>
      <p:ext uri="{BB962C8B-B14F-4D97-AF65-F5344CB8AC3E}">
        <p14:creationId xmlns:p14="http://schemas.microsoft.com/office/powerpoint/2010/main" val="2599118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indent="-342900" algn="l" defTabSz="914217"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6000" b="0" dirty="0" smtClean="0">
                <a:solidFill>
                  <a:srgbClr val="3B1F4D"/>
                </a:solidFill>
              </a:rPr>
              <a:t>Falls of the elderly always lead to serious health issues as the decline of their physical fitness.</a:t>
            </a:r>
          </a:p>
          <a:p>
            <a:pPr marL="342900" marR="0" indent="-342900" algn="l" defTabSz="914217"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6000" b="0" dirty="0" smtClean="0">
                <a:solidFill>
                  <a:srgbClr val="3B1F4D"/>
                </a:solidFill>
              </a:rPr>
              <a:t>Fracture is the most common injury in fall of an elderly and there is also a certain possibility to get coma, brain trauma, and paralysis. </a:t>
            </a:r>
          </a:p>
          <a:p>
            <a:pPr marL="342900" marR="0" indent="-342900" algn="l" defTabSz="914217"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6000" b="0" dirty="0" smtClean="0">
                <a:solidFill>
                  <a:srgbClr val="3B1F4D"/>
                </a:solidFill>
              </a:rPr>
              <a:t>At most fall situations, the fall process is the main source of injury because of the high impact. But sometimes the late medical salvage may worsen the situation. </a:t>
            </a:r>
            <a:r>
              <a:rPr lang="en-US" sz="8000" b="0" dirty="0" smtClean="0">
                <a:solidFill>
                  <a:srgbClr val="3B1F4D"/>
                </a:solidFill>
              </a:rPr>
              <a:t>That</a:t>
            </a:r>
            <a:r>
              <a:rPr lang="en-US" sz="6000" b="0" dirty="0" smtClean="0">
                <a:solidFill>
                  <a:srgbClr val="3B1F4D"/>
                </a:solidFill>
              </a:rPr>
              <a:t> means the faster the salvage comes, the less risk the elderly will face</a:t>
            </a:r>
            <a:r>
              <a:rPr lang="en-US" sz="4000" b="0" dirty="0" smtClean="0">
                <a:solidFill>
                  <a:srgbClr val="3B1F4D"/>
                </a:solidFill>
              </a:rPr>
              <a:t>.</a:t>
            </a:r>
            <a:endParaRPr lang="en-US" sz="4000" b="0" dirty="0" smtClean="0">
              <a:solidFill>
                <a:srgbClr val="3B1F4D"/>
              </a:solidFill>
              <a:latin typeface="Montserrat" charset="0"/>
              <a:ea typeface="Montserrat" charset="0"/>
              <a:cs typeface="Montserrat" charset="0"/>
            </a:endParaRPr>
          </a:p>
          <a:p>
            <a:pPr marL="0" marR="0" indent="0" algn="l" defTabSz="914217" rtl="0" eaLnBrk="1" fontAlgn="auto" latinLnBrk="0" hangingPunct="1">
              <a:lnSpc>
                <a:spcPct val="100000"/>
              </a:lnSpc>
              <a:spcBef>
                <a:spcPts val="0"/>
              </a:spcBef>
              <a:spcAft>
                <a:spcPts val="0"/>
              </a:spcAft>
              <a:buClrTx/>
              <a:buSzTx/>
              <a:buFontTx/>
              <a:buNone/>
              <a:tabLst/>
              <a:defRPr/>
            </a:pPr>
            <a:endParaRPr lang="en-US" sz="2400" b="1" dirty="0" smtClean="0">
              <a:solidFill>
                <a:srgbClr val="3B1F4D"/>
              </a:solidFill>
              <a:latin typeface="Montserrat" charset="0"/>
              <a:ea typeface="Montserrat" charset="0"/>
              <a:cs typeface="Montserrat" charset="0"/>
            </a:endParaRPr>
          </a:p>
          <a:p>
            <a:endParaRPr lang="en-CA" dirty="0" smtClean="0"/>
          </a:p>
        </p:txBody>
      </p:sp>
      <p:sp>
        <p:nvSpPr>
          <p:cNvPr id="4" name="Slide Number Placeholder 3"/>
          <p:cNvSpPr>
            <a:spLocks noGrp="1"/>
          </p:cNvSpPr>
          <p:nvPr>
            <p:ph type="sldNum" sz="quarter" idx="10"/>
          </p:nvPr>
        </p:nvSpPr>
        <p:spPr/>
        <p:txBody>
          <a:bodyPr/>
          <a:lstStyle/>
          <a:p>
            <a:fld id="{006BE02D-20C0-F840-AFAC-BEA99C74FDC2}" type="slidenum">
              <a:rPr lang="en-US" smtClean="0"/>
              <a:pPr/>
              <a:t>3</a:t>
            </a:fld>
            <a:endParaRPr lang="en-US" dirty="0"/>
          </a:p>
        </p:txBody>
      </p:sp>
    </p:spTree>
    <p:extLst>
      <p:ext uri="{BB962C8B-B14F-4D97-AF65-F5344CB8AC3E}">
        <p14:creationId xmlns:p14="http://schemas.microsoft.com/office/powerpoint/2010/main" val="2611112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71500" marR="0" indent="-571500" algn="l" defTabSz="914217"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2400" b="1" dirty="0" smtClean="0">
                <a:solidFill>
                  <a:srgbClr val="3B1F4D"/>
                </a:solidFill>
              </a:rPr>
              <a:t>Older people are the most vulnerable, as they often have chronic diseases that require continuous medical assistance. Any person living alone is at a higher risk of not getting medical care in due time, and special attention must be given to people above 65</a:t>
            </a:r>
            <a:r>
              <a:rPr lang="en-US" sz="2400" b="1" dirty="0" smtClean="0"/>
              <a:t>.</a:t>
            </a:r>
            <a:endParaRPr lang="en-US" sz="2400" b="1" dirty="0" smtClean="0">
              <a:solidFill>
                <a:srgbClr val="3B1F4D"/>
              </a:solidFill>
            </a:endParaRPr>
          </a:p>
          <a:p>
            <a:pPr marL="571500" indent="-571500">
              <a:buFont typeface="Wingdings" panose="05000000000000000000" pitchFamily="2" charset="2"/>
              <a:buChar char="ü"/>
            </a:pPr>
            <a:endParaRPr lang="en-US" sz="2400" b="1" dirty="0" smtClean="0">
              <a:solidFill>
                <a:srgbClr val="3B1F4D"/>
              </a:solidFill>
            </a:endParaRPr>
          </a:p>
          <a:p>
            <a:pPr marL="571500" indent="-571500">
              <a:buFont typeface="Wingdings" panose="05000000000000000000" pitchFamily="2" charset="2"/>
              <a:buChar char="ü"/>
            </a:pPr>
            <a:r>
              <a:rPr lang="en-US" sz="2400" b="1" dirty="0" smtClean="0">
                <a:solidFill>
                  <a:srgbClr val="3B1F4D"/>
                </a:solidFill>
              </a:rPr>
              <a:t>Fall detection is necessary for control over adults with health</a:t>
            </a:r>
          </a:p>
          <a:p>
            <a:pPr marL="571500" indent="-571500">
              <a:buFont typeface="Wingdings" panose="05000000000000000000" pitchFamily="2" charset="2"/>
              <a:buChar char="ü"/>
            </a:pPr>
            <a:r>
              <a:rPr lang="en-US" sz="2400" b="1" dirty="0" smtClean="0">
                <a:solidFill>
                  <a:srgbClr val="3B1F4D"/>
                </a:solidFill>
              </a:rPr>
              <a:t> issues like:</a:t>
            </a:r>
          </a:p>
          <a:p>
            <a:pPr marL="571500" indent="-571500">
              <a:buFont typeface="Wingdings" panose="05000000000000000000" pitchFamily="2" charset="2"/>
              <a:buChar char="ü"/>
            </a:pPr>
            <a:endParaRPr lang="en-US" sz="2400" b="1" dirty="0" smtClean="0">
              <a:solidFill>
                <a:srgbClr val="3B1F4D"/>
              </a:solidFill>
            </a:endParaRPr>
          </a:p>
          <a:p>
            <a:pPr marL="571500" indent="-571500">
              <a:buFont typeface="+mj-lt"/>
              <a:buAutoNum type="romanLcPeriod"/>
            </a:pPr>
            <a:r>
              <a:rPr lang="en-US" sz="2400" dirty="0" smtClean="0">
                <a:solidFill>
                  <a:srgbClr val="3B1F4D"/>
                </a:solidFill>
              </a:rPr>
              <a:t>Recent heart </a:t>
            </a:r>
            <a:br>
              <a:rPr lang="en-US" sz="2400" dirty="0" smtClean="0">
                <a:solidFill>
                  <a:srgbClr val="3B1F4D"/>
                </a:solidFill>
              </a:rPr>
            </a:br>
            <a:r>
              <a:rPr lang="en-US" sz="2400" dirty="0" smtClean="0">
                <a:solidFill>
                  <a:srgbClr val="3B1F4D"/>
                </a:solidFill>
              </a:rPr>
              <a:t>or brain attacks.</a:t>
            </a:r>
          </a:p>
          <a:p>
            <a:pPr marL="571500" indent="-571500">
              <a:buFont typeface="+mj-lt"/>
              <a:buAutoNum type="romanLcPeriod"/>
            </a:pPr>
            <a:r>
              <a:rPr lang="en-US" sz="2400" dirty="0" smtClean="0">
                <a:solidFill>
                  <a:srgbClr val="3B1F4D"/>
                </a:solidFill>
              </a:rPr>
              <a:t>Numbness </a:t>
            </a:r>
            <a:br>
              <a:rPr lang="en-US" sz="2400" dirty="0" smtClean="0">
                <a:solidFill>
                  <a:srgbClr val="3B1F4D"/>
                </a:solidFill>
              </a:rPr>
            </a:br>
            <a:r>
              <a:rPr lang="en-US" sz="2400" dirty="0" smtClean="0">
                <a:solidFill>
                  <a:srgbClr val="3B1F4D"/>
                </a:solidFill>
              </a:rPr>
              <a:t>in the extremities.</a:t>
            </a:r>
            <a:endParaRPr lang="en-CA" sz="2400" dirty="0" smtClean="0">
              <a:solidFill>
                <a:srgbClr val="3B1F4D"/>
              </a:solidFill>
            </a:endParaRPr>
          </a:p>
          <a:p>
            <a:pPr marL="571500" indent="-571500">
              <a:buFont typeface="+mj-lt"/>
              <a:buAutoNum type="romanLcPeriod"/>
            </a:pPr>
            <a:r>
              <a:rPr lang="en-US" sz="2400" dirty="0" smtClean="0">
                <a:solidFill>
                  <a:srgbClr val="3B1F4D"/>
                </a:solidFill>
              </a:rPr>
              <a:t>Injuries, stretches, </a:t>
            </a:r>
            <a:br>
              <a:rPr lang="en-US" sz="2400" dirty="0" smtClean="0">
                <a:solidFill>
                  <a:srgbClr val="3B1F4D"/>
                </a:solidFill>
              </a:rPr>
            </a:br>
            <a:r>
              <a:rPr lang="en-US" sz="2400" dirty="0" smtClean="0">
                <a:solidFill>
                  <a:srgbClr val="3B1F4D"/>
                </a:solidFill>
              </a:rPr>
              <a:t>or breaks.</a:t>
            </a:r>
          </a:p>
          <a:p>
            <a:pPr marL="571500" indent="-571500">
              <a:buFont typeface="+mj-lt"/>
              <a:buAutoNum type="romanLcPeriod"/>
            </a:pPr>
            <a:r>
              <a:rPr lang="en-US" sz="2400" dirty="0" smtClean="0">
                <a:solidFill>
                  <a:srgbClr val="3B1F4D"/>
                </a:solidFill>
              </a:rPr>
              <a:t>Weak sight.</a:t>
            </a:r>
          </a:p>
          <a:p>
            <a:pPr marL="571500" indent="-571500">
              <a:buFont typeface="+mj-lt"/>
              <a:buAutoNum type="romanLcPeriod"/>
            </a:pPr>
            <a:r>
              <a:rPr lang="en-US" sz="2400" dirty="0" smtClean="0">
                <a:solidFill>
                  <a:srgbClr val="3B1F4D"/>
                </a:solidFill>
              </a:rPr>
              <a:t>Swelling in legs.</a:t>
            </a:r>
          </a:p>
          <a:p>
            <a:pPr marL="571500" indent="-571500">
              <a:buFont typeface="+mj-lt"/>
              <a:buAutoNum type="romanLcPeriod"/>
            </a:pPr>
            <a:r>
              <a:rPr lang="en-US" sz="2400" dirty="0" smtClean="0">
                <a:solidFill>
                  <a:srgbClr val="3B1F4D"/>
                </a:solidFill>
              </a:rPr>
              <a:t>Chronic diseases.</a:t>
            </a:r>
          </a:p>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4</a:t>
            </a:fld>
            <a:endParaRPr lang="en-US" dirty="0"/>
          </a:p>
        </p:txBody>
      </p:sp>
    </p:spTree>
    <p:extLst>
      <p:ext uri="{BB962C8B-B14F-4D97-AF65-F5344CB8AC3E}">
        <p14:creationId xmlns:p14="http://schemas.microsoft.com/office/powerpoint/2010/main" val="822310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5</a:t>
            </a:fld>
            <a:endParaRPr lang="en-US" dirty="0"/>
          </a:p>
        </p:txBody>
      </p:sp>
    </p:spTree>
    <p:extLst>
      <p:ext uri="{BB962C8B-B14F-4D97-AF65-F5344CB8AC3E}">
        <p14:creationId xmlns:p14="http://schemas.microsoft.com/office/powerpoint/2010/main" val="1899622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6</a:t>
            </a:fld>
            <a:endParaRPr lang="en-US" dirty="0"/>
          </a:p>
        </p:txBody>
      </p:sp>
    </p:spTree>
    <p:extLst>
      <p:ext uri="{BB962C8B-B14F-4D97-AF65-F5344CB8AC3E}">
        <p14:creationId xmlns:p14="http://schemas.microsoft.com/office/powerpoint/2010/main" val="350090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7</a:t>
            </a:fld>
            <a:endParaRPr lang="en-US" dirty="0"/>
          </a:p>
        </p:txBody>
      </p:sp>
    </p:spTree>
    <p:extLst>
      <p:ext uri="{BB962C8B-B14F-4D97-AF65-F5344CB8AC3E}">
        <p14:creationId xmlns:p14="http://schemas.microsoft.com/office/powerpoint/2010/main" val="2367645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8</a:t>
            </a:fld>
            <a:endParaRPr lang="en-US" dirty="0"/>
          </a:p>
        </p:txBody>
      </p:sp>
    </p:spTree>
    <p:extLst>
      <p:ext uri="{BB962C8B-B14F-4D97-AF65-F5344CB8AC3E}">
        <p14:creationId xmlns:p14="http://schemas.microsoft.com/office/powerpoint/2010/main" val="1144132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9</a:t>
            </a:fld>
            <a:endParaRPr lang="en-US" dirty="0"/>
          </a:p>
        </p:txBody>
      </p:sp>
    </p:spTree>
    <p:extLst>
      <p:ext uri="{BB962C8B-B14F-4D97-AF65-F5344CB8AC3E}">
        <p14:creationId xmlns:p14="http://schemas.microsoft.com/office/powerpoint/2010/main" val="785821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Default">
    <p:spTree>
      <p:nvGrpSpPr>
        <p:cNvPr id="1" name=""/>
        <p:cNvGrpSpPr/>
        <p:nvPr/>
      </p:nvGrpSpPr>
      <p:grpSpPr>
        <a:xfrm>
          <a:off x="0" y="0"/>
          <a:ext cx="0" cy="0"/>
          <a:chOff x="0" y="0"/>
          <a:chExt cx="0" cy="0"/>
        </a:xfrm>
      </p:grpSpPr>
    </p:spTree>
    <p:extLst>
      <p:ext uri="{BB962C8B-B14F-4D97-AF65-F5344CB8AC3E}">
        <p14:creationId xmlns:p14="http://schemas.microsoft.com/office/powerpoint/2010/main" val="822643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6" name="Picture Placeholder 13"/>
          <p:cNvSpPr>
            <a:spLocks noGrp="1"/>
          </p:cNvSpPr>
          <p:nvPr>
            <p:ph type="pic" sz="quarter" idx="50"/>
          </p:nvPr>
        </p:nvSpPr>
        <p:spPr>
          <a:xfrm>
            <a:off x="16059924" y="3033132"/>
            <a:ext cx="5341019" cy="7828156"/>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
        <p:nvSpPr>
          <p:cNvPr id="7" name="Picture Placeholder 13"/>
          <p:cNvSpPr>
            <a:spLocks noGrp="1"/>
          </p:cNvSpPr>
          <p:nvPr>
            <p:ph type="pic" sz="quarter" idx="51"/>
          </p:nvPr>
        </p:nvSpPr>
        <p:spPr>
          <a:xfrm>
            <a:off x="9643409" y="3033132"/>
            <a:ext cx="5341019" cy="7828156"/>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1419128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General Slide">
    <p:spTree>
      <p:nvGrpSpPr>
        <p:cNvPr id="1" name=""/>
        <p:cNvGrpSpPr/>
        <p:nvPr/>
      </p:nvGrpSpPr>
      <p:grpSpPr>
        <a:xfrm>
          <a:off x="0" y="0"/>
          <a:ext cx="0" cy="0"/>
          <a:chOff x="0" y="0"/>
          <a:chExt cx="0" cy="0"/>
        </a:xfrm>
      </p:grpSpPr>
      <p:sp>
        <p:nvSpPr>
          <p:cNvPr id="3" name="Picture Placeholder 13"/>
          <p:cNvSpPr>
            <a:spLocks noGrp="1"/>
          </p:cNvSpPr>
          <p:nvPr>
            <p:ph type="pic" sz="quarter" idx="41"/>
          </p:nvPr>
        </p:nvSpPr>
        <p:spPr>
          <a:xfrm>
            <a:off x="0" y="0"/>
            <a:ext cx="12154829" cy="13716000"/>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
        <p:nvSpPr>
          <p:cNvPr id="4" name="Rectangle 3"/>
          <p:cNvSpPr/>
          <p:nvPr userDrawn="1"/>
        </p:nvSpPr>
        <p:spPr>
          <a:xfrm>
            <a:off x="7850459" y="12578576"/>
            <a:ext cx="8207297" cy="6913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Source Sans Pro Light" charset="0"/>
            </a:endParaRPr>
          </a:p>
        </p:txBody>
      </p:sp>
    </p:spTree>
    <p:extLst>
      <p:ext uri="{BB962C8B-B14F-4D97-AF65-F5344CB8AC3E}">
        <p14:creationId xmlns:p14="http://schemas.microsoft.com/office/powerpoint/2010/main" val="1555198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General Slide">
    <p:spTree>
      <p:nvGrpSpPr>
        <p:cNvPr id="1" name=""/>
        <p:cNvGrpSpPr/>
        <p:nvPr/>
      </p:nvGrpSpPr>
      <p:grpSpPr>
        <a:xfrm>
          <a:off x="0" y="0"/>
          <a:ext cx="0" cy="0"/>
          <a:chOff x="0" y="0"/>
          <a:chExt cx="0" cy="0"/>
        </a:xfrm>
      </p:grpSpPr>
      <p:sp>
        <p:nvSpPr>
          <p:cNvPr id="4" name="Rectangle 3"/>
          <p:cNvSpPr/>
          <p:nvPr userDrawn="1"/>
        </p:nvSpPr>
        <p:spPr>
          <a:xfrm>
            <a:off x="12623180" y="12333249"/>
            <a:ext cx="2787805" cy="6913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Source Sans Pro Light" charset="0"/>
            </a:endParaRPr>
          </a:p>
        </p:txBody>
      </p:sp>
      <p:sp>
        <p:nvSpPr>
          <p:cNvPr id="17" name="Picture Placeholder 13"/>
          <p:cNvSpPr>
            <a:spLocks noGrp="1"/>
          </p:cNvSpPr>
          <p:nvPr>
            <p:ph type="pic" sz="quarter" idx="41"/>
          </p:nvPr>
        </p:nvSpPr>
        <p:spPr>
          <a:xfrm>
            <a:off x="18335206" y="0"/>
            <a:ext cx="6042444" cy="13716000"/>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
        <p:nvSpPr>
          <p:cNvPr id="18" name="Picture Placeholder 13"/>
          <p:cNvSpPr>
            <a:spLocks noGrp="1"/>
          </p:cNvSpPr>
          <p:nvPr>
            <p:ph type="pic" sz="quarter" idx="42"/>
          </p:nvPr>
        </p:nvSpPr>
        <p:spPr>
          <a:xfrm>
            <a:off x="12188825" y="0"/>
            <a:ext cx="5899899" cy="6713034"/>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
        <p:nvSpPr>
          <p:cNvPr id="19" name="Picture Placeholder 13"/>
          <p:cNvSpPr>
            <a:spLocks noGrp="1"/>
          </p:cNvSpPr>
          <p:nvPr>
            <p:ph type="pic" sz="quarter" idx="43"/>
          </p:nvPr>
        </p:nvSpPr>
        <p:spPr>
          <a:xfrm>
            <a:off x="12188825" y="7002966"/>
            <a:ext cx="5899899" cy="6713034"/>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1534608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Project 1">
    <p:spTree>
      <p:nvGrpSpPr>
        <p:cNvPr id="1" name=""/>
        <p:cNvGrpSpPr/>
        <p:nvPr/>
      </p:nvGrpSpPr>
      <p:grpSpPr>
        <a:xfrm>
          <a:off x="0" y="0"/>
          <a:ext cx="0" cy="0"/>
          <a:chOff x="0" y="0"/>
          <a:chExt cx="0" cy="0"/>
        </a:xfrm>
      </p:grpSpPr>
      <p:sp>
        <p:nvSpPr>
          <p:cNvPr id="3" name="Picture Placeholder 13"/>
          <p:cNvSpPr>
            <a:spLocks noGrp="1"/>
          </p:cNvSpPr>
          <p:nvPr>
            <p:ph type="pic" sz="quarter" idx="26"/>
          </p:nvPr>
        </p:nvSpPr>
        <p:spPr>
          <a:xfrm>
            <a:off x="18150080" y="4951141"/>
            <a:ext cx="3568390" cy="3590693"/>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
        <p:nvSpPr>
          <p:cNvPr id="7" name="Picture Placeholder 13"/>
          <p:cNvSpPr>
            <a:spLocks noGrp="1"/>
          </p:cNvSpPr>
          <p:nvPr>
            <p:ph type="pic" sz="quarter" idx="30"/>
          </p:nvPr>
        </p:nvSpPr>
        <p:spPr>
          <a:xfrm>
            <a:off x="18150080" y="8854069"/>
            <a:ext cx="3568390" cy="3590693"/>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
        <p:nvSpPr>
          <p:cNvPr id="8" name="Picture Placeholder 13"/>
          <p:cNvSpPr>
            <a:spLocks noGrp="1"/>
          </p:cNvSpPr>
          <p:nvPr>
            <p:ph type="pic" sz="quarter" idx="31"/>
          </p:nvPr>
        </p:nvSpPr>
        <p:spPr>
          <a:xfrm>
            <a:off x="14269454" y="8854069"/>
            <a:ext cx="3568390" cy="3590693"/>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
        <p:nvSpPr>
          <p:cNvPr id="9" name="Picture Placeholder 13"/>
          <p:cNvSpPr>
            <a:spLocks noGrp="1"/>
          </p:cNvSpPr>
          <p:nvPr>
            <p:ph type="pic" sz="quarter" idx="32"/>
          </p:nvPr>
        </p:nvSpPr>
        <p:spPr>
          <a:xfrm>
            <a:off x="10411134" y="8854069"/>
            <a:ext cx="3568390" cy="3590693"/>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
        <p:nvSpPr>
          <p:cNvPr id="10" name="Picture Placeholder 13"/>
          <p:cNvSpPr>
            <a:spLocks noGrp="1"/>
          </p:cNvSpPr>
          <p:nvPr>
            <p:ph type="pic" sz="quarter" idx="33"/>
          </p:nvPr>
        </p:nvSpPr>
        <p:spPr>
          <a:xfrm>
            <a:off x="2649882" y="8854069"/>
            <a:ext cx="3568390" cy="3590693"/>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
        <p:nvSpPr>
          <p:cNvPr id="11" name="Picture Placeholder 13"/>
          <p:cNvSpPr>
            <a:spLocks noGrp="1"/>
          </p:cNvSpPr>
          <p:nvPr>
            <p:ph type="pic" sz="quarter" idx="34"/>
          </p:nvPr>
        </p:nvSpPr>
        <p:spPr>
          <a:xfrm>
            <a:off x="18150080" y="1070517"/>
            <a:ext cx="3568390" cy="3590693"/>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
        <p:nvSpPr>
          <p:cNvPr id="12" name="Picture Placeholder 13"/>
          <p:cNvSpPr>
            <a:spLocks noGrp="1"/>
          </p:cNvSpPr>
          <p:nvPr>
            <p:ph type="pic" sz="quarter" idx="35"/>
          </p:nvPr>
        </p:nvSpPr>
        <p:spPr>
          <a:xfrm>
            <a:off x="14269454" y="1070517"/>
            <a:ext cx="3568390" cy="3590693"/>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
        <p:nvSpPr>
          <p:cNvPr id="13" name="Picture Placeholder 13"/>
          <p:cNvSpPr>
            <a:spLocks noGrp="1"/>
          </p:cNvSpPr>
          <p:nvPr>
            <p:ph type="pic" sz="quarter" idx="36"/>
          </p:nvPr>
        </p:nvSpPr>
        <p:spPr>
          <a:xfrm>
            <a:off x="10411134" y="1070517"/>
            <a:ext cx="3568390" cy="3590693"/>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
        <p:nvSpPr>
          <p:cNvPr id="14" name="Picture Placeholder 13"/>
          <p:cNvSpPr>
            <a:spLocks noGrp="1"/>
          </p:cNvSpPr>
          <p:nvPr>
            <p:ph type="pic" sz="quarter" idx="37"/>
          </p:nvPr>
        </p:nvSpPr>
        <p:spPr>
          <a:xfrm>
            <a:off x="2649882" y="1070517"/>
            <a:ext cx="3568390" cy="3590693"/>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
        <p:nvSpPr>
          <p:cNvPr id="15" name="Picture Placeholder 13"/>
          <p:cNvSpPr>
            <a:spLocks noGrp="1"/>
          </p:cNvSpPr>
          <p:nvPr>
            <p:ph type="pic" sz="quarter" idx="29"/>
          </p:nvPr>
        </p:nvSpPr>
        <p:spPr>
          <a:xfrm>
            <a:off x="2649882" y="4951141"/>
            <a:ext cx="3568390" cy="3590693"/>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
        <p:nvSpPr>
          <p:cNvPr id="16" name="Picture Placeholder 13"/>
          <p:cNvSpPr>
            <a:spLocks noGrp="1"/>
          </p:cNvSpPr>
          <p:nvPr>
            <p:ph type="pic" sz="quarter" idx="38"/>
          </p:nvPr>
        </p:nvSpPr>
        <p:spPr>
          <a:xfrm>
            <a:off x="6530508" y="8854069"/>
            <a:ext cx="3568390" cy="3590693"/>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
        <p:nvSpPr>
          <p:cNvPr id="17" name="Picture Placeholder 13"/>
          <p:cNvSpPr>
            <a:spLocks noGrp="1"/>
          </p:cNvSpPr>
          <p:nvPr>
            <p:ph type="pic" sz="quarter" idx="39"/>
          </p:nvPr>
        </p:nvSpPr>
        <p:spPr>
          <a:xfrm>
            <a:off x="6530508" y="1070517"/>
            <a:ext cx="3568390" cy="3590693"/>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403292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Big picture">
    <p:spTree>
      <p:nvGrpSpPr>
        <p:cNvPr id="1" name=""/>
        <p:cNvGrpSpPr/>
        <p:nvPr/>
      </p:nvGrpSpPr>
      <p:grpSpPr>
        <a:xfrm>
          <a:off x="0" y="0"/>
          <a:ext cx="0" cy="0"/>
          <a:chOff x="0" y="0"/>
          <a:chExt cx="0" cy="0"/>
        </a:xfrm>
      </p:grpSpPr>
      <p:sp>
        <p:nvSpPr>
          <p:cNvPr id="2" name="Rectangle 1"/>
          <p:cNvSpPr/>
          <p:nvPr userDrawn="1"/>
        </p:nvSpPr>
        <p:spPr>
          <a:xfrm>
            <a:off x="9077093" y="12489366"/>
            <a:ext cx="6579219" cy="78058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Source Sans Pro Light" charset="0"/>
            </a:endParaRPr>
          </a:p>
        </p:txBody>
      </p:sp>
      <p:sp>
        <p:nvSpPr>
          <p:cNvPr id="3" name="Picture Placeholder 13"/>
          <p:cNvSpPr>
            <a:spLocks noGrp="1"/>
          </p:cNvSpPr>
          <p:nvPr>
            <p:ph type="pic" sz="quarter" idx="60"/>
          </p:nvPr>
        </p:nvSpPr>
        <p:spPr>
          <a:xfrm>
            <a:off x="-9015" y="0"/>
            <a:ext cx="24386666" cy="13716000"/>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17144445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2848046"/>
      </p:ext>
    </p:extLst>
  </p:cSld>
  <p:clrMap bg1="lt1" tx1="dk1" bg2="lt2" tx2="dk2" accent1="accent1" accent2="accent2" accent3="accent3" accent4="accent4" accent5="accent5" accent6="accent6" hlink="hlink" folHlink="folHlink"/>
  <p:sldLayoutIdLst>
    <p:sldLayoutId id="2147484113" r:id="rId1"/>
    <p:sldLayoutId id="2147483991" r:id="rId2"/>
    <p:sldLayoutId id="2147483981" r:id="rId3"/>
    <p:sldLayoutId id="2147483982" r:id="rId4"/>
    <p:sldLayoutId id="2147484006" r:id="rId5"/>
    <p:sldLayoutId id="2147484119" r:id="rId6"/>
  </p:sldLayoutIdLst>
  <p:hf hdr="0" ftr="0" dt="0"/>
  <p:txStyles>
    <p:titleStyle>
      <a:lvl1pPr algn="l" defTabSz="1828434" rtl="0" eaLnBrk="1" latinLnBrk="0" hangingPunct="1">
        <a:lnSpc>
          <a:spcPct val="90000"/>
        </a:lnSpc>
        <a:spcBef>
          <a:spcPct val="0"/>
        </a:spcBef>
        <a:buNone/>
        <a:defRPr lang="en-US" sz="4400" kern="1200">
          <a:solidFill>
            <a:schemeClr val="tx1"/>
          </a:solidFill>
          <a:latin typeface="Montserrat Hairline" charset="0"/>
          <a:ea typeface="Montserrat Hairline" charset="0"/>
          <a:cs typeface="Montserrat Hairline" charset="0"/>
        </a:defRPr>
      </a:lvl1pPr>
    </p:titleStyle>
    <p:bodyStyle>
      <a:lvl1pPr marL="457109" indent="-457109" algn="l" defTabSz="1828434" rtl="0" eaLnBrk="1" latinLnBrk="0" hangingPunct="1">
        <a:lnSpc>
          <a:spcPct val="90000"/>
        </a:lnSpc>
        <a:spcBef>
          <a:spcPts val="2000"/>
        </a:spcBef>
        <a:buFont typeface="Arial" panose="020B0604020202020204" pitchFamily="34" charset="0"/>
        <a:buChar char="•"/>
        <a:defRPr lang="en-US" sz="3600" kern="1200" dirty="0" smtClean="0">
          <a:solidFill>
            <a:schemeClr val="tx1"/>
          </a:solidFill>
          <a:effectLst/>
          <a:latin typeface="Montserrat Hairline" charset="0"/>
          <a:ea typeface="Montserrat Hairline" charset="0"/>
          <a:cs typeface="Montserrat Hairline" charset="0"/>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2800" kern="1200" dirty="0" smtClean="0">
          <a:solidFill>
            <a:schemeClr val="tx1"/>
          </a:solidFill>
          <a:effectLst/>
          <a:latin typeface="Montserrat Hairline" charset="0"/>
          <a:ea typeface="Montserrat Hairline" charset="0"/>
          <a:cs typeface="Montserrat Hairline" charset="0"/>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Montserrat Hairline" charset="0"/>
          <a:ea typeface="Montserrat Hairline" charset="0"/>
          <a:cs typeface="Montserrat Hairline" charset="0"/>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2000" kern="1200" dirty="0" smtClean="0">
          <a:solidFill>
            <a:schemeClr val="tx1"/>
          </a:solidFill>
          <a:effectLst/>
          <a:latin typeface="Montserrat Hairline" charset="0"/>
          <a:ea typeface="Montserrat Hairline" charset="0"/>
          <a:cs typeface="Montserrat Hairline" charset="0"/>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2000" kern="1200" dirty="0">
          <a:solidFill>
            <a:schemeClr val="tx1"/>
          </a:solidFill>
          <a:effectLst/>
          <a:latin typeface="Montserrat Hairline" charset="0"/>
          <a:ea typeface="Montserrat Hairline" charset="0"/>
          <a:cs typeface="Montserrat Hairline"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image" Target="../media/image14.jpg"/><Relationship Id="rId7" Type="http://schemas.openxmlformats.org/officeDocument/2006/relationships/image" Target="../media/image18.jpe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7.jpeg"/><Relationship Id="rId5" Type="http://schemas.openxmlformats.org/officeDocument/2006/relationships/image" Target="../media/image16.png"/><Relationship Id="rId4" Type="http://schemas.openxmlformats.org/officeDocument/2006/relationships/image" Target="../media/image15.jp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0.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3391779" y="5934456"/>
            <a:ext cx="17643355" cy="1930208"/>
          </a:xfrm>
          <a:prstGeom prst="rect">
            <a:avLst/>
          </a:prstGeom>
          <a:noFill/>
        </p:spPr>
        <p:txBody>
          <a:bodyPr wrap="none" lIns="365760" tIns="0" rIns="0" bIns="0" rtlCol="0">
            <a:spAutoFit/>
          </a:bodyPr>
          <a:lstStyle/>
          <a:p>
            <a:pPr algn="ctr">
              <a:lnSpc>
                <a:spcPts val="16700"/>
              </a:lnSpc>
            </a:pPr>
            <a:r>
              <a:rPr lang="en-US" sz="11100" spc="3000" dirty="0" smtClean="0">
                <a:solidFill>
                  <a:schemeClr val="tx2"/>
                </a:solidFill>
                <a:latin typeface="Montserrat" charset="0"/>
                <a:ea typeface="Montserrat" charset="0"/>
                <a:cs typeface="Montserrat" charset="0"/>
              </a:rPr>
              <a:t>FALL</a:t>
            </a:r>
            <a:r>
              <a:rPr lang="en-US" sz="11100" spc="3000" dirty="0">
                <a:solidFill>
                  <a:schemeClr val="accent2"/>
                </a:solidFill>
                <a:latin typeface="Montserrat" charset="0"/>
                <a:ea typeface="Montserrat" charset="0"/>
                <a:cs typeface="Montserrat" charset="0"/>
              </a:rPr>
              <a:t> </a:t>
            </a:r>
            <a:r>
              <a:rPr lang="en-US" sz="11100" spc="3000" dirty="0" smtClean="0">
                <a:solidFill>
                  <a:srgbClr val="0070C0"/>
                </a:solidFill>
                <a:latin typeface="Montserrat" charset="0"/>
                <a:ea typeface="Montserrat" charset="0"/>
                <a:cs typeface="Montserrat" charset="0"/>
              </a:rPr>
              <a:t>DETECTION</a:t>
            </a:r>
            <a:endParaRPr lang="en-US" sz="11100" spc="3000" dirty="0">
              <a:solidFill>
                <a:srgbClr val="0070C0"/>
              </a:solidFill>
              <a:latin typeface="Montserrat" charset="0"/>
              <a:ea typeface="Montserrat" charset="0"/>
              <a:cs typeface="Montserrat" charset="0"/>
            </a:endParaRPr>
          </a:p>
        </p:txBody>
      </p:sp>
      <p:sp>
        <p:nvSpPr>
          <p:cNvPr id="20" name="Rectangle 19"/>
          <p:cNvSpPr>
            <a:spLocks/>
          </p:cNvSpPr>
          <p:nvPr/>
        </p:nvSpPr>
        <p:spPr bwMode="auto">
          <a:xfrm>
            <a:off x="5762651" y="7983839"/>
            <a:ext cx="12887952" cy="9489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algn="ctr" defTabSz="4572000">
              <a:lnSpc>
                <a:spcPts val="7400"/>
              </a:lnSpc>
            </a:pPr>
            <a:r>
              <a:rPr lang="en-US" sz="3000" spc="1800" dirty="0" smtClean="0">
                <a:solidFill>
                  <a:schemeClr val="tx1">
                    <a:lumMod val="75000"/>
                  </a:schemeClr>
                </a:solidFill>
                <a:latin typeface="Montserrat Light" charset="0"/>
                <a:ea typeface="Montserrat Light" charset="0"/>
                <a:cs typeface="Montserrat Light" charset="0"/>
                <a:sym typeface="Bebas Neue" charset="0"/>
              </a:rPr>
              <a:t>GRADUATION PROJECT PROPOSAL</a:t>
            </a:r>
            <a:endParaRPr lang="en-US" sz="3000" spc="1800" dirty="0">
              <a:solidFill>
                <a:schemeClr val="tx1">
                  <a:lumMod val="75000"/>
                </a:schemeClr>
              </a:solidFill>
              <a:latin typeface="Montserrat Light" charset="0"/>
              <a:ea typeface="Montserrat Light" charset="0"/>
              <a:cs typeface="Montserrat Light" charset="0"/>
              <a:sym typeface="Bebas Neue" charset="0"/>
            </a:endParaRPr>
          </a:p>
        </p:txBody>
      </p:sp>
      <p:sp>
        <p:nvSpPr>
          <p:cNvPr id="7" name="TextBox 6"/>
          <p:cNvSpPr txBox="1"/>
          <p:nvPr/>
        </p:nvSpPr>
        <p:spPr>
          <a:xfrm>
            <a:off x="8847821" y="9390546"/>
            <a:ext cx="6240607" cy="769441"/>
          </a:xfrm>
          <a:prstGeom prst="rect">
            <a:avLst/>
          </a:prstGeom>
          <a:noFill/>
        </p:spPr>
        <p:txBody>
          <a:bodyPr wrap="square" rtlCol="0" anchor="ctr" anchorCtr="0">
            <a:spAutoFit/>
          </a:bodyPr>
          <a:lstStyle/>
          <a:p>
            <a:pPr algn="ctr"/>
            <a:r>
              <a:rPr lang="en-US" sz="4400" dirty="0" smtClean="0">
                <a:solidFill>
                  <a:schemeClr val="tx2"/>
                </a:solidFill>
                <a:latin typeface="Montserrat" charset="0"/>
                <a:ea typeface="Montserrat" charset="0"/>
                <a:cs typeface="Montserrat" charset="0"/>
              </a:rPr>
              <a:t>Khadija </a:t>
            </a:r>
            <a:r>
              <a:rPr lang="en-US" sz="4400" dirty="0" err="1" smtClean="0">
                <a:solidFill>
                  <a:schemeClr val="tx2"/>
                </a:solidFill>
                <a:latin typeface="Montserrat" charset="0"/>
                <a:ea typeface="Montserrat" charset="0"/>
                <a:cs typeface="Montserrat" charset="0"/>
              </a:rPr>
              <a:t>Hashad</a:t>
            </a:r>
            <a:endParaRPr lang="en-US" sz="4400" dirty="0" smtClean="0">
              <a:solidFill>
                <a:schemeClr val="tx2"/>
              </a:solidFill>
              <a:latin typeface="Montserrat" charset="0"/>
              <a:ea typeface="Montserrat" charset="0"/>
              <a:cs typeface="Montserrat" charset="0"/>
            </a:endParaRPr>
          </a:p>
        </p:txBody>
      </p:sp>
      <p:sp>
        <p:nvSpPr>
          <p:cNvPr id="9" name="TextBox 8"/>
          <p:cNvSpPr txBox="1"/>
          <p:nvPr/>
        </p:nvSpPr>
        <p:spPr>
          <a:xfrm>
            <a:off x="7775502" y="10274672"/>
            <a:ext cx="8385524" cy="769441"/>
          </a:xfrm>
          <a:prstGeom prst="rect">
            <a:avLst/>
          </a:prstGeom>
          <a:noFill/>
        </p:spPr>
        <p:txBody>
          <a:bodyPr wrap="square" rtlCol="0" anchor="ctr" anchorCtr="0">
            <a:spAutoFit/>
          </a:bodyPr>
          <a:lstStyle/>
          <a:p>
            <a:pPr algn="ctr"/>
            <a:r>
              <a:rPr lang="en-US" sz="4400" dirty="0" smtClean="0">
                <a:solidFill>
                  <a:schemeClr val="tx2"/>
                </a:solidFill>
                <a:latin typeface="Montserrat" charset="0"/>
                <a:ea typeface="Montserrat" charset="0"/>
                <a:cs typeface="Montserrat" charset="0"/>
              </a:rPr>
              <a:t>Supervisor: Dr. Nizar </a:t>
            </a:r>
            <a:r>
              <a:rPr lang="en-US" sz="4400" dirty="0" err="1">
                <a:solidFill>
                  <a:schemeClr val="tx2"/>
                </a:solidFill>
                <a:latin typeface="Montserrat" charset="0"/>
                <a:ea typeface="Montserrat" charset="0"/>
                <a:cs typeface="Montserrat" charset="0"/>
              </a:rPr>
              <a:t>K</a:t>
            </a:r>
            <a:r>
              <a:rPr lang="en-US" sz="4400" dirty="0" err="1" smtClean="0">
                <a:solidFill>
                  <a:schemeClr val="tx2"/>
                </a:solidFill>
                <a:latin typeface="Montserrat" charset="0"/>
                <a:ea typeface="Montserrat" charset="0"/>
                <a:cs typeface="Montserrat" charset="0"/>
              </a:rPr>
              <a:t>hemri</a:t>
            </a:r>
            <a:endParaRPr lang="en-US" sz="4400" dirty="0" smtClean="0">
              <a:solidFill>
                <a:schemeClr val="tx2"/>
              </a:solidFill>
              <a:latin typeface="Montserrat" charset="0"/>
              <a:ea typeface="Montserrat" charset="0"/>
              <a:cs typeface="Montserrat" charset="0"/>
            </a:endParaRP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t="29091"/>
          <a:stretch/>
        </p:blipFill>
        <p:spPr>
          <a:xfrm>
            <a:off x="9561947" y="2018443"/>
            <a:ext cx="4812354" cy="3458284"/>
          </a:xfrm>
          <a:prstGeom prst="rect">
            <a:avLst/>
          </a:prstGeom>
        </p:spPr>
      </p:pic>
    </p:spTree>
    <p:extLst>
      <p:ext uri="{BB962C8B-B14F-4D97-AF65-F5344CB8AC3E}">
        <p14:creationId xmlns:p14="http://schemas.microsoft.com/office/powerpoint/2010/main" val="3172709457"/>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p:cNvSpPr txBox="1"/>
          <p:nvPr/>
        </p:nvSpPr>
        <p:spPr>
          <a:xfrm>
            <a:off x="8902007" y="1150575"/>
            <a:ext cx="6605270" cy="1002839"/>
          </a:xfrm>
          <a:prstGeom prst="rect">
            <a:avLst/>
          </a:prstGeom>
          <a:noFill/>
        </p:spPr>
        <p:txBody>
          <a:bodyPr wrap="none" rtlCol="0" anchor="ctr" anchorCtr="0">
            <a:spAutoFit/>
          </a:bodyPr>
          <a:lstStyle/>
          <a:p>
            <a:pPr algn="ctr">
              <a:lnSpc>
                <a:spcPts val="7060"/>
              </a:lnSpc>
            </a:pPr>
            <a:r>
              <a:rPr lang="en-US" sz="6000" b="1" spc="200" dirty="0" smtClean="0">
                <a:solidFill>
                  <a:schemeClr val="tx2"/>
                </a:solidFill>
                <a:latin typeface="Montserrat" charset="0"/>
                <a:ea typeface="Montserrat" charset="0"/>
                <a:cs typeface="Montserrat" charset="0"/>
              </a:rPr>
              <a:t>Table of Content</a:t>
            </a:r>
            <a:endParaRPr lang="en-US" sz="6000" b="1" spc="200" dirty="0">
              <a:solidFill>
                <a:schemeClr val="tx2"/>
              </a:solidFill>
              <a:latin typeface="Montserrat" charset="0"/>
              <a:ea typeface="Montserrat" charset="0"/>
              <a:cs typeface="Montserrat" charset="0"/>
            </a:endParaRPr>
          </a:p>
        </p:txBody>
      </p:sp>
      <p:cxnSp>
        <p:nvCxnSpPr>
          <p:cNvPr id="35" name="Straight Connector 34"/>
          <p:cNvCxnSpPr/>
          <p:nvPr/>
        </p:nvCxnSpPr>
        <p:spPr>
          <a:xfrm>
            <a:off x="11048135" y="2446904"/>
            <a:ext cx="228138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870464" y="723273"/>
            <a:ext cx="4665059" cy="446276"/>
          </a:xfrm>
          <a:prstGeom prst="rect">
            <a:avLst/>
          </a:prstGeom>
          <a:noFill/>
        </p:spPr>
        <p:txBody>
          <a:bodyPr wrap="none" rtlCol="0" anchor="ctr" anchorCtr="0">
            <a:spAutoFit/>
          </a:bodyPr>
          <a:lstStyle/>
          <a:p>
            <a:pPr algn="ctr"/>
            <a:r>
              <a:rPr lang="en-US" sz="2300" spc="600" dirty="0">
                <a:solidFill>
                  <a:schemeClr val="tx2"/>
                </a:solidFill>
                <a:latin typeface="Montserrat" charset="0"/>
                <a:ea typeface="Montserrat" charset="0"/>
                <a:cs typeface="Montserrat" charset="0"/>
              </a:rPr>
              <a:t>Fall Detection System</a:t>
            </a:r>
          </a:p>
        </p:txBody>
      </p:sp>
      <p:sp>
        <p:nvSpPr>
          <p:cNvPr id="37" name="TextBox 36"/>
          <p:cNvSpPr txBox="1"/>
          <p:nvPr/>
        </p:nvSpPr>
        <p:spPr>
          <a:xfrm>
            <a:off x="15247801" y="8510545"/>
            <a:ext cx="2690352" cy="400110"/>
          </a:xfrm>
          <a:prstGeom prst="rect">
            <a:avLst/>
          </a:prstGeom>
          <a:noFill/>
        </p:spPr>
        <p:txBody>
          <a:bodyPr wrap="none" rtlCol="0" anchor="ctr" anchorCtr="0">
            <a:spAutoFit/>
          </a:bodyPr>
          <a:lstStyle/>
          <a:p>
            <a:pPr algn="ctr"/>
            <a:r>
              <a:rPr lang="en-CA" sz="2000" dirty="0">
                <a:solidFill>
                  <a:schemeClr val="tx2"/>
                </a:solidFill>
                <a:latin typeface="Montserrat" charset="0"/>
                <a:ea typeface="Montserrat" charset="0"/>
                <a:cs typeface="Montserrat" charset="0"/>
              </a:rPr>
              <a:t>SYSTEM OVERVIEW</a:t>
            </a:r>
            <a:endParaRPr lang="en-US" sz="2000" dirty="0">
              <a:solidFill>
                <a:schemeClr val="tx2"/>
              </a:solidFill>
              <a:latin typeface="Montserrat" charset="0"/>
              <a:ea typeface="Montserrat" charset="0"/>
              <a:cs typeface="Montserrat" charset="0"/>
            </a:endParaRPr>
          </a:p>
        </p:txBody>
      </p:sp>
      <p:sp>
        <p:nvSpPr>
          <p:cNvPr id="39" name="TextBox 38"/>
          <p:cNvSpPr txBox="1"/>
          <p:nvPr/>
        </p:nvSpPr>
        <p:spPr>
          <a:xfrm>
            <a:off x="1971590" y="8510545"/>
            <a:ext cx="2153154" cy="400110"/>
          </a:xfrm>
          <a:prstGeom prst="rect">
            <a:avLst/>
          </a:prstGeom>
          <a:noFill/>
        </p:spPr>
        <p:txBody>
          <a:bodyPr wrap="none" rtlCol="0" anchor="ctr" anchorCtr="0">
            <a:spAutoFit/>
          </a:bodyPr>
          <a:lstStyle/>
          <a:p>
            <a:pPr algn="ctr"/>
            <a:r>
              <a:rPr lang="en-CA" sz="2000" dirty="0" smtClean="0">
                <a:solidFill>
                  <a:schemeClr val="tx2"/>
                </a:solidFill>
                <a:latin typeface="Montserrat" charset="0"/>
                <a:ea typeface="Montserrat" charset="0"/>
                <a:cs typeface="Montserrat" charset="0"/>
              </a:rPr>
              <a:t>INTRODUCTION</a:t>
            </a:r>
            <a:endParaRPr lang="en-US" sz="2000" dirty="0">
              <a:solidFill>
                <a:schemeClr val="tx2"/>
              </a:solidFill>
              <a:latin typeface="Montserrat" charset="0"/>
              <a:ea typeface="Montserrat" charset="0"/>
              <a:cs typeface="Montserrat" charset="0"/>
            </a:endParaRPr>
          </a:p>
        </p:txBody>
      </p:sp>
      <p:sp>
        <p:nvSpPr>
          <p:cNvPr id="41" name="TextBox 40"/>
          <p:cNvSpPr txBox="1"/>
          <p:nvPr/>
        </p:nvSpPr>
        <p:spPr>
          <a:xfrm>
            <a:off x="6476511" y="8510545"/>
            <a:ext cx="1556836" cy="400110"/>
          </a:xfrm>
          <a:prstGeom prst="rect">
            <a:avLst/>
          </a:prstGeom>
          <a:noFill/>
        </p:spPr>
        <p:txBody>
          <a:bodyPr wrap="none" rtlCol="0" anchor="ctr" anchorCtr="0">
            <a:spAutoFit/>
          </a:bodyPr>
          <a:lstStyle/>
          <a:p>
            <a:pPr algn="ctr"/>
            <a:r>
              <a:rPr lang="en-CA" sz="2000" dirty="0" smtClean="0">
                <a:solidFill>
                  <a:schemeClr val="tx2"/>
                </a:solidFill>
                <a:latin typeface="Montserrat" charset="0"/>
                <a:ea typeface="Montserrat" charset="0"/>
                <a:cs typeface="Montserrat" charset="0"/>
              </a:rPr>
              <a:t>ABSTRACT</a:t>
            </a:r>
            <a:endParaRPr lang="en-US" sz="2000" dirty="0">
              <a:solidFill>
                <a:schemeClr val="tx2"/>
              </a:solidFill>
              <a:latin typeface="Montserrat" charset="0"/>
              <a:ea typeface="Montserrat" charset="0"/>
              <a:cs typeface="Montserrat" charset="0"/>
            </a:endParaRPr>
          </a:p>
        </p:txBody>
      </p:sp>
      <p:sp>
        <p:nvSpPr>
          <p:cNvPr id="44" name="TextBox 43"/>
          <p:cNvSpPr txBox="1"/>
          <p:nvPr/>
        </p:nvSpPr>
        <p:spPr>
          <a:xfrm>
            <a:off x="11223351" y="8510545"/>
            <a:ext cx="1709122" cy="400110"/>
          </a:xfrm>
          <a:prstGeom prst="rect">
            <a:avLst/>
          </a:prstGeom>
          <a:noFill/>
        </p:spPr>
        <p:txBody>
          <a:bodyPr wrap="none" rtlCol="0" anchor="ctr" anchorCtr="0">
            <a:spAutoFit/>
          </a:bodyPr>
          <a:lstStyle/>
          <a:p>
            <a:pPr algn="ctr"/>
            <a:r>
              <a:rPr lang="en-CA" sz="2000" dirty="0" smtClean="0">
                <a:solidFill>
                  <a:schemeClr val="tx2"/>
                </a:solidFill>
                <a:latin typeface="Montserrat" charset="0"/>
                <a:ea typeface="Montserrat" charset="0"/>
                <a:cs typeface="Montserrat" charset="0"/>
              </a:rPr>
              <a:t>OUR GOALS</a:t>
            </a:r>
            <a:endParaRPr lang="en-US" sz="2000" dirty="0">
              <a:solidFill>
                <a:schemeClr val="tx2"/>
              </a:solidFill>
              <a:latin typeface="Montserrat" charset="0"/>
              <a:ea typeface="Montserrat" charset="0"/>
              <a:cs typeface="Montserrat" charset="0"/>
            </a:endParaRPr>
          </a:p>
        </p:txBody>
      </p:sp>
      <p:pic>
        <p:nvPicPr>
          <p:cNvPr id="2" name="Picture 1"/>
          <p:cNvPicPr>
            <a:picLocks noChangeAspect="1"/>
          </p:cNvPicPr>
          <p:nvPr/>
        </p:nvPicPr>
        <p:blipFill rotWithShape="1">
          <a:blip r:embed="rId3" cstate="email">
            <a:extLst>
              <a:ext uri="{28A0092B-C50C-407E-A947-70E740481C1C}">
                <a14:useLocalDpi xmlns:a14="http://schemas.microsoft.com/office/drawing/2010/main" val="0"/>
              </a:ext>
            </a:extLst>
          </a:blip>
          <a:srcRect l="1757" t="16312" r="77957" b="54878"/>
          <a:stretch/>
        </p:blipFill>
        <p:spPr>
          <a:xfrm>
            <a:off x="1502040" y="5175962"/>
            <a:ext cx="3092253" cy="2927866"/>
          </a:xfrm>
          <a:prstGeom prst="rect">
            <a:avLst/>
          </a:prstGeom>
        </p:spPr>
      </p:pic>
      <p:pic>
        <p:nvPicPr>
          <p:cNvPr id="19" name="Picture 18"/>
          <p:cNvPicPr>
            <a:picLocks noChangeAspect="1"/>
          </p:cNvPicPr>
          <p:nvPr/>
        </p:nvPicPr>
        <p:blipFill rotWithShape="1">
          <a:blip r:embed="rId4" cstate="email">
            <a:extLst>
              <a:ext uri="{28A0092B-C50C-407E-A947-70E740481C1C}">
                <a14:useLocalDpi xmlns:a14="http://schemas.microsoft.com/office/drawing/2010/main" val="0"/>
              </a:ext>
            </a:extLst>
          </a:blip>
          <a:srcRect l="22889" t="15407" r="55376" b="57969"/>
          <a:stretch/>
        </p:blipFill>
        <p:spPr>
          <a:xfrm>
            <a:off x="5612438" y="5175962"/>
            <a:ext cx="3284980" cy="2682733"/>
          </a:xfrm>
          <a:prstGeom prst="rect">
            <a:avLst/>
          </a:prstGeom>
        </p:spPr>
      </p:pic>
      <p:pic>
        <p:nvPicPr>
          <p:cNvPr id="20" name="Picture 19"/>
          <p:cNvPicPr>
            <a:picLocks noChangeAspect="1"/>
          </p:cNvPicPr>
          <p:nvPr/>
        </p:nvPicPr>
        <p:blipFill rotWithShape="1">
          <a:blip r:embed="rId5" cstate="email">
            <a:extLst>
              <a:ext uri="{28A0092B-C50C-407E-A947-70E740481C1C}">
                <a14:useLocalDpi xmlns:a14="http://schemas.microsoft.com/office/drawing/2010/main" val="0"/>
              </a:ext>
            </a:extLst>
          </a:blip>
          <a:srcRect l="45349" t="14490" r="34002" b="56169"/>
          <a:stretch/>
        </p:blipFill>
        <p:spPr>
          <a:xfrm>
            <a:off x="10416695" y="5175962"/>
            <a:ext cx="2945462" cy="2790437"/>
          </a:xfrm>
          <a:prstGeom prst="rect">
            <a:avLst/>
          </a:prstGeom>
        </p:spPr>
      </p:pic>
      <p:pic>
        <p:nvPicPr>
          <p:cNvPr id="21" name="Picture 20"/>
          <p:cNvPicPr>
            <a:picLocks noChangeAspect="1"/>
          </p:cNvPicPr>
          <p:nvPr/>
        </p:nvPicPr>
        <p:blipFill rotWithShape="1">
          <a:blip r:embed="rId6" cstate="email">
            <a:extLst>
              <a:ext uri="{28A0092B-C50C-407E-A947-70E740481C1C}">
                <a14:useLocalDpi xmlns:a14="http://schemas.microsoft.com/office/drawing/2010/main" val="0"/>
              </a:ext>
            </a:extLst>
          </a:blip>
          <a:srcRect l="69137" t="12873" r="12026" b="57786"/>
          <a:stretch/>
        </p:blipFill>
        <p:spPr>
          <a:xfrm>
            <a:off x="15251341" y="5117026"/>
            <a:ext cx="2743837" cy="2849373"/>
          </a:xfrm>
          <a:prstGeom prst="rect">
            <a:avLst/>
          </a:prstGeom>
        </p:spPr>
      </p:pic>
      <p:sp>
        <p:nvSpPr>
          <p:cNvPr id="13" name="TextBox 12"/>
          <p:cNvSpPr txBox="1"/>
          <p:nvPr/>
        </p:nvSpPr>
        <p:spPr>
          <a:xfrm>
            <a:off x="20402379" y="8510545"/>
            <a:ext cx="1255473" cy="400110"/>
          </a:xfrm>
          <a:prstGeom prst="rect">
            <a:avLst/>
          </a:prstGeom>
          <a:noFill/>
        </p:spPr>
        <p:txBody>
          <a:bodyPr wrap="none" rtlCol="0" anchor="ctr" anchorCtr="0">
            <a:spAutoFit/>
          </a:bodyPr>
          <a:lstStyle/>
          <a:p>
            <a:pPr algn="ctr"/>
            <a:r>
              <a:rPr lang="en-US" sz="2000" dirty="0" smtClean="0">
                <a:solidFill>
                  <a:schemeClr val="tx2"/>
                </a:solidFill>
                <a:latin typeface="Montserrat" charset="0"/>
                <a:ea typeface="Montserrat" charset="0"/>
                <a:cs typeface="Montserrat" charset="0"/>
              </a:rPr>
              <a:t>BUDGET</a:t>
            </a:r>
            <a:endParaRPr lang="en-US" sz="2000" dirty="0">
              <a:solidFill>
                <a:schemeClr val="tx2"/>
              </a:solidFill>
              <a:latin typeface="Montserrat" charset="0"/>
              <a:ea typeface="Montserrat" charset="0"/>
              <a:cs typeface="Montserrat" charset="0"/>
            </a:endParaRPr>
          </a:p>
        </p:txBody>
      </p:sp>
      <p:pic>
        <p:nvPicPr>
          <p:cNvPr id="15" name="Picture 14"/>
          <p:cNvPicPr>
            <a:picLocks noChangeAspect="1"/>
          </p:cNvPicPr>
          <p:nvPr/>
        </p:nvPicPr>
        <p:blipFill rotWithShape="1">
          <a:blip r:embed="rId6" cstate="email">
            <a:extLst>
              <a:ext uri="{28A0092B-C50C-407E-A947-70E740481C1C}">
                <a14:useLocalDpi xmlns:a14="http://schemas.microsoft.com/office/drawing/2010/main" val="0"/>
              </a:ext>
            </a:extLst>
          </a:blip>
          <a:srcRect l="12031" t="42674" r="67925" b="32190"/>
          <a:stretch/>
        </p:blipFill>
        <p:spPr>
          <a:xfrm>
            <a:off x="19554466" y="5498918"/>
            <a:ext cx="2951300" cy="2467481"/>
          </a:xfrm>
          <a:prstGeom prst="rect">
            <a:avLst/>
          </a:prstGeom>
        </p:spPr>
      </p:pic>
    </p:spTree>
    <p:extLst>
      <p:ext uri="{BB962C8B-B14F-4D97-AF65-F5344CB8AC3E}">
        <p14:creationId xmlns:p14="http://schemas.microsoft.com/office/powerpoint/2010/main" val="6897695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2464902" y="6348720"/>
            <a:ext cx="8782215" cy="4832092"/>
          </a:xfrm>
          <a:prstGeom prst="rect">
            <a:avLst/>
          </a:prstGeom>
          <a:noFill/>
        </p:spPr>
        <p:txBody>
          <a:bodyPr wrap="square" rtlCol="0" anchor="ctr" anchorCtr="0">
            <a:spAutoFit/>
          </a:bodyPr>
          <a:lstStyle/>
          <a:p>
            <a:pPr marL="457200" indent="-457200">
              <a:buFont typeface="Wingdings" panose="05000000000000000000" pitchFamily="2" charset="2"/>
              <a:buChar char="ü"/>
            </a:pPr>
            <a:r>
              <a:rPr lang="en-US" sz="2800" b="1" dirty="0" smtClean="0">
                <a:solidFill>
                  <a:srgbClr val="3B1F4D"/>
                </a:solidFill>
              </a:rPr>
              <a:t>Fracture </a:t>
            </a:r>
            <a:r>
              <a:rPr lang="en-US" sz="2800" b="1" dirty="0">
                <a:solidFill>
                  <a:srgbClr val="3B1F4D"/>
                </a:solidFill>
              </a:rPr>
              <a:t>is the most common injury in fall of an elderly and there is also a certain possibility to get coma, brain trauma, and paralysis. </a:t>
            </a:r>
            <a:endParaRPr lang="en-US" sz="2800" b="1" dirty="0" smtClean="0">
              <a:solidFill>
                <a:srgbClr val="3B1F4D"/>
              </a:solidFill>
            </a:endParaRPr>
          </a:p>
          <a:p>
            <a:endParaRPr lang="en-US" sz="2800" b="1" dirty="0">
              <a:solidFill>
                <a:srgbClr val="3B1F4D"/>
              </a:solidFill>
            </a:endParaRPr>
          </a:p>
          <a:p>
            <a:pPr marL="457200" indent="-457200">
              <a:buFont typeface="Wingdings" panose="05000000000000000000" pitchFamily="2" charset="2"/>
              <a:buChar char="ü"/>
            </a:pPr>
            <a:r>
              <a:rPr lang="en-US" sz="2800" b="1" dirty="0" smtClean="0">
                <a:solidFill>
                  <a:srgbClr val="3B1F4D"/>
                </a:solidFill>
              </a:rPr>
              <a:t>At </a:t>
            </a:r>
            <a:r>
              <a:rPr lang="en-US" sz="2800" b="1" dirty="0">
                <a:solidFill>
                  <a:srgbClr val="3B1F4D"/>
                </a:solidFill>
              </a:rPr>
              <a:t>most fall situations, the fall process is the main source of injury because of the high impact</a:t>
            </a:r>
            <a:r>
              <a:rPr lang="en-US" sz="2800" b="1" dirty="0" smtClean="0">
                <a:solidFill>
                  <a:srgbClr val="3B1F4D"/>
                </a:solidFill>
              </a:rPr>
              <a:t>.</a:t>
            </a:r>
          </a:p>
          <a:p>
            <a:pPr marL="457200" indent="-457200">
              <a:buFont typeface="Wingdings" panose="05000000000000000000" pitchFamily="2" charset="2"/>
              <a:buChar char="ü"/>
            </a:pPr>
            <a:endParaRPr lang="en-US" sz="2800" b="1" dirty="0" smtClean="0">
              <a:solidFill>
                <a:srgbClr val="3B1F4D"/>
              </a:solidFill>
            </a:endParaRPr>
          </a:p>
          <a:p>
            <a:pPr marL="457200" indent="-457200">
              <a:buFont typeface="Wingdings" panose="05000000000000000000" pitchFamily="2" charset="2"/>
              <a:buChar char="ü"/>
            </a:pPr>
            <a:r>
              <a:rPr lang="en-US" sz="2800" b="1" dirty="0">
                <a:solidFill>
                  <a:srgbClr val="3B1F4D"/>
                </a:solidFill>
              </a:rPr>
              <a:t>Older people are the most vulnerable, as they often have chronic diseases that require continuous medical assistance</a:t>
            </a:r>
            <a:r>
              <a:rPr lang="en-US" sz="2800" b="1" dirty="0" smtClean="0">
                <a:solidFill>
                  <a:srgbClr val="3B1F4D"/>
                </a:solidFill>
              </a:rPr>
              <a:t>.</a:t>
            </a:r>
            <a:endParaRPr lang="en-US" sz="2800" b="1" dirty="0">
              <a:solidFill>
                <a:srgbClr val="3B1F4D"/>
              </a:solidFill>
              <a:latin typeface="Montserrat" charset="0"/>
              <a:ea typeface="Montserrat" charset="0"/>
              <a:cs typeface="Montserrat" charset="0"/>
            </a:endParaRPr>
          </a:p>
        </p:txBody>
      </p:sp>
      <p:sp>
        <p:nvSpPr>
          <p:cNvPr id="26" name="TextBox 25"/>
          <p:cNvSpPr txBox="1"/>
          <p:nvPr/>
        </p:nvSpPr>
        <p:spPr>
          <a:xfrm>
            <a:off x="2464903" y="4620922"/>
            <a:ext cx="8782215" cy="1384995"/>
          </a:xfrm>
          <a:prstGeom prst="rect">
            <a:avLst/>
          </a:prstGeom>
          <a:noFill/>
        </p:spPr>
        <p:txBody>
          <a:bodyPr wrap="square" rtlCol="0" anchor="ctr" anchorCtr="0">
            <a:spAutoFit/>
          </a:bodyPr>
          <a:lstStyle/>
          <a:p>
            <a:pPr marL="457200" indent="-457200">
              <a:buFont typeface="Wingdings" panose="05000000000000000000" pitchFamily="2" charset="2"/>
              <a:buChar char="ü"/>
            </a:pPr>
            <a:r>
              <a:rPr lang="en-US" sz="2800" b="1" dirty="0" smtClean="0">
                <a:solidFill>
                  <a:srgbClr val="3B1F4D"/>
                </a:solidFill>
              </a:rPr>
              <a:t>Falls </a:t>
            </a:r>
            <a:r>
              <a:rPr lang="en-US" sz="2800" b="1" dirty="0">
                <a:solidFill>
                  <a:srgbClr val="3B1F4D"/>
                </a:solidFill>
              </a:rPr>
              <a:t>of the elderly always lead to serious health issues as the decline of their physical </a:t>
            </a:r>
            <a:r>
              <a:rPr lang="en-US" sz="2800" b="1" dirty="0" smtClean="0">
                <a:solidFill>
                  <a:srgbClr val="3B1F4D"/>
                </a:solidFill>
              </a:rPr>
              <a:t>fitness.</a:t>
            </a:r>
            <a:endParaRPr lang="en-US" sz="2800" b="1" dirty="0">
              <a:solidFill>
                <a:srgbClr val="3B1F4D"/>
              </a:solidFill>
              <a:latin typeface="Montserrat" charset="0"/>
              <a:ea typeface="Montserrat" charset="0"/>
              <a:cs typeface="Montserrat" charset="0"/>
            </a:endParaRPr>
          </a:p>
        </p:txBody>
      </p:sp>
      <p:sp>
        <p:nvSpPr>
          <p:cNvPr id="16" name="TextBox 15"/>
          <p:cNvSpPr txBox="1"/>
          <p:nvPr/>
        </p:nvSpPr>
        <p:spPr>
          <a:xfrm>
            <a:off x="3604467" y="1864253"/>
            <a:ext cx="4977645" cy="1002839"/>
          </a:xfrm>
          <a:prstGeom prst="rect">
            <a:avLst/>
          </a:prstGeom>
          <a:noFill/>
        </p:spPr>
        <p:txBody>
          <a:bodyPr wrap="none" rtlCol="0" anchor="ctr" anchorCtr="0">
            <a:spAutoFit/>
          </a:bodyPr>
          <a:lstStyle/>
          <a:p>
            <a:pPr algn="ctr">
              <a:lnSpc>
                <a:spcPts val="7060"/>
              </a:lnSpc>
            </a:pPr>
            <a:r>
              <a:rPr lang="en-US" sz="6000" b="1" spc="200" dirty="0" smtClean="0">
                <a:solidFill>
                  <a:schemeClr val="tx2"/>
                </a:solidFill>
                <a:latin typeface="Montserrat" charset="0"/>
                <a:ea typeface="Montserrat" charset="0"/>
                <a:cs typeface="Montserrat" charset="0"/>
              </a:rPr>
              <a:t>Introduction</a:t>
            </a:r>
            <a:endParaRPr lang="en-US" sz="6000" b="1" spc="200" dirty="0">
              <a:solidFill>
                <a:schemeClr val="tx2"/>
              </a:solidFill>
              <a:latin typeface="Montserrat" charset="0"/>
              <a:ea typeface="Montserrat" charset="0"/>
              <a:cs typeface="Montserrat" charset="0"/>
            </a:endParaRPr>
          </a:p>
        </p:txBody>
      </p:sp>
      <p:cxnSp>
        <p:nvCxnSpPr>
          <p:cNvPr id="17" name="Straight Connector 16"/>
          <p:cNvCxnSpPr/>
          <p:nvPr/>
        </p:nvCxnSpPr>
        <p:spPr>
          <a:xfrm>
            <a:off x="4936785" y="3160582"/>
            <a:ext cx="228138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759112" y="1436951"/>
            <a:ext cx="4665060" cy="446276"/>
          </a:xfrm>
          <a:prstGeom prst="rect">
            <a:avLst/>
          </a:prstGeom>
          <a:noFill/>
        </p:spPr>
        <p:txBody>
          <a:bodyPr wrap="none" rtlCol="0" anchor="ctr" anchorCtr="0">
            <a:spAutoFit/>
          </a:bodyPr>
          <a:lstStyle/>
          <a:p>
            <a:pPr algn="ctr"/>
            <a:r>
              <a:rPr lang="en-US" sz="2300" spc="600" dirty="0" smtClean="0">
                <a:solidFill>
                  <a:schemeClr val="tx2"/>
                </a:solidFill>
                <a:latin typeface="Montserrat" charset="0"/>
                <a:ea typeface="Montserrat" charset="0"/>
                <a:cs typeface="Montserrat" charset="0"/>
              </a:rPr>
              <a:t>Fall Detection System</a:t>
            </a:r>
            <a:endParaRPr lang="en-US" sz="2300" spc="600" dirty="0">
              <a:solidFill>
                <a:schemeClr val="tx2"/>
              </a:solidFill>
              <a:latin typeface="Montserrat" charset="0"/>
              <a:ea typeface="Montserrat" charset="0"/>
              <a:cs typeface="Montserrat"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04660" y="1883227"/>
            <a:ext cx="8034231" cy="5352460"/>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269928" y="6713034"/>
            <a:ext cx="8178314" cy="5452209"/>
          </a:xfrm>
          <a:prstGeom prst="rect">
            <a:avLst/>
          </a:prstGeom>
        </p:spPr>
      </p:pic>
    </p:spTree>
    <p:extLst>
      <p:ext uri="{BB962C8B-B14F-4D97-AF65-F5344CB8AC3E}">
        <p14:creationId xmlns:p14="http://schemas.microsoft.com/office/powerpoint/2010/main" val="24307356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1853845" y="4788083"/>
            <a:ext cx="13140653" cy="7417415"/>
          </a:xfrm>
          <a:prstGeom prst="rect">
            <a:avLst/>
          </a:prstGeom>
          <a:noFill/>
        </p:spPr>
        <p:txBody>
          <a:bodyPr wrap="square" rtlCol="0" anchor="ctr" anchorCtr="0">
            <a:spAutoFit/>
          </a:bodyPr>
          <a:lstStyle/>
          <a:p>
            <a:pPr marL="457200" indent="-457200">
              <a:buFont typeface="Wingdings" panose="05000000000000000000" pitchFamily="2" charset="2"/>
              <a:buChar char="ü"/>
            </a:pPr>
            <a:r>
              <a:rPr lang="en-US" sz="2800" b="1" dirty="0" smtClean="0">
                <a:solidFill>
                  <a:schemeClr val="tx2"/>
                </a:solidFill>
              </a:rPr>
              <a:t>Falls </a:t>
            </a:r>
            <a:r>
              <a:rPr lang="en-US" sz="2800" b="1" dirty="0">
                <a:solidFill>
                  <a:schemeClr val="tx2"/>
                </a:solidFill>
              </a:rPr>
              <a:t>are the second leading cause of unintentional injury deaths worldwide, according to the World Health </a:t>
            </a:r>
            <a:r>
              <a:rPr lang="en-US" sz="2800" b="1" dirty="0" smtClean="0">
                <a:solidFill>
                  <a:schemeClr val="tx2"/>
                </a:solidFill>
              </a:rPr>
              <a:t>Organization.</a:t>
            </a:r>
          </a:p>
          <a:p>
            <a:pPr marL="457200" indent="-457200">
              <a:buFont typeface="Wingdings" panose="05000000000000000000" pitchFamily="2" charset="2"/>
              <a:buChar char="ü"/>
            </a:pPr>
            <a:endParaRPr lang="en-US" sz="2800" b="1" dirty="0" smtClean="0">
              <a:solidFill>
                <a:schemeClr val="tx2"/>
              </a:solidFill>
            </a:endParaRPr>
          </a:p>
          <a:p>
            <a:pPr marL="457200" indent="-457200">
              <a:buFont typeface="Wingdings" panose="05000000000000000000" pitchFamily="2" charset="2"/>
              <a:buChar char="ü"/>
            </a:pPr>
            <a:r>
              <a:rPr lang="en-US" sz="2800" b="1" dirty="0">
                <a:solidFill>
                  <a:schemeClr val="tx2"/>
                </a:solidFill>
              </a:rPr>
              <a:t>More than 37 million falls each year are severe enough to require medical attention , and people over 60 years old are the most concerned with fatal falls. </a:t>
            </a:r>
            <a:endParaRPr lang="en-US" sz="2800" b="1" dirty="0" smtClean="0">
              <a:solidFill>
                <a:schemeClr val="tx2"/>
              </a:solidFill>
            </a:endParaRPr>
          </a:p>
          <a:p>
            <a:pPr marL="457200" indent="-457200">
              <a:buFont typeface="Wingdings" panose="05000000000000000000" pitchFamily="2" charset="2"/>
              <a:buChar char="ü"/>
            </a:pPr>
            <a:endParaRPr lang="en-US" sz="2800" b="1" dirty="0">
              <a:solidFill>
                <a:schemeClr val="tx2"/>
              </a:solidFill>
            </a:endParaRPr>
          </a:p>
          <a:p>
            <a:pPr marL="457200" indent="-457200">
              <a:buFont typeface="Wingdings" panose="05000000000000000000" pitchFamily="2" charset="2"/>
              <a:buChar char="ü"/>
            </a:pPr>
            <a:r>
              <a:rPr lang="en-US" sz="2800" b="1" dirty="0">
                <a:solidFill>
                  <a:schemeClr val="tx2"/>
                </a:solidFill>
              </a:rPr>
              <a:t>The global population of over-60s was estimated to be 962 million in 2017, a number which is expected to double by 2050</a:t>
            </a:r>
            <a:r>
              <a:rPr lang="en-US" sz="2800" b="1" dirty="0" smtClean="0">
                <a:solidFill>
                  <a:schemeClr val="tx2"/>
                </a:solidFill>
              </a:rPr>
              <a:t>.</a:t>
            </a:r>
          </a:p>
          <a:p>
            <a:pPr marL="457200" indent="-457200">
              <a:buFont typeface="Wingdings" panose="05000000000000000000" pitchFamily="2" charset="2"/>
              <a:buChar char="ü"/>
            </a:pPr>
            <a:endParaRPr lang="en-US" sz="2800" b="1" dirty="0">
              <a:solidFill>
                <a:schemeClr val="tx2"/>
              </a:solidFill>
            </a:endParaRPr>
          </a:p>
          <a:p>
            <a:pPr marL="457200" indent="-457200">
              <a:buFont typeface="Wingdings" panose="05000000000000000000" pitchFamily="2" charset="2"/>
              <a:buChar char="ü"/>
            </a:pPr>
            <a:r>
              <a:rPr lang="en-US" sz="2800" b="1" dirty="0">
                <a:solidFill>
                  <a:schemeClr val="tx2"/>
                </a:solidFill>
              </a:rPr>
              <a:t>Furthermore, this population increasingly lives in isolated conditions, making falls even more dangerous because immediate assistance cannot always be provided</a:t>
            </a:r>
            <a:r>
              <a:rPr lang="en-US" sz="2800" b="1" dirty="0" smtClean="0">
                <a:solidFill>
                  <a:schemeClr val="tx2"/>
                </a:solidFill>
              </a:rPr>
              <a:t>.</a:t>
            </a:r>
          </a:p>
          <a:p>
            <a:pPr marL="457200" indent="-457200">
              <a:buFont typeface="Wingdings" panose="05000000000000000000" pitchFamily="2" charset="2"/>
              <a:buChar char="ü"/>
            </a:pPr>
            <a:endParaRPr lang="en-US" sz="2800" b="1" dirty="0">
              <a:solidFill>
                <a:schemeClr val="tx2"/>
              </a:solidFill>
            </a:endParaRPr>
          </a:p>
          <a:p>
            <a:pPr marL="457200" indent="-457200">
              <a:buFont typeface="Wingdings" panose="05000000000000000000" pitchFamily="2" charset="2"/>
              <a:buChar char="ü"/>
            </a:pPr>
            <a:r>
              <a:rPr lang="en-US" sz="2800" b="1" dirty="0">
                <a:solidFill>
                  <a:schemeClr val="tx2"/>
                </a:solidFill>
              </a:rPr>
              <a:t> Other populations concerned with falls are younger people with disabilities or people recovering from an operation or an injury. There is thus a need for technologies to better handle </a:t>
            </a:r>
            <a:r>
              <a:rPr lang="en-US" sz="2800" b="1" dirty="0" smtClean="0">
                <a:solidFill>
                  <a:schemeClr val="tx2"/>
                </a:solidFill>
              </a:rPr>
              <a:t>falls.</a:t>
            </a:r>
          </a:p>
        </p:txBody>
      </p:sp>
      <p:sp>
        <p:nvSpPr>
          <p:cNvPr id="16" name="TextBox 15"/>
          <p:cNvSpPr txBox="1"/>
          <p:nvPr/>
        </p:nvSpPr>
        <p:spPr>
          <a:xfrm>
            <a:off x="3604467" y="1864253"/>
            <a:ext cx="4977645" cy="1002839"/>
          </a:xfrm>
          <a:prstGeom prst="rect">
            <a:avLst/>
          </a:prstGeom>
          <a:noFill/>
        </p:spPr>
        <p:txBody>
          <a:bodyPr wrap="none" rtlCol="0" anchor="ctr" anchorCtr="0">
            <a:spAutoFit/>
          </a:bodyPr>
          <a:lstStyle/>
          <a:p>
            <a:pPr algn="ctr">
              <a:lnSpc>
                <a:spcPts val="7060"/>
              </a:lnSpc>
            </a:pPr>
            <a:r>
              <a:rPr lang="en-US" sz="6000" b="1" spc="200" dirty="0" smtClean="0">
                <a:solidFill>
                  <a:schemeClr val="tx2"/>
                </a:solidFill>
                <a:latin typeface="Montserrat" charset="0"/>
                <a:ea typeface="Montserrat" charset="0"/>
                <a:cs typeface="Montserrat" charset="0"/>
              </a:rPr>
              <a:t>Introduction</a:t>
            </a:r>
            <a:endParaRPr lang="en-US" sz="6000" b="1" spc="200" dirty="0">
              <a:solidFill>
                <a:schemeClr val="tx2"/>
              </a:solidFill>
              <a:latin typeface="Montserrat" charset="0"/>
              <a:ea typeface="Montserrat" charset="0"/>
              <a:cs typeface="Montserrat" charset="0"/>
            </a:endParaRPr>
          </a:p>
        </p:txBody>
      </p:sp>
      <p:cxnSp>
        <p:nvCxnSpPr>
          <p:cNvPr id="17" name="Straight Connector 16"/>
          <p:cNvCxnSpPr/>
          <p:nvPr/>
        </p:nvCxnSpPr>
        <p:spPr>
          <a:xfrm>
            <a:off x="4936785" y="3160582"/>
            <a:ext cx="228138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759112" y="1436951"/>
            <a:ext cx="4665060" cy="446276"/>
          </a:xfrm>
          <a:prstGeom prst="rect">
            <a:avLst/>
          </a:prstGeom>
          <a:noFill/>
        </p:spPr>
        <p:txBody>
          <a:bodyPr wrap="none" rtlCol="0" anchor="ctr" anchorCtr="0">
            <a:spAutoFit/>
          </a:bodyPr>
          <a:lstStyle/>
          <a:p>
            <a:pPr algn="ctr"/>
            <a:r>
              <a:rPr lang="en-US" sz="2300" spc="600" dirty="0" smtClean="0">
                <a:solidFill>
                  <a:schemeClr val="tx2"/>
                </a:solidFill>
                <a:latin typeface="Montserrat" charset="0"/>
                <a:ea typeface="Montserrat" charset="0"/>
                <a:cs typeface="Montserrat" charset="0"/>
              </a:rPr>
              <a:t>Fall Detection System</a:t>
            </a:r>
            <a:endParaRPr lang="en-US" sz="2300" spc="600" dirty="0">
              <a:solidFill>
                <a:schemeClr val="tx2"/>
              </a:solidFill>
              <a:latin typeface="Montserrat" charset="0"/>
              <a:ea typeface="Montserrat" charset="0"/>
              <a:cs typeface="Montserrat"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643969" y="5358947"/>
            <a:ext cx="8150589" cy="4608013"/>
          </a:xfrm>
          <a:prstGeom prst="rect">
            <a:avLst/>
          </a:prstGeom>
        </p:spPr>
      </p:pic>
    </p:spTree>
    <p:extLst>
      <p:ext uri="{BB962C8B-B14F-4D97-AF65-F5344CB8AC3E}">
        <p14:creationId xmlns:p14="http://schemas.microsoft.com/office/powerpoint/2010/main" val="21448361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13380286" y="3938592"/>
            <a:ext cx="9320688" cy="1077218"/>
          </a:xfrm>
          <a:prstGeom prst="rect">
            <a:avLst/>
          </a:prstGeom>
          <a:noFill/>
        </p:spPr>
        <p:txBody>
          <a:bodyPr wrap="square" rtlCol="0" anchor="ctr" anchorCtr="0">
            <a:spAutoFit/>
          </a:bodyPr>
          <a:lstStyle/>
          <a:p>
            <a:pPr marL="457200" indent="-457200">
              <a:buFont typeface="Arial" panose="020B0604020202020204" pitchFamily="34" charset="0"/>
              <a:buChar char="•"/>
            </a:pPr>
            <a:r>
              <a:rPr lang="en-US" sz="3200" dirty="0">
                <a:solidFill>
                  <a:schemeClr val="accent1"/>
                </a:solidFill>
                <a:latin typeface="Montserrat"/>
                <a:ea typeface="Times New Roman"/>
                <a:cs typeface="Times New Roman"/>
                <a:sym typeface="Times New Roman"/>
              </a:rPr>
              <a:t>The proposed system work as an alert system once a fall </a:t>
            </a:r>
            <a:r>
              <a:rPr lang="en-US" sz="3200" dirty="0" smtClean="0">
                <a:solidFill>
                  <a:schemeClr val="accent1"/>
                </a:solidFill>
                <a:latin typeface="Montserrat"/>
                <a:ea typeface="Times New Roman"/>
                <a:cs typeface="Times New Roman"/>
                <a:sym typeface="Times New Roman"/>
              </a:rPr>
              <a:t>occurs.</a:t>
            </a:r>
            <a:endParaRPr lang="en-US" dirty="0">
              <a:solidFill>
                <a:schemeClr val="accent1"/>
              </a:solidFill>
              <a:latin typeface="Montserrat"/>
              <a:ea typeface="Times New Roman"/>
              <a:cs typeface="Times New Roman"/>
              <a:sym typeface="Times New Roman"/>
            </a:endParaRPr>
          </a:p>
        </p:txBody>
      </p:sp>
      <p:sp>
        <p:nvSpPr>
          <p:cNvPr id="19" name="TextBox 18"/>
          <p:cNvSpPr txBox="1"/>
          <p:nvPr/>
        </p:nvSpPr>
        <p:spPr>
          <a:xfrm>
            <a:off x="15745861" y="1150575"/>
            <a:ext cx="4216219" cy="1002839"/>
          </a:xfrm>
          <a:prstGeom prst="rect">
            <a:avLst/>
          </a:prstGeom>
          <a:noFill/>
        </p:spPr>
        <p:txBody>
          <a:bodyPr wrap="none" rtlCol="0" anchor="ctr" anchorCtr="0">
            <a:spAutoFit/>
          </a:bodyPr>
          <a:lstStyle/>
          <a:p>
            <a:pPr algn="ctr">
              <a:lnSpc>
                <a:spcPts val="7060"/>
              </a:lnSpc>
            </a:pPr>
            <a:r>
              <a:rPr lang="en-US" sz="6000" b="1" spc="200" dirty="0">
                <a:solidFill>
                  <a:schemeClr val="tx2"/>
                </a:solidFill>
                <a:latin typeface="Montserrat" charset="0"/>
                <a:ea typeface="Montserrat" charset="0"/>
                <a:cs typeface="Montserrat" charset="0"/>
              </a:rPr>
              <a:t>Our Goals</a:t>
            </a:r>
          </a:p>
        </p:txBody>
      </p:sp>
      <p:cxnSp>
        <p:nvCxnSpPr>
          <p:cNvPr id="22" name="Straight Connector 21"/>
          <p:cNvCxnSpPr/>
          <p:nvPr/>
        </p:nvCxnSpPr>
        <p:spPr>
          <a:xfrm>
            <a:off x="16697473" y="2446904"/>
            <a:ext cx="228138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5519802" y="723273"/>
            <a:ext cx="4665060" cy="446276"/>
          </a:xfrm>
          <a:prstGeom prst="rect">
            <a:avLst/>
          </a:prstGeom>
          <a:noFill/>
        </p:spPr>
        <p:txBody>
          <a:bodyPr wrap="none" rtlCol="0" anchor="ctr" anchorCtr="0">
            <a:spAutoFit/>
          </a:bodyPr>
          <a:lstStyle/>
          <a:p>
            <a:pPr algn="ctr"/>
            <a:r>
              <a:rPr lang="en-US" sz="2300" spc="600" dirty="0">
                <a:solidFill>
                  <a:schemeClr val="tx2"/>
                </a:solidFill>
                <a:latin typeface="Montserrat" charset="0"/>
                <a:ea typeface="Montserrat" charset="0"/>
                <a:cs typeface="Montserrat" charset="0"/>
              </a:rPr>
              <a:t>Fall Detection </a:t>
            </a:r>
            <a:r>
              <a:rPr lang="en-US" sz="2300" spc="600" dirty="0" smtClean="0">
                <a:solidFill>
                  <a:schemeClr val="tx2"/>
                </a:solidFill>
                <a:latin typeface="Montserrat" charset="0"/>
                <a:ea typeface="Montserrat" charset="0"/>
                <a:cs typeface="Montserrat" charset="0"/>
              </a:rPr>
              <a:t>System</a:t>
            </a:r>
            <a:endParaRPr lang="en-US" sz="2300" spc="600" dirty="0">
              <a:solidFill>
                <a:schemeClr val="tx2"/>
              </a:solidFill>
              <a:latin typeface="Montserrat" charset="0"/>
              <a:ea typeface="Montserrat" charset="0"/>
              <a:cs typeface="Montserrat" charset="0"/>
            </a:endParaRPr>
          </a:p>
        </p:txBody>
      </p:sp>
      <p:sp>
        <p:nvSpPr>
          <p:cNvPr id="18" name="TextBox 17"/>
          <p:cNvSpPr txBox="1"/>
          <p:nvPr/>
        </p:nvSpPr>
        <p:spPr>
          <a:xfrm>
            <a:off x="13380286" y="5475928"/>
            <a:ext cx="9320688" cy="2554545"/>
          </a:xfrm>
          <a:prstGeom prst="rect">
            <a:avLst/>
          </a:prstGeom>
          <a:noFill/>
        </p:spPr>
        <p:txBody>
          <a:bodyPr wrap="square" rtlCol="0" anchor="ctr" anchorCtr="0">
            <a:spAutoFit/>
          </a:bodyPr>
          <a:lstStyle/>
          <a:p>
            <a:pPr marL="457200" indent="-457200">
              <a:buFont typeface="Arial" panose="020B0604020202020204" pitchFamily="34" charset="0"/>
              <a:buChar char="•"/>
            </a:pPr>
            <a:r>
              <a:rPr lang="en-US" sz="3200" dirty="0">
                <a:solidFill>
                  <a:schemeClr val="accent1"/>
                </a:solidFill>
                <a:latin typeface="Montserrat"/>
                <a:ea typeface="Times New Roman"/>
                <a:cs typeface="Times New Roman"/>
                <a:sym typeface="Times New Roman"/>
              </a:rPr>
              <a:t>Our system uses sensors to detect falls and heart rate with the help of GPS and GSM modules to obtain the exact location where the fall occurred, which can be sent to the emergency center or police.</a:t>
            </a:r>
            <a:endParaRPr lang="en-US" dirty="0">
              <a:solidFill>
                <a:schemeClr val="accent1"/>
              </a:solidFill>
              <a:latin typeface="Montserrat"/>
              <a:ea typeface="Times New Roman"/>
              <a:cs typeface="Times New Roman"/>
              <a:sym typeface="Times New Roman"/>
            </a:endParaRPr>
          </a:p>
        </p:txBody>
      </p:sp>
      <p:sp>
        <p:nvSpPr>
          <p:cNvPr id="20" name="TextBox 19"/>
          <p:cNvSpPr txBox="1"/>
          <p:nvPr/>
        </p:nvSpPr>
        <p:spPr>
          <a:xfrm>
            <a:off x="13380286" y="8490592"/>
            <a:ext cx="9320688" cy="1569660"/>
          </a:xfrm>
          <a:prstGeom prst="rect">
            <a:avLst/>
          </a:prstGeom>
          <a:noFill/>
        </p:spPr>
        <p:txBody>
          <a:bodyPr wrap="square" rtlCol="0" anchor="ctr" anchorCtr="0">
            <a:spAutoFit/>
          </a:bodyPr>
          <a:lstStyle/>
          <a:p>
            <a:pPr marL="457200" lvl="0" indent="-457200">
              <a:buFont typeface="Arial" panose="020B0604020202020204" pitchFamily="34" charset="0"/>
              <a:buChar char="•"/>
            </a:pPr>
            <a:r>
              <a:rPr lang="en-US" sz="3200" dirty="0">
                <a:solidFill>
                  <a:schemeClr val="accent1"/>
                </a:solidFill>
                <a:latin typeface="Montserrat"/>
              </a:rPr>
              <a:t>The main effect of this work is to reduce the waiting time for fall victims to receive medical assistance.</a:t>
            </a:r>
          </a:p>
        </p:txBody>
      </p:sp>
      <p:sp>
        <p:nvSpPr>
          <p:cNvPr id="21" name="TextBox 20"/>
          <p:cNvSpPr txBox="1"/>
          <p:nvPr/>
        </p:nvSpPr>
        <p:spPr>
          <a:xfrm>
            <a:off x="13380286" y="10626806"/>
            <a:ext cx="9320688" cy="1631216"/>
          </a:xfrm>
          <a:prstGeom prst="rect">
            <a:avLst/>
          </a:prstGeom>
          <a:noFill/>
        </p:spPr>
        <p:txBody>
          <a:bodyPr wrap="square" rtlCol="0" anchor="ctr" anchorCtr="0">
            <a:spAutoFit/>
          </a:bodyPr>
          <a:lstStyle/>
          <a:p>
            <a:pPr marL="457200" indent="-457200">
              <a:buFont typeface="Arial" panose="020B0604020202020204" pitchFamily="34" charset="0"/>
              <a:buChar char="•"/>
            </a:pPr>
            <a:r>
              <a:rPr lang="en-US" sz="3200" dirty="0">
                <a:solidFill>
                  <a:schemeClr val="accent1"/>
                </a:solidFill>
                <a:latin typeface="Montserrat"/>
                <a:ea typeface="Times New Roman"/>
                <a:cs typeface="Times New Roman"/>
                <a:sym typeface="Times New Roman"/>
              </a:rPr>
              <a:t>Through this implementation, we can detect the condition of the person who fell so that we can provide first aid as soon as possible</a:t>
            </a:r>
            <a:r>
              <a:rPr lang="en-US" dirty="0" smtClean="0">
                <a:solidFill>
                  <a:schemeClr val="accent1"/>
                </a:solidFill>
                <a:latin typeface="Montserrat"/>
                <a:ea typeface="Times New Roman"/>
                <a:cs typeface="Times New Roman"/>
                <a:sym typeface="Times New Roman"/>
              </a:rPr>
              <a:t>. </a:t>
            </a:r>
            <a:endParaRPr lang="en-US" dirty="0">
              <a:solidFill>
                <a:schemeClr val="accent1"/>
              </a:solidFill>
              <a:latin typeface="Montserrat"/>
              <a:ea typeface="Times New Roman"/>
              <a:cs typeface="Times New Roman"/>
              <a:sym typeface="Times New Roman"/>
            </a:endParaRPr>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49274" t="2240" r="25513" b="72925"/>
          <a:stretch/>
        </p:blipFill>
        <p:spPr>
          <a:xfrm>
            <a:off x="5492853" y="4458575"/>
            <a:ext cx="2475080" cy="2438137"/>
          </a:xfrm>
          <a:prstGeom prst="rect">
            <a:avLst/>
          </a:prstGeom>
        </p:spPr>
      </p:pic>
      <p:pic>
        <p:nvPicPr>
          <p:cNvPr id="24" name="Picture 23"/>
          <p:cNvPicPr>
            <a:picLocks noChangeAspect="1"/>
          </p:cNvPicPr>
          <p:nvPr/>
        </p:nvPicPr>
        <p:blipFill rotWithShape="1">
          <a:blip r:embed="rId3" cstate="print">
            <a:extLst>
              <a:ext uri="{28A0092B-C50C-407E-A947-70E740481C1C}">
                <a14:useLocalDpi xmlns:a14="http://schemas.microsoft.com/office/drawing/2010/main" val="0"/>
              </a:ext>
            </a:extLst>
          </a:blip>
          <a:srcRect l="23993" t="49199" r="44774" b="27847"/>
          <a:stretch/>
        </p:blipFill>
        <p:spPr>
          <a:xfrm>
            <a:off x="3502815" y="6633674"/>
            <a:ext cx="2285999" cy="1680071"/>
          </a:xfrm>
          <a:prstGeom prst="rect">
            <a:avLst/>
          </a:prstGeom>
        </p:spPr>
      </p:pic>
      <p:pic>
        <p:nvPicPr>
          <p:cNvPr id="16" name="Picture 15"/>
          <p:cNvPicPr>
            <a:picLocks noChangeAspect="1"/>
          </p:cNvPicPr>
          <p:nvPr/>
        </p:nvPicPr>
        <p:blipFill rotWithShape="1">
          <a:blip r:embed="rId4" cstate="email">
            <a:extLst>
              <a:ext uri="{28A0092B-C50C-407E-A947-70E740481C1C}">
                <a14:useLocalDpi xmlns:a14="http://schemas.microsoft.com/office/drawing/2010/main" val="0"/>
              </a:ext>
            </a:extLst>
          </a:blip>
          <a:srcRect l="24760" t="8654"/>
          <a:stretch/>
        </p:blipFill>
        <p:spPr>
          <a:xfrm>
            <a:off x="7475220" y="6469380"/>
            <a:ext cx="2329756" cy="2828494"/>
          </a:xfrm>
          <a:prstGeom prst="rect">
            <a:avLst/>
          </a:prstGeom>
        </p:spPr>
      </p:pic>
      <p:pic>
        <p:nvPicPr>
          <p:cNvPr id="17" name="Picture 16"/>
          <p:cNvPicPr>
            <a:picLocks noChangeAspect="1"/>
          </p:cNvPicPr>
          <p:nvPr/>
        </p:nvPicPr>
        <p:blipFill rotWithShape="1">
          <a:blip r:embed="rId5">
            <a:extLst>
              <a:ext uri="{28A0092B-C50C-407E-A947-70E740481C1C}">
                <a14:useLocalDpi xmlns:a14="http://schemas.microsoft.com/office/drawing/2010/main" val="0"/>
              </a:ext>
            </a:extLst>
          </a:blip>
          <a:srcRect l="80040" t="19836" b="45490"/>
          <a:stretch/>
        </p:blipFill>
        <p:spPr>
          <a:xfrm>
            <a:off x="9261568" y="6252899"/>
            <a:ext cx="2825083" cy="2237692"/>
          </a:xfrm>
          <a:prstGeom prst="rect">
            <a:avLst/>
          </a:prstGeom>
        </p:spPr>
      </p:pic>
      <p:pic>
        <p:nvPicPr>
          <p:cNvPr id="26" name="Picture 25"/>
          <p:cNvPicPr>
            <a:picLocks noChangeAspect="1"/>
          </p:cNvPicPr>
          <p:nvPr/>
        </p:nvPicPr>
        <p:blipFill rotWithShape="1">
          <a:blip r:embed="rId5">
            <a:extLst>
              <a:ext uri="{28A0092B-C50C-407E-A947-70E740481C1C}">
                <a14:useLocalDpi xmlns:a14="http://schemas.microsoft.com/office/drawing/2010/main" val="0"/>
              </a:ext>
            </a:extLst>
          </a:blip>
          <a:srcRect l="4921" t="15533" r="79538" b="45892"/>
          <a:stretch/>
        </p:blipFill>
        <p:spPr>
          <a:xfrm>
            <a:off x="631607" y="5635830"/>
            <a:ext cx="3067482" cy="3471831"/>
          </a:xfrm>
          <a:prstGeom prst="rect">
            <a:avLst/>
          </a:prstGeom>
        </p:spPr>
      </p:pic>
      <p:pic>
        <p:nvPicPr>
          <p:cNvPr id="27" name="Picture 26"/>
          <p:cNvPicPr>
            <a:picLocks noChangeAspect="1"/>
          </p:cNvPicPr>
          <p:nvPr/>
        </p:nvPicPr>
        <p:blipFill rotWithShape="1">
          <a:blip r:embed="rId6" cstate="print">
            <a:extLst>
              <a:ext uri="{28A0092B-C50C-407E-A947-70E740481C1C}">
                <a14:useLocalDpi xmlns:a14="http://schemas.microsoft.com/office/drawing/2010/main" val="0"/>
              </a:ext>
            </a:extLst>
          </a:blip>
          <a:srcRect l="4838" t="77575" r="81577" b="8144"/>
          <a:stretch/>
        </p:blipFill>
        <p:spPr>
          <a:xfrm>
            <a:off x="5225854" y="8239547"/>
            <a:ext cx="1602211" cy="1373324"/>
          </a:xfrm>
          <a:prstGeom prst="rect">
            <a:avLst/>
          </a:prstGeom>
        </p:spPr>
      </p:pic>
      <p:pic>
        <p:nvPicPr>
          <p:cNvPr id="2" name="Picture 1"/>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2780859" y="5654783"/>
            <a:ext cx="1089737" cy="1089737"/>
          </a:xfrm>
          <a:prstGeom prst="rect">
            <a:avLst/>
          </a:prstGeom>
        </p:spPr>
      </p:pic>
    </p:spTree>
    <p:extLst>
      <p:ext uri="{BB962C8B-B14F-4D97-AF65-F5344CB8AC3E}">
        <p14:creationId xmlns:p14="http://schemas.microsoft.com/office/powerpoint/2010/main" val="36311936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p:cNvSpPr txBox="1"/>
          <p:nvPr/>
        </p:nvSpPr>
        <p:spPr>
          <a:xfrm>
            <a:off x="8733980" y="1150575"/>
            <a:ext cx="6941324" cy="1002839"/>
          </a:xfrm>
          <a:prstGeom prst="rect">
            <a:avLst/>
          </a:prstGeom>
          <a:noFill/>
        </p:spPr>
        <p:txBody>
          <a:bodyPr wrap="none" rtlCol="0" anchor="ctr" anchorCtr="0">
            <a:spAutoFit/>
          </a:bodyPr>
          <a:lstStyle/>
          <a:p>
            <a:pPr algn="ctr">
              <a:lnSpc>
                <a:spcPts val="7060"/>
              </a:lnSpc>
            </a:pPr>
            <a:r>
              <a:rPr lang="en-US" sz="6000" b="1" spc="200" dirty="0" smtClean="0">
                <a:solidFill>
                  <a:schemeClr val="tx2"/>
                </a:solidFill>
                <a:latin typeface="Montserrat" charset="0"/>
                <a:ea typeface="Montserrat" charset="0"/>
                <a:cs typeface="Montserrat" charset="0"/>
              </a:rPr>
              <a:t>System Overview</a:t>
            </a:r>
            <a:endParaRPr lang="en-US" sz="6000" b="1" spc="200" dirty="0">
              <a:solidFill>
                <a:schemeClr val="tx2"/>
              </a:solidFill>
              <a:latin typeface="Montserrat" charset="0"/>
              <a:ea typeface="Montserrat" charset="0"/>
              <a:cs typeface="Montserrat" charset="0"/>
            </a:endParaRPr>
          </a:p>
        </p:txBody>
      </p:sp>
      <p:cxnSp>
        <p:nvCxnSpPr>
          <p:cNvPr id="35" name="Straight Connector 34"/>
          <p:cNvCxnSpPr/>
          <p:nvPr/>
        </p:nvCxnSpPr>
        <p:spPr>
          <a:xfrm>
            <a:off x="11048135" y="2446904"/>
            <a:ext cx="228138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866459" y="723273"/>
            <a:ext cx="4673074" cy="446276"/>
          </a:xfrm>
          <a:prstGeom prst="rect">
            <a:avLst/>
          </a:prstGeom>
          <a:noFill/>
        </p:spPr>
        <p:txBody>
          <a:bodyPr wrap="none" rtlCol="0" anchor="ctr" anchorCtr="0">
            <a:spAutoFit/>
          </a:bodyPr>
          <a:lstStyle/>
          <a:p>
            <a:pPr algn="ctr"/>
            <a:r>
              <a:rPr lang="en-CA" sz="2300" spc="600" dirty="0" smtClean="0">
                <a:solidFill>
                  <a:schemeClr val="tx2"/>
                </a:solidFill>
                <a:latin typeface="Montserrat" charset="0"/>
                <a:ea typeface="Montserrat" charset="0"/>
                <a:cs typeface="Montserrat" charset="0"/>
              </a:rPr>
              <a:t>Hardware Components</a:t>
            </a:r>
            <a:endParaRPr lang="en-US" sz="2300" spc="600" dirty="0">
              <a:solidFill>
                <a:schemeClr val="tx2"/>
              </a:solidFill>
              <a:latin typeface="Montserrat" charset="0"/>
              <a:ea typeface="Montserrat" charset="0"/>
              <a:cs typeface="Montserrat" charset="0"/>
            </a:endParaRPr>
          </a:p>
        </p:txBody>
      </p:sp>
      <p:sp>
        <p:nvSpPr>
          <p:cNvPr id="37" name="TextBox 36"/>
          <p:cNvSpPr txBox="1"/>
          <p:nvPr/>
        </p:nvSpPr>
        <p:spPr>
          <a:xfrm>
            <a:off x="16023098" y="9285682"/>
            <a:ext cx="2492991" cy="400110"/>
          </a:xfrm>
          <a:prstGeom prst="rect">
            <a:avLst/>
          </a:prstGeom>
          <a:noFill/>
        </p:spPr>
        <p:txBody>
          <a:bodyPr wrap="none" rtlCol="0" anchor="ctr" anchorCtr="0">
            <a:spAutoFit/>
          </a:bodyPr>
          <a:lstStyle/>
          <a:p>
            <a:pPr algn="ctr"/>
            <a:r>
              <a:rPr lang="en-CA" sz="2000" dirty="0" smtClean="0">
                <a:solidFill>
                  <a:schemeClr val="tx2"/>
                </a:solidFill>
                <a:latin typeface="Montserrat" charset="0"/>
                <a:ea typeface="Montserrat" charset="0"/>
                <a:cs typeface="Montserrat" charset="0"/>
              </a:rPr>
              <a:t>GPS neo6m Module</a:t>
            </a:r>
            <a:endParaRPr lang="en-US" sz="2000" dirty="0">
              <a:solidFill>
                <a:schemeClr val="tx2"/>
              </a:solidFill>
              <a:latin typeface="Montserrat" charset="0"/>
              <a:ea typeface="Montserrat" charset="0"/>
              <a:cs typeface="Montserrat" charset="0"/>
            </a:endParaRPr>
          </a:p>
        </p:txBody>
      </p:sp>
      <p:sp>
        <p:nvSpPr>
          <p:cNvPr id="39" name="TextBox 38"/>
          <p:cNvSpPr txBox="1"/>
          <p:nvPr/>
        </p:nvSpPr>
        <p:spPr>
          <a:xfrm>
            <a:off x="1965916" y="9297418"/>
            <a:ext cx="2010487" cy="400110"/>
          </a:xfrm>
          <a:prstGeom prst="rect">
            <a:avLst/>
          </a:prstGeom>
          <a:noFill/>
        </p:spPr>
        <p:txBody>
          <a:bodyPr wrap="none" rtlCol="0" anchor="ctr" anchorCtr="0">
            <a:spAutoFit/>
          </a:bodyPr>
          <a:lstStyle/>
          <a:p>
            <a:pPr algn="ctr"/>
            <a:r>
              <a:rPr lang="en-CA" sz="2000" dirty="0" smtClean="0">
                <a:solidFill>
                  <a:schemeClr val="tx2"/>
                </a:solidFill>
                <a:latin typeface="Montserrat" charset="0"/>
                <a:ea typeface="Montserrat" charset="0"/>
                <a:cs typeface="Montserrat" charset="0"/>
              </a:rPr>
              <a:t>Arduino Uno R3</a:t>
            </a:r>
            <a:endParaRPr lang="en-US" sz="2000" dirty="0">
              <a:solidFill>
                <a:schemeClr val="tx2"/>
              </a:solidFill>
              <a:latin typeface="Montserrat" charset="0"/>
              <a:ea typeface="Montserrat" charset="0"/>
              <a:cs typeface="Montserrat" charset="0"/>
            </a:endParaRPr>
          </a:p>
        </p:txBody>
      </p:sp>
      <p:sp>
        <p:nvSpPr>
          <p:cNvPr id="41" name="TextBox 40"/>
          <p:cNvSpPr txBox="1"/>
          <p:nvPr/>
        </p:nvSpPr>
        <p:spPr>
          <a:xfrm>
            <a:off x="6981538" y="9297418"/>
            <a:ext cx="2279791" cy="400110"/>
          </a:xfrm>
          <a:prstGeom prst="rect">
            <a:avLst/>
          </a:prstGeom>
          <a:noFill/>
        </p:spPr>
        <p:txBody>
          <a:bodyPr wrap="none" rtlCol="0" anchor="ctr" anchorCtr="0">
            <a:spAutoFit/>
          </a:bodyPr>
          <a:lstStyle/>
          <a:p>
            <a:pPr algn="ctr"/>
            <a:r>
              <a:rPr lang="en-CA" sz="2000" dirty="0" smtClean="0">
                <a:solidFill>
                  <a:schemeClr val="tx2"/>
                </a:solidFill>
                <a:latin typeface="Montserrat" charset="0"/>
                <a:ea typeface="Montserrat" charset="0"/>
                <a:cs typeface="Montserrat" charset="0"/>
              </a:rPr>
              <a:t>MPU 6050 Sensor</a:t>
            </a:r>
            <a:endParaRPr lang="en-US" sz="2000" dirty="0">
              <a:solidFill>
                <a:schemeClr val="tx2"/>
              </a:solidFill>
              <a:latin typeface="Montserrat" charset="0"/>
              <a:ea typeface="Montserrat" charset="0"/>
              <a:cs typeface="Montserrat" charset="0"/>
            </a:endParaRPr>
          </a:p>
        </p:txBody>
      </p:sp>
      <p:sp>
        <p:nvSpPr>
          <p:cNvPr id="44" name="TextBox 43"/>
          <p:cNvSpPr txBox="1"/>
          <p:nvPr/>
        </p:nvSpPr>
        <p:spPr>
          <a:xfrm>
            <a:off x="11530174" y="9297418"/>
            <a:ext cx="1935146" cy="400110"/>
          </a:xfrm>
          <a:prstGeom prst="rect">
            <a:avLst/>
          </a:prstGeom>
          <a:noFill/>
        </p:spPr>
        <p:txBody>
          <a:bodyPr wrap="none" rtlCol="0" anchor="ctr" anchorCtr="0">
            <a:spAutoFit/>
          </a:bodyPr>
          <a:lstStyle/>
          <a:p>
            <a:pPr algn="ctr"/>
            <a:r>
              <a:rPr lang="en-CA" sz="2000" dirty="0" smtClean="0">
                <a:solidFill>
                  <a:schemeClr val="tx2"/>
                </a:solidFill>
                <a:latin typeface="Montserrat" charset="0"/>
                <a:ea typeface="Montserrat" charset="0"/>
                <a:cs typeface="Montserrat" charset="0"/>
              </a:rPr>
              <a:t>GSM SIM 800L</a:t>
            </a:r>
            <a:endParaRPr lang="en-US" sz="2000" dirty="0">
              <a:solidFill>
                <a:schemeClr val="tx2"/>
              </a:solidFill>
              <a:latin typeface="Montserrat" charset="0"/>
              <a:ea typeface="Montserrat" charset="0"/>
              <a:cs typeface="Montserrat"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5974" y="5396186"/>
            <a:ext cx="3617475" cy="361747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83984" y="4592195"/>
            <a:ext cx="2635276" cy="4143625"/>
          </a:xfrm>
          <a:prstGeom prst="rect">
            <a:avLst/>
          </a:prstGeom>
        </p:spPr>
      </p:pic>
      <p:pic>
        <p:nvPicPr>
          <p:cNvPr id="5" name="Picture 4"/>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635183" y="5380544"/>
            <a:ext cx="4663789" cy="3421326"/>
          </a:xfrm>
          <a:prstGeom prst="rect">
            <a:avLst/>
          </a:prstGeom>
        </p:spPr>
      </p:pic>
      <p:pic>
        <p:nvPicPr>
          <p:cNvPr id="6" name="Picture 5"/>
          <p:cNvPicPr>
            <a:picLocks noChangeAspect="1"/>
          </p:cNvPicPr>
          <p:nvPr/>
        </p:nvPicPr>
        <p:blipFill rotWithShape="1">
          <a:blip r:embed="rId6" cstate="email">
            <a:extLst>
              <a:ext uri="{28A0092B-C50C-407E-A947-70E740481C1C}">
                <a14:useLocalDpi xmlns:a14="http://schemas.microsoft.com/office/drawing/2010/main" val="0"/>
              </a:ext>
            </a:extLst>
          </a:blip>
          <a:srcRect l="3601" t="22360" r="6905" b="19035"/>
          <a:stretch/>
        </p:blipFill>
        <p:spPr>
          <a:xfrm>
            <a:off x="15139542" y="6077722"/>
            <a:ext cx="4159954" cy="2724148"/>
          </a:xfrm>
          <a:prstGeom prst="rect">
            <a:avLst/>
          </a:prstGeom>
        </p:spPr>
      </p:pic>
      <p:sp>
        <p:nvSpPr>
          <p:cNvPr id="24" name="TextBox 23"/>
          <p:cNvSpPr txBox="1"/>
          <p:nvPr/>
        </p:nvSpPr>
        <p:spPr>
          <a:xfrm>
            <a:off x="21010865" y="9285682"/>
            <a:ext cx="1667444" cy="400110"/>
          </a:xfrm>
          <a:prstGeom prst="rect">
            <a:avLst/>
          </a:prstGeom>
          <a:noFill/>
        </p:spPr>
        <p:txBody>
          <a:bodyPr wrap="none" rtlCol="0" anchor="ctr" anchorCtr="0">
            <a:spAutoFit/>
          </a:bodyPr>
          <a:lstStyle/>
          <a:p>
            <a:pPr algn="ctr"/>
            <a:r>
              <a:rPr lang="en-CA" sz="2000" dirty="0" smtClean="0">
                <a:solidFill>
                  <a:schemeClr val="tx2"/>
                </a:solidFill>
                <a:latin typeface="Montserrat" charset="0"/>
                <a:ea typeface="Montserrat" charset="0"/>
                <a:cs typeface="Montserrat" charset="0"/>
              </a:rPr>
              <a:t>Pulse sensor</a:t>
            </a:r>
            <a:endParaRPr lang="en-US" sz="2000" dirty="0">
              <a:solidFill>
                <a:schemeClr val="tx2"/>
              </a:solidFill>
              <a:latin typeface="Montserrat" charset="0"/>
              <a:ea typeface="Montserrat" charset="0"/>
              <a:cs typeface="Montserrat" charset="0"/>
            </a:endParaRPr>
          </a:p>
        </p:txBody>
      </p:sp>
      <p:pic>
        <p:nvPicPr>
          <p:cNvPr id="125" name="Picture 124"/>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20080347" y="5517822"/>
            <a:ext cx="3495839" cy="3495839"/>
          </a:xfrm>
          <a:prstGeom prst="rect">
            <a:avLst/>
          </a:prstGeom>
        </p:spPr>
      </p:pic>
    </p:spTree>
    <p:extLst>
      <p:ext uri="{BB962C8B-B14F-4D97-AF65-F5344CB8AC3E}">
        <p14:creationId xmlns:p14="http://schemas.microsoft.com/office/powerpoint/2010/main" val="2983627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p:cNvSpPr txBox="1"/>
          <p:nvPr/>
        </p:nvSpPr>
        <p:spPr>
          <a:xfrm>
            <a:off x="8733980" y="1150575"/>
            <a:ext cx="6941324" cy="1002839"/>
          </a:xfrm>
          <a:prstGeom prst="rect">
            <a:avLst/>
          </a:prstGeom>
          <a:noFill/>
        </p:spPr>
        <p:txBody>
          <a:bodyPr wrap="none" rtlCol="0" anchor="ctr" anchorCtr="0">
            <a:spAutoFit/>
          </a:bodyPr>
          <a:lstStyle/>
          <a:p>
            <a:pPr algn="ctr">
              <a:lnSpc>
                <a:spcPts val="7060"/>
              </a:lnSpc>
            </a:pPr>
            <a:r>
              <a:rPr lang="en-US" sz="6000" b="1" spc="200" dirty="0" smtClean="0">
                <a:solidFill>
                  <a:schemeClr val="tx2"/>
                </a:solidFill>
                <a:latin typeface="Montserrat" charset="0"/>
                <a:ea typeface="Montserrat" charset="0"/>
                <a:cs typeface="Montserrat" charset="0"/>
              </a:rPr>
              <a:t>System Overview</a:t>
            </a:r>
            <a:endParaRPr lang="en-US" sz="6000" b="1" spc="200" dirty="0">
              <a:solidFill>
                <a:schemeClr val="tx2"/>
              </a:solidFill>
              <a:latin typeface="Montserrat" charset="0"/>
              <a:ea typeface="Montserrat" charset="0"/>
              <a:cs typeface="Montserrat" charset="0"/>
            </a:endParaRPr>
          </a:p>
        </p:txBody>
      </p:sp>
      <p:cxnSp>
        <p:nvCxnSpPr>
          <p:cNvPr id="35" name="Straight Connector 34"/>
          <p:cNvCxnSpPr/>
          <p:nvPr/>
        </p:nvCxnSpPr>
        <p:spPr>
          <a:xfrm>
            <a:off x="11048135" y="2446904"/>
            <a:ext cx="228138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1014209" y="723273"/>
            <a:ext cx="2377574" cy="446276"/>
          </a:xfrm>
          <a:prstGeom prst="rect">
            <a:avLst/>
          </a:prstGeom>
          <a:noFill/>
        </p:spPr>
        <p:txBody>
          <a:bodyPr wrap="none" rtlCol="0" anchor="ctr" anchorCtr="0">
            <a:spAutoFit/>
          </a:bodyPr>
          <a:lstStyle/>
          <a:p>
            <a:pPr algn="ctr"/>
            <a:r>
              <a:rPr lang="en-CA" sz="2300" spc="600" dirty="0" smtClean="0">
                <a:solidFill>
                  <a:schemeClr val="tx2"/>
                </a:solidFill>
                <a:latin typeface="Montserrat" charset="0"/>
                <a:ea typeface="Montserrat" charset="0"/>
                <a:cs typeface="Montserrat" charset="0"/>
              </a:rPr>
              <a:t>Flow Chart</a:t>
            </a:r>
            <a:endParaRPr lang="en-US" sz="2300" spc="600" dirty="0">
              <a:solidFill>
                <a:schemeClr val="tx2"/>
              </a:solidFill>
              <a:latin typeface="Montserrat" charset="0"/>
              <a:ea typeface="Montserrat" charset="0"/>
              <a:cs typeface="Montserrat"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4341" y="5475928"/>
            <a:ext cx="8883295" cy="3323397"/>
          </a:xfrm>
          <a:prstGeom prst="rect">
            <a:avLst/>
          </a:prstGeom>
        </p:spPr>
      </p:pic>
      <p:pic>
        <p:nvPicPr>
          <p:cNvPr id="3" name="Picture 2"/>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3391783" y="2446904"/>
            <a:ext cx="8452845" cy="11029425"/>
          </a:xfrm>
          <a:prstGeom prst="rect">
            <a:avLst/>
          </a:prstGeom>
        </p:spPr>
      </p:pic>
    </p:spTree>
    <p:extLst>
      <p:ext uri="{BB962C8B-B14F-4D97-AF65-F5344CB8AC3E}">
        <p14:creationId xmlns:p14="http://schemas.microsoft.com/office/powerpoint/2010/main" val="1239493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p:cNvSpPr txBox="1"/>
          <p:nvPr/>
        </p:nvSpPr>
        <p:spPr>
          <a:xfrm>
            <a:off x="10710480" y="1150575"/>
            <a:ext cx="2988319" cy="1002839"/>
          </a:xfrm>
          <a:prstGeom prst="rect">
            <a:avLst/>
          </a:prstGeom>
          <a:noFill/>
        </p:spPr>
        <p:txBody>
          <a:bodyPr wrap="none" rtlCol="0" anchor="ctr" anchorCtr="0">
            <a:spAutoFit/>
          </a:bodyPr>
          <a:lstStyle/>
          <a:p>
            <a:pPr algn="ctr">
              <a:lnSpc>
                <a:spcPts val="7060"/>
              </a:lnSpc>
            </a:pPr>
            <a:r>
              <a:rPr lang="en-CA" sz="6000" b="1" spc="200" dirty="0" smtClean="0">
                <a:solidFill>
                  <a:schemeClr val="tx2"/>
                </a:solidFill>
                <a:latin typeface="Montserrat" charset="0"/>
                <a:ea typeface="Montserrat" charset="0"/>
                <a:cs typeface="Montserrat" charset="0"/>
              </a:rPr>
              <a:t>Budget</a:t>
            </a:r>
            <a:endParaRPr lang="en-US" sz="6000" b="1" spc="200" dirty="0">
              <a:solidFill>
                <a:schemeClr val="tx2"/>
              </a:solidFill>
              <a:latin typeface="Montserrat" charset="0"/>
              <a:ea typeface="Montserrat" charset="0"/>
              <a:cs typeface="Montserrat" charset="0"/>
            </a:endParaRPr>
          </a:p>
        </p:txBody>
      </p:sp>
      <p:cxnSp>
        <p:nvCxnSpPr>
          <p:cNvPr id="35" name="Straight Connector 34"/>
          <p:cNvCxnSpPr/>
          <p:nvPr/>
        </p:nvCxnSpPr>
        <p:spPr>
          <a:xfrm>
            <a:off x="11048135" y="2446904"/>
            <a:ext cx="228138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870464" y="723273"/>
            <a:ext cx="4665059" cy="446276"/>
          </a:xfrm>
          <a:prstGeom prst="rect">
            <a:avLst/>
          </a:prstGeom>
          <a:noFill/>
        </p:spPr>
        <p:txBody>
          <a:bodyPr wrap="none" rtlCol="0" anchor="ctr" anchorCtr="0">
            <a:spAutoFit/>
          </a:bodyPr>
          <a:lstStyle/>
          <a:p>
            <a:pPr algn="ctr"/>
            <a:r>
              <a:rPr lang="en-US" sz="2300" spc="600" dirty="0">
                <a:solidFill>
                  <a:schemeClr val="tx2"/>
                </a:solidFill>
                <a:latin typeface="Montserrat" charset="0"/>
                <a:ea typeface="Montserrat" charset="0"/>
                <a:cs typeface="Montserrat" charset="0"/>
              </a:rPr>
              <a:t>Fall Detection System</a:t>
            </a:r>
          </a:p>
        </p:txBody>
      </p:sp>
      <p:graphicFrame>
        <p:nvGraphicFramePr>
          <p:cNvPr id="17" name="Google Shape;159;p22"/>
          <p:cNvGraphicFramePr/>
          <p:nvPr>
            <p:extLst>
              <p:ext uri="{D42A27DB-BD31-4B8C-83A1-F6EECF244321}">
                <p14:modId xmlns:p14="http://schemas.microsoft.com/office/powerpoint/2010/main" val="362201281"/>
              </p:ext>
            </p:extLst>
          </p:nvPr>
        </p:nvGraphicFramePr>
        <p:xfrm>
          <a:off x="6398137" y="3827864"/>
          <a:ext cx="12782998" cy="7059875"/>
        </p:xfrm>
        <a:graphic>
          <a:graphicData uri="http://schemas.openxmlformats.org/drawingml/2006/table">
            <a:tbl>
              <a:tblPr>
                <a:noFill/>
              </a:tblPr>
              <a:tblGrid>
                <a:gridCol w="3942497">
                  <a:extLst>
                    <a:ext uri="{9D8B030D-6E8A-4147-A177-3AD203B41FA5}">
                      <a16:colId xmlns:a16="http://schemas.microsoft.com/office/drawing/2014/main" val="20000"/>
                    </a:ext>
                  </a:extLst>
                </a:gridCol>
                <a:gridCol w="5402627">
                  <a:extLst>
                    <a:ext uri="{9D8B030D-6E8A-4147-A177-3AD203B41FA5}">
                      <a16:colId xmlns:a16="http://schemas.microsoft.com/office/drawing/2014/main" val="20001"/>
                    </a:ext>
                  </a:extLst>
                </a:gridCol>
                <a:gridCol w="3437874">
                  <a:extLst>
                    <a:ext uri="{9D8B030D-6E8A-4147-A177-3AD203B41FA5}">
                      <a16:colId xmlns:a16="http://schemas.microsoft.com/office/drawing/2014/main" val="20002"/>
                    </a:ext>
                  </a:extLst>
                </a:gridCol>
              </a:tblGrid>
              <a:tr h="1135059">
                <a:tc>
                  <a:txBody>
                    <a:bodyPr/>
                    <a:lstStyle/>
                    <a:p>
                      <a:pPr marL="0" lvl="0" indent="0" algn="ctr" rtl="0">
                        <a:spcBef>
                          <a:spcPts val="0"/>
                        </a:spcBef>
                        <a:spcAft>
                          <a:spcPts val="0"/>
                        </a:spcAft>
                        <a:buNone/>
                      </a:pPr>
                      <a:endParaRPr lang="en-US" sz="2400" b="1" dirty="0" smtClean="0">
                        <a:solidFill>
                          <a:schemeClr val="accent1"/>
                        </a:solidFill>
                        <a:latin typeface="Montserrat"/>
                        <a:ea typeface="Times New Roman"/>
                        <a:cs typeface="Times New Roman"/>
                        <a:sym typeface="Times New Roman"/>
                      </a:endParaRPr>
                    </a:p>
                    <a:p>
                      <a:pPr marL="0" lvl="0" indent="0" algn="ctr" rtl="0">
                        <a:spcBef>
                          <a:spcPts val="0"/>
                        </a:spcBef>
                        <a:spcAft>
                          <a:spcPts val="0"/>
                        </a:spcAft>
                        <a:buNone/>
                      </a:pPr>
                      <a:r>
                        <a:rPr lang="en-US" sz="2400" b="1" dirty="0" smtClean="0">
                          <a:solidFill>
                            <a:schemeClr val="accent1"/>
                          </a:solidFill>
                          <a:latin typeface="Montserrat"/>
                          <a:ea typeface="Times New Roman"/>
                          <a:cs typeface="Times New Roman"/>
                          <a:sym typeface="Times New Roman"/>
                        </a:rPr>
                        <a:t>Component</a:t>
                      </a:r>
                      <a:endParaRPr sz="2400" b="1" dirty="0">
                        <a:solidFill>
                          <a:schemeClr val="accent1"/>
                        </a:solidFill>
                        <a:latin typeface="Montserrat"/>
                        <a:ea typeface="Times New Roman"/>
                        <a:cs typeface="Times New Roman"/>
                        <a:sym typeface="Times New Roman"/>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endParaRPr lang="en-US" sz="2400" b="1" dirty="0" smtClean="0">
                        <a:solidFill>
                          <a:schemeClr val="accent1"/>
                        </a:solidFill>
                        <a:latin typeface="Montserrat"/>
                        <a:ea typeface="Times New Roman"/>
                        <a:cs typeface="Times New Roman"/>
                        <a:sym typeface="Times New Roman"/>
                      </a:endParaRPr>
                    </a:p>
                    <a:p>
                      <a:pPr marL="0" lvl="0" indent="0" algn="ctr" rtl="0">
                        <a:spcBef>
                          <a:spcPts val="0"/>
                        </a:spcBef>
                        <a:spcAft>
                          <a:spcPts val="0"/>
                        </a:spcAft>
                        <a:buNone/>
                      </a:pPr>
                      <a:r>
                        <a:rPr lang="en-US" sz="2400" b="1" dirty="0" smtClean="0">
                          <a:solidFill>
                            <a:schemeClr val="accent1"/>
                          </a:solidFill>
                          <a:latin typeface="Montserrat"/>
                          <a:ea typeface="Times New Roman"/>
                          <a:cs typeface="Times New Roman"/>
                          <a:sym typeface="Times New Roman"/>
                        </a:rPr>
                        <a:t>Store</a:t>
                      </a:r>
                      <a:endParaRPr sz="2400" b="1" dirty="0">
                        <a:solidFill>
                          <a:schemeClr val="accent1"/>
                        </a:solidFill>
                        <a:latin typeface="Montserrat"/>
                        <a:ea typeface="Times New Roman"/>
                        <a:cs typeface="Times New Roman"/>
                        <a:sym typeface="Times New Roman"/>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endParaRPr lang="en-US" sz="2400" b="1" dirty="0" smtClean="0">
                        <a:solidFill>
                          <a:schemeClr val="accent1"/>
                        </a:solidFill>
                        <a:latin typeface="Montserrat"/>
                        <a:ea typeface="Times New Roman"/>
                        <a:cs typeface="Times New Roman"/>
                        <a:sym typeface="Times New Roman"/>
                      </a:endParaRPr>
                    </a:p>
                    <a:p>
                      <a:pPr marL="0" lvl="0" indent="0" algn="ctr" rtl="0">
                        <a:spcBef>
                          <a:spcPts val="0"/>
                        </a:spcBef>
                        <a:spcAft>
                          <a:spcPts val="0"/>
                        </a:spcAft>
                        <a:buNone/>
                      </a:pPr>
                      <a:r>
                        <a:rPr lang="en-US" sz="2400" b="1" dirty="0" smtClean="0">
                          <a:solidFill>
                            <a:schemeClr val="accent1"/>
                          </a:solidFill>
                          <a:latin typeface="Montserrat"/>
                          <a:ea typeface="Times New Roman"/>
                          <a:cs typeface="Times New Roman"/>
                          <a:sym typeface="Times New Roman"/>
                        </a:rPr>
                        <a:t>Cost</a:t>
                      </a:r>
                      <a:r>
                        <a:rPr lang="ar" sz="2400" b="1" dirty="0" smtClean="0">
                          <a:solidFill>
                            <a:schemeClr val="accent1"/>
                          </a:solidFill>
                          <a:latin typeface="Montserrat"/>
                          <a:ea typeface="Times New Roman"/>
                          <a:cs typeface="Times New Roman"/>
                          <a:sym typeface="Times New Roman"/>
                        </a:rPr>
                        <a:t> </a:t>
                      </a:r>
                      <a:r>
                        <a:rPr lang="en-US" sz="2400" b="1" dirty="0" smtClean="0">
                          <a:solidFill>
                            <a:schemeClr val="accent1"/>
                          </a:solidFill>
                          <a:latin typeface="Montserrat"/>
                          <a:ea typeface="Times New Roman"/>
                          <a:cs typeface="Times New Roman"/>
                          <a:sym typeface="Times New Roman"/>
                        </a:rPr>
                        <a:t>(</a:t>
                      </a:r>
                      <a:r>
                        <a:rPr lang="en-CA" sz="2400" b="1" baseline="0" dirty="0" smtClean="0">
                          <a:solidFill>
                            <a:schemeClr val="accent1"/>
                          </a:solidFill>
                          <a:latin typeface="Montserrat"/>
                          <a:ea typeface="Times New Roman"/>
                          <a:cs typeface="Times New Roman"/>
                          <a:sym typeface="Times New Roman"/>
                        </a:rPr>
                        <a:t>LYD)</a:t>
                      </a:r>
                      <a:endParaRPr sz="2400" b="1" dirty="0">
                        <a:solidFill>
                          <a:schemeClr val="accent1"/>
                        </a:solidFill>
                        <a:latin typeface="Montserrat"/>
                        <a:ea typeface="Times New Roman"/>
                        <a:cs typeface="Times New Roman"/>
                        <a:sym typeface="Times New Roman"/>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72881">
                <a:tc>
                  <a:txBody>
                    <a:bodyPr/>
                    <a:lstStyle/>
                    <a:p>
                      <a:pPr marL="0" lvl="0" indent="0" algn="ctr" rtl="0">
                        <a:spcBef>
                          <a:spcPts val="0"/>
                        </a:spcBef>
                        <a:spcAft>
                          <a:spcPts val="0"/>
                        </a:spcAft>
                        <a:buNone/>
                      </a:pPr>
                      <a:r>
                        <a:rPr lang="en-US" sz="2400" dirty="0" smtClean="0">
                          <a:solidFill>
                            <a:schemeClr val="accent1"/>
                          </a:solidFill>
                          <a:latin typeface="Montserrat"/>
                          <a:ea typeface="Times New Roman"/>
                          <a:cs typeface="Times New Roman"/>
                          <a:sym typeface="Times New Roman"/>
                        </a:rPr>
                        <a:t>Arduino </a:t>
                      </a:r>
                      <a:r>
                        <a:rPr lang="en-US" sz="2400" dirty="0" err="1" smtClean="0">
                          <a:solidFill>
                            <a:schemeClr val="accent1"/>
                          </a:solidFill>
                          <a:latin typeface="Montserrat"/>
                          <a:ea typeface="Times New Roman"/>
                          <a:cs typeface="Times New Roman"/>
                          <a:sym typeface="Times New Roman"/>
                        </a:rPr>
                        <a:t>uno</a:t>
                      </a:r>
                      <a:r>
                        <a:rPr lang="en-US" sz="2400" dirty="0" smtClean="0">
                          <a:solidFill>
                            <a:schemeClr val="accent1"/>
                          </a:solidFill>
                          <a:latin typeface="Montserrat"/>
                          <a:ea typeface="Times New Roman"/>
                          <a:cs typeface="Times New Roman"/>
                          <a:sym typeface="Times New Roman"/>
                        </a:rPr>
                        <a:t> R3</a:t>
                      </a:r>
                      <a:endParaRPr sz="2400" dirty="0">
                        <a:solidFill>
                          <a:schemeClr val="accent1"/>
                        </a:solidFill>
                        <a:latin typeface="Montserrat"/>
                        <a:ea typeface="Times New Roman"/>
                        <a:cs typeface="Times New Roman"/>
                        <a:sym typeface="Times New Roman"/>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ar" sz="2400" dirty="0" smtClean="0">
                          <a:solidFill>
                            <a:schemeClr val="accent1"/>
                          </a:solidFill>
                          <a:latin typeface="Montserrat"/>
                          <a:ea typeface="Times New Roman"/>
                          <a:cs typeface="Times New Roman"/>
                          <a:sym typeface="Times New Roman"/>
                        </a:rPr>
                        <a:t>القدرة الرقمية</a:t>
                      </a:r>
                      <a:endParaRPr sz="2400" dirty="0">
                        <a:solidFill>
                          <a:schemeClr val="accent1"/>
                        </a:solidFill>
                        <a:latin typeface="Montserrat"/>
                        <a:ea typeface="Times New Roman"/>
                        <a:cs typeface="Times New Roman"/>
                        <a:sym typeface="Times New Roman"/>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2400" dirty="0" smtClean="0">
                          <a:solidFill>
                            <a:schemeClr val="accent1"/>
                          </a:solidFill>
                          <a:latin typeface="Montserrat"/>
                          <a:ea typeface="Times New Roman"/>
                          <a:cs typeface="Times New Roman"/>
                          <a:sym typeface="Times New Roman"/>
                        </a:rPr>
                        <a:t>45</a:t>
                      </a:r>
                      <a:endParaRPr sz="2400" dirty="0">
                        <a:solidFill>
                          <a:schemeClr val="accent1"/>
                        </a:solidFill>
                        <a:latin typeface="Montserrat"/>
                        <a:ea typeface="Times New Roman"/>
                        <a:cs typeface="Times New Roman"/>
                        <a:sym typeface="Times New Roman"/>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887865">
                <a:tc>
                  <a:txBody>
                    <a:bodyPr/>
                    <a:lstStyle/>
                    <a:p>
                      <a:pPr marL="0" lvl="0" indent="0" algn="ctr" rtl="0">
                        <a:spcBef>
                          <a:spcPts val="0"/>
                        </a:spcBef>
                        <a:spcAft>
                          <a:spcPts val="0"/>
                        </a:spcAft>
                        <a:buNone/>
                      </a:pPr>
                      <a:r>
                        <a:rPr lang="en-US" sz="2400" dirty="0" smtClean="0">
                          <a:solidFill>
                            <a:schemeClr val="accent1"/>
                          </a:solidFill>
                          <a:latin typeface="Montserrat"/>
                          <a:ea typeface="Times New Roman"/>
                          <a:cs typeface="Times New Roman"/>
                          <a:sym typeface="Times New Roman"/>
                        </a:rPr>
                        <a:t>MPU6050</a:t>
                      </a:r>
                      <a:endParaRPr sz="2400" dirty="0">
                        <a:solidFill>
                          <a:schemeClr val="accent1"/>
                        </a:solidFill>
                        <a:latin typeface="Montserrat"/>
                        <a:ea typeface="Times New Roman"/>
                        <a:cs typeface="Times New Roman"/>
                        <a:sym typeface="Times New Roman"/>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1828434" rtl="0" eaLnBrk="1" fontAlgn="auto" latinLnBrk="0" hangingPunct="1">
                        <a:lnSpc>
                          <a:spcPct val="100000"/>
                        </a:lnSpc>
                        <a:spcBef>
                          <a:spcPts val="0"/>
                        </a:spcBef>
                        <a:spcAft>
                          <a:spcPts val="0"/>
                        </a:spcAft>
                        <a:buClrTx/>
                        <a:buSzTx/>
                        <a:buFontTx/>
                        <a:buNone/>
                        <a:tabLst/>
                        <a:defRPr/>
                      </a:pPr>
                      <a:r>
                        <a:rPr lang="ar-LY" sz="2400" dirty="0" smtClean="0">
                          <a:solidFill>
                            <a:schemeClr val="accent1"/>
                          </a:solidFill>
                          <a:latin typeface="Montserrat"/>
                          <a:ea typeface="Times New Roman"/>
                          <a:cs typeface="Times New Roman"/>
                          <a:sym typeface="Times New Roman"/>
                        </a:rPr>
                        <a:t>القدرة الرقمية</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2400" dirty="0" smtClean="0">
                          <a:solidFill>
                            <a:schemeClr val="accent1"/>
                          </a:solidFill>
                          <a:latin typeface="Montserrat"/>
                          <a:ea typeface="Times New Roman"/>
                          <a:cs typeface="Times New Roman"/>
                          <a:sym typeface="Times New Roman"/>
                        </a:rPr>
                        <a:t>15</a:t>
                      </a:r>
                      <a:endParaRPr sz="2400" dirty="0">
                        <a:solidFill>
                          <a:schemeClr val="accent1"/>
                        </a:solidFill>
                        <a:latin typeface="Montserrat"/>
                        <a:ea typeface="Times New Roman"/>
                        <a:cs typeface="Times New Roman"/>
                        <a:sym typeface="Times New Roman"/>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761889">
                <a:tc>
                  <a:txBody>
                    <a:bodyPr/>
                    <a:lstStyle/>
                    <a:p>
                      <a:pPr marL="0" lvl="0" indent="0" algn="ctr" rtl="0">
                        <a:spcBef>
                          <a:spcPts val="0"/>
                        </a:spcBef>
                        <a:spcAft>
                          <a:spcPts val="0"/>
                        </a:spcAft>
                        <a:buNone/>
                      </a:pPr>
                      <a:r>
                        <a:rPr lang="en-US" sz="2400" dirty="0" smtClean="0">
                          <a:solidFill>
                            <a:schemeClr val="accent1"/>
                          </a:solidFill>
                          <a:latin typeface="Montserrat"/>
                          <a:ea typeface="Times New Roman"/>
                          <a:cs typeface="Times New Roman"/>
                          <a:sym typeface="Times New Roman"/>
                        </a:rPr>
                        <a:t>Pulse sensor</a:t>
                      </a:r>
                      <a:endParaRPr sz="2400" dirty="0">
                        <a:solidFill>
                          <a:schemeClr val="accent1"/>
                        </a:solidFill>
                        <a:latin typeface="Montserrat"/>
                        <a:ea typeface="Times New Roman"/>
                        <a:cs typeface="Times New Roman"/>
                        <a:sym typeface="Times New Roman"/>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ar-LY" sz="2400" dirty="0" smtClean="0">
                          <a:solidFill>
                            <a:schemeClr val="accent1"/>
                          </a:solidFill>
                          <a:latin typeface="Montserrat"/>
                          <a:ea typeface="Times New Roman"/>
                          <a:cs typeface="Times New Roman"/>
                          <a:sym typeface="Times New Roman"/>
                        </a:rPr>
                        <a:t>القدرة الرقمية</a:t>
                      </a:r>
                      <a:endParaRPr lang="ar-LY" sz="2400" dirty="0">
                        <a:solidFill>
                          <a:schemeClr val="accent1"/>
                        </a:solidFill>
                        <a:latin typeface="Montserrat"/>
                        <a:ea typeface="Times New Roman"/>
                        <a:cs typeface="Times New Roman"/>
                        <a:sym typeface="Times New Roman"/>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2400" dirty="0" smtClean="0">
                          <a:solidFill>
                            <a:schemeClr val="accent1"/>
                          </a:solidFill>
                          <a:latin typeface="Montserrat"/>
                          <a:ea typeface="Times New Roman"/>
                          <a:cs typeface="Times New Roman"/>
                          <a:sym typeface="Times New Roman"/>
                        </a:rPr>
                        <a:t>25</a:t>
                      </a:r>
                      <a:endParaRPr sz="2400" dirty="0">
                        <a:solidFill>
                          <a:schemeClr val="accent1"/>
                        </a:solidFill>
                        <a:latin typeface="Montserrat"/>
                        <a:ea typeface="Times New Roman"/>
                        <a:cs typeface="Times New Roman"/>
                        <a:sym typeface="Times New Roman"/>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232063">
                <a:tc>
                  <a:txBody>
                    <a:bodyPr/>
                    <a:lstStyle/>
                    <a:p>
                      <a:pPr marL="0" marR="0" lvl="0" indent="0" algn="ctr" defTabSz="1828434" rtl="0" eaLnBrk="1" fontAlgn="auto" latinLnBrk="0" hangingPunct="1">
                        <a:lnSpc>
                          <a:spcPct val="100000"/>
                        </a:lnSpc>
                        <a:spcBef>
                          <a:spcPts val="0"/>
                        </a:spcBef>
                        <a:spcAft>
                          <a:spcPts val="0"/>
                        </a:spcAft>
                        <a:buClrTx/>
                        <a:buSzTx/>
                        <a:buFontTx/>
                        <a:buNone/>
                        <a:tabLst/>
                        <a:defRPr/>
                      </a:pPr>
                      <a:r>
                        <a:rPr lang="en-US" sz="2400" dirty="0" smtClean="0">
                          <a:solidFill>
                            <a:schemeClr val="accent1"/>
                          </a:solidFill>
                          <a:latin typeface="Montserrat"/>
                          <a:ea typeface="Times New Roman"/>
                          <a:cs typeface="Times New Roman"/>
                          <a:sym typeface="Times New Roman"/>
                        </a:rPr>
                        <a:t>GSM </a:t>
                      </a:r>
                    </a:p>
                    <a:p>
                      <a:pPr marL="0" marR="0" lvl="0" indent="0" algn="ctr" defTabSz="1828434" rtl="0" eaLnBrk="1" fontAlgn="auto" latinLnBrk="0" hangingPunct="1">
                        <a:lnSpc>
                          <a:spcPct val="100000"/>
                        </a:lnSpc>
                        <a:spcBef>
                          <a:spcPts val="0"/>
                        </a:spcBef>
                        <a:spcAft>
                          <a:spcPts val="0"/>
                        </a:spcAft>
                        <a:buClrTx/>
                        <a:buSzTx/>
                        <a:buFontTx/>
                        <a:buNone/>
                        <a:tabLst/>
                        <a:defRPr/>
                      </a:pPr>
                      <a:r>
                        <a:rPr lang="en-US" sz="2400" dirty="0" smtClean="0">
                          <a:solidFill>
                            <a:schemeClr val="accent1"/>
                          </a:solidFill>
                          <a:latin typeface="Montserrat"/>
                          <a:ea typeface="Times New Roman"/>
                          <a:cs typeface="Times New Roman"/>
                          <a:sym typeface="Times New Roman"/>
                        </a:rPr>
                        <a:t>SIM800L</a:t>
                      </a:r>
                      <a:endParaRPr sz="2400" dirty="0">
                        <a:solidFill>
                          <a:schemeClr val="accent1"/>
                        </a:solidFill>
                        <a:latin typeface="Montserrat"/>
                        <a:ea typeface="Times New Roman"/>
                        <a:cs typeface="Times New Roman"/>
                        <a:sym typeface="Times New Roman"/>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2400" dirty="0" err="1" smtClean="0">
                          <a:solidFill>
                            <a:schemeClr val="accent1"/>
                          </a:solidFill>
                          <a:latin typeface="Montserrat"/>
                          <a:ea typeface="Times New Roman"/>
                          <a:cs typeface="Times New Roman"/>
                          <a:sym typeface="Times New Roman"/>
                        </a:rPr>
                        <a:t>Asas</a:t>
                      </a:r>
                      <a:r>
                        <a:rPr lang="en-US" sz="2400" baseline="0" dirty="0" smtClean="0">
                          <a:solidFill>
                            <a:schemeClr val="accent1"/>
                          </a:solidFill>
                          <a:latin typeface="Montserrat"/>
                          <a:ea typeface="Times New Roman"/>
                          <a:cs typeface="Times New Roman"/>
                          <a:sym typeface="Times New Roman"/>
                        </a:rPr>
                        <a:t> Company</a:t>
                      </a:r>
                      <a:endParaRPr sz="2400" dirty="0">
                        <a:solidFill>
                          <a:schemeClr val="accent1"/>
                        </a:solidFill>
                        <a:latin typeface="Montserrat"/>
                        <a:ea typeface="Times New Roman"/>
                        <a:cs typeface="Times New Roman"/>
                        <a:sym typeface="Times New Roman"/>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2400" dirty="0" smtClean="0">
                          <a:solidFill>
                            <a:schemeClr val="accent1"/>
                          </a:solidFill>
                          <a:latin typeface="Montserrat"/>
                          <a:ea typeface="Times New Roman"/>
                          <a:cs typeface="Times New Roman"/>
                          <a:sym typeface="Times New Roman"/>
                        </a:rPr>
                        <a:t>50</a:t>
                      </a:r>
                      <a:endParaRPr sz="2400" dirty="0">
                        <a:solidFill>
                          <a:schemeClr val="accent1"/>
                        </a:solidFill>
                        <a:latin typeface="Montserrat"/>
                        <a:ea typeface="Times New Roman"/>
                        <a:cs typeface="Times New Roman"/>
                        <a:sym typeface="Times New Roman"/>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135059">
                <a:tc>
                  <a:txBody>
                    <a:bodyPr/>
                    <a:lstStyle/>
                    <a:p>
                      <a:pPr marL="0" lvl="0" indent="0" algn="ctr" rtl="0">
                        <a:spcBef>
                          <a:spcPts val="0"/>
                        </a:spcBef>
                        <a:spcAft>
                          <a:spcPts val="0"/>
                        </a:spcAft>
                        <a:buNone/>
                      </a:pPr>
                      <a:r>
                        <a:rPr lang="en-US" sz="2400" dirty="0" smtClean="0">
                          <a:solidFill>
                            <a:schemeClr val="accent1"/>
                          </a:solidFill>
                          <a:latin typeface="Montserrat"/>
                          <a:ea typeface="Times New Roman"/>
                          <a:cs typeface="Times New Roman"/>
                          <a:sym typeface="Times New Roman"/>
                        </a:rPr>
                        <a:t>GPS</a:t>
                      </a:r>
                    </a:p>
                    <a:p>
                      <a:pPr marL="0" lvl="0" indent="0" algn="ctr" rtl="0">
                        <a:spcBef>
                          <a:spcPts val="0"/>
                        </a:spcBef>
                        <a:spcAft>
                          <a:spcPts val="0"/>
                        </a:spcAft>
                        <a:buNone/>
                      </a:pPr>
                      <a:r>
                        <a:rPr lang="en-US" sz="2400" dirty="0" smtClean="0">
                          <a:solidFill>
                            <a:schemeClr val="accent1"/>
                          </a:solidFill>
                          <a:latin typeface="Montserrat"/>
                          <a:ea typeface="Times New Roman"/>
                          <a:cs typeface="Times New Roman"/>
                          <a:sym typeface="Times New Roman"/>
                        </a:rPr>
                        <a:t>neo6m</a:t>
                      </a:r>
                      <a:endParaRPr sz="2400" dirty="0">
                        <a:solidFill>
                          <a:schemeClr val="accent1"/>
                        </a:solidFill>
                        <a:latin typeface="Montserrat"/>
                        <a:ea typeface="Times New Roman"/>
                        <a:cs typeface="Times New Roman"/>
                        <a:sym typeface="Times New Roman"/>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1828434" rtl="0" eaLnBrk="1" fontAlgn="auto" latinLnBrk="0" hangingPunct="1">
                        <a:lnSpc>
                          <a:spcPct val="100000"/>
                        </a:lnSpc>
                        <a:spcBef>
                          <a:spcPts val="0"/>
                        </a:spcBef>
                        <a:spcAft>
                          <a:spcPts val="0"/>
                        </a:spcAft>
                        <a:buClrTx/>
                        <a:buSzTx/>
                        <a:buFontTx/>
                        <a:buNone/>
                        <a:tabLst/>
                        <a:defRPr/>
                      </a:pPr>
                      <a:r>
                        <a:rPr lang="ar-LY" sz="2400" dirty="0" smtClean="0">
                          <a:solidFill>
                            <a:schemeClr val="accent1"/>
                          </a:solidFill>
                          <a:latin typeface="Montserrat"/>
                          <a:ea typeface="Times New Roman"/>
                          <a:cs typeface="Times New Roman"/>
                          <a:sym typeface="Times New Roman"/>
                        </a:rPr>
                        <a:t>القدرة الرقمية</a:t>
                      </a:r>
                    </a:p>
                    <a:p>
                      <a:pPr marL="0" lvl="0" indent="0" algn="ctr" rtl="0">
                        <a:spcBef>
                          <a:spcPts val="0"/>
                        </a:spcBef>
                        <a:spcAft>
                          <a:spcPts val="0"/>
                        </a:spcAft>
                        <a:buNone/>
                      </a:pPr>
                      <a:endParaRPr sz="2400" dirty="0">
                        <a:solidFill>
                          <a:schemeClr val="accent1"/>
                        </a:solidFill>
                        <a:latin typeface="Montserrat"/>
                        <a:ea typeface="Times New Roman"/>
                        <a:cs typeface="Times New Roman"/>
                        <a:sym typeface="Times New Roman"/>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2400" dirty="0" smtClean="0">
                          <a:solidFill>
                            <a:schemeClr val="accent1"/>
                          </a:solidFill>
                          <a:latin typeface="Montserrat"/>
                          <a:ea typeface="Times New Roman"/>
                          <a:cs typeface="Times New Roman"/>
                          <a:sym typeface="Times New Roman"/>
                        </a:rPr>
                        <a:t>50</a:t>
                      </a:r>
                      <a:endParaRPr sz="2400" dirty="0">
                        <a:solidFill>
                          <a:schemeClr val="accent1"/>
                        </a:solidFill>
                        <a:latin typeface="Montserrat"/>
                        <a:ea typeface="Times New Roman"/>
                        <a:cs typeface="Times New Roman"/>
                        <a:sym typeface="Times New Roman"/>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135059">
                <a:tc>
                  <a:txBody>
                    <a:bodyPr/>
                    <a:lstStyle/>
                    <a:p>
                      <a:pPr marL="0" lvl="0" indent="0" algn="ctr" rtl="0">
                        <a:spcBef>
                          <a:spcPts val="0"/>
                        </a:spcBef>
                        <a:spcAft>
                          <a:spcPts val="0"/>
                        </a:spcAft>
                        <a:buNone/>
                      </a:pPr>
                      <a:r>
                        <a:rPr lang="en-US" sz="2400" dirty="0" smtClean="0">
                          <a:solidFill>
                            <a:schemeClr val="accent1"/>
                          </a:solidFill>
                          <a:latin typeface="Montserrat"/>
                          <a:ea typeface="Times New Roman"/>
                          <a:cs typeface="Times New Roman"/>
                          <a:sym typeface="Times New Roman"/>
                        </a:rPr>
                        <a:t>Total</a:t>
                      </a:r>
                      <a:endParaRPr sz="2400" dirty="0">
                        <a:solidFill>
                          <a:schemeClr val="accent1"/>
                        </a:solidFill>
                        <a:latin typeface="Montserrat"/>
                        <a:ea typeface="Times New Roman"/>
                        <a:cs typeface="Times New Roman"/>
                        <a:sym typeface="Times New Roman"/>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2400" dirty="0" smtClean="0">
                          <a:solidFill>
                            <a:schemeClr val="accent1"/>
                          </a:solidFill>
                          <a:latin typeface="Montserrat"/>
                          <a:ea typeface="Times New Roman"/>
                          <a:cs typeface="Times New Roman"/>
                          <a:sym typeface="Times New Roman"/>
                        </a:rPr>
                        <a:t>-</a:t>
                      </a:r>
                      <a:endParaRPr sz="2400" dirty="0">
                        <a:solidFill>
                          <a:schemeClr val="accent1"/>
                        </a:solidFill>
                        <a:latin typeface="Montserrat"/>
                        <a:ea typeface="Times New Roman"/>
                        <a:cs typeface="Times New Roman"/>
                        <a:sym typeface="Times New Roman"/>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2400" dirty="0" smtClean="0">
                          <a:solidFill>
                            <a:schemeClr val="accent1"/>
                          </a:solidFill>
                          <a:latin typeface="Montserrat"/>
                          <a:ea typeface="Times New Roman"/>
                          <a:cs typeface="Times New Roman"/>
                          <a:sym typeface="Times New Roman"/>
                        </a:rPr>
                        <a:t>185</a:t>
                      </a:r>
                      <a:endParaRPr sz="2400" dirty="0">
                        <a:solidFill>
                          <a:schemeClr val="accent1"/>
                        </a:solidFill>
                        <a:latin typeface="Montserrat"/>
                        <a:ea typeface="Times New Roman"/>
                        <a:cs typeface="Times New Roman"/>
                        <a:sym typeface="Times New Roman"/>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1255290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9451612" y="8215506"/>
            <a:ext cx="5442837" cy="932884"/>
          </a:xfrm>
          <a:prstGeom prst="rect">
            <a:avLst/>
          </a:prstGeom>
          <a:noFill/>
        </p:spPr>
        <p:txBody>
          <a:bodyPr wrap="none" rtlCol="0" anchor="ctr" anchorCtr="0">
            <a:spAutoFit/>
          </a:bodyPr>
          <a:lstStyle/>
          <a:p>
            <a:pPr algn="ctr">
              <a:lnSpc>
                <a:spcPts val="7060"/>
              </a:lnSpc>
            </a:pPr>
            <a:r>
              <a:rPr lang="en-US" sz="5400" b="1" spc="1000" dirty="0" smtClean="0">
                <a:solidFill>
                  <a:schemeClr val="tx2"/>
                </a:solidFill>
                <a:latin typeface="Montserrat" charset="0"/>
                <a:ea typeface="Montserrat" charset="0"/>
                <a:cs typeface="Montserrat" charset="0"/>
              </a:rPr>
              <a:t>THANK </a:t>
            </a:r>
            <a:r>
              <a:rPr lang="en-US" sz="5400" b="1" spc="1000" dirty="0" smtClean="0">
                <a:solidFill>
                  <a:srgbClr val="0070C0"/>
                </a:solidFill>
                <a:latin typeface="Montserrat" charset="0"/>
                <a:ea typeface="Montserrat" charset="0"/>
                <a:cs typeface="Montserrat" charset="0"/>
              </a:rPr>
              <a:t>YOU</a:t>
            </a:r>
            <a:endParaRPr lang="en-US" sz="5400" b="1" spc="1000" dirty="0">
              <a:solidFill>
                <a:srgbClr val="0070C0"/>
              </a:solidFill>
              <a:latin typeface="Montserrat" charset="0"/>
              <a:ea typeface="Montserrat" charset="0"/>
              <a:cs typeface="Montserrat" charset="0"/>
            </a:endParaRPr>
          </a:p>
        </p:txBody>
      </p:sp>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515716" y="3968190"/>
            <a:ext cx="3314628" cy="3314628"/>
          </a:xfrm>
          <a:prstGeom prst="rect">
            <a:avLst/>
          </a:prstGeom>
        </p:spPr>
      </p:pic>
    </p:spTree>
    <p:extLst>
      <p:ext uri="{BB962C8B-B14F-4D97-AF65-F5344CB8AC3E}">
        <p14:creationId xmlns:p14="http://schemas.microsoft.com/office/powerpoint/2010/main" val="806039904"/>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Theme">
  <a:themeElements>
    <a:clrScheme name="Custom 1">
      <a:dk1>
        <a:srgbClr val="7F7F7F"/>
      </a:dk1>
      <a:lt1>
        <a:srgbClr val="FFFFFF"/>
      </a:lt1>
      <a:dk2>
        <a:srgbClr val="000000"/>
      </a:dk2>
      <a:lt2>
        <a:srgbClr val="FFFFFF"/>
      </a:lt2>
      <a:accent1>
        <a:srgbClr val="2E2E35"/>
      </a:accent1>
      <a:accent2>
        <a:srgbClr val="FFCCB7"/>
      </a:accent2>
      <a:accent3>
        <a:srgbClr val="9F9EA2"/>
      </a:accent3>
      <a:accent4>
        <a:srgbClr val="D7D5D4"/>
      </a:accent4>
      <a:accent5>
        <a:srgbClr val="2E2E35"/>
      </a:accent5>
      <a:accent6>
        <a:srgbClr val="9F9EA2"/>
      </a:accent6>
      <a:hlink>
        <a:srgbClr val="F33B48"/>
      </a:hlink>
      <a:folHlink>
        <a:srgbClr val="FFC000"/>
      </a:folHlink>
    </a:clrScheme>
    <a:fontScheme name="Custom 1">
      <a:majorFont>
        <a:latin typeface="Lato"/>
        <a:ea typeface=""/>
        <a:cs typeface=""/>
      </a:majorFont>
      <a:minorFont>
        <a:latin typeface="La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35538</TotalTime>
  <Words>578</Words>
  <Application>Microsoft Office PowerPoint</Application>
  <PresentationFormat>Custom</PresentationFormat>
  <Paragraphs>97</Paragraphs>
  <Slides>9</Slides>
  <Notes>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vt:i4>
      </vt:variant>
    </vt:vector>
  </HeadingPairs>
  <TitlesOfParts>
    <vt:vector size="20" baseType="lpstr">
      <vt:lpstr>Arial</vt:lpstr>
      <vt:lpstr>Bebas Neue</vt:lpstr>
      <vt:lpstr>Calibri Light</vt:lpstr>
      <vt:lpstr>Lato Light</vt:lpstr>
      <vt:lpstr>Montserrat</vt:lpstr>
      <vt:lpstr>Montserrat Hairline</vt:lpstr>
      <vt:lpstr>Montserrat Light</vt:lpstr>
      <vt:lpstr>Source Sans Pro Light</vt:lpstr>
      <vt:lpstr>Times New Roman</vt:lpstr>
      <vt:lpstr>Wingdings</vt: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HP</cp:lastModifiedBy>
  <cp:revision>6404</cp:revision>
  <dcterms:created xsi:type="dcterms:W3CDTF">2014-11-12T21:47:38Z</dcterms:created>
  <dcterms:modified xsi:type="dcterms:W3CDTF">2023-02-08T14:33:44Z</dcterms:modified>
  <cp:category/>
</cp:coreProperties>
</file>