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308" r:id="rId2"/>
    <p:sldId id="2331" r:id="rId3"/>
    <p:sldId id="2321" r:id="rId4"/>
    <p:sldId id="2324" r:id="rId5"/>
    <p:sldId id="2322" r:id="rId6"/>
    <p:sldId id="2330" r:id="rId7"/>
    <p:sldId id="2327" r:id="rId8"/>
    <p:sldId id="2329" r:id="rId9"/>
    <p:sldId id="2312" r:id="rId10"/>
    <p:sldId id="2273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C05528-139A-4643-B020-6EB32ACF67D9}">
          <p14:sldIdLst>
            <p14:sldId id="2308"/>
            <p14:sldId id="2331"/>
            <p14:sldId id="2321"/>
            <p14:sldId id="2324"/>
            <p14:sldId id="2322"/>
            <p14:sldId id="2330"/>
            <p14:sldId id="2327"/>
            <p14:sldId id="2329"/>
            <p14:sldId id="2312"/>
            <p14:sldId id="2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F4D"/>
    <a:srgbClr val="FA484D"/>
    <a:srgbClr val="000000"/>
    <a:srgbClr val="817E9A"/>
    <a:srgbClr val="583F52"/>
    <a:srgbClr val="000E36"/>
    <a:srgbClr val="4AEDDE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3750" autoAdjust="0"/>
  </p:normalViewPr>
  <p:slideViewPr>
    <p:cSldViewPr snapToGrid="0" snapToObjects="1">
      <p:cViewPr varScale="1">
        <p:scale>
          <a:sx n="32" d="100"/>
          <a:sy n="32" d="100"/>
        </p:scale>
        <p:origin x="744" y="32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1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1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22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4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2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91779" y="5934456"/>
            <a:ext cx="17643355" cy="1930208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11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</a:t>
            </a:r>
            <a:r>
              <a:rPr lang="en-US" sz="11100" spc="3000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1100" spc="3000" dirty="0" smtClean="0">
                <a:solidFill>
                  <a:srgbClr val="0070C0"/>
                </a:solidFill>
                <a:latin typeface="Montserrat" charset="0"/>
                <a:ea typeface="Montserrat" charset="0"/>
                <a:cs typeface="Montserrat" charset="0"/>
              </a:rPr>
              <a:t>DETECTION</a:t>
            </a:r>
            <a:endParaRPr lang="en-US" sz="11100" spc="3000" dirty="0">
              <a:solidFill>
                <a:srgbClr val="0070C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5762651" y="7983839"/>
            <a:ext cx="12887952" cy="9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sz="3000" spc="1800" dirty="0" smtClean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GRADUATION PROJECT PROPOSAL</a:t>
            </a:r>
            <a:endParaRPr lang="en-US" sz="3000" spc="1800" dirty="0">
              <a:solidFill>
                <a:schemeClr val="tx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7821" y="9390546"/>
            <a:ext cx="6240607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Khadija </a:t>
            </a:r>
            <a:r>
              <a:rPr lang="en-US" sz="4400" dirty="0" err="1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Hashad</a:t>
            </a:r>
            <a:endParaRPr lang="en-US" sz="44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5502" y="10274672"/>
            <a:ext cx="8385524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Supervisor: Dr. Nizar </a:t>
            </a:r>
            <a:r>
              <a:rPr lang="en-US" sz="4400" dirty="0" err="1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K</a:t>
            </a:r>
            <a:r>
              <a:rPr lang="en-US" sz="4400" dirty="0" err="1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hemri</a:t>
            </a:r>
            <a:endParaRPr lang="en-US" sz="4400" dirty="0" smtClean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1"/>
          <a:stretch/>
        </p:blipFill>
        <p:spPr>
          <a:xfrm>
            <a:off x="9561947" y="2018443"/>
            <a:ext cx="4812354" cy="34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9451612" y="8215506"/>
            <a:ext cx="5442837" cy="93288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5400" b="1" spc="1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THANK </a:t>
            </a:r>
            <a:r>
              <a:rPr lang="en-US" sz="5400" b="1" spc="1000" dirty="0" smtClean="0">
                <a:solidFill>
                  <a:srgbClr val="0070C0"/>
                </a:solidFill>
                <a:latin typeface="Montserrat" charset="0"/>
                <a:ea typeface="Montserrat" charset="0"/>
                <a:cs typeface="Montserrat" charset="0"/>
              </a:rPr>
              <a:t>YOU</a:t>
            </a:r>
            <a:endParaRPr lang="en-US" sz="5400" b="1" spc="1000" dirty="0">
              <a:solidFill>
                <a:srgbClr val="0070C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716" y="3968190"/>
            <a:ext cx="3314628" cy="33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902007" y="1150575"/>
            <a:ext cx="6605270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Table of Content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70464" y="723273"/>
            <a:ext cx="4665059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 Detection System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7801" y="8510545"/>
            <a:ext cx="269035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SYSTEM OVERVIEW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71590" y="8510545"/>
            <a:ext cx="215315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6511" y="8510545"/>
            <a:ext cx="155683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ABSTRACT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223351" y="8510545"/>
            <a:ext cx="170912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OUR GOALS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16312" r="77957" b="54878"/>
          <a:stretch/>
        </p:blipFill>
        <p:spPr>
          <a:xfrm>
            <a:off x="1502040" y="5175962"/>
            <a:ext cx="3092253" cy="29278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9" t="15407" r="55376" b="57969"/>
          <a:stretch/>
        </p:blipFill>
        <p:spPr>
          <a:xfrm>
            <a:off x="5612438" y="5175962"/>
            <a:ext cx="3284980" cy="26827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9" t="14490" r="34002" b="56169"/>
          <a:stretch/>
        </p:blipFill>
        <p:spPr>
          <a:xfrm>
            <a:off x="10416695" y="5175962"/>
            <a:ext cx="2945462" cy="27904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7" t="12873" r="12026" b="57786"/>
          <a:stretch/>
        </p:blipFill>
        <p:spPr>
          <a:xfrm>
            <a:off x="15251341" y="5117026"/>
            <a:ext cx="2743837" cy="2849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02379" y="8510545"/>
            <a:ext cx="125547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BUDGET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1" t="42674" r="67925" b="32190"/>
          <a:stretch/>
        </p:blipFill>
        <p:spPr>
          <a:xfrm>
            <a:off x="19554466" y="5498918"/>
            <a:ext cx="2951300" cy="24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64904" y="6713034"/>
            <a:ext cx="8334629" cy="48320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B1F4D"/>
                </a:solidFill>
              </a:rPr>
              <a:t>Fracture </a:t>
            </a:r>
            <a:r>
              <a:rPr lang="en-US" sz="2800" b="1" dirty="0">
                <a:solidFill>
                  <a:srgbClr val="3B1F4D"/>
                </a:solidFill>
              </a:rPr>
              <a:t>is the most common injury in fall of an elderly and there is also a certain possibility to get coma, brain trauma, and paralysis. </a:t>
            </a:r>
            <a:endParaRPr lang="en-US" sz="2800" b="1" dirty="0" smtClean="0">
              <a:solidFill>
                <a:srgbClr val="3B1F4D"/>
              </a:solidFill>
            </a:endParaRPr>
          </a:p>
          <a:p>
            <a:endParaRPr lang="en-US" sz="2800" b="1" dirty="0">
              <a:solidFill>
                <a:srgbClr val="3B1F4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B1F4D"/>
                </a:solidFill>
              </a:rPr>
              <a:t>At </a:t>
            </a:r>
            <a:r>
              <a:rPr lang="en-US" sz="2800" b="1" dirty="0">
                <a:solidFill>
                  <a:srgbClr val="3B1F4D"/>
                </a:solidFill>
              </a:rPr>
              <a:t>most fall situations, the fall process is the main source of injury because of the high impact. But sometimes the late medical salvage may worsen the </a:t>
            </a:r>
            <a:r>
              <a:rPr lang="en-US" sz="2800" b="1" dirty="0" smtClean="0">
                <a:solidFill>
                  <a:srgbClr val="3B1F4D"/>
                </a:solidFill>
              </a:rPr>
              <a:t>situation. </a:t>
            </a:r>
            <a:r>
              <a:rPr lang="en-US" sz="2800" b="1" dirty="0">
                <a:solidFill>
                  <a:srgbClr val="3B1F4D"/>
                </a:solidFill>
              </a:rPr>
              <a:t>That means the faster the salvage comes, the less risk the elderly will </a:t>
            </a:r>
            <a:r>
              <a:rPr lang="en-US" sz="2800" b="1" dirty="0" smtClean="0">
                <a:solidFill>
                  <a:srgbClr val="3B1F4D"/>
                </a:solidFill>
              </a:rPr>
              <a:t>face.</a:t>
            </a:r>
            <a:endParaRPr lang="en-US" sz="2800" b="1" dirty="0">
              <a:solidFill>
                <a:srgbClr val="3B1F4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4904" y="4620922"/>
            <a:ext cx="8488018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B1F4D"/>
                </a:solidFill>
              </a:rPr>
              <a:t>Falls </a:t>
            </a:r>
            <a:r>
              <a:rPr lang="en-US" sz="2800" b="1" dirty="0">
                <a:solidFill>
                  <a:srgbClr val="3B1F4D"/>
                </a:solidFill>
              </a:rPr>
              <a:t>of the elderly always lead to serious health issues as the decline of their physical </a:t>
            </a:r>
            <a:r>
              <a:rPr lang="en-US" sz="2800" b="1" dirty="0" smtClean="0">
                <a:solidFill>
                  <a:srgbClr val="3B1F4D"/>
                </a:solidFill>
              </a:rPr>
              <a:t>fitness.</a:t>
            </a:r>
            <a:endParaRPr lang="en-US" sz="2800" b="1" dirty="0">
              <a:solidFill>
                <a:srgbClr val="3B1F4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04467" y="1864253"/>
            <a:ext cx="497764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6785" y="3160582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59112" y="1436951"/>
            <a:ext cx="4665060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 Detection System</a:t>
            </a:r>
            <a:endParaRPr lang="en-US" sz="23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60" y="1883227"/>
            <a:ext cx="8034231" cy="53524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928" y="6713034"/>
            <a:ext cx="8178314" cy="54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64904" y="6753407"/>
            <a:ext cx="8334629" cy="569386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endParaRPr lang="en-US" sz="2800" b="1" dirty="0">
              <a:solidFill>
                <a:srgbClr val="3B1F4D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B1F4D"/>
                </a:solidFill>
              </a:rPr>
              <a:t>Fall </a:t>
            </a:r>
            <a:r>
              <a:rPr lang="en-US" sz="2800" b="1" dirty="0">
                <a:solidFill>
                  <a:srgbClr val="3B1F4D"/>
                </a:solidFill>
              </a:rPr>
              <a:t>detection is necessary for control over adults with health issues </a:t>
            </a:r>
            <a:r>
              <a:rPr lang="en-US" sz="2800" b="1" dirty="0" smtClean="0">
                <a:solidFill>
                  <a:srgbClr val="3B1F4D"/>
                </a:solidFill>
              </a:rPr>
              <a:t>like: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2800" b="1" dirty="0" smtClean="0">
              <a:solidFill>
                <a:srgbClr val="3B1F4D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smtClean="0">
                <a:solidFill>
                  <a:srgbClr val="3B1F4D"/>
                </a:solidFill>
              </a:rPr>
              <a:t>Recent </a:t>
            </a:r>
            <a:r>
              <a:rPr lang="en-US" sz="2800" dirty="0">
                <a:solidFill>
                  <a:srgbClr val="3B1F4D"/>
                </a:solidFill>
              </a:rPr>
              <a:t>heart </a:t>
            </a:r>
            <a:br>
              <a:rPr lang="en-US" sz="2800" dirty="0">
                <a:solidFill>
                  <a:srgbClr val="3B1F4D"/>
                </a:solidFill>
              </a:rPr>
            </a:br>
            <a:r>
              <a:rPr lang="en-US" sz="2800" dirty="0">
                <a:solidFill>
                  <a:srgbClr val="3B1F4D"/>
                </a:solidFill>
              </a:rPr>
              <a:t>or brain </a:t>
            </a:r>
            <a:r>
              <a:rPr lang="en-US" sz="2800" dirty="0" smtClean="0">
                <a:solidFill>
                  <a:srgbClr val="3B1F4D"/>
                </a:solidFill>
              </a:rPr>
              <a:t>attacks.</a:t>
            </a:r>
            <a:endParaRPr lang="en-US" sz="2800" dirty="0">
              <a:solidFill>
                <a:srgbClr val="3B1F4D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3B1F4D"/>
                </a:solidFill>
              </a:rPr>
              <a:t>Numbness </a:t>
            </a:r>
            <a:br>
              <a:rPr lang="en-US" sz="2800" dirty="0">
                <a:solidFill>
                  <a:srgbClr val="3B1F4D"/>
                </a:solidFill>
              </a:rPr>
            </a:br>
            <a:r>
              <a:rPr lang="en-US" sz="2800" dirty="0">
                <a:solidFill>
                  <a:srgbClr val="3B1F4D"/>
                </a:solidFill>
              </a:rPr>
              <a:t>in the </a:t>
            </a:r>
            <a:r>
              <a:rPr lang="en-US" sz="2800" dirty="0" smtClean="0">
                <a:solidFill>
                  <a:srgbClr val="3B1F4D"/>
                </a:solidFill>
              </a:rPr>
              <a:t>extremities.</a:t>
            </a:r>
            <a:endParaRPr lang="en-CA" sz="2800" dirty="0">
              <a:solidFill>
                <a:srgbClr val="3B1F4D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3B1F4D"/>
                </a:solidFill>
              </a:rPr>
              <a:t>Injuries, stretches, </a:t>
            </a:r>
            <a:br>
              <a:rPr lang="en-US" sz="2800" dirty="0">
                <a:solidFill>
                  <a:srgbClr val="3B1F4D"/>
                </a:solidFill>
              </a:rPr>
            </a:br>
            <a:r>
              <a:rPr lang="en-US" sz="2800" dirty="0">
                <a:solidFill>
                  <a:srgbClr val="3B1F4D"/>
                </a:solidFill>
              </a:rPr>
              <a:t>or </a:t>
            </a:r>
            <a:r>
              <a:rPr lang="en-US" sz="2800" dirty="0" smtClean="0">
                <a:solidFill>
                  <a:srgbClr val="3B1F4D"/>
                </a:solidFill>
              </a:rPr>
              <a:t>breaks.</a:t>
            </a:r>
            <a:endParaRPr lang="en-US" sz="2800" dirty="0">
              <a:solidFill>
                <a:srgbClr val="3B1F4D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3B1F4D"/>
                </a:solidFill>
              </a:rPr>
              <a:t>Weak </a:t>
            </a:r>
            <a:r>
              <a:rPr lang="en-US" sz="2800" dirty="0" smtClean="0">
                <a:solidFill>
                  <a:srgbClr val="3B1F4D"/>
                </a:solidFill>
              </a:rPr>
              <a:t>sight.</a:t>
            </a:r>
            <a:endParaRPr lang="en-US" sz="2800" dirty="0">
              <a:solidFill>
                <a:srgbClr val="3B1F4D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3B1F4D"/>
                </a:solidFill>
              </a:rPr>
              <a:t>Swelling in </a:t>
            </a:r>
            <a:r>
              <a:rPr lang="en-US" sz="2800" dirty="0" smtClean="0">
                <a:solidFill>
                  <a:srgbClr val="3B1F4D"/>
                </a:solidFill>
              </a:rPr>
              <a:t>legs.</a:t>
            </a:r>
            <a:endParaRPr lang="en-US" sz="2800" dirty="0">
              <a:solidFill>
                <a:srgbClr val="3B1F4D"/>
              </a:solidFill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solidFill>
                  <a:srgbClr val="3B1F4D"/>
                </a:solidFill>
              </a:rPr>
              <a:t>Chronic </a:t>
            </a:r>
            <a:r>
              <a:rPr lang="en-US" sz="2800" dirty="0" smtClean="0">
                <a:solidFill>
                  <a:srgbClr val="3B1F4D"/>
                </a:solidFill>
              </a:rPr>
              <a:t>diseases.</a:t>
            </a:r>
            <a:endParaRPr lang="en-US" sz="2800" dirty="0">
              <a:solidFill>
                <a:srgbClr val="3B1F4D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4904" y="3974591"/>
            <a:ext cx="8488018" cy="26776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3B1F4D"/>
                </a:solidFill>
              </a:rPr>
              <a:t>Older </a:t>
            </a:r>
            <a:r>
              <a:rPr lang="en-US" sz="2800" b="1" dirty="0">
                <a:solidFill>
                  <a:srgbClr val="3B1F4D"/>
                </a:solidFill>
              </a:rPr>
              <a:t>people are the most vulnerable, as they often have chronic diseases that require continuous medical assistance. Any person living alone is at a higher risk of not getting medical care in due time, and special attention must be given to people above 65</a:t>
            </a:r>
            <a:r>
              <a:rPr lang="en-US" sz="2800" b="1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4467" y="1864253"/>
            <a:ext cx="4977645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6785" y="3160582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59112" y="1436951"/>
            <a:ext cx="4665060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 Detection System</a:t>
            </a:r>
            <a:endParaRPr lang="en-US" sz="23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824" y="1194948"/>
            <a:ext cx="6515028" cy="4705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076" y="6251183"/>
            <a:ext cx="10636956" cy="60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48393" y="1150575"/>
            <a:ext cx="3512500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Abstract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0463" y="723273"/>
            <a:ext cx="4665060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 Detection </a:t>
            </a:r>
            <a:r>
              <a:rPr lang="en-US" sz="2300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System</a:t>
            </a:r>
            <a:endParaRPr lang="en-US" sz="23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2284" y="3691440"/>
            <a:ext cx="11807231" cy="82110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Falls </a:t>
            </a:r>
            <a:r>
              <a:rPr lang="en-US" sz="2800" dirty="0"/>
              <a:t>are the second leading cause of unintentional injury deaths worldwide, according to the World Health Organization </a:t>
            </a:r>
            <a:r>
              <a:rPr lang="en-US" sz="2800" dirty="0" smtClean="0"/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More </a:t>
            </a:r>
            <a:r>
              <a:rPr lang="en-US" sz="2800" dirty="0"/>
              <a:t>than 37 million falls each year are severe enough to require medical attention </a:t>
            </a:r>
            <a:r>
              <a:rPr lang="en-US" sz="2800" dirty="0" smtClean="0"/>
              <a:t>, </a:t>
            </a:r>
            <a:r>
              <a:rPr lang="en-US" sz="2800" dirty="0"/>
              <a:t>and people over 60 years old are the most concerned with fatal </a:t>
            </a:r>
            <a:r>
              <a:rPr lang="en-US" sz="2800" dirty="0" smtClean="0"/>
              <a:t>falls.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global population of over-60s was estimated to be 962 million in 2017, a number which is expected to double by </a:t>
            </a:r>
            <a:r>
              <a:rPr lang="en-US" sz="2800" dirty="0" smtClean="0"/>
              <a:t>2050.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Furthermore, this population increasingly lives in isolated conditions, making falls even more dangerous because immediate assistance cannot always be provided.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dirty="0" smtClean="0"/>
              <a:t> Other populations concerned with falls are younger people with disabilities or people recovering from an operation or an injury. There is thus a need for technologies to better handle falls, such as falling detection systems that can automatically send alerts.</a:t>
            </a:r>
          </a:p>
          <a:p>
            <a:pPr algn="l">
              <a:lnSpc>
                <a:spcPts val="2650"/>
              </a:lnSpc>
            </a:pPr>
            <a:endParaRPr lang="en-US" sz="20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515" y="3984931"/>
            <a:ext cx="8721515" cy="61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380286" y="3938592"/>
            <a:ext cx="9320688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The proposed system work as an alert system once a fall </a:t>
            </a:r>
            <a:r>
              <a:rPr lang="en-US" sz="3200" dirty="0" smtClean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occurs.</a:t>
            </a:r>
            <a:endParaRPr lang="en-US" dirty="0">
              <a:solidFill>
                <a:schemeClr val="accent1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45861" y="1150575"/>
            <a:ext cx="4216219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Our Goals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7473" y="2446904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9802" y="723273"/>
            <a:ext cx="4665060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 Detection </a:t>
            </a:r>
            <a:r>
              <a:rPr lang="en-US" sz="2300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System</a:t>
            </a:r>
            <a:endParaRPr lang="en-US" sz="23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80286" y="5475928"/>
            <a:ext cx="9320688" cy="25545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Our system uses sensors to detect falls and with the help of GPS and GSM </a:t>
            </a:r>
            <a:r>
              <a:rPr lang="en-US" sz="3200" dirty="0" smtClean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modules to </a:t>
            </a:r>
            <a:r>
              <a:rPr lang="en-US" sz="3200" dirty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obtain the exact location where the fall </a:t>
            </a:r>
            <a:r>
              <a:rPr lang="en-US" sz="3200" dirty="0" smtClean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occurred, </a:t>
            </a:r>
            <a:r>
              <a:rPr lang="en-US" sz="3200" dirty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which can be sent to the emergency center or police.</a:t>
            </a:r>
            <a:endParaRPr lang="en-US" dirty="0">
              <a:solidFill>
                <a:schemeClr val="accent1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80286" y="8490592"/>
            <a:ext cx="9320688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Montserrat"/>
              </a:rPr>
              <a:t>The main effect of this work is to reduce the waiting time for fall victims to receive medical assistance.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380286" y="10626806"/>
            <a:ext cx="9320688" cy="163121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Through this implementation, we can detect the condition of the person who fell so that we can provide first aid as soon as possible</a:t>
            </a:r>
            <a:r>
              <a:rPr lang="en-US" dirty="0" smtClean="0">
                <a:solidFill>
                  <a:schemeClr val="accent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. </a:t>
            </a:r>
            <a:endParaRPr lang="en-US" dirty="0">
              <a:solidFill>
                <a:schemeClr val="accent1"/>
              </a:solidFill>
              <a:latin typeface="Montserra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4" t="2240" r="25513" b="72925"/>
          <a:stretch/>
        </p:blipFill>
        <p:spPr>
          <a:xfrm>
            <a:off x="4893037" y="4315063"/>
            <a:ext cx="2475080" cy="24381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3" t="49199" r="44774" b="27847"/>
          <a:stretch/>
        </p:blipFill>
        <p:spPr>
          <a:xfrm>
            <a:off x="3134866" y="6633674"/>
            <a:ext cx="2285999" cy="16800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31" y="6201429"/>
            <a:ext cx="3096445" cy="30964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0" t="19836" b="45490"/>
          <a:stretch/>
        </p:blipFill>
        <p:spPr>
          <a:xfrm>
            <a:off x="9261568" y="6252899"/>
            <a:ext cx="2825083" cy="22376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" t="15533" r="79538" b="45892"/>
          <a:stretch/>
        </p:blipFill>
        <p:spPr>
          <a:xfrm>
            <a:off x="631607" y="5635830"/>
            <a:ext cx="3067482" cy="34718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77575" r="81577" b="8144"/>
          <a:stretch/>
        </p:blipFill>
        <p:spPr>
          <a:xfrm>
            <a:off x="4893037" y="8133091"/>
            <a:ext cx="1602211" cy="13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733980" y="1150575"/>
            <a:ext cx="6941324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System Overview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66459" y="723273"/>
            <a:ext cx="4673074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300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Hardware Components</a:t>
            </a:r>
            <a:endParaRPr lang="en-US" sz="23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023098" y="9285682"/>
            <a:ext cx="249299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GPS neo6m Module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5916" y="9297418"/>
            <a:ext cx="20104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Arduino Uno R3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81538" y="9297418"/>
            <a:ext cx="227979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MPU 6050 Sensor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530174" y="9297418"/>
            <a:ext cx="19351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GSM SIM 800L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74" y="5396186"/>
            <a:ext cx="3617475" cy="3617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984" y="4592195"/>
            <a:ext cx="2635276" cy="414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3" y="5380544"/>
            <a:ext cx="4663789" cy="3421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22360" r="6905" b="19035"/>
          <a:stretch/>
        </p:blipFill>
        <p:spPr>
          <a:xfrm>
            <a:off x="15139542" y="6077722"/>
            <a:ext cx="4159954" cy="272414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010865" y="9285682"/>
            <a:ext cx="166744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Pulse sensor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347" y="5517822"/>
            <a:ext cx="3495839" cy="34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733980" y="1150575"/>
            <a:ext cx="6941324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System Overview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014209" y="723273"/>
            <a:ext cx="2377574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300" spc="6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Flow Chart</a:t>
            </a:r>
            <a:endParaRPr lang="en-US" sz="2300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263" y="1007387"/>
            <a:ext cx="3944539" cy="123971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341" y="5475928"/>
            <a:ext cx="8883295" cy="33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0710480" y="1150575"/>
            <a:ext cx="2988319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CA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Budget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70464" y="723273"/>
            <a:ext cx="4665059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Fall Detection System</a:t>
            </a:r>
          </a:p>
        </p:txBody>
      </p:sp>
      <p:graphicFrame>
        <p:nvGraphicFramePr>
          <p:cNvPr id="17" name="Google Shape;159;p22"/>
          <p:cNvGraphicFramePr/>
          <p:nvPr>
            <p:extLst>
              <p:ext uri="{D42A27DB-BD31-4B8C-83A1-F6EECF244321}">
                <p14:modId xmlns:p14="http://schemas.microsoft.com/office/powerpoint/2010/main" val="362201281"/>
              </p:ext>
            </p:extLst>
          </p:nvPr>
        </p:nvGraphicFramePr>
        <p:xfrm>
          <a:off x="6398137" y="3827864"/>
          <a:ext cx="12782998" cy="705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42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5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dirty="0" smtClean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 sz="2400" b="1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dirty="0" smtClean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Store</a:t>
                      </a:r>
                      <a:endParaRPr sz="2400" b="1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1" dirty="0" smtClean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r>
                        <a:rPr lang="ar" sz="2400" b="1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CA" sz="2400" b="1" baseline="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LYD)</a:t>
                      </a:r>
                      <a:endParaRPr sz="2400" b="1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8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Arduino </a:t>
                      </a:r>
                      <a:r>
                        <a:rPr lang="en-US" sz="2400" dirty="0" err="1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uno</a:t>
                      </a: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 R3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القدرة الرقمية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MPU6050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LY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القدرة الرقمية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Pulse sensor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LY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القدرة الرقمية</a:t>
                      </a:r>
                      <a:endParaRPr lang="ar-LY"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06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GSM </a:t>
                      </a:r>
                    </a:p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SIM800L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Asas</a:t>
                      </a:r>
                      <a:r>
                        <a:rPr lang="en-US" sz="2400" baseline="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 Company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GPS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neo6m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LY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القدرة الرقمية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50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accent1"/>
                          </a:solidFill>
                          <a:latin typeface="Montserrat"/>
                          <a:ea typeface="Times New Roman"/>
                          <a:cs typeface="Times New Roman"/>
                          <a:sym typeface="Times New Roman"/>
                        </a:rPr>
                        <a:t>185</a:t>
                      </a:r>
                      <a:endParaRPr sz="2400" dirty="0">
                        <a:solidFill>
                          <a:schemeClr val="accent1"/>
                        </a:solidFill>
                        <a:latin typeface="Montserra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5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35481</TotalTime>
  <Words>505</Words>
  <Application>Microsoft Office PowerPoint</Application>
  <PresentationFormat>Custom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Bebas Neue</vt:lpstr>
      <vt:lpstr>Calibri Light</vt:lpstr>
      <vt:lpstr>Lato Light</vt:lpstr>
      <vt:lpstr>Montserrat</vt:lpstr>
      <vt:lpstr>Montserrat Hairline</vt:lpstr>
      <vt:lpstr>Montserrat Light</vt:lpstr>
      <vt:lpstr>Open Sans Light</vt:lpstr>
      <vt:lpstr>Source Sans Pro</vt:lpstr>
      <vt:lpstr>Source Sans Pro Light</vt:lpstr>
      <vt:lpstr>Times New Roman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HP</cp:lastModifiedBy>
  <cp:revision>6392</cp:revision>
  <dcterms:created xsi:type="dcterms:W3CDTF">2014-11-12T21:47:38Z</dcterms:created>
  <dcterms:modified xsi:type="dcterms:W3CDTF">2022-12-21T20:59:10Z</dcterms:modified>
  <cp:category/>
</cp:coreProperties>
</file>