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67" r:id="rId2"/>
    <p:sldId id="256" r:id="rId3"/>
    <p:sldId id="257" r:id="rId4"/>
    <p:sldId id="258" r:id="rId5"/>
    <p:sldId id="259" r:id="rId6"/>
    <p:sldId id="260" r:id="rId7"/>
    <p:sldId id="268" r:id="rId8"/>
    <p:sldId id="269" r:id="rId9"/>
    <p:sldId id="261" r:id="rId10"/>
    <p:sldId id="270" r:id="rId11"/>
    <p:sldId id="271" r:id="rId12"/>
    <p:sldId id="272" r:id="rId13"/>
    <p:sldId id="263" r:id="rId14"/>
    <p:sldId id="273" r:id="rId15"/>
    <p:sldId id="274" r:id="rId16"/>
    <p:sldId id="275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79C7C8-E749-4D3C-9BA8-756DD0181759}" type="datetimeFigureOut">
              <a:rPr lang="ar-EG" smtClean="0"/>
              <a:t>16/12/1442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061503A-EF12-4FBD-97F3-1BEB853BFF6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163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503A-EF12-4FBD-97F3-1BEB853BFF6D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945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supported. </a:t>
            </a:r>
          </a:p>
          <a:p>
            <a:r>
              <a:rPr lang="en-US" dirty="0" smtClean="0"/>
              <a:t>This is the number of question and answer pairs you’re capable of responding to.</a:t>
            </a:r>
          </a:p>
          <a:p>
            <a:r>
              <a:rPr lang="en-US" dirty="0" smtClean="0"/>
              <a:t>Questions per cluster. </a:t>
            </a:r>
          </a:p>
          <a:p>
            <a:r>
              <a:rPr lang="en-US" dirty="0" smtClean="0"/>
              <a:t>For each cluster or topic, how many variations of questions is your </a:t>
            </a:r>
            <a:r>
              <a:rPr lang="en-US" dirty="0" err="1" smtClean="0"/>
              <a:t>chatbot</a:t>
            </a:r>
            <a:r>
              <a:rPr lang="en-US" dirty="0" smtClean="0"/>
              <a:t> able to answer?</a:t>
            </a:r>
          </a:p>
          <a:p>
            <a:r>
              <a:rPr lang="en-US" dirty="0" smtClean="0"/>
              <a:t>Accuracy rate. </a:t>
            </a:r>
          </a:p>
          <a:p>
            <a:r>
              <a:rPr lang="en-US" dirty="0" smtClean="0"/>
              <a:t>Within those known clusters and questions, how often is the bot giving a helpful and correct answer? We recommend aiming for 80% accuracy to be top quality.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quality.</a:t>
            </a:r>
          </a:p>
          <a:p>
            <a:pPr marL="457200" lvl="1" indent="0">
              <a:buNone/>
            </a:pPr>
            <a:endParaRPr lang="it-IT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</a:t>
            </a:r>
            <a:endParaRPr lang="en-US" dirty="0" smtClean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503A-EF12-4FBD-97F3-1BEB853BFF6D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6957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supported. </a:t>
            </a:r>
          </a:p>
          <a:p>
            <a:r>
              <a:rPr lang="en-US" dirty="0" smtClean="0"/>
              <a:t>This is the number of question and answer pairs you’re capable of responding to.</a:t>
            </a:r>
          </a:p>
          <a:p>
            <a:r>
              <a:rPr lang="en-US" dirty="0" smtClean="0"/>
              <a:t>Questions per cluster. </a:t>
            </a:r>
          </a:p>
          <a:p>
            <a:r>
              <a:rPr lang="en-US" dirty="0" smtClean="0"/>
              <a:t>For each cluster or topic, how many variations of questions is your </a:t>
            </a:r>
            <a:r>
              <a:rPr lang="en-US" dirty="0" err="1" smtClean="0"/>
              <a:t>chatbot</a:t>
            </a:r>
            <a:r>
              <a:rPr lang="en-US" dirty="0" smtClean="0"/>
              <a:t> able to answer?</a:t>
            </a:r>
          </a:p>
          <a:p>
            <a:r>
              <a:rPr lang="en-US" dirty="0" smtClean="0"/>
              <a:t>Accuracy rate. </a:t>
            </a:r>
          </a:p>
          <a:p>
            <a:r>
              <a:rPr lang="en-US" dirty="0" smtClean="0"/>
              <a:t>Within those known clusters and questions, how often is the bot giving a helpful and correct answer? We recommend aiming for 80% accuracy to be top quality.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quality.</a:t>
            </a:r>
          </a:p>
          <a:p>
            <a:pPr marL="457200" lvl="1" indent="0">
              <a:buNone/>
            </a:pPr>
            <a:endParaRPr lang="it-IT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</a:t>
            </a:r>
            <a:endParaRPr lang="en-US" dirty="0" smtClean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503A-EF12-4FBD-97F3-1BEB853BFF6D}" type="slidenum">
              <a:rPr lang="ar-EG" smtClean="0">
                <a:solidFill>
                  <a:prstClr val="black"/>
                </a:solidFill>
              </a:rPr>
              <a:pPr/>
              <a:t>15</a:t>
            </a:fld>
            <a:endParaRPr lang="ar-E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7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supported. </a:t>
            </a:r>
          </a:p>
          <a:p>
            <a:r>
              <a:rPr lang="en-US" dirty="0" smtClean="0"/>
              <a:t>This is the number of question and answer pairs you’re capable of responding to.</a:t>
            </a:r>
          </a:p>
          <a:p>
            <a:r>
              <a:rPr lang="en-US" dirty="0" smtClean="0"/>
              <a:t>Questions per cluster. </a:t>
            </a:r>
          </a:p>
          <a:p>
            <a:r>
              <a:rPr lang="en-US" dirty="0" smtClean="0"/>
              <a:t>For each cluster or topic, how many variations of questions is your </a:t>
            </a:r>
            <a:r>
              <a:rPr lang="en-US" dirty="0" err="1" smtClean="0"/>
              <a:t>chatbot</a:t>
            </a:r>
            <a:r>
              <a:rPr lang="en-US" dirty="0" smtClean="0"/>
              <a:t> able to answer?</a:t>
            </a:r>
          </a:p>
          <a:p>
            <a:r>
              <a:rPr lang="en-US" dirty="0" smtClean="0"/>
              <a:t>Accuracy rate. </a:t>
            </a:r>
          </a:p>
          <a:p>
            <a:r>
              <a:rPr lang="en-US" dirty="0" smtClean="0"/>
              <a:t>Within those known clusters and questions, how often is the bot giving a helpful and correct answer? We recommend aiming for 80% accuracy to be top quality.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quality.</a:t>
            </a:r>
          </a:p>
          <a:p>
            <a:pPr marL="457200" lvl="1" indent="0">
              <a:buNone/>
            </a:pPr>
            <a:endParaRPr lang="it-IT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</a:t>
            </a:r>
            <a:endParaRPr lang="en-US" dirty="0" smtClean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503A-EF12-4FBD-97F3-1BEB853BFF6D}" type="slidenum">
              <a:rPr lang="ar-EG" smtClean="0">
                <a:solidFill>
                  <a:prstClr val="black"/>
                </a:solidFill>
              </a:rPr>
              <a:pPr/>
              <a:t>16</a:t>
            </a:fld>
            <a:endParaRPr lang="ar-E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7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mailto:ymetw027@uOttawa.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hesh072@uOttawa.ca" TargetMode="External"/><Relationship Id="rId5" Type="http://schemas.openxmlformats.org/officeDocument/2006/relationships/hyperlink" Target="mailto:gabok033@uOttawa.ca" TargetMode="External"/><Relationship Id="rId4" Type="http://schemas.openxmlformats.org/officeDocument/2006/relationships/hyperlink" Target="mailto:mkhal120@uOttawa.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30" y="477211"/>
            <a:ext cx="5092562" cy="5889469"/>
          </a:xfrm>
        </p:spPr>
      </p:pic>
    </p:spTree>
    <p:extLst>
      <p:ext uri="{BB962C8B-B14F-4D97-AF65-F5344CB8AC3E}">
        <p14:creationId xmlns:p14="http://schemas.microsoft.com/office/powerpoint/2010/main" val="4055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04"/>
            <a:ext cx="10515600" cy="41605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Word2Vec </a:t>
            </a:r>
            <a:r>
              <a:rPr lang="en-US" dirty="0">
                <a:latin typeface="Arial" pitchFamily="34" charset="0"/>
                <a:cs typeface="Arial" pitchFamily="34" charset="0"/>
              </a:rPr>
              <a:t>to find the most similar ingredients to an ingredient in the vocabulary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Silhouette Coefficient: 0.17660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s://lh4.googleusercontent.com/oGp0fMasKjs9TXQYi-PAz0gJx_9c1j5GaH1XEZtJCl5B4JCgcUSY6Ee0yqVfLPwnob9vb3RdhI-YYzkvh4JYuIiIqUjVR7YujkRlas80FflT4oMrbWvBy8rhQut7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99" y="2283310"/>
            <a:ext cx="4426850" cy="4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12082818" cy="5479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Recommendation system: Content-based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pairwise_distances_argmin_min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 function with “Cosine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Simiarity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metric.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Input: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pasta and tomato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“Emily’s Excellent Taco 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Casserole’’: 'cheddar cheese,lettuce,tomato,salsa,cream‘</a:t>
            </a:r>
            <a:endParaRPr lang="it-IT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it-IT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it-I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Creamy Pasta Bake with Cherry Tomatoes and Basil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”: 'olive </a:t>
            </a:r>
            <a:r>
              <a:rPr lang="it-I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oil,onion,garlic,tomato sauce,tomato paste,whipping cream,parmesan cheese,sugar,tomato,mozzarella cheese,salt,pepper'</a:t>
            </a:r>
          </a:p>
          <a:p>
            <a:pPr marL="457200" lvl="1" indent="0">
              <a:buNone/>
            </a:pPr>
            <a:endParaRPr lang="it-IT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12082818" cy="5479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Classification: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Help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user by telling him the type of the meal he/she wants to know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Used: SGD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SVM, Decision Tree,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K-Nearest Neighbor.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Champion model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K-Nearest Neighbor with 67.31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% testing accuracy.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Performed hyper-parameter tuning.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Input: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pizza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'dough,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pepproni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tomato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sauce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mozzarella'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‘dinner’</a:t>
            </a:r>
          </a:p>
          <a:p>
            <a:pPr marL="457200" lvl="1" indent="0">
              <a:buNone/>
            </a:pPr>
            <a:endParaRPr lang="it-IT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C8063-B170-49AC-9B92-254C2E22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24" y="322097"/>
            <a:ext cx="5364637" cy="822172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Error Analysis</a:t>
            </a:r>
          </a:p>
        </p:txBody>
      </p:sp>
      <p:pic>
        <p:nvPicPr>
          <p:cNvPr id="6146" name="Picture 2" descr="https://lh3.googleusercontent.com/bf7D2-PQ_uwXOy4jXcncbf7pwv5TCWSuEIHCdZQxGqwo5xB2vg56ebhQpcpyHL4pKMxXfCG5oBI9JlJpU-rqhZtxadLZ1MS-jfGF5BZsmMOgCTA_6XI_qVHY_Hr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59" y="1954937"/>
            <a:ext cx="5240741" cy="384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sWMO4huwp32XlIvquLuEiv-P_NkTZJ4E6sxHJdig98aS3-Hea4aLTLW149FJS1I4651Nwto8sOKMiDJt8pb0h9-GJzZs7S7A-5OXvoGrcgOTt9iE9R_APn89DO_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69540" cy="228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4.googleusercontent.com/DbfRgtbEupb_dgO7hovJuQt5CB6DltMvXR9JoZDM-QF9B8WG4chedbksiDHFxwP4kzvrWcLj-x_rB16C20G14c4MwpW4jRQXZAQ4OC3c4-YVXC0nf5hQzta110aB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" y="2288538"/>
            <a:ext cx="6951236" cy="21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6.googleusercontent.com/x8yrmQcJFc8ts9h8VnoUPURaJ3tE4t0qseIliS3B4rhSXFR-hq0mLsCRT7R93QtQfGpQjiM8ORTd7Hovz9qoMcbZLh8zxujlGwi15CyBLLQPX1iHjQLEHzEucxW9z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4" y="4460799"/>
            <a:ext cx="6788055" cy="2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381" y="201493"/>
            <a:ext cx="6825792" cy="1067749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Chat bot Evaluation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5568287" cy="5479575"/>
          </a:xfrm>
        </p:spPr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</a:t>
            </a:r>
            <a:r>
              <a:rPr lang="en-US" dirty="0">
                <a:latin typeface="Arial" pitchFamily="34" charset="0"/>
                <a:cs typeface="Arial" pitchFamily="34" charset="0"/>
              </a:rPr>
              <a:t>per cluster.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>
                <a:latin typeface="Arial" pitchFamily="34" charset="0"/>
                <a:cs typeface="Arial" pitchFamily="34" charset="0"/>
              </a:rPr>
              <a:t>each cluster or topic, how many variations of questions is your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Tasty </a:t>
            </a:r>
            <a:r>
              <a:rPr lang="en-US" dirty="0">
                <a:latin typeface="Arial" pitchFamily="34" charset="0"/>
                <a:cs typeface="Arial" pitchFamily="34" charset="0"/>
              </a:rPr>
              <a:t>can combine between related items in one cluster</a:t>
            </a:r>
            <a:endParaRPr lang="it-IT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537277" y="1269242"/>
            <a:ext cx="4612944" cy="54359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5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994" y="188688"/>
            <a:ext cx="6825792" cy="1067749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Chat bot Evaluation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5568287" cy="5479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dirty="0">
                <a:latin typeface="Arial" pitchFamily="34" charset="0"/>
                <a:cs typeface="Arial" pitchFamily="34" charset="0"/>
              </a:rPr>
              <a:t>number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questions </a:t>
            </a:r>
            <a:r>
              <a:rPr lang="en-US" dirty="0">
                <a:latin typeface="Arial" pitchFamily="34" charset="0"/>
                <a:cs typeface="Arial" pitchFamily="34" charset="0"/>
              </a:rPr>
              <a:t>and answer pairs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we’re </a:t>
            </a:r>
            <a:r>
              <a:rPr lang="en-US" dirty="0">
                <a:latin typeface="Arial" pitchFamily="34" charset="0"/>
                <a:cs typeface="Arial" pitchFamily="34" charset="0"/>
              </a:rPr>
              <a:t>capable of responding to.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Tasty chat bot isn’t confused in misleading typing, as it’s able to split between incorrectly concatenated words.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6895193" y="1160061"/>
            <a:ext cx="4800938" cy="55211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2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994" y="188688"/>
            <a:ext cx="6825792" cy="1067749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Chat bot Evaluation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5568287" cy="5479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</a:t>
            </a:r>
            <a:r>
              <a:rPr lang="en-US" dirty="0">
                <a:latin typeface="Arial" pitchFamily="34" charset="0"/>
                <a:cs typeface="Arial" pitchFamily="34" charset="0"/>
              </a:rPr>
              <a:t>rate: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</a:t>
            </a:r>
            <a:r>
              <a:rPr lang="en-US" dirty="0">
                <a:latin typeface="Arial" pitchFamily="34" charset="0"/>
                <a:cs typeface="Arial" pitchFamily="34" charset="0"/>
              </a:rPr>
              <a:t>those known clusters and questions, how often is the bot giving a helpful and correct answer? We recommend aiming for 80% accuracy to be top quality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Tasty can recommend recipe that suits the users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7588154" y="1078173"/>
            <a:ext cx="4490113" cy="5568287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4397555" y="4384344"/>
            <a:ext cx="2790720" cy="228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4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B7BD7FCF-A254-4A97-A15C-319B67622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52FFAF72-6204-4676-9C6F-9A4CC4D918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FC3F8-AF8C-4F62-A106-11672C7B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530" y="2423568"/>
            <a:ext cx="4367283" cy="20108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Now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latin typeface="Arial" pitchFamily="34" charset="0"/>
                <a:cs typeface="Arial" pitchFamily="34" charset="0"/>
              </a:rPr>
              <a:t>for the 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245244"/>
            <a:ext cx="8490017" cy="63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What Is The Innovation Behind Chatbots And Why Is It Important?">
            <a:extLst>
              <a:ext uri="{FF2B5EF4-FFF2-40B4-BE49-F238E27FC236}">
                <a16:creationId xmlns:a16="http://schemas.microsoft.com/office/drawing/2014/main" xmlns="" id="{A26C4E95-FEB7-48E5-842C-EE3C9C1A44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371" y="879138"/>
            <a:ext cx="87733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C73F27C-4FBA-44B6-8E05-FE3344F3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882" y="1656599"/>
            <a:ext cx="3160303" cy="888640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Bye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xmlns="" id="{214DB47B-6C2B-46D1-9B08-00E098C72C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22529A60-AF95-4701-96D7-990122FA99FA}"/>
              </a:ext>
            </a:extLst>
          </p:cNvPr>
          <p:cNvPicPr/>
          <p:nvPr/>
        </p:nvPicPr>
        <p:blipFill rotWithShape="1">
          <a:blip r:embed="rId2"/>
          <a:srcRect l="1263" r="911"/>
          <a:stretch/>
        </p:blipFill>
        <p:spPr>
          <a:xfrm>
            <a:off x="-9153" y="10"/>
            <a:ext cx="2042234" cy="1750969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pic>
        <p:nvPicPr>
          <p:cNvPr id="1031" name="Picture 7" descr="Top 10 Chatbot Use Cases That Really Work">
            <a:extLst>
              <a:ext uri="{FF2B5EF4-FFF2-40B4-BE49-F238E27FC236}">
                <a16:creationId xmlns:a16="http://schemas.microsoft.com/office/drawing/2014/main" xmlns="" id="{489DC997-D2B7-4CC7-A2EB-AB9A5B20F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4" r="20310" b="2"/>
          <a:stretch/>
        </p:blipFill>
        <p:spPr bwMode="auto">
          <a:xfrm>
            <a:off x="7256620" y="13832"/>
            <a:ext cx="4941485" cy="3877363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2A3196C-515D-40F3-8A38-FC2FB1F14941}"/>
              </a:ext>
            </a:extLst>
          </p:cNvPr>
          <p:cNvSpPr/>
          <p:nvPr/>
        </p:nvSpPr>
        <p:spPr>
          <a:xfrm>
            <a:off x="443685" y="3900623"/>
            <a:ext cx="7202078" cy="47134"/>
          </a:xfrm>
          <a:prstGeom prst="rect">
            <a:avLst/>
          </a:prstGeom>
          <a:solidFill>
            <a:srgbClr val="F8A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  <a:highlight>
                <a:srgbClr val="0000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5402D-6EA2-4967-B4DC-FBD04F395B25}"/>
              </a:ext>
            </a:extLst>
          </p:cNvPr>
          <p:cNvSpPr txBox="1"/>
          <p:nvPr/>
        </p:nvSpPr>
        <p:spPr>
          <a:xfrm>
            <a:off x="382607" y="4506999"/>
            <a:ext cx="1142373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Michael Khalil      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  </a:t>
            </a:r>
            <a:r>
              <a:rPr lang="en-US" sz="2400" b="0" i="1" u="none" strike="noStrike" dirty="0" err="1" smtClean="0">
                <a:solidFill>
                  <a:srgbClr val="000000"/>
                </a:solidFill>
                <a:effectLst/>
                <a:latin typeface="Economica"/>
              </a:rPr>
              <a:t>Gehad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  <a:latin typeface="Economica"/>
              </a:rPr>
              <a:t>AboKamar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       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Khadija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Taha         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Youssef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  <a:latin typeface="Economica"/>
              </a:rPr>
              <a:t>Metwally</a:t>
            </a:r>
            <a:endParaRPr lang="en-US" sz="1600" b="0" i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b="0" i="1" u="none" strike="noStrike" dirty="0">
                <a:solidFill>
                  <a:srgbClr val="0070C0"/>
                </a:solidFill>
                <a:effectLst/>
                <a:latin typeface="Economic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mkhal120@uOttawa.ca </a:t>
            </a:r>
            <a:r>
              <a:rPr lang="en-US" b="0" i="1" u="none" strike="noStrike" dirty="0">
                <a:solidFill>
                  <a:srgbClr val="0070C0"/>
                </a:solidFill>
                <a:effectLst/>
                <a:latin typeface="Economica"/>
              </a:rPr>
              <a:t>   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</a:rPr>
              <a:t>  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gabok033@uOttawa.ca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</a:rPr>
              <a:t>        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khesh072@uOttawa.ca </a:t>
            </a:r>
            <a:r>
              <a:rPr lang="en-US" b="0" i="1" u="none" strike="noStrike" dirty="0">
                <a:solidFill>
                  <a:srgbClr val="0070C0"/>
                </a:solidFill>
                <a:effectLst/>
                <a:latin typeface="Economica"/>
              </a:rPr>
              <a:t>     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  <a:hlinkClick r:id="rId7"/>
              </a:rPr>
              <a:t>ymetw027@uOttawa.ca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2504E-CAF0-43B2-8EA5-C8D5ACCA0FFC}"/>
              </a:ext>
            </a:extLst>
          </p:cNvPr>
          <p:cNvSpPr txBox="1"/>
          <p:nvPr/>
        </p:nvSpPr>
        <p:spPr>
          <a:xfrm>
            <a:off x="-6043" y="1566907"/>
            <a:ext cx="8350898" cy="175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i="1" dirty="0">
                <a:ea typeface="+mj-ea"/>
                <a:cs typeface="+mj-cs"/>
                <a:sym typeface="Times New Roman"/>
              </a:rPr>
              <a:t>EBC/GNG5125 – Data Science Applications</a:t>
            </a:r>
            <a:r>
              <a:rPr lang="en-US" sz="23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/>
              </a:rPr>
              <a:t/>
            </a:r>
            <a:br>
              <a:rPr lang="en-US" sz="23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/>
              </a:rPr>
            </a:br>
            <a:r>
              <a:rPr lang="en-US" sz="4000" b="1" i="1" dirty="0">
                <a:latin typeface="Arial" pitchFamily="34" charset="0"/>
                <a:ea typeface="+mj-ea"/>
                <a:cs typeface="Arial" pitchFamily="34" charset="0"/>
                <a:sym typeface="Times New Roman"/>
              </a:rPr>
              <a:t>Final Project: </a:t>
            </a:r>
            <a:r>
              <a:rPr lang="en-US" sz="4000" b="1" i="1" dirty="0">
                <a:latin typeface="Arial" pitchFamily="34" charset="0"/>
                <a:ea typeface="+mj-ea"/>
                <a:cs typeface="Arial" pitchFamily="34" charset="0"/>
              </a:rPr>
              <a:t>Chatbot for Recipe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7728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D009D6D5-DAC2-4A8B-A17A-E206B9012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A036E-53FA-4530-8609-897AF0D5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9"/>
            <a:ext cx="5890145" cy="86056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Problem Formulation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xmlns="" id="{7CC12C68-35B1-4547-A917-A6C4EE64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99664"/>
            <a:ext cx="6344240" cy="39118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healthy and tasty recipe for cooking in the kitchen using the ingredients available 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home.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Fruit and Vegetable Safety | CDC">
            <a:extLst>
              <a:ext uri="{FF2B5EF4-FFF2-40B4-BE49-F238E27FC236}">
                <a16:creationId xmlns:a16="http://schemas.microsoft.com/office/drawing/2014/main" xmlns="" id="{4D57A1E7-EA10-400D-8818-D7A79545B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5" r="12596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138">
            <a:extLst>
              <a:ext uri="{FF2B5EF4-FFF2-40B4-BE49-F238E27FC236}">
                <a16:creationId xmlns:a16="http://schemas.microsoft.com/office/drawing/2014/main" xmlns="" id="{94C5663A-0CE3-4AEE-B47E-FB68D9EB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BC2D6-4557-4001-9547-76F9E75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9" y="188585"/>
            <a:ext cx="6751408" cy="137612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Preparation</a:t>
            </a:r>
          </a:p>
        </p:txBody>
      </p:sp>
      <p:pic>
        <p:nvPicPr>
          <p:cNvPr id="3074" name="Picture 2" descr="Man v machine: can computers cook, write and paint better than us? |  Artificial intelligence (AI) | The Guardian">
            <a:extLst>
              <a:ext uri="{FF2B5EF4-FFF2-40B4-BE49-F238E27FC236}">
                <a16:creationId xmlns:a16="http://schemas.microsoft.com/office/drawing/2014/main" xmlns="" id="{220EE42C-363D-4CE5-B1FA-0E2A5EFB8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" b="2"/>
          <a:stretch/>
        </p:blipFill>
        <p:spPr bwMode="auto">
          <a:xfrm>
            <a:off x="6916777" y="122556"/>
            <a:ext cx="5116963" cy="4696238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28938" y="3140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ar-E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ar-E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4745249"/>
            <a:ext cx="12188952" cy="2112751"/>
          </a:xfrm>
        </p:spPr>
      </p:pic>
      <p:sp>
        <p:nvSpPr>
          <p:cNvPr id="13" name="Content Placeholder 2053">
            <a:extLst>
              <a:ext uri="{FF2B5EF4-FFF2-40B4-BE49-F238E27FC236}">
                <a16:creationId xmlns:a16="http://schemas.microsoft.com/office/drawing/2014/main" xmlns="" id="{7CC12C68-35B1-4547-A917-A6C4EE64C12D}"/>
              </a:ext>
            </a:extLst>
          </p:cNvPr>
          <p:cNvSpPr txBox="1">
            <a:spLocks/>
          </p:cNvSpPr>
          <p:nvPr/>
        </p:nvSpPr>
        <p:spPr>
          <a:xfrm>
            <a:off x="-1" y="1899664"/>
            <a:ext cx="6344240" cy="1529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Data scraped from “allrecipes.com” website using “apify.com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37" y="383980"/>
            <a:ext cx="8235170" cy="9546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Preparation (for ingredients)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D9F12-D32A-4995-8CC0-A74B62A9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684134"/>
            <a:ext cx="10980761" cy="484632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Remove brackets and strings inside.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Remove fractions such as '½' using regular expressions.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Remove any number.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Replace some words with different spelling such as: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ricottum</a:t>
            </a:r>
            <a:r>
              <a:rPr lang="en-US" dirty="0">
                <a:latin typeface="Arial" pitchFamily="34" charset="0"/>
                <a:cs typeface="Arial" pitchFamily="34" charset="0"/>
              </a:rPr>
              <a:t>', 'ricotta'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olife</a:t>
            </a:r>
            <a:r>
              <a:rPr lang="en-US" dirty="0">
                <a:latin typeface="Arial" pitchFamily="34" charset="0"/>
                <a:cs typeface="Arial" pitchFamily="34" charset="0"/>
              </a:rPr>
              <a:t>', 'olive'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Remove extra stop words found in the data: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['teaspoons', 'tablespoons', 'chopped', 'ground', 'minced', 'cups', 'extract', 'shredded', 'and', 'or',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'all-purpose', </a:t>
            </a:r>
            <a:r>
              <a:rPr lang="en-US" dirty="0">
                <a:latin typeface="Arial" pitchFamily="34" charset="0"/>
                <a:cs typeface="Arial" pitchFamily="34" charset="0"/>
              </a:rPr>
              <a:t>....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Separate 'salt pepper' into two different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ingredients: 'salt</a:t>
            </a:r>
            <a:r>
              <a:rPr lang="en-US" dirty="0">
                <a:latin typeface="Arial" pitchFamily="34" charset="0"/>
                <a:cs typeface="Arial" pitchFamily="34" charset="0"/>
              </a:rPr>
              <a:t>' and 'pepper'.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A53DE-50C3-4CB3-B77D-BA236AD3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30" y="1397530"/>
            <a:ext cx="10515600" cy="676929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Top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words (before and after)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2052" name="Picture 4" descr="https://lh3.googleusercontent.com/YvyBBw3qDj5CvEIJTukQy-J5zHnQQeJigHXvQMAQ64GV1OmhhdFdYdqL4V59aWu7s1m8Ym4WS7_TWBf82WOTbXLGGAnlsCGZntc-dZPR4xJnTdC4SXtEJKBBQ78z5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60" y="1939729"/>
            <a:ext cx="4885899" cy="46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VkS43Bk_Xqfwt-iCCsmfBKMB4HsJfb18XXZtVMbuWy9T99xVDTqx15G5aStaev9BdKLgw4MeuizC4dxy9-BHm4eFUsSO1QrNC75ce61ojy7TKqVnojYCmiDfDlmn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3" y="1939729"/>
            <a:ext cx="4797567" cy="469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37" y="383980"/>
            <a:ext cx="8235170" cy="9546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Preparation (for ingredients)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006" y="0"/>
            <a:ext cx="8235170" cy="9546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Preparation (for instructions)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D9F12-D32A-4995-8CC0-A74B62A9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684134"/>
            <a:ext cx="10980761" cy="484632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Remove extra stop words found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in </a:t>
            </a:r>
            <a:r>
              <a:rPr lang="en-US" dirty="0">
                <a:latin typeface="Arial" pitchFamily="34" charset="0"/>
                <a:cs typeface="Arial" pitchFamily="34" charset="0"/>
              </a:rPr>
              <a:t>the data: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['.', ',', 'and', 'the', 'a', 'in',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'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','until','with','minutes','of</a:t>
            </a:r>
            <a:r>
              <a:rPr lang="en-US" dirty="0">
                <a:latin typeface="Arial" pitchFamily="34" charset="0"/>
                <a:cs typeface="Arial" pitchFamily="34" charset="0"/>
              </a:rPr>
              <a:t>',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'into</a:t>
            </a:r>
            <a:r>
              <a:rPr lang="en-US" dirty="0">
                <a:latin typeface="Arial" pitchFamily="34" charset="0"/>
                <a:cs typeface="Arial" pitchFamily="34" charset="0"/>
              </a:rPr>
              <a:t>', 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degrees','bowl','over','for</a:t>
            </a:r>
            <a:r>
              <a:rPr lang="en-US" dirty="0">
                <a:latin typeface="Arial" pitchFamily="34" charset="0"/>
                <a:cs typeface="Arial" pitchFamily="34" charset="0"/>
              </a:rPr>
              <a:t>',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oven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','mixture','heat</a:t>
            </a:r>
            <a:r>
              <a:rPr lang="en-US" dirty="0">
                <a:latin typeface="Arial" pitchFamily="34" charset="0"/>
                <a:cs typeface="Arial" pitchFamily="34" charset="0"/>
              </a:rPr>
              <a:t>', ';']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Apply </a:t>
            </a:r>
            <a:r>
              <a:rPr lang="en-US" dirty="0">
                <a:latin typeface="Arial" pitchFamily="34" charset="0"/>
                <a:cs typeface="Arial" pitchFamily="34" charset="0"/>
              </a:rPr>
              <a:t>stemming algorithm: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PorterStemmer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1" y="900144"/>
            <a:ext cx="5308981" cy="59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37" y="383980"/>
            <a:ext cx="8235170" cy="9546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Text Transformation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D9F12-D32A-4995-8CC0-A74B62A9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684134"/>
            <a:ext cx="10980761" cy="484632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ingredients: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TF-IDF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CountVectorizer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Word2Vec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recipes’ instructions: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TF-IDF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CountVectorizer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94" y="1168415"/>
            <a:ext cx="4903995" cy="54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744" y="1"/>
            <a:ext cx="6825792" cy="900752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77" y="960804"/>
            <a:ext cx="10515600" cy="41605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Clustering: K-Means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T-SNE for visualizing the clusters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lh3.googleusercontent.com/xeNLhtQSIOHUJ9nJ9g5h0ICxSYUJloEEoXJ8oH9JpEav24jPdcw9vnyqe8NId1ni9O2SBX-07NKxRmbiuhYGedWBBp_MwC2_WJvTc-B0yz2gg3QylTE4yvQ_MSEsZ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4" y="2064008"/>
            <a:ext cx="7073519" cy="22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wltROIrp4YuW6kYSiQC1w2OLx7cEIW9CeexTBF1udeRB3XmgKg75_I0QId4P3lH2OEmUpzNk06qn6DbfH9CdEru5t5QtWOmwOLR_1sR5CUIiTpmYLSI3RrD0JtEN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20" y="3593550"/>
            <a:ext cx="6851176" cy="297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C6969B"/>
      </a:accent1>
      <a:accent2>
        <a:srgbClr val="BA91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1165</Words>
  <Application>Microsoft Office PowerPoint</Application>
  <PresentationFormat>Custom</PresentationFormat>
  <Paragraphs>149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BrushVTI</vt:lpstr>
      <vt:lpstr>PowerPoint Presentation</vt:lpstr>
      <vt:lpstr>PowerPoint Presentation</vt:lpstr>
      <vt:lpstr>Problem Formulation</vt:lpstr>
      <vt:lpstr>Data Preparation</vt:lpstr>
      <vt:lpstr>Data Preparation (for ingredients)</vt:lpstr>
      <vt:lpstr>Data Preparation (for ingredients)</vt:lpstr>
      <vt:lpstr>Data Preparation (for instructions)</vt:lpstr>
      <vt:lpstr>Text Transformation</vt:lpstr>
      <vt:lpstr>Modeling &amp; Evaluation</vt:lpstr>
      <vt:lpstr>Modeling &amp; Evaluation</vt:lpstr>
      <vt:lpstr>Modeling &amp; Evaluation</vt:lpstr>
      <vt:lpstr>Modeling &amp; Evaluation</vt:lpstr>
      <vt:lpstr>Error Analysis</vt:lpstr>
      <vt:lpstr>Chat bot Evaluation</vt:lpstr>
      <vt:lpstr>Chat bot Evaluation</vt:lpstr>
      <vt:lpstr>Chat bot Evaluation</vt:lpstr>
      <vt:lpstr>Now , for the Live Demo</vt:lpstr>
      <vt:lpstr>Bye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Gehad Abo Kamar</dc:creator>
  <cp:lastModifiedBy>ismail - [2010]</cp:lastModifiedBy>
  <cp:revision>33</cp:revision>
  <dcterms:created xsi:type="dcterms:W3CDTF">2021-07-25T07:28:33Z</dcterms:created>
  <dcterms:modified xsi:type="dcterms:W3CDTF">2021-07-25T11:57:00Z</dcterms:modified>
</cp:coreProperties>
</file>