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267" r:id="rId2"/>
    <p:sldId id="256" r:id="rId3"/>
    <p:sldId id="257" r:id="rId4"/>
    <p:sldId id="258" r:id="rId5"/>
    <p:sldId id="259" r:id="rId6"/>
    <p:sldId id="260" r:id="rId7"/>
    <p:sldId id="268" r:id="rId8"/>
    <p:sldId id="269" r:id="rId9"/>
    <p:sldId id="261" r:id="rId10"/>
    <p:sldId id="270" r:id="rId11"/>
    <p:sldId id="271" r:id="rId12"/>
    <p:sldId id="272" r:id="rId13"/>
    <p:sldId id="263" r:id="rId14"/>
    <p:sldId id="273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579C7C8-E749-4D3C-9BA8-756DD0181759}" type="datetimeFigureOut">
              <a:rPr lang="ar-EG" smtClean="0"/>
              <a:t>16/12/1442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061503A-EF12-4FBD-97F3-1BEB853BFF6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6163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503A-EF12-4FBD-97F3-1BEB853BFF6D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1945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Clusters supported. </a:t>
            </a:r>
          </a:p>
          <a:p>
            <a:r>
              <a:rPr lang="en-US" dirty="0" smtClean="0"/>
              <a:t>This is the number of question and answer pairs you’re capable of responding to.</a:t>
            </a:r>
          </a:p>
          <a:p>
            <a:r>
              <a:rPr lang="en-US" dirty="0" smtClean="0"/>
              <a:t>Questions per cluster. </a:t>
            </a:r>
          </a:p>
          <a:p>
            <a:r>
              <a:rPr lang="en-US" dirty="0" smtClean="0"/>
              <a:t>For each cluster or topic, how many variations of questions is your </a:t>
            </a:r>
            <a:r>
              <a:rPr lang="en-US" dirty="0" err="1" smtClean="0"/>
              <a:t>chatbot</a:t>
            </a:r>
            <a:r>
              <a:rPr lang="en-US" dirty="0" smtClean="0"/>
              <a:t> able to answer?</a:t>
            </a:r>
          </a:p>
          <a:p>
            <a:r>
              <a:rPr lang="en-US" dirty="0" smtClean="0"/>
              <a:t>Accuracy rate. </a:t>
            </a:r>
          </a:p>
          <a:p>
            <a:r>
              <a:rPr lang="en-US" dirty="0" smtClean="0"/>
              <a:t>Within those known clusters and questions, how often is the bot giving a helpful and correct answer? We recommend aiming for 80% accuracy to be top quality.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Clusters supported.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This is the number of question and answer pairs you’re capable of responding to.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Questions per cluster.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 each cluster or topic, how many variations of questions is your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able to answer?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Accuracy rate.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Within those known clusters and questions, how often is the bot giving a helpful and correct answer? We recommend aiming for 80% accuracy to be top quality.</a:t>
            </a:r>
          </a:p>
          <a:p>
            <a:pPr marL="457200" lvl="1" indent="0">
              <a:buNone/>
            </a:pPr>
            <a:endParaRPr lang="it-IT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Clusters supported.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This is the number of question and answer pairs you’re capable of responding to.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Questions per cluster.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 each cluster or topic, how many variations of questions is your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able to answer?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Accuracy rate.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Within those known clusters and questions, how often is the bot giving a helpful and correct answer? We recommend aiming for 80% accuracy to be top quality</a:t>
            </a:r>
            <a:endParaRPr lang="en-US" dirty="0" smtClean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1503A-EF12-4FBD-97F3-1BEB853BFF6D}" type="slidenum">
              <a:rPr lang="ar-EG" smtClean="0"/>
              <a:t>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6957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7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3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7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4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8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2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4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mailto:ymetw027@uOttawa.c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khesh072@uOttawa.ca" TargetMode="External"/><Relationship Id="rId5" Type="http://schemas.openxmlformats.org/officeDocument/2006/relationships/hyperlink" Target="mailto:gabok033@uOttawa.ca" TargetMode="External"/><Relationship Id="rId4" Type="http://schemas.openxmlformats.org/officeDocument/2006/relationships/hyperlink" Target="mailto:mkhal120@uOttawa.c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130" y="477211"/>
            <a:ext cx="5092562" cy="5889469"/>
          </a:xfrm>
        </p:spPr>
      </p:pic>
    </p:spTree>
    <p:extLst>
      <p:ext uri="{BB962C8B-B14F-4D97-AF65-F5344CB8AC3E}">
        <p14:creationId xmlns:p14="http://schemas.microsoft.com/office/powerpoint/2010/main" val="40555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933DF-12D9-4F05-9DE1-508BC0E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26" y="393405"/>
            <a:ext cx="6825792" cy="1067749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Modeling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0A1A9-E6DE-4CA0-941D-DFEF1AF3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04"/>
            <a:ext cx="10515600" cy="41605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Use Word2Vec </a:t>
            </a:r>
            <a:r>
              <a:rPr lang="en-US" dirty="0">
                <a:latin typeface="Arial" pitchFamily="34" charset="0"/>
                <a:cs typeface="Arial" pitchFamily="34" charset="0"/>
              </a:rPr>
              <a:t>to find the most similar ingredients to an ingredient in the vocabulary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Silhouette Coefficient: 0.17660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https://lh4.googleusercontent.com/oGp0fMasKjs9TXQYi-PAz0gJx_9c1j5GaH1XEZtJCl5B4JCgcUSY6Ee0yqVfLPwnob9vb3RdhI-YYzkvh4JYuIiIqUjVR7YujkRlas80FflT4oMrbWvBy8rhQut7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699" y="2283310"/>
            <a:ext cx="4426850" cy="44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9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933DF-12D9-4F05-9DE1-508BC0E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26" y="393405"/>
            <a:ext cx="6825792" cy="1067749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Modeling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0A1A9-E6DE-4CA0-941D-DFEF1AF3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2" y="1378424"/>
            <a:ext cx="12082818" cy="5479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Recommendation system: Content-based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Use "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pairwise_distances_argmin_min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“ function with “Cosine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Simiarity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metric.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0"/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Input: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pasta and tomato</a:t>
            </a:r>
            <a:endParaRPr lang="en-US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Output: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it-IT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“Emily’s Excellent Taco </a:t>
            </a:r>
            <a:r>
              <a:rPr lang="it-IT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Casserole’’: 'cheddar cheese,lettuce,tomato,salsa,cream‘</a:t>
            </a:r>
            <a:endParaRPr lang="it-IT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it-IT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it-IT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it-IT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it-IT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Creamy Pasta Bake with Cherry Tomatoes and Basil</a:t>
            </a:r>
            <a:r>
              <a:rPr lang="it-IT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”: 'olive </a:t>
            </a:r>
            <a:r>
              <a:rPr lang="it-IT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oil,onion,garlic,tomato sauce,tomato paste,whipping cream,parmesan cheese,sugar,tomato,mozzarella cheese,salt,pepper'</a:t>
            </a:r>
          </a:p>
          <a:p>
            <a:pPr marL="457200" lvl="1" indent="0">
              <a:buNone/>
            </a:pPr>
            <a:endParaRPr lang="it-IT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933DF-12D9-4F05-9DE1-508BC0E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26" y="393405"/>
            <a:ext cx="6825792" cy="1067749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Modeling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0A1A9-E6DE-4CA0-941D-DFEF1AF3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2" y="1378424"/>
            <a:ext cx="12082818" cy="54795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Classification:</a:t>
            </a:r>
          </a:p>
          <a:p>
            <a:pPr lvl="1"/>
            <a:r>
              <a:rPr lang="en-US" sz="2800" dirty="0" smtClean="0">
                <a:latin typeface="Arial" pitchFamily="34" charset="0"/>
                <a:cs typeface="Arial" pitchFamily="34" charset="0"/>
              </a:rPr>
              <a:t>Help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the user by telling him the type of the meal he/she wants to know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Used: SGD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SVM, Decision Tree,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K-Nearest Neighbor.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Champion model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K-Nearest Neighbor with 67.31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% testing accuracy.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Performed hyper-parameter tuning.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Input: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#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pizza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'dough,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pepproni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tomato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sauce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mozzarella'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Output:</a:t>
            </a:r>
            <a:endParaRPr lang="en-US" sz="2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‘dinner’</a:t>
            </a:r>
          </a:p>
          <a:p>
            <a:pPr marL="457200" lvl="1" indent="0">
              <a:buNone/>
            </a:pPr>
            <a:endParaRPr lang="it-IT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AC8063-B170-49AC-9B92-254C2E22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524" y="322097"/>
            <a:ext cx="5364637" cy="822172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Error Analysis</a:t>
            </a:r>
          </a:p>
        </p:txBody>
      </p:sp>
      <p:pic>
        <p:nvPicPr>
          <p:cNvPr id="6146" name="Picture 2" descr="https://lh3.googleusercontent.com/bf7D2-PQ_uwXOy4jXcncbf7pwv5TCWSuEIHCdZQxGqwo5xB2vg56ebhQpcpyHL4pKMxXfCG5oBI9JlJpU-rqhZtxadLZ1MS-jfGF5BZsmMOgCTA_6XI_qVHY_Hr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59" y="1954937"/>
            <a:ext cx="5240741" cy="384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sWMO4huwp32XlIvquLuEiv-P_NkTZJ4E6sxHJdig98aS3-Hea4aLTLW149FJS1I4651Nwto8sOKMiDJt8pb0h9-GJzZs7S7A-5OXvoGrcgOTt9iE9R_APn89DO_J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69540" cy="228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lh4.googleusercontent.com/DbfRgtbEupb_dgO7hovJuQt5CB6DltMvXR9JoZDM-QF9B8WG4chedbksiDHFxwP4kzvrWcLj-x_rB16C20G14c4MwpW4jRQXZAQ4OC3c4-YVXC0nf5hQzta110aBc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" y="2288538"/>
            <a:ext cx="6951236" cy="21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lh6.googleusercontent.com/x8yrmQcJFc8ts9h8VnoUPURaJ3tE4t0qseIliS3B4rhSXFR-hq0mLsCRT7R93QtQfGpQjiM8ORTd7Hovz9qoMcbZLh8zxujlGwi15CyBLLQPX1iHjQLEHzEucxW9z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4" y="4460799"/>
            <a:ext cx="6788055" cy="21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1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933DF-12D9-4F05-9DE1-508BC0E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26" y="393405"/>
            <a:ext cx="6825792" cy="1067749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Chat bot Evaluation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0A1A9-E6DE-4CA0-941D-DFEF1AF3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2" y="1378424"/>
            <a:ext cx="12082818" cy="5479575"/>
          </a:xfrm>
        </p:spPr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Clusters </a:t>
            </a:r>
            <a:r>
              <a:rPr lang="en-US" dirty="0">
                <a:latin typeface="Arial" pitchFamily="34" charset="0"/>
                <a:cs typeface="Arial" pitchFamily="34" charset="0"/>
              </a:rPr>
              <a:t>supported.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dirty="0">
                <a:latin typeface="Arial" pitchFamily="34" charset="0"/>
                <a:cs typeface="Arial" pitchFamily="34" charset="0"/>
              </a:rPr>
              <a:t>is the number of question and answer pairs you’re capable of responding to.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Questions </a:t>
            </a:r>
            <a:r>
              <a:rPr lang="en-US" dirty="0">
                <a:latin typeface="Arial" pitchFamily="34" charset="0"/>
                <a:cs typeface="Arial" pitchFamily="34" charset="0"/>
              </a:rPr>
              <a:t>per cluster.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dirty="0">
                <a:latin typeface="Arial" pitchFamily="34" charset="0"/>
                <a:cs typeface="Arial" pitchFamily="34" charset="0"/>
              </a:rPr>
              <a:t>each cluster or topic, how many variations of questions is your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chatbot</a:t>
            </a:r>
            <a:r>
              <a:rPr lang="en-US" dirty="0">
                <a:latin typeface="Arial" pitchFamily="34" charset="0"/>
                <a:cs typeface="Arial" pitchFamily="34" charset="0"/>
              </a:rPr>
              <a:t> able to answer?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Accuracy </a:t>
            </a:r>
            <a:r>
              <a:rPr lang="en-US" dirty="0">
                <a:latin typeface="Arial" pitchFamily="34" charset="0"/>
                <a:cs typeface="Arial" pitchFamily="34" charset="0"/>
              </a:rPr>
              <a:t>rate.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Within </a:t>
            </a:r>
            <a:r>
              <a:rPr lang="en-US" dirty="0">
                <a:latin typeface="Arial" pitchFamily="34" charset="0"/>
                <a:cs typeface="Arial" pitchFamily="34" charset="0"/>
              </a:rPr>
              <a:t>those known clusters and questions, how often is the bot giving a helpful and correct answer? We recommend aiming for 80% accuracy to be top quality.</a:t>
            </a:r>
          </a:p>
          <a:p>
            <a:pPr marL="457200" lvl="1" indent="0">
              <a:buNone/>
            </a:pPr>
            <a:endParaRPr lang="it-IT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2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raphic 1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B7BD7FCF-A254-4A97-A15C-319B67622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xmlns="" id="{52FFAF72-6204-4676-9C6F-9A4CC4D918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0FC3F8-AF8C-4F62-A106-11672C7B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8530" y="2423568"/>
            <a:ext cx="4367283" cy="20108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Now </a:t>
            </a:r>
            <a:br>
              <a:rPr lang="en-US" sz="3200" b="1" dirty="0"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latin typeface="Arial" pitchFamily="34" charset="0"/>
                <a:cs typeface="Arial" pitchFamily="34" charset="0"/>
              </a:rPr>
              <a:t>for the Live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09" y="245244"/>
            <a:ext cx="8490017" cy="636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736F0DFD-0954-464F-BF12-DD2E6F6E03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4" name="Picture 4" descr="What Is The Innovation Behind Chatbots And Why Is It Important?">
            <a:extLst>
              <a:ext uri="{FF2B5EF4-FFF2-40B4-BE49-F238E27FC236}">
                <a16:creationId xmlns:a16="http://schemas.microsoft.com/office/drawing/2014/main" xmlns="" id="{A26C4E95-FEB7-48E5-842C-EE3C9C1A44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8371" y="879138"/>
            <a:ext cx="877333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FC73F27C-4FBA-44B6-8E05-FE3344F3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882" y="1656599"/>
            <a:ext cx="3160303" cy="888640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Bye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xmlns="" id="{214DB47B-6C2B-46D1-9B08-00E098C72C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xmlns="" id="{22529A60-AF95-4701-96D7-990122FA99FA}"/>
              </a:ext>
            </a:extLst>
          </p:cNvPr>
          <p:cNvPicPr/>
          <p:nvPr/>
        </p:nvPicPr>
        <p:blipFill rotWithShape="1">
          <a:blip r:embed="rId2"/>
          <a:srcRect l="1263" r="911"/>
          <a:stretch/>
        </p:blipFill>
        <p:spPr>
          <a:xfrm>
            <a:off x="-9153" y="10"/>
            <a:ext cx="2042234" cy="1750969"/>
          </a:xfrm>
          <a:custGeom>
            <a:avLst/>
            <a:gdLst/>
            <a:ahLst/>
            <a:cxnLst/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</p:pic>
      <p:pic>
        <p:nvPicPr>
          <p:cNvPr id="1031" name="Picture 7" descr="Top 10 Chatbot Use Cases That Really Work">
            <a:extLst>
              <a:ext uri="{FF2B5EF4-FFF2-40B4-BE49-F238E27FC236}">
                <a16:creationId xmlns:a16="http://schemas.microsoft.com/office/drawing/2014/main" xmlns="" id="{489DC997-D2B7-4CC7-A2EB-AB9A5B20F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4" r="20310" b="2"/>
          <a:stretch/>
        </p:blipFill>
        <p:spPr bwMode="auto">
          <a:xfrm>
            <a:off x="7256620" y="13832"/>
            <a:ext cx="4941485" cy="3877363"/>
          </a:xfrm>
          <a:custGeom>
            <a:avLst/>
            <a:gdLst/>
            <a:ahLst/>
            <a:cxnLst/>
            <a:rect l="l" t="t" r="r" b="b"/>
            <a:pathLst>
              <a:path w="4569568" h="3877363">
                <a:moveTo>
                  <a:pt x="3843224" y="17"/>
                </a:moveTo>
                <a:cubicBezTo>
                  <a:pt x="3853657" y="-269"/>
                  <a:pt x="3863732" y="3160"/>
                  <a:pt x="3872078" y="16745"/>
                </a:cubicBezTo>
                <a:cubicBezTo>
                  <a:pt x="3827725" y="52547"/>
                  <a:pt x="3771210" y="39089"/>
                  <a:pt x="3711358" y="79463"/>
                </a:cubicBezTo>
                <a:cubicBezTo>
                  <a:pt x="3808648" y="66766"/>
                  <a:pt x="3885671" y="56609"/>
                  <a:pt x="3962692" y="46454"/>
                </a:cubicBezTo>
                <a:cubicBezTo>
                  <a:pt x="3964124" y="53563"/>
                  <a:pt x="3965554" y="60673"/>
                  <a:pt x="3966984" y="67782"/>
                </a:cubicBezTo>
                <a:cubicBezTo>
                  <a:pt x="3868502" y="82763"/>
                  <a:pt x="3777410" y="121359"/>
                  <a:pt x="3681550" y="148529"/>
                </a:cubicBezTo>
                <a:cubicBezTo>
                  <a:pt x="3690374" y="165289"/>
                  <a:pt x="3699196" y="161987"/>
                  <a:pt x="3707066" y="160972"/>
                </a:cubicBezTo>
                <a:cubicBezTo>
                  <a:pt x="3758334" y="154369"/>
                  <a:pt x="3809602" y="147768"/>
                  <a:pt x="3858724" y="129739"/>
                </a:cubicBezTo>
                <a:cubicBezTo>
                  <a:pt x="3869693" y="125675"/>
                  <a:pt x="3883047" y="125675"/>
                  <a:pt x="3889247" y="137864"/>
                </a:cubicBezTo>
                <a:cubicBezTo>
                  <a:pt x="3898070" y="155131"/>
                  <a:pt x="3885433" y="166304"/>
                  <a:pt x="3874225" y="175697"/>
                </a:cubicBezTo>
                <a:cubicBezTo>
                  <a:pt x="3854670" y="191949"/>
                  <a:pt x="3831064" y="187379"/>
                  <a:pt x="3808410" y="190425"/>
                </a:cubicBezTo>
                <a:cubicBezTo>
                  <a:pt x="3748081" y="198297"/>
                  <a:pt x="3719226" y="222927"/>
                  <a:pt x="3705872" y="279299"/>
                </a:cubicBezTo>
                <a:cubicBezTo>
                  <a:pt x="3758811" y="256445"/>
                  <a:pt x="3809842" y="284631"/>
                  <a:pt x="3861109" y="268633"/>
                </a:cubicBezTo>
                <a:cubicBezTo>
                  <a:pt x="3874463" y="264571"/>
                  <a:pt x="3895685" y="270664"/>
                  <a:pt x="3888532" y="290216"/>
                </a:cubicBezTo>
                <a:cubicBezTo>
                  <a:pt x="3881854" y="308499"/>
                  <a:pt x="3859678" y="321702"/>
                  <a:pt x="3899025" y="318148"/>
                </a:cubicBezTo>
                <a:cubicBezTo>
                  <a:pt x="3927162" y="315608"/>
                  <a:pt x="3982246" y="336176"/>
                  <a:pt x="3959116" y="341254"/>
                </a:cubicBezTo>
                <a:cubicBezTo>
                  <a:pt x="3930024" y="347603"/>
                  <a:pt x="3901646" y="356744"/>
                  <a:pt x="3864685" y="367154"/>
                </a:cubicBezTo>
                <a:cubicBezTo>
                  <a:pt x="3905463" y="384166"/>
                  <a:pt x="3934793" y="380611"/>
                  <a:pt x="3965554" y="367154"/>
                </a:cubicBezTo>
                <a:cubicBezTo>
                  <a:pt x="4002753" y="350903"/>
                  <a:pt x="4051161" y="331098"/>
                  <a:pt x="4081445" y="349381"/>
                </a:cubicBezTo>
                <a:cubicBezTo>
                  <a:pt x="4126752" y="376803"/>
                  <a:pt x="4164428" y="359536"/>
                  <a:pt x="4204966" y="354966"/>
                </a:cubicBezTo>
                <a:cubicBezTo>
                  <a:pt x="4287472" y="345570"/>
                  <a:pt x="4369264" y="329827"/>
                  <a:pt x="4452008" y="322211"/>
                </a:cubicBezTo>
                <a:cubicBezTo>
                  <a:pt x="4485154" y="319164"/>
                  <a:pt x="4520922" y="304691"/>
                  <a:pt x="4569568" y="324495"/>
                </a:cubicBezTo>
                <a:cubicBezTo>
                  <a:pt x="4349232" y="425810"/>
                  <a:pt x="4112683" y="419463"/>
                  <a:pt x="3915955" y="544899"/>
                </a:cubicBezTo>
                <a:cubicBezTo>
                  <a:pt x="3924301" y="556833"/>
                  <a:pt x="3966745" y="590858"/>
                  <a:pt x="3949339" y="593397"/>
                </a:cubicBezTo>
                <a:cubicBezTo>
                  <a:pt x="3900455" y="600761"/>
                  <a:pt x="3857056" y="625645"/>
                  <a:pt x="3812464" y="646212"/>
                </a:cubicBezTo>
                <a:cubicBezTo>
                  <a:pt x="3793148" y="655100"/>
                  <a:pt x="3769780" y="666781"/>
                  <a:pt x="3778841" y="698520"/>
                </a:cubicBezTo>
                <a:cubicBezTo>
                  <a:pt x="3795295" y="707407"/>
                  <a:pt x="3807456" y="694965"/>
                  <a:pt x="3821047" y="693950"/>
                </a:cubicBezTo>
                <a:cubicBezTo>
                  <a:pt x="3834878" y="692935"/>
                  <a:pt x="3865879" y="699535"/>
                  <a:pt x="3857293" y="703852"/>
                </a:cubicBezTo>
                <a:cubicBezTo>
                  <a:pt x="3818186" y="723405"/>
                  <a:pt x="3888532" y="770380"/>
                  <a:pt x="3842271" y="770380"/>
                </a:cubicBezTo>
                <a:cubicBezTo>
                  <a:pt x="3764772" y="770633"/>
                  <a:pt x="3723519" y="853919"/>
                  <a:pt x="3648882" y="856205"/>
                </a:cubicBezTo>
                <a:cubicBezTo>
                  <a:pt x="3636960" y="856458"/>
                  <a:pt x="3631236" y="871185"/>
                  <a:pt x="3631474" y="884136"/>
                </a:cubicBezTo>
                <a:cubicBezTo>
                  <a:pt x="3631474" y="899626"/>
                  <a:pt x="3642444" y="902418"/>
                  <a:pt x="3654605" y="903942"/>
                </a:cubicBezTo>
                <a:cubicBezTo>
                  <a:pt x="3673205" y="906226"/>
                  <a:pt x="3692520" y="884136"/>
                  <a:pt x="3717081" y="914098"/>
                </a:cubicBezTo>
                <a:cubicBezTo>
                  <a:pt x="3672966" y="931618"/>
                  <a:pt x="3628852" y="949140"/>
                  <a:pt x="3629568" y="1009319"/>
                </a:cubicBezTo>
                <a:cubicBezTo>
                  <a:pt x="3629805" y="1025569"/>
                  <a:pt x="3611444" y="1031663"/>
                  <a:pt x="3597613" y="1035726"/>
                </a:cubicBezTo>
                <a:cubicBezTo>
                  <a:pt x="3574721" y="1042329"/>
                  <a:pt x="3555408" y="1054009"/>
                  <a:pt x="3543006" y="1076608"/>
                </a:cubicBezTo>
                <a:cubicBezTo>
                  <a:pt x="3543246" y="1080925"/>
                  <a:pt x="3543484" y="1085495"/>
                  <a:pt x="3542052" y="1089050"/>
                </a:cubicBezTo>
                <a:cubicBezTo>
                  <a:pt x="3546106" y="1143642"/>
                  <a:pt x="3579490" y="1142118"/>
                  <a:pt x="3616451" y="1132978"/>
                </a:cubicBezTo>
                <a:cubicBezTo>
                  <a:pt x="3660566" y="1121805"/>
                  <a:pt x="3704204" y="1101491"/>
                  <a:pt x="3750703" y="1121043"/>
                </a:cubicBezTo>
                <a:cubicBezTo>
                  <a:pt x="3685126" y="1147197"/>
                  <a:pt x="3613828" y="1149228"/>
                  <a:pt x="3552307" y="1186555"/>
                </a:cubicBezTo>
                <a:cubicBezTo>
                  <a:pt x="3777410" y="1193411"/>
                  <a:pt x="3976284" y="1075591"/>
                  <a:pt x="4194473" y="1030395"/>
                </a:cubicBezTo>
                <a:cubicBezTo>
                  <a:pt x="4187082" y="1060610"/>
                  <a:pt x="4169436" y="1066704"/>
                  <a:pt x="4153459" y="1071275"/>
                </a:cubicBezTo>
                <a:cubicBezTo>
                  <a:pt x="4072860" y="1094129"/>
                  <a:pt x="4002278" y="1139581"/>
                  <a:pt x="3928831" y="1178936"/>
                </a:cubicBezTo>
                <a:cubicBezTo>
                  <a:pt x="3898548" y="1195188"/>
                  <a:pt x="3876608" y="1211440"/>
                  <a:pt x="3865164" y="1246481"/>
                </a:cubicBezTo>
                <a:cubicBezTo>
                  <a:pt x="3854908" y="1278221"/>
                  <a:pt x="3835117" y="1292948"/>
                  <a:pt x="3798395" y="1283806"/>
                </a:cubicBezTo>
                <a:cubicBezTo>
                  <a:pt x="3768588" y="1276188"/>
                  <a:pt x="3735920" y="1280251"/>
                  <a:pt x="3704681" y="1283045"/>
                </a:cubicBezTo>
                <a:cubicBezTo>
                  <a:pt x="3668674" y="1286092"/>
                  <a:pt x="3628374" y="1321895"/>
                  <a:pt x="3638151" y="1340431"/>
                </a:cubicBezTo>
                <a:cubicBezTo>
                  <a:pt x="3654843" y="1371917"/>
                  <a:pt x="3682743" y="1356174"/>
                  <a:pt x="3707542" y="1352619"/>
                </a:cubicBezTo>
                <a:cubicBezTo>
                  <a:pt x="3735681" y="1348303"/>
                  <a:pt x="3787902" y="1339415"/>
                  <a:pt x="3788856" y="1343224"/>
                </a:cubicBezTo>
                <a:cubicBezTo>
                  <a:pt x="3807219" y="1422193"/>
                  <a:pt x="3936463" y="1353382"/>
                  <a:pt x="3964363" y="1346270"/>
                </a:cubicBezTo>
                <a:cubicBezTo>
                  <a:pt x="3999176" y="1337384"/>
                  <a:pt x="4031845" y="1353635"/>
                  <a:pt x="4064991" y="1357443"/>
                </a:cubicBezTo>
                <a:cubicBezTo>
                  <a:pt x="4094560" y="1360998"/>
                  <a:pt x="4261720" y="1371917"/>
                  <a:pt x="4296295" y="1338398"/>
                </a:cubicBezTo>
                <a:cubicBezTo>
                  <a:pt x="4301064" y="1364552"/>
                  <a:pt x="4291050" y="1375217"/>
                  <a:pt x="4282702" y="1387152"/>
                </a:cubicBezTo>
                <a:cubicBezTo>
                  <a:pt x="4271019" y="1404164"/>
                  <a:pt x="4269110" y="1416099"/>
                  <a:pt x="4291288" y="1429556"/>
                </a:cubicBezTo>
                <a:cubicBezTo>
                  <a:pt x="4354480" y="1468154"/>
                  <a:pt x="4353524" y="1469422"/>
                  <a:pt x="4294626" y="1521730"/>
                </a:cubicBezTo>
                <a:cubicBezTo>
                  <a:pt x="4291763" y="1524015"/>
                  <a:pt x="4292957" y="1531633"/>
                  <a:pt x="4292480" y="1536712"/>
                </a:cubicBezTo>
                <a:cubicBezTo>
                  <a:pt x="4307980" y="1544836"/>
                  <a:pt x="4326102" y="1524523"/>
                  <a:pt x="4344224" y="1546361"/>
                </a:cubicBezTo>
                <a:cubicBezTo>
                  <a:pt x="4265296" y="1642341"/>
                  <a:pt x="4144874" y="1665955"/>
                  <a:pt x="4035898" y="1738070"/>
                </a:cubicBezTo>
                <a:cubicBezTo>
                  <a:pt x="4124128" y="1761938"/>
                  <a:pt x="4177066" y="1678652"/>
                  <a:pt x="4241926" y="1689317"/>
                </a:cubicBezTo>
                <a:cubicBezTo>
                  <a:pt x="4274357" y="1715471"/>
                  <a:pt x="4178020" y="1757368"/>
                  <a:pt x="4269826" y="1769810"/>
                </a:cubicBezTo>
                <a:cubicBezTo>
                  <a:pt x="4230002" y="1792663"/>
                  <a:pt x="4200434" y="1815006"/>
                  <a:pt x="4173012" y="1841415"/>
                </a:cubicBezTo>
                <a:cubicBezTo>
                  <a:pt x="4124128" y="1888644"/>
                  <a:pt x="4114590" y="1919623"/>
                  <a:pt x="4137244" y="1983103"/>
                </a:cubicBezTo>
                <a:cubicBezTo>
                  <a:pt x="4152029" y="2024746"/>
                  <a:pt x="4173728" y="2063089"/>
                  <a:pt x="4154652" y="2112602"/>
                </a:cubicBezTo>
                <a:cubicBezTo>
                  <a:pt x="4141298" y="2146628"/>
                  <a:pt x="4146544" y="2168972"/>
                  <a:pt x="4196142" y="2153737"/>
                </a:cubicBezTo>
                <a:cubicBezTo>
                  <a:pt x="4249557" y="2137485"/>
                  <a:pt x="4269587" y="2167956"/>
                  <a:pt x="4256234" y="2227627"/>
                </a:cubicBezTo>
                <a:cubicBezTo>
                  <a:pt x="4247650" y="2265970"/>
                  <a:pt x="4256712" y="2277649"/>
                  <a:pt x="4293433" y="2273333"/>
                </a:cubicBezTo>
                <a:cubicBezTo>
                  <a:pt x="4333972" y="2268509"/>
                  <a:pt x="4372602" y="2243370"/>
                  <a:pt x="4422678" y="2255559"/>
                </a:cubicBezTo>
                <a:cubicBezTo>
                  <a:pt x="4382618" y="2325134"/>
                  <a:pt x="4297010" y="2305328"/>
                  <a:pt x="4250272" y="2371602"/>
                </a:cubicBezTo>
                <a:cubicBezTo>
                  <a:pt x="4306072" y="2371854"/>
                  <a:pt x="4348756" y="2371602"/>
                  <a:pt x="4390009" y="2357127"/>
                </a:cubicBezTo>
                <a:cubicBezTo>
                  <a:pt x="4407179" y="2351286"/>
                  <a:pt x="4426018" y="2345194"/>
                  <a:pt x="4435554" y="2365252"/>
                </a:cubicBezTo>
                <a:cubicBezTo>
                  <a:pt x="4446762" y="2389375"/>
                  <a:pt x="4423632" y="2398516"/>
                  <a:pt x="4409562" y="2402832"/>
                </a:cubicBezTo>
                <a:cubicBezTo>
                  <a:pt x="4369978" y="2415021"/>
                  <a:pt x="4339695" y="2443968"/>
                  <a:pt x="4307026" y="2466566"/>
                </a:cubicBezTo>
                <a:cubicBezTo>
                  <a:pt x="4235250" y="2516082"/>
                  <a:pt x="4156558" y="2557470"/>
                  <a:pt x="4095751" y="2639233"/>
                </a:cubicBezTo>
                <a:cubicBezTo>
                  <a:pt x="4172297" y="2618411"/>
                  <a:pt x="4229288" y="2569913"/>
                  <a:pt x="4300350" y="2560010"/>
                </a:cubicBezTo>
                <a:cubicBezTo>
                  <a:pt x="4238826" y="2634409"/>
                  <a:pt x="4159659" y="2683415"/>
                  <a:pt x="4084784" y="2737500"/>
                </a:cubicBezTo>
                <a:cubicBezTo>
                  <a:pt x="4063322" y="2752735"/>
                  <a:pt x="4041622" y="2763146"/>
                  <a:pt x="4036853" y="2796409"/>
                </a:cubicBezTo>
                <a:cubicBezTo>
                  <a:pt x="4027552" y="2860905"/>
                  <a:pt x="3999653" y="2914228"/>
                  <a:pt x="3940039" y="2942666"/>
                </a:cubicBezTo>
                <a:cubicBezTo>
                  <a:pt x="3939562" y="2942922"/>
                  <a:pt x="3942900" y="2952571"/>
                  <a:pt x="3944808" y="2959171"/>
                </a:cubicBezTo>
                <a:cubicBezTo>
                  <a:pt x="3981292" y="2961204"/>
                  <a:pt x="4010145" y="2923115"/>
                  <a:pt x="4056645" y="2935557"/>
                </a:cubicBezTo>
                <a:cubicBezTo>
                  <a:pt x="4012052" y="2987356"/>
                  <a:pt x="3974853" y="3033825"/>
                  <a:pt x="3911662" y="3058455"/>
                </a:cubicBezTo>
                <a:cubicBezTo>
                  <a:pt x="3861109" y="3078006"/>
                  <a:pt x="3798633" y="3089433"/>
                  <a:pt x="3761910" y="3152912"/>
                </a:cubicBezTo>
                <a:cubicBezTo>
                  <a:pt x="3804594" y="3165356"/>
                  <a:pt x="3836310" y="3149613"/>
                  <a:pt x="3868264" y="3138440"/>
                </a:cubicBezTo>
                <a:cubicBezTo>
                  <a:pt x="3917147" y="3121173"/>
                  <a:pt x="3965554" y="3101622"/>
                  <a:pt x="4014438" y="3084354"/>
                </a:cubicBezTo>
                <a:cubicBezTo>
                  <a:pt x="4033038" y="3077753"/>
                  <a:pt x="4053307" y="3073181"/>
                  <a:pt x="4065229" y="3104668"/>
                </a:cubicBezTo>
                <a:cubicBezTo>
                  <a:pt x="4002991" y="3111271"/>
                  <a:pt x="3965792" y="3153929"/>
                  <a:pt x="3926686" y="3194048"/>
                </a:cubicBezTo>
                <a:cubicBezTo>
                  <a:pt x="3904746" y="3216647"/>
                  <a:pt x="3886862" y="3246864"/>
                  <a:pt x="3847279" y="3235438"/>
                </a:cubicBezTo>
                <a:cubicBezTo>
                  <a:pt x="3826532" y="3229344"/>
                  <a:pt x="3813418" y="3246355"/>
                  <a:pt x="3815565" y="3267177"/>
                </a:cubicBezTo>
                <a:cubicBezTo>
                  <a:pt x="3823433" y="3340561"/>
                  <a:pt x="3775026" y="3366206"/>
                  <a:pt x="3724950" y="3380425"/>
                </a:cubicBezTo>
                <a:cubicBezTo>
                  <a:pt x="3630043" y="3407087"/>
                  <a:pt x="3551113" y="3469805"/>
                  <a:pt x="3458831" y="3504084"/>
                </a:cubicBezTo>
                <a:cubicBezTo>
                  <a:pt x="3369170" y="3537348"/>
                  <a:pt x="3299779" y="3616317"/>
                  <a:pt x="3209882" y="3657707"/>
                </a:cubicBezTo>
                <a:cubicBezTo>
                  <a:pt x="3144781" y="3687670"/>
                  <a:pt x="3082544" y="3726265"/>
                  <a:pt x="3015536" y="3753434"/>
                </a:cubicBezTo>
                <a:cubicBezTo>
                  <a:pt x="2856963" y="3817676"/>
                  <a:pt x="2695288" y="3869222"/>
                  <a:pt x="2524314" y="3876585"/>
                </a:cubicBezTo>
                <a:cubicBezTo>
                  <a:pt x="2383147" y="3882426"/>
                  <a:pt x="1158667" y="3876841"/>
                  <a:pt x="661243" y="3041189"/>
                </a:cubicBezTo>
                <a:cubicBezTo>
                  <a:pt x="651705" y="3037125"/>
                  <a:pt x="640975" y="3026461"/>
                  <a:pt x="637637" y="3016303"/>
                </a:cubicBezTo>
                <a:cubicBezTo>
                  <a:pt x="621659" y="2968820"/>
                  <a:pt x="582552" y="2948253"/>
                  <a:pt x="547261" y="2922608"/>
                </a:cubicBezTo>
                <a:cubicBezTo>
                  <a:pt x="516261" y="2900009"/>
                  <a:pt x="483353" y="2876394"/>
                  <a:pt x="470476" y="2838305"/>
                </a:cubicBezTo>
                <a:cubicBezTo>
                  <a:pt x="453546" y="2787522"/>
                  <a:pt x="501714" y="2829165"/>
                  <a:pt x="510538" y="2809867"/>
                </a:cubicBezTo>
                <a:cubicBezTo>
                  <a:pt x="492177" y="2783460"/>
                  <a:pt x="463799" y="2759336"/>
                  <a:pt x="456407" y="2729374"/>
                </a:cubicBezTo>
                <a:cubicBezTo>
                  <a:pt x="429463" y="2621204"/>
                  <a:pt x="371278" y="2542489"/>
                  <a:pt x="284241" y="2481294"/>
                </a:cubicBezTo>
                <a:cubicBezTo>
                  <a:pt x="259203" y="2463774"/>
                  <a:pt x="242750" y="2431779"/>
                  <a:pt x="208651" y="2426702"/>
                </a:cubicBezTo>
                <a:cubicBezTo>
                  <a:pt x="132821" y="2415529"/>
                  <a:pt x="156667" y="2328180"/>
                  <a:pt x="116605" y="2289331"/>
                </a:cubicBezTo>
                <a:cubicBezTo>
                  <a:pt x="108974" y="2281966"/>
                  <a:pt x="102060" y="2267494"/>
                  <a:pt x="103490" y="2257592"/>
                </a:cubicBezTo>
                <a:cubicBezTo>
                  <a:pt x="105635" y="2243370"/>
                  <a:pt x="114698" y="2229913"/>
                  <a:pt x="122328" y="2217216"/>
                </a:cubicBezTo>
                <a:cubicBezTo>
                  <a:pt x="130198" y="2204521"/>
                  <a:pt x="142119" y="2193348"/>
                  <a:pt x="136397" y="2176590"/>
                </a:cubicBezTo>
                <a:cubicBezTo>
                  <a:pt x="134014" y="2169734"/>
                  <a:pt x="135681" y="2145866"/>
                  <a:pt x="118036" y="2164655"/>
                </a:cubicBezTo>
                <a:cubicBezTo>
                  <a:pt x="69629" y="2216201"/>
                  <a:pt x="41491" y="2167450"/>
                  <a:pt x="0" y="2144088"/>
                </a:cubicBezTo>
                <a:cubicBezTo>
                  <a:pt x="33383" y="2119965"/>
                  <a:pt x="63429" y="2102953"/>
                  <a:pt x="68437" y="2066897"/>
                </a:cubicBezTo>
                <a:cubicBezTo>
                  <a:pt x="78690" y="1992498"/>
                  <a:pt x="122565" y="1958473"/>
                  <a:pt x="189096" y="1951871"/>
                </a:cubicBezTo>
                <a:cubicBezTo>
                  <a:pt x="164535" y="1880012"/>
                  <a:pt x="164535" y="1880012"/>
                  <a:pt x="243942" y="1870107"/>
                </a:cubicBezTo>
                <a:cubicBezTo>
                  <a:pt x="213419" y="1824403"/>
                  <a:pt x="213419" y="1812722"/>
                  <a:pt x="250381" y="1796979"/>
                </a:cubicBezTo>
                <a:cubicBezTo>
                  <a:pt x="285911" y="1781998"/>
                  <a:pt x="325255" y="1776919"/>
                  <a:pt x="358164" y="1753813"/>
                </a:cubicBezTo>
                <a:cubicBezTo>
                  <a:pt x="327879" y="1695412"/>
                  <a:pt x="319295" y="1627615"/>
                  <a:pt x="256819" y="1599175"/>
                </a:cubicBezTo>
                <a:cubicBezTo>
                  <a:pt x="247042" y="1594859"/>
                  <a:pt x="240366" y="1577338"/>
                  <a:pt x="246564" y="1567182"/>
                </a:cubicBezTo>
                <a:cubicBezTo>
                  <a:pt x="269218" y="1530364"/>
                  <a:pt x="236788" y="1460535"/>
                  <a:pt x="307371" y="1452664"/>
                </a:cubicBezTo>
                <a:cubicBezTo>
                  <a:pt x="316195" y="1451902"/>
                  <a:pt x="324303" y="1444284"/>
                  <a:pt x="317387" y="1434381"/>
                </a:cubicBezTo>
                <a:cubicBezTo>
                  <a:pt x="293540" y="1399848"/>
                  <a:pt x="322394" y="1402133"/>
                  <a:pt x="339801" y="1397816"/>
                </a:cubicBezTo>
                <a:cubicBezTo>
                  <a:pt x="360787" y="1392485"/>
                  <a:pt x="384632" y="1407720"/>
                  <a:pt x="404186" y="1388929"/>
                </a:cubicBezTo>
                <a:cubicBezTo>
                  <a:pt x="399654" y="1369123"/>
                  <a:pt x="382725" y="1369377"/>
                  <a:pt x="370802" y="1363030"/>
                </a:cubicBezTo>
                <a:cubicBezTo>
                  <a:pt x="335987" y="1344747"/>
                  <a:pt x="307609" y="1322911"/>
                  <a:pt x="305940" y="1275427"/>
                </a:cubicBezTo>
                <a:cubicBezTo>
                  <a:pt x="304749" y="1237085"/>
                  <a:pt x="300933" y="1203314"/>
                  <a:pt x="349102" y="1191633"/>
                </a:cubicBezTo>
                <a:cubicBezTo>
                  <a:pt x="369132" y="1186808"/>
                  <a:pt x="363408" y="1159132"/>
                  <a:pt x="351962" y="1145419"/>
                </a:cubicBezTo>
                <a:cubicBezTo>
                  <a:pt x="331455" y="1121043"/>
                  <a:pt x="314526" y="1088542"/>
                  <a:pt x="279233" y="1086257"/>
                </a:cubicBezTo>
                <a:cubicBezTo>
                  <a:pt x="257772" y="1084734"/>
                  <a:pt x="241318" y="1074575"/>
                  <a:pt x="224388" y="1062896"/>
                </a:cubicBezTo>
                <a:cubicBezTo>
                  <a:pt x="212228" y="1054515"/>
                  <a:pt x="197681" y="1047406"/>
                  <a:pt x="199111" y="1029379"/>
                </a:cubicBezTo>
                <a:cubicBezTo>
                  <a:pt x="200542" y="1012112"/>
                  <a:pt x="214610" y="1005002"/>
                  <a:pt x="228919" y="1001447"/>
                </a:cubicBezTo>
                <a:cubicBezTo>
                  <a:pt x="276611" y="990021"/>
                  <a:pt x="321440" y="973262"/>
                  <a:pt x="361264" y="934920"/>
                </a:cubicBezTo>
                <a:cubicBezTo>
                  <a:pt x="334794" y="914607"/>
                  <a:pt x="309518" y="899879"/>
                  <a:pt x="289964" y="879311"/>
                </a:cubicBezTo>
                <a:cubicBezTo>
                  <a:pt x="242750" y="829544"/>
                  <a:pt x="642644" y="672875"/>
                  <a:pt x="662674" y="617012"/>
                </a:cubicBezTo>
                <a:cubicBezTo>
                  <a:pt x="668873" y="599745"/>
                  <a:pt x="690096" y="581971"/>
                  <a:pt x="707744" y="576892"/>
                </a:cubicBezTo>
                <a:cubicBezTo>
                  <a:pt x="790487" y="553024"/>
                  <a:pt x="862262" y="499446"/>
                  <a:pt x="946915" y="479640"/>
                </a:cubicBezTo>
                <a:cubicBezTo>
                  <a:pt x="1026799" y="460851"/>
                  <a:pt x="1105490" y="435712"/>
                  <a:pt x="1193003" y="410829"/>
                </a:cubicBezTo>
                <a:cubicBezTo>
                  <a:pt x="1139351" y="348364"/>
                  <a:pt x="1044206" y="355728"/>
                  <a:pt x="1022030" y="265586"/>
                </a:cubicBezTo>
                <a:cubicBezTo>
                  <a:pt x="1108590" y="242225"/>
                  <a:pt x="1199679" y="268888"/>
                  <a:pt x="1283141" y="231814"/>
                </a:cubicBezTo>
                <a:cubicBezTo>
                  <a:pt x="1290295" y="228514"/>
                  <a:pt x="1300072" y="231814"/>
                  <a:pt x="1308655" y="232831"/>
                </a:cubicBezTo>
                <a:cubicBezTo>
                  <a:pt x="1480584" y="252636"/>
                  <a:pt x="1651797" y="235371"/>
                  <a:pt x="1821341" y="210485"/>
                </a:cubicBezTo>
                <a:cubicBezTo>
                  <a:pt x="2065522" y="174938"/>
                  <a:pt x="2310657" y="152338"/>
                  <a:pt x="2556268" y="136340"/>
                </a:cubicBezTo>
                <a:cubicBezTo>
                  <a:pt x="2759196" y="123136"/>
                  <a:pt x="2962599" y="117297"/>
                  <a:pt x="3164574" y="91905"/>
                </a:cubicBezTo>
                <a:cubicBezTo>
                  <a:pt x="3380616" y="64736"/>
                  <a:pt x="3596420" y="34011"/>
                  <a:pt x="3812226" y="5572"/>
                </a:cubicBezTo>
                <a:cubicBezTo>
                  <a:pt x="3822002" y="4301"/>
                  <a:pt x="3832792" y="302"/>
                  <a:pt x="3843224" y="1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2A3196C-515D-40F3-8A38-FC2FB1F14941}"/>
              </a:ext>
            </a:extLst>
          </p:cNvPr>
          <p:cNvSpPr/>
          <p:nvPr/>
        </p:nvSpPr>
        <p:spPr>
          <a:xfrm>
            <a:off x="443685" y="3900623"/>
            <a:ext cx="7202078" cy="47134"/>
          </a:xfrm>
          <a:prstGeom prst="rect">
            <a:avLst/>
          </a:prstGeom>
          <a:solidFill>
            <a:srgbClr val="F8A8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  <a:highlight>
                <a:srgbClr val="0000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2D5402D-6EA2-4967-B4DC-FBD04F395B25}"/>
              </a:ext>
            </a:extLst>
          </p:cNvPr>
          <p:cNvSpPr txBox="1"/>
          <p:nvPr/>
        </p:nvSpPr>
        <p:spPr>
          <a:xfrm>
            <a:off x="382607" y="4506999"/>
            <a:ext cx="11423737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b="0" i="1" u="none" strike="noStrike" dirty="0">
                <a:solidFill>
                  <a:srgbClr val="000000"/>
                </a:solidFill>
                <a:effectLst/>
                <a:latin typeface="Economica"/>
              </a:rPr>
              <a:t>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Economica"/>
              </a:rPr>
              <a:t>Michael Khalil       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Economica"/>
              </a:rPr>
              <a:t>   </a:t>
            </a:r>
            <a:r>
              <a:rPr lang="en-US" sz="2400" b="0" i="1" u="none" strike="noStrike" dirty="0" err="1" smtClean="0">
                <a:solidFill>
                  <a:srgbClr val="000000"/>
                </a:solidFill>
                <a:effectLst/>
                <a:latin typeface="Economica"/>
              </a:rPr>
              <a:t>Gehad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Economica"/>
              </a:rPr>
              <a:t> 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  <a:latin typeface="Economica"/>
              </a:rPr>
              <a:t>AboKamar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Economica"/>
              </a:rPr>
              <a:t>        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Economica"/>
              </a:rPr>
              <a:t>Khadija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Economica"/>
              </a:rPr>
              <a:t>Taha          </a:t>
            </a:r>
            <a:r>
              <a:rPr lang="en-US" sz="2400" b="0" i="1" u="none" strike="noStrike" dirty="0" smtClean="0">
                <a:solidFill>
                  <a:srgbClr val="000000"/>
                </a:solidFill>
                <a:effectLst/>
                <a:latin typeface="Economica"/>
              </a:rPr>
              <a:t> Youssef </a:t>
            </a:r>
            <a:r>
              <a:rPr lang="en-US" sz="2400" b="0" i="1" u="none" strike="noStrike" dirty="0" err="1">
                <a:solidFill>
                  <a:srgbClr val="000000"/>
                </a:solidFill>
                <a:effectLst/>
                <a:latin typeface="Economica"/>
              </a:rPr>
              <a:t>Metwally</a:t>
            </a:r>
            <a:endParaRPr lang="en-US" sz="1600" b="0" i="1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b="0" i="1" u="none" strike="noStrike" dirty="0">
                <a:solidFill>
                  <a:srgbClr val="0070C0"/>
                </a:solidFill>
                <a:effectLst/>
                <a:latin typeface="Economica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mkhal120@uOttawa.ca </a:t>
            </a:r>
            <a:r>
              <a:rPr lang="en-US" b="0" i="1" u="none" strike="noStrike" dirty="0">
                <a:solidFill>
                  <a:srgbClr val="0070C0"/>
                </a:solidFill>
                <a:effectLst/>
                <a:latin typeface="Economica"/>
              </a:rPr>
              <a:t>    </a:t>
            </a:r>
            <a:r>
              <a:rPr lang="en-US" b="0" i="1" u="none" strike="noStrike" dirty="0" smtClean="0">
                <a:solidFill>
                  <a:srgbClr val="0070C0"/>
                </a:solidFill>
                <a:effectLst/>
                <a:latin typeface="Economica"/>
              </a:rPr>
              <a:t>   </a:t>
            </a:r>
            <a:r>
              <a:rPr lang="en-US" b="0" i="1" u="none" strike="noStrike" dirty="0" smtClean="0">
                <a:solidFill>
                  <a:srgbClr val="0070C0"/>
                </a:solidFill>
                <a:effectLst/>
                <a:latin typeface="Economica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gabok033@uOttawa.ca </a:t>
            </a:r>
            <a:r>
              <a:rPr lang="en-US" b="0" i="1" u="none" strike="noStrike" dirty="0" smtClean="0">
                <a:solidFill>
                  <a:srgbClr val="0070C0"/>
                </a:solidFill>
                <a:effectLst/>
                <a:latin typeface="Economica"/>
              </a:rPr>
              <a:t>         </a:t>
            </a:r>
            <a:r>
              <a:rPr lang="en-US" b="0" i="1" u="none" strike="noStrike" dirty="0" smtClean="0">
                <a:solidFill>
                  <a:srgbClr val="0070C0"/>
                </a:solidFill>
                <a:effectLst/>
                <a:latin typeface="Economica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khesh072@uOttawa.ca </a:t>
            </a:r>
            <a:r>
              <a:rPr lang="en-US" b="0" i="1" u="none" strike="noStrike" dirty="0">
                <a:solidFill>
                  <a:srgbClr val="0070C0"/>
                </a:solidFill>
                <a:effectLst/>
                <a:latin typeface="Economica"/>
              </a:rPr>
              <a:t>     </a:t>
            </a:r>
            <a:r>
              <a:rPr lang="en-US" b="0" i="1" u="none" strike="noStrike" dirty="0" smtClean="0">
                <a:solidFill>
                  <a:srgbClr val="0070C0"/>
                </a:solidFill>
                <a:effectLst/>
                <a:latin typeface="Economica"/>
                <a:hlinkClick r:id="rId7"/>
              </a:rPr>
              <a:t>ymetw027@uOttawa.ca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B2504E-CAF0-43B2-8EA5-C8D5ACCA0FFC}"/>
              </a:ext>
            </a:extLst>
          </p:cNvPr>
          <p:cNvSpPr txBox="1"/>
          <p:nvPr/>
        </p:nvSpPr>
        <p:spPr>
          <a:xfrm>
            <a:off x="-6043" y="1566907"/>
            <a:ext cx="8350898" cy="17509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i="1" dirty="0">
                <a:ea typeface="+mj-ea"/>
                <a:cs typeface="+mj-cs"/>
                <a:sym typeface="Times New Roman"/>
              </a:rPr>
              <a:t>EBC/GNG5125 – Data Science Applications</a:t>
            </a:r>
            <a:r>
              <a:rPr lang="en-US" sz="23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Times New Roman"/>
              </a:rPr>
              <a:t/>
            </a:r>
            <a:br>
              <a:rPr lang="en-US" sz="23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Times New Roman"/>
              </a:rPr>
            </a:br>
            <a:r>
              <a:rPr lang="en-US" sz="4000" b="1" i="1" dirty="0">
                <a:latin typeface="Arial" pitchFamily="34" charset="0"/>
                <a:ea typeface="+mj-ea"/>
                <a:cs typeface="Arial" pitchFamily="34" charset="0"/>
                <a:sym typeface="Times New Roman"/>
              </a:rPr>
              <a:t>Final Project: </a:t>
            </a:r>
            <a:r>
              <a:rPr lang="en-US" sz="4000" b="1" i="1" dirty="0">
                <a:latin typeface="Arial" pitchFamily="34" charset="0"/>
                <a:ea typeface="+mj-ea"/>
                <a:cs typeface="Arial" pitchFamily="34" charset="0"/>
              </a:rPr>
              <a:t>Chatbot for Recipe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7728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xmlns="" id="{D009D6D5-DAC2-4A8B-A17A-E206B9012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A036E-53FA-4530-8609-897AF0D5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09"/>
            <a:ext cx="5890145" cy="86056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Problem Formulation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xmlns="" id="{7CC12C68-35B1-4547-A917-A6C4EE64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99664"/>
            <a:ext cx="6344240" cy="391186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 healthy and tasty recipe for cooking in the kitchen using the ingredients available at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home.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Fruit and Vegetable Safety | CDC">
            <a:extLst>
              <a:ext uri="{FF2B5EF4-FFF2-40B4-BE49-F238E27FC236}">
                <a16:creationId xmlns:a16="http://schemas.microsoft.com/office/drawing/2014/main" xmlns="" id="{4D57A1E7-EA10-400D-8818-D7A79545B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5" r="12596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7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138">
            <a:extLst>
              <a:ext uri="{FF2B5EF4-FFF2-40B4-BE49-F238E27FC236}">
                <a16:creationId xmlns:a16="http://schemas.microsoft.com/office/drawing/2014/main" xmlns="" id="{94C5663A-0CE3-4AEE-B47E-FB68D9EB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BC2D6-4557-4001-9547-76F9E75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9" y="188585"/>
            <a:ext cx="6751408" cy="137612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Data Preparation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Man v machine: can computers cook, write and paint better than us? |  Artificial intelligence (AI) | The Guardian">
            <a:extLst>
              <a:ext uri="{FF2B5EF4-FFF2-40B4-BE49-F238E27FC236}">
                <a16:creationId xmlns:a16="http://schemas.microsoft.com/office/drawing/2014/main" xmlns="" id="{220EE42C-363D-4CE5-B1FA-0E2A5EFB8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0" b="2"/>
          <a:stretch/>
        </p:blipFill>
        <p:spPr bwMode="auto">
          <a:xfrm>
            <a:off x="6916777" y="122556"/>
            <a:ext cx="5116963" cy="4696238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28938" y="3140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ar-EG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ar-E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4745249"/>
            <a:ext cx="12188952" cy="2112751"/>
          </a:xfrm>
        </p:spPr>
      </p:pic>
      <p:sp>
        <p:nvSpPr>
          <p:cNvPr id="13" name="Content Placeholder 2053">
            <a:extLst>
              <a:ext uri="{FF2B5EF4-FFF2-40B4-BE49-F238E27FC236}">
                <a16:creationId xmlns:a16="http://schemas.microsoft.com/office/drawing/2014/main" xmlns="" id="{7CC12C68-35B1-4547-A917-A6C4EE64C12D}"/>
              </a:ext>
            </a:extLst>
          </p:cNvPr>
          <p:cNvSpPr txBox="1">
            <a:spLocks/>
          </p:cNvSpPr>
          <p:nvPr/>
        </p:nvSpPr>
        <p:spPr>
          <a:xfrm>
            <a:off x="-1" y="1899664"/>
            <a:ext cx="6344240" cy="1529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itchFamily="34" charset="0"/>
                <a:cs typeface="Arial" pitchFamily="34" charset="0"/>
              </a:rPr>
              <a:t>Data scraped from “allrecipes.com” website using “apify.com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”.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22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04BBC-E871-462A-A1C7-4ED5C097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937" y="383980"/>
            <a:ext cx="8235170" cy="9546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Preparation (for ingredients)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5D9F12-D32A-4995-8CC0-A74B62A9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5" y="1684134"/>
            <a:ext cx="10980761" cy="484632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Remove brackets and strings inside.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Remove fractions such as '½' using regular expressions.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Remove any number.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Replace some words with different spelling such as: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'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ricottum</a:t>
            </a:r>
            <a:r>
              <a:rPr lang="en-US" dirty="0">
                <a:latin typeface="Arial" pitchFamily="34" charset="0"/>
                <a:cs typeface="Arial" pitchFamily="34" charset="0"/>
              </a:rPr>
              <a:t>', 'ricotta'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'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olife</a:t>
            </a:r>
            <a:r>
              <a:rPr lang="en-US" dirty="0">
                <a:latin typeface="Arial" pitchFamily="34" charset="0"/>
                <a:cs typeface="Arial" pitchFamily="34" charset="0"/>
              </a:rPr>
              <a:t>', 'olive'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Remove extra stop words found in the data: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['teaspoons', 'tablespoons', 'chopped', 'ground', 'minced', 'cups', 'extract', 'shredded', 'and', 'or',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'all-purpose', </a:t>
            </a:r>
            <a:r>
              <a:rPr lang="en-US" dirty="0">
                <a:latin typeface="Arial" pitchFamily="34" charset="0"/>
                <a:cs typeface="Arial" pitchFamily="34" charset="0"/>
              </a:rPr>
              <a:t>....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Separate 'salt pepper' into two different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ingredients: 'salt</a:t>
            </a:r>
            <a:r>
              <a:rPr lang="en-US" dirty="0">
                <a:latin typeface="Arial" pitchFamily="34" charset="0"/>
                <a:cs typeface="Arial" pitchFamily="34" charset="0"/>
              </a:rPr>
              <a:t>' and 'pepper'.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5A53DE-50C3-4CB3-B77D-BA236AD38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430" y="1397530"/>
            <a:ext cx="10515600" cy="676929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Top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words (before and after)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2052" name="Picture 4" descr="https://lh3.googleusercontent.com/YvyBBw3qDj5CvEIJTukQy-J5zHnQQeJigHXvQMAQ64GV1OmhhdFdYdqL4V59aWu7s1m8Ym4WS7_TWBf82WOTbXLGGAnlsCGZntc-dZPR4xJnTdC4SXtEJKBBQ78z5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60" y="1939729"/>
            <a:ext cx="4885899" cy="467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VkS43Bk_Xqfwt-iCCsmfBKMB4HsJfb18XXZtVMbuWy9T99xVDTqx15G5aStaev9BdKLgw4MeuizC4dxy9-BHm4eFUsSO1QrNC75ce61ojy7TKqVnojYCmiDfDlmn_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73" y="1939729"/>
            <a:ext cx="4797567" cy="469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82304BBC-E871-462A-A1C7-4ED5C097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937" y="383980"/>
            <a:ext cx="8235170" cy="9546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Preparation (for ingredients)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04BBC-E871-462A-A1C7-4ED5C097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006" y="0"/>
            <a:ext cx="8235170" cy="9546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Preparation (for instructions)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5D9F12-D32A-4995-8CC0-A74B62A9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5" y="1684134"/>
            <a:ext cx="10980761" cy="484632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Remove extra stop words found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in </a:t>
            </a:r>
            <a:r>
              <a:rPr lang="en-US" dirty="0">
                <a:latin typeface="Arial" pitchFamily="34" charset="0"/>
                <a:cs typeface="Arial" pitchFamily="34" charset="0"/>
              </a:rPr>
              <a:t>the data: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['.', ',', 'and', 'the', 'a', 'in',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'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','until','with','minutes','of</a:t>
            </a:r>
            <a:r>
              <a:rPr lang="en-US" dirty="0">
                <a:latin typeface="Arial" pitchFamily="34" charset="0"/>
                <a:cs typeface="Arial" pitchFamily="34" charset="0"/>
              </a:rPr>
              <a:t>',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'into</a:t>
            </a:r>
            <a:r>
              <a:rPr lang="en-US" dirty="0">
                <a:latin typeface="Arial" pitchFamily="34" charset="0"/>
                <a:cs typeface="Arial" pitchFamily="34" charset="0"/>
              </a:rPr>
              <a:t>', '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degrees','bowl','over','for</a:t>
            </a:r>
            <a:r>
              <a:rPr lang="en-US" dirty="0">
                <a:latin typeface="Arial" pitchFamily="34" charset="0"/>
                <a:cs typeface="Arial" pitchFamily="34" charset="0"/>
              </a:rPr>
              <a:t>',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‘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oven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','mixture','heat</a:t>
            </a:r>
            <a:r>
              <a:rPr lang="en-US" dirty="0">
                <a:latin typeface="Arial" pitchFamily="34" charset="0"/>
                <a:cs typeface="Arial" pitchFamily="34" charset="0"/>
              </a:rPr>
              <a:t>', ';']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Apply </a:t>
            </a:r>
            <a:r>
              <a:rPr lang="en-US" dirty="0">
                <a:latin typeface="Arial" pitchFamily="34" charset="0"/>
                <a:cs typeface="Arial" pitchFamily="34" charset="0"/>
              </a:rPr>
              <a:t>stemming algorithm: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PorterStemmer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401" y="900144"/>
            <a:ext cx="5308981" cy="59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04BBC-E871-462A-A1C7-4ED5C097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937" y="383980"/>
            <a:ext cx="8235170" cy="954628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Text Transformation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5D9F12-D32A-4995-8CC0-A74B62A9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5" y="1684134"/>
            <a:ext cx="10980761" cy="484632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ingredients: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TF-IDF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CountVectorizer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Word2Vec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recipes’ instructions: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TF-IDF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err="1">
                <a:latin typeface="Arial" pitchFamily="34" charset="0"/>
                <a:cs typeface="Arial" pitchFamily="34" charset="0"/>
              </a:rPr>
              <a:t>CountVectorizer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94" y="1168415"/>
            <a:ext cx="4903995" cy="545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933DF-12D9-4F05-9DE1-508BC0EE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926" y="393405"/>
            <a:ext cx="6825792" cy="1067749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Modeling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20A1A9-E6DE-4CA0-941D-DFEF1AF3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04"/>
            <a:ext cx="10515600" cy="416052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Clustering: K-Means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Use T-SNE for visualizing the clusters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s://lh6.googleusercontent.com/cbw1I35itvCUVQTvkq1OryaLqQWmS8ZUXipL3Vcp846PoGT8aVX_Iw17wy6O5s_Kax8BiG68UWCjg7ER4MvOdt1VvYI2QYwMjpXRTPeuiRBsKSdqd_oRB7BAZCddX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63" y="2531651"/>
            <a:ext cx="8735681" cy="418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0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C6969B"/>
      </a:accent1>
      <a:accent2>
        <a:srgbClr val="BA91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681</Words>
  <Application>Microsoft Office PowerPoint</Application>
  <PresentationFormat>Custom</PresentationFormat>
  <Paragraphs>102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BrushVTI</vt:lpstr>
      <vt:lpstr>PowerPoint Presentation</vt:lpstr>
      <vt:lpstr>PowerPoint Presentation</vt:lpstr>
      <vt:lpstr>Problem Formulation</vt:lpstr>
      <vt:lpstr>Data Preparation</vt:lpstr>
      <vt:lpstr>Data Preparation (for ingredients)</vt:lpstr>
      <vt:lpstr>Data Preparation (for ingredients)</vt:lpstr>
      <vt:lpstr>Data Preparation (for instructions)</vt:lpstr>
      <vt:lpstr>Text Transformation</vt:lpstr>
      <vt:lpstr>Modeling &amp; Evaluation</vt:lpstr>
      <vt:lpstr>Modeling &amp; Evaluation</vt:lpstr>
      <vt:lpstr>Modeling &amp; Evaluation</vt:lpstr>
      <vt:lpstr>Modeling &amp; Evaluation</vt:lpstr>
      <vt:lpstr>Error Analysis</vt:lpstr>
      <vt:lpstr>Chat bot Evaluation</vt:lpstr>
      <vt:lpstr>Now  for the Live Demo</vt:lpstr>
      <vt:lpstr>Bye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Gehad Abo Kamar</dc:creator>
  <cp:lastModifiedBy>ismail - [2010]</cp:lastModifiedBy>
  <cp:revision>31</cp:revision>
  <dcterms:created xsi:type="dcterms:W3CDTF">2021-07-25T07:28:33Z</dcterms:created>
  <dcterms:modified xsi:type="dcterms:W3CDTF">2021-07-25T10:29:16Z</dcterms:modified>
</cp:coreProperties>
</file>