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3"/>
    <p:sldId id="337" r:id="rId4"/>
    <p:sldId id="257" r:id="rId5"/>
    <p:sldId id="259" r:id="rId6"/>
    <p:sldId id="339" r:id="rId7"/>
    <p:sldId id="340" r:id="rId8"/>
    <p:sldId id="341" r:id="rId9"/>
    <p:sldId id="342" r:id="rId10"/>
    <p:sldId id="343" r:id="rId11"/>
    <p:sldId id="345" r:id="rId12"/>
    <p:sldId id="344" r:id="rId13"/>
    <p:sldId id="379" r:id="rId14"/>
    <p:sldId id="380" r:id="rId15"/>
    <p:sldId id="381" r:id="rId16"/>
    <p:sldId id="382" r:id="rId17"/>
    <p:sldId id="383" r:id="rId18"/>
    <p:sldId id="338" r:id="rId19"/>
    <p:sldId id="385" r:id="rId20"/>
    <p:sldId id="386" r:id="rId21"/>
    <p:sldId id="384" r:id="rId23"/>
    <p:sldId id="352" r:id="rId24"/>
    <p:sldId id="353" r:id="rId25"/>
    <p:sldId id="354" r:id="rId26"/>
    <p:sldId id="348" r:id="rId27"/>
    <p:sldId id="346" r:id="rId28"/>
    <p:sldId id="349" r:id="rId29"/>
    <p:sldId id="350" r:id="rId30"/>
    <p:sldId id="364" r:id="rId31"/>
    <p:sldId id="351" r:id="rId32"/>
    <p:sldId id="355" r:id="rId33"/>
    <p:sldId id="363" r:id="rId34"/>
    <p:sldId id="356" r:id="rId35"/>
    <p:sldId id="357" r:id="rId36"/>
    <p:sldId id="358" r:id="rId37"/>
    <p:sldId id="359" r:id="rId38"/>
    <p:sldId id="360" r:id="rId39"/>
    <p:sldId id="361" r:id="rId40"/>
    <p:sldId id="362" r:id="rId41"/>
    <p:sldId id="347" r:id="rId42"/>
    <p:sldId id="37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6" userDrawn="1">
          <p15:clr>
            <a:srgbClr val="A4A3A4"/>
          </p15:clr>
        </p15:guide>
        <p15:guide id="2" pos="38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0" autoAdjust="0"/>
    <p:restoredTop sz="95443" autoAdjust="0"/>
  </p:normalViewPr>
  <p:slideViewPr>
    <p:cSldViewPr snapToGrid="0">
      <p:cViewPr varScale="1">
        <p:scale>
          <a:sx n="75" d="100"/>
          <a:sy n="75" d="100"/>
        </p:scale>
        <p:origin x="60" y="582"/>
      </p:cViewPr>
      <p:guideLst>
        <p:guide orient="horz" pos="2186"/>
        <p:guide pos="3825"/>
      </p:guideLst>
    </p:cSldViewPr>
  </p:slideViewPr>
  <p:notesTextViewPr>
    <p:cViewPr>
      <p:scale>
        <a:sx n="1" d="1"/>
        <a:sy n="1" d="1"/>
      </p:scale>
      <p:origin x="0" y="-3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3C516-6149-47C5-9FBD-A62F0462632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A0291-80CB-4451-9F2D-3FDA32A3F2E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researchgate.net/publication/277871132_Computer_Aided_Diagnosis_of_Prostate_Cancer_within_the_Peripheral_Zone_in_T2-Weighted_MRI/figures?lo=1" TargetMode="External"/><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researchgate.net/publication/277871132_Computer_Aided_Diagnosis_of_Prostate_Cancer_within_the_Peripheral_Zone_in_T2-Weighted_MRI/figures?lo=1" TargetMode="External"/><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excelr.com/skewness-and-kurtosis" TargetMode="External"/><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Im</a:t>
            </a:r>
            <a:r>
              <a:rPr lang="en-US" sz="900" i="1"/>
              <a:t>age Courtasy: https://cancerimagingjournal.biomedcentral.com/articles/10.1186/s40644-019-0234-4</a:t>
            </a:r>
            <a:endParaRPr lang="en-US" sz="900" i="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i="1" dirty="0">
                <a:solidFill>
                  <a:schemeClr val="bg1">
                    <a:lumMod val="85000"/>
                  </a:schemeClr>
                </a:solidFill>
                <a:sym typeface="+mn-ea"/>
                <a:hlinkClick r:id="rId3"/>
              </a:rPr>
              <a:t>Image </a:t>
            </a:r>
            <a:r>
              <a:rPr lang="en-GB" i="1" dirty="0" err="1">
                <a:solidFill>
                  <a:schemeClr val="bg1">
                    <a:lumMod val="85000"/>
                  </a:schemeClr>
                </a:solidFill>
                <a:sym typeface="+mn-ea"/>
                <a:hlinkClick r:id="rId3"/>
              </a:rPr>
              <a:t>Courtasy</a:t>
            </a:r>
            <a:r>
              <a:rPr lang="en-GB" i="1" dirty="0">
                <a:solidFill>
                  <a:schemeClr val="bg1">
                    <a:lumMod val="85000"/>
                  </a:schemeClr>
                </a:solidFill>
                <a:sym typeface="+mn-ea"/>
                <a:hlinkClick r:id="rId3"/>
              </a:rPr>
              <a:t>: https://www.researchgate.net/publication/277871132_Computer_Aided_Diagnosis_of_Prostate_Cancer_within_the_Peripheral_Zone_in_T2-Weighted_MRI/figures?lo=1</a:t>
            </a:r>
            <a:endParaRPr lang="en-GB" i="1" dirty="0">
              <a:solidFill>
                <a:schemeClr val="bg1">
                  <a:lumMod val="85000"/>
                </a:schemeClr>
              </a:solidFill>
            </a:endParaRPr>
          </a:p>
          <a:p>
            <a:endParaRPr lang="en-GB" i="1" dirty="0">
              <a:solidFill>
                <a:schemeClr val="bg1">
                  <a:lumMod val="85000"/>
                </a:schemeClr>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GB" sz="900" i="1" dirty="0">
                <a:solidFill>
                  <a:schemeClr val="bg1">
                    <a:lumMod val="85000"/>
                  </a:schemeClr>
                </a:solidFill>
                <a:sym typeface="+mn-ea"/>
                <a:hlinkClick r:id="rId3"/>
              </a:rPr>
              <a:t>I</a:t>
            </a:r>
            <a:r>
              <a:rPr lang="en-GB" sz="900" i="1" dirty="0">
                <a:solidFill>
                  <a:schemeClr val="bg1">
                    <a:lumMod val="85000"/>
                  </a:schemeClr>
                </a:solidFill>
                <a:sym typeface="+mn-ea"/>
                <a:hlinkClick r:id="rId3"/>
              </a:rPr>
              <a:t>mage </a:t>
            </a:r>
            <a:r>
              <a:rPr lang="en-GB" sz="900" i="1" dirty="0" err="1">
                <a:solidFill>
                  <a:schemeClr val="bg1">
                    <a:lumMod val="85000"/>
                  </a:schemeClr>
                </a:solidFill>
                <a:sym typeface="+mn-ea"/>
                <a:hlinkClick r:id="rId3"/>
              </a:rPr>
              <a:t>Courtasy</a:t>
            </a:r>
            <a:r>
              <a:rPr lang="en-GB" sz="900" i="1" dirty="0">
                <a:solidFill>
                  <a:schemeClr val="bg1">
                    <a:lumMod val="85000"/>
                  </a:schemeClr>
                </a:solidFill>
                <a:sym typeface="+mn-ea"/>
                <a:hlinkClick r:id="rId3"/>
              </a:rPr>
              <a:t>: https://www.researchgate.net/publication/277871132_Computer_Aided_Diagnosis_of_Prostate_Cancer_within_the_Peripheral_Zone_in_T2-Weighted_MRI/figures?lo=1</a:t>
            </a:r>
            <a:endParaRPr lang="en-GB" sz="900" i="1" dirty="0">
              <a:solidFill>
                <a:schemeClr val="bg1">
                  <a:lumMod val="85000"/>
                </a:schemeClr>
              </a:solidFill>
            </a:endParaRPr>
          </a:p>
          <a:p>
            <a:endParaRPr lang="en-GB" sz="900" i="1" dirty="0">
              <a:solidFill>
                <a:schemeClr val="bg1">
                  <a:lumMod val="85000"/>
                </a:schemeClr>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a variance is used to measure how far the data values are dispersed from the mean, and the standard deviation is the used to calculate the amount of dispersion of the given data set values.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Population variance: 1/N</a:t>
            </a:r>
            <a:endParaRPr lang="en-US" dirty="0"/>
          </a:p>
          <a:p>
            <a:r>
              <a:rPr lang="en-US"/>
              <a:t>Sample variance : 1/n-1</a:t>
            </a:r>
            <a:endParaRPr lang="en-US"/>
          </a:p>
        </p:txBody>
      </p:sp>
      <p:sp>
        <p:nvSpPr>
          <p:cNvPr id="4" name="Slide Number Placeholder 3"/>
          <p:cNvSpPr>
            <a:spLocks noGrp="1"/>
          </p:cNvSpPr>
          <p:nvPr>
            <p:ph type="sldNum" sz="quarter" idx="5"/>
          </p:nvPr>
        </p:nvSpPr>
        <p:spPr/>
        <p:txBody>
          <a:bodyPr/>
          <a:lstStyle/>
          <a:p>
            <a:fld id="{4F3A0291-80CB-4451-9F2D-3FDA32A3F2EA}"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dirty="0">
                <a:sym typeface="+mn-ea"/>
                <a:hlinkClick r:id="rId3"/>
              </a:rPr>
              <a:t>Image </a:t>
            </a:r>
            <a:r>
              <a:rPr lang="en-GB" dirty="0" err="1">
                <a:sym typeface="+mn-ea"/>
                <a:hlinkClick r:id="rId3"/>
              </a:rPr>
              <a:t>Curtosy</a:t>
            </a:r>
            <a:r>
              <a:rPr lang="en-GB" dirty="0">
                <a:sym typeface="+mn-ea"/>
                <a:hlinkClick r:id="rId3"/>
              </a:rPr>
              <a:t>: https://www.excelr.com/skewness-and-kurtosis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fld>
            <a:endParaRPr lang="en-US" dirty="0"/>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fld>
            <a:endParaRPr lang="en-US" dirty="0"/>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fld>
            <a:endParaRPr lang="en-US" dirty="0"/>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fld>
            <a:endParaRPr lang="en-US" dirty="0"/>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file:///C:\Users\Administrator\AppData\Local\Temp\wps\INetCache\fce067b42c72a33103bd5e7d67039842" TargetMode="Externa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file:///C:\Users\Administrator\AppData\Local\Temp\wps\INetCache\fce067b42c72a33103bd5e7d67039842" TargetMode="Externa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file:///C:\Users\Administrator\AppData\Local\Temp\wps\INetCache\fce067b42c72a33103bd5e7d67039842" TargetMode="Externa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researchgate.net/publication/277871132_Computer_Aided_Diagnosis_of_Prostate_Cancer_within_the_Peripheral_Zone_in_T2-Weighted_MRI/figures?lo=1" TargetMode="Externa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hyperlink" Target="https://www.researchgate.net/publication/277871132_Computer_Aided_Diagnosis_of_Prostate_Cancer_within_the_Peripheral_Zone_in_T2-Weighted_MRI/figures?lo=1" TargetMode="External"/><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hyperlink" Target="http://www.old-ib.bioninja.com.au/standard-level/topic-1-statistical-analysi/11-statistical-analysis.html" TargetMode="External"/><Relationship Id="rId1" Type="http://schemas.openxmlformats.org/officeDocument/2006/relationships/image" Target="../media/image7.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30923" y="1250788"/>
            <a:ext cx="10318418" cy="43949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10000" kern="1200" cap="all" spc="800" baseline="0">
                <a:solidFill>
                  <a:schemeClr val="tx2"/>
                </a:solidFill>
                <a:latin typeface="+mj-lt"/>
                <a:ea typeface="+mj-ea"/>
                <a:cs typeface="+mj-cs"/>
              </a:defRPr>
            </a:lvl1pPr>
          </a:lstStyle>
          <a:p>
            <a:r>
              <a:rPr lang="en-US" dirty="0"/>
              <a:t>In the name of </a:t>
            </a:r>
            <a:r>
              <a:rPr lang="en-US" dirty="0" err="1"/>
              <a:t>allah</a:t>
            </a:r>
            <a:r>
              <a:rPr lang="en-US" dirty="0"/>
              <a:t> the most merciful and </a:t>
            </a:r>
            <a:r>
              <a:rPr lang="en-US" dirty="0" err="1"/>
              <a:t>benificient</a:t>
            </a:r>
            <a:endParaRPr lang="x-non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558344" y="1821594"/>
            <a:ext cx="3967817" cy="923330"/>
          </a:xfrm>
          <a:prstGeom prst="rect">
            <a:avLst/>
          </a:prstGeom>
          <a:noFill/>
        </p:spPr>
        <p:txBody>
          <a:bodyPr wrap="none" rtlCol="0">
            <a:spAutoFit/>
          </a:bodyPr>
          <a:lstStyle/>
          <a:p>
            <a:r>
              <a:rPr lang="en-GB" dirty="0"/>
              <a:t>Example:</a:t>
            </a:r>
            <a:endParaRPr lang="en-GB" dirty="0"/>
          </a:p>
          <a:p>
            <a:endParaRPr lang="en-GB" dirty="0"/>
          </a:p>
          <a:p>
            <a:r>
              <a:rPr lang="en-GB" dirty="0"/>
              <a:t>To start with the simplest features…..</a:t>
            </a:r>
            <a:endParaRPr lang="en-GB" dirty="0"/>
          </a:p>
        </p:txBody>
      </p:sp>
      <p:sp>
        <p:nvSpPr>
          <p:cNvPr id="3" name="AutoShape 2" descr="What is the difference between black, white, grayscale and colo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6" name="AutoShape 4" descr="What is the difference between black, white, grayscale and colo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7" name="AutoShape 6" descr="What is the difference between black, white, grayscale and color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8" name="AutoShape 8" descr="What is the difference between black, white, grayscale and color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pic>
        <p:nvPicPr>
          <p:cNvPr id="1034" name="Picture 10" descr="grayscale photography of flower photo – Free Black-and-white Image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75758" y="3189869"/>
            <a:ext cx="3301332" cy="18586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362948" y="2744924"/>
            <a:ext cx="569387" cy="369332"/>
          </a:xfrm>
          <a:prstGeom prst="rect">
            <a:avLst/>
          </a:prstGeom>
          <a:noFill/>
        </p:spPr>
        <p:txBody>
          <a:bodyPr wrap="none" rtlCol="0">
            <a:spAutoFit/>
          </a:bodyPr>
          <a:lstStyle/>
          <a:p>
            <a:r>
              <a:rPr lang="en-GB" dirty="0"/>
              <a:t>198</a:t>
            </a:r>
            <a:endParaRPr lang="en-GB" dirty="0"/>
          </a:p>
        </p:txBody>
      </p:sp>
      <p:sp>
        <p:nvSpPr>
          <p:cNvPr id="11" name="Left Bracket 10"/>
          <p:cNvSpPr/>
          <p:nvPr/>
        </p:nvSpPr>
        <p:spPr>
          <a:xfrm>
            <a:off x="8912189" y="2744924"/>
            <a:ext cx="412124" cy="3359662"/>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p:cNvSpPr txBox="1"/>
          <p:nvPr/>
        </p:nvSpPr>
        <p:spPr>
          <a:xfrm>
            <a:off x="9386558" y="4095071"/>
            <a:ext cx="441146" cy="369332"/>
          </a:xfrm>
          <a:prstGeom prst="rect">
            <a:avLst/>
          </a:prstGeom>
          <a:noFill/>
        </p:spPr>
        <p:txBody>
          <a:bodyPr wrap="none" rtlCol="0">
            <a:spAutoFit/>
          </a:bodyPr>
          <a:lstStyle/>
          <a:p>
            <a:r>
              <a:rPr lang="en-GB" dirty="0"/>
              <a:t>12</a:t>
            </a:r>
            <a:endParaRPr lang="en-GB" dirty="0"/>
          </a:p>
        </p:txBody>
      </p:sp>
      <p:sp>
        <p:nvSpPr>
          <p:cNvPr id="13" name="TextBox 12"/>
          <p:cNvSpPr txBox="1"/>
          <p:nvPr/>
        </p:nvSpPr>
        <p:spPr>
          <a:xfrm>
            <a:off x="9397289" y="5638403"/>
            <a:ext cx="569387" cy="369332"/>
          </a:xfrm>
          <a:prstGeom prst="rect">
            <a:avLst/>
          </a:prstGeom>
          <a:noFill/>
        </p:spPr>
        <p:txBody>
          <a:bodyPr wrap="none" rtlCol="0">
            <a:spAutoFit/>
          </a:bodyPr>
          <a:lstStyle/>
          <a:p>
            <a:r>
              <a:rPr lang="en-GB" dirty="0"/>
              <a:t>215</a:t>
            </a:r>
            <a:endParaRPr lang="en-GB" dirty="0"/>
          </a:p>
        </p:txBody>
      </p:sp>
      <p:sp>
        <p:nvSpPr>
          <p:cNvPr id="14" name="Left Bracket 13"/>
          <p:cNvSpPr/>
          <p:nvPr/>
        </p:nvSpPr>
        <p:spPr>
          <a:xfrm flipH="1">
            <a:off x="9978970" y="2755656"/>
            <a:ext cx="336998" cy="3359662"/>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7" name="Curved Connector 16"/>
          <p:cNvCxnSpPr/>
          <p:nvPr/>
        </p:nvCxnSpPr>
        <p:spPr>
          <a:xfrm flipV="1">
            <a:off x="7777090" y="2929590"/>
            <a:ext cx="1135099" cy="637858"/>
          </a:xfrm>
          <a:prstGeom prst="curved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27321" y="3567445"/>
            <a:ext cx="1080745" cy="523220"/>
          </a:xfrm>
          <a:prstGeom prst="rect">
            <a:avLst/>
          </a:prstGeom>
          <a:noFill/>
        </p:spPr>
        <p:txBody>
          <a:bodyPr wrap="none" rtlCol="0">
            <a:spAutoFit/>
          </a:bodyPr>
          <a:lstStyle/>
          <a:p>
            <a:r>
              <a:rPr lang="en-GB" sz="1400" b="1" dirty="0"/>
              <a:t>Image</a:t>
            </a:r>
            <a:endParaRPr lang="en-GB" sz="1400" b="1" dirty="0"/>
          </a:p>
          <a:p>
            <a:r>
              <a:rPr lang="en-GB" sz="1400" b="1" dirty="0"/>
              <a:t>Descriptor</a:t>
            </a:r>
            <a:endParaRPr lang="en-GB" sz="1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558344" y="1821594"/>
            <a:ext cx="3967817" cy="923330"/>
          </a:xfrm>
          <a:prstGeom prst="rect">
            <a:avLst/>
          </a:prstGeom>
          <a:noFill/>
        </p:spPr>
        <p:txBody>
          <a:bodyPr wrap="none" rtlCol="0">
            <a:spAutoFit/>
          </a:bodyPr>
          <a:lstStyle/>
          <a:p>
            <a:r>
              <a:rPr lang="en-GB" dirty="0"/>
              <a:t>Example:</a:t>
            </a:r>
            <a:endParaRPr lang="en-GB" dirty="0"/>
          </a:p>
          <a:p>
            <a:endParaRPr lang="en-GB" dirty="0"/>
          </a:p>
          <a:p>
            <a:r>
              <a:rPr lang="en-GB" dirty="0"/>
              <a:t>To start with the simplest features…..</a:t>
            </a:r>
            <a:endParaRPr lang="en-GB" dirty="0"/>
          </a:p>
        </p:txBody>
      </p:sp>
      <p:sp>
        <p:nvSpPr>
          <p:cNvPr id="3" name="AutoShape 2" descr="What is the difference between black, white, grayscale and colo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6" name="AutoShape 4" descr="What is the difference between black, white, grayscale and colo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7" name="AutoShape 6" descr="What is the difference between black, white, grayscale and color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8" name="AutoShape 8" descr="What is the difference between black, white, grayscale and color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pic>
        <p:nvPicPr>
          <p:cNvPr id="1034" name="Picture 10" descr="grayscale photography of flower photo – Free Black-and-white Image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6953" y="3189869"/>
            <a:ext cx="2388681" cy="1652587"/>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 descr="Rose - Grayscale Free Stock Photo - Public Domain Picture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15" name="AutoShape 4" descr="Rose - Grayscale Free Stock Photo - Public Domain Pictures"/>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pic>
        <p:nvPicPr>
          <p:cNvPr id="3078" name="Picture 6" descr="Rose - Grayscale Free Stock Photo - Public Domain Pic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695" y="3176789"/>
            <a:ext cx="2459865" cy="163991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ree Grayscale rose Stock Photo - FreeImage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681" y="3176789"/>
            <a:ext cx="2329532" cy="160728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flipH="1">
            <a:off x="2529810" y="5074447"/>
            <a:ext cx="910276" cy="369332"/>
          </a:xfrm>
          <a:prstGeom prst="rect">
            <a:avLst/>
          </a:prstGeom>
          <a:noFill/>
        </p:spPr>
        <p:txBody>
          <a:bodyPr wrap="square" rtlCol="0">
            <a:spAutoFit/>
          </a:bodyPr>
          <a:lstStyle/>
          <a:p>
            <a:r>
              <a:rPr lang="en-GB" dirty="0"/>
              <a:t>198</a:t>
            </a:r>
            <a:endParaRPr lang="en-GB" dirty="0"/>
          </a:p>
        </p:txBody>
      </p:sp>
      <p:sp>
        <p:nvSpPr>
          <p:cNvPr id="20" name="Left Bracket 19"/>
          <p:cNvSpPr/>
          <p:nvPr/>
        </p:nvSpPr>
        <p:spPr>
          <a:xfrm flipH="1">
            <a:off x="2993880" y="5000789"/>
            <a:ext cx="329431" cy="1650915"/>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p:cNvSpPr txBox="1"/>
          <p:nvPr/>
        </p:nvSpPr>
        <p:spPr>
          <a:xfrm flipH="1">
            <a:off x="2606561" y="5635831"/>
            <a:ext cx="705258" cy="369332"/>
          </a:xfrm>
          <a:prstGeom prst="rect">
            <a:avLst/>
          </a:prstGeom>
          <a:noFill/>
        </p:spPr>
        <p:txBody>
          <a:bodyPr wrap="square" rtlCol="0">
            <a:spAutoFit/>
          </a:bodyPr>
          <a:lstStyle/>
          <a:p>
            <a:r>
              <a:rPr lang="en-GB" dirty="0"/>
              <a:t>12</a:t>
            </a:r>
            <a:endParaRPr lang="en-GB" dirty="0"/>
          </a:p>
        </p:txBody>
      </p:sp>
      <p:sp>
        <p:nvSpPr>
          <p:cNvPr id="22" name="TextBox 21"/>
          <p:cNvSpPr txBox="1"/>
          <p:nvPr/>
        </p:nvSpPr>
        <p:spPr>
          <a:xfrm flipH="1">
            <a:off x="2555568" y="6194825"/>
            <a:ext cx="910276" cy="369332"/>
          </a:xfrm>
          <a:prstGeom prst="rect">
            <a:avLst/>
          </a:prstGeom>
          <a:noFill/>
        </p:spPr>
        <p:txBody>
          <a:bodyPr wrap="square" rtlCol="0">
            <a:spAutoFit/>
          </a:bodyPr>
          <a:lstStyle/>
          <a:p>
            <a:r>
              <a:rPr lang="en-GB" dirty="0"/>
              <a:t>215</a:t>
            </a:r>
            <a:endParaRPr lang="en-GB" dirty="0"/>
          </a:p>
        </p:txBody>
      </p:sp>
      <p:sp>
        <p:nvSpPr>
          <p:cNvPr id="23" name="Left Bracket 22"/>
          <p:cNvSpPr/>
          <p:nvPr/>
        </p:nvSpPr>
        <p:spPr>
          <a:xfrm>
            <a:off x="2426778" y="5000789"/>
            <a:ext cx="269378" cy="1650915"/>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TextBox 28"/>
          <p:cNvSpPr txBox="1"/>
          <p:nvPr/>
        </p:nvSpPr>
        <p:spPr>
          <a:xfrm flipH="1">
            <a:off x="5245131" y="5059420"/>
            <a:ext cx="910276" cy="369332"/>
          </a:xfrm>
          <a:prstGeom prst="rect">
            <a:avLst/>
          </a:prstGeom>
          <a:noFill/>
        </p:spPr>
        <p:txBody>
          <a:bodyPr wrap="square" rtlCol="0">
            <a:spAutoFit/>
          </a:bodyPr>
          <a:lstStyle/>
          <a:p>
            <a:r>
              <a:rPr lang="en-GB" dirty="0"/>
              <a:t>187</a:t>
            </a:r>
            <a:endParaRPr lang="en-GB" dirty="0"/>
          </a:p>
        </p:txBody>
      </p:sp>
      <p:sp>
        <p:nvSpPr>
          <p:cNvPr id="30" name="Left Bracket 29"/>
          <p:cNvSpPr/>
          <p:nvPr/>
        </p:nvSpPr>
        <p:spPr>
          <a:xfrm flipH="1">
            <a:off x="5709201" y="4985762"/>
            <a:ext cx="329431" cy="1650915"/>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TextBox 30"/>
          <p:cNvSpPr txBox="1"/>
          <p:nvPr/>
        </p:nvSpPr>
        <p:spPr>
          <a:xfrm flipH="1">
            <a:off x="5321882" y="5620804"/>
            <a:ext cx="705258" cy="369332"/>
          </a:xfrm>
          <a:prstGeom prst="rect">
            <a:avLst/>
          </a:prstGeom>
          <a:noFill/>
        </p:spPr>
        <p:txBody>
          <a:bodyPr wrap="square" rtlCol="0">
            <a:spAutoFit/>
          </a:bodyPr>
          <a:lstStyle/>
          <a:p>
            <a:r>
              <a:rPr lang="en-GB" dirty="0"/>
              <a:t>22</a:t>
            </a:r>
            <a:endParaRPr lang="en-GB" dirty="0"/>
          </a:p>
        </p:txBody>
      </p:sp>
      <p:sp>
        <p:nvSpPr>
          <p:cNvPr id="32" name="TextBox 31"/>
          <p:cNvSpPr txBox="1"/>
          <p:nvPr/>
        </p:nvSpPr>
        <p:spPr>
          <a:xfrm flipH="1">
            <a:off x="5270889" y="6179798"/>
            <a:ext cx="910276" cy="369332"/>
          </a:xfrm>
          <a:prstGeom prst="rect">
            <a:avLst/>
          </a:prstGeom>
          <a:noFill/>
        </p:spPr>
        <p:txBody>
          <a:bodyPr wrap="square" rtlCol="0">
            <a:spAutoFit/>
          </a:bodyPr>
          <a:lstStyle/>
          <a:p>
            <a:r>
              <a:rPr lang="en-GB" dirty="0"/>
              <a:t>207</a:t>
            </a:r>
            <a:endParaRPr lang="en-GB" dirty="0"/>
          </a:p>
        </p:txBody>
      </p:sp>
      <p:sp>
        <p:nvSpPr>
          <p:cNvPr id="33" name="Left Bracket 32"/>
          <p:cNvSpPr/>
          <p:nvPr/>
        </p:nvSpPr>
        <p:spPr>
          <a:xfrm>
            <a:off x="5142099" y="4985762"/>
            <a:ext cx="269378" cy="1650915"/>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p:cNvSpPr txBox="1"/>
          <p:nvPr/>
        </p:nvSpPr>
        <p:spPr>
          <a:xfrm flipH="1">
            <a:off x="7923963" y="5033662"/>
            <a:ext cx="910276" cy="369332"/>
          </a:xfrm>
          <a:prstGeom prst="rect">
            <a:avLst/>
          </a:prstGeom>
          <a:noFill/>
        </p:spPr>
        <p:txBody>
          <a:bodyPr wrap="square" rtlCol="0">
            <a:spAutoFit/>
          </a:bodyPr>
          <a:lstStyle/>
          <a:p>
            <a:r>
              <a:rPr lang="en-GB" dirty="0"/>
              <a:t>183</a:t>
            </a:r>
            <a:endParaRPr lang="en-GB" dirty="0"/>
          </a:p>
        </p:txBody>
      </p:sp>
      <p:sp>
        <p:nvSpPr>
          <p:cNvPr id="35" name="Left Bracket 34"/>
          <p:cNvSpPr/>
          <p:nvPr/>
        </p:nvSpPr>
        <p:spPr>
          <a:xfrm flipH="1">
            <a:off x="8388033" y="4960004"/>
            <a:ext cx="329431" cy="1650915"/>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6" name="TextBox 35"/>
          <p:cNvSpPr txBox="1"/>
          <p:nvPr/>
        </p:nvSpPr>
        <p:spPr>
          <a:xfrm flipH="1">
            <a:off x="8000714" y="5595046"/>
            <a:ext cx="705258" cy="369332"/>
          </a:xfrm>
          <a:prstGeom prst="rect">
            <a:avLst/>
          </a:prstGeom>
          <a:noFill/>
        </p:spPr>
        <p:txBody>
          <a:bodyPr wrap="square" rtlCol="0">
            <a:spAutoFit/>
          </a:bodyPr>
          <a:lstStyle/>
          <a:p>
            <a:r>
              <a:rPr lang="en-GB" dirty="0"/>
              <a:t>18</a:t>
            </a:r>
            <a:endParaRPr lang="en-GB" dirty="0"/>
          </a:p>
        </p:txBody>
      </p:sp>
      <p:sp>
        <p:nvSpPr>
          <p:cNvPr id="37" name="TextBox 36"/>
          <p:cNvSpPr txBox="1"/>
          <p:nvPr/>
        </p:nvSpPr>
        <p:spPr>
          <a:xfrm flipH="1">
            <a:off x="7949721" y="6154040"/>
            <a:ext cx="910276" cy="369332"/>
          </a:xfrm>
          <a:prstGeom prst="rect">
            <a:avLst/>
          </a:prstGeom>
          <a:noFill/>
        </p:spPr>
        <p:txBody>
          <a:bodyPr wrap="square" rtlCol="0">
            <a:spAutoFit/>
          </a:bodyPr>
          <a:lstStyle/>
          <a:p>
            <a:r>
              <a:rPr lang="en-GB" dirty="0"/>
              <a:t>200</a:t>
            </a:r>
            <a:endParaRPr lang="en-GB" dirty="0"/>
          </a:p>
        </p:txBody>
      </p:sp>
      <p:sp>
        <p:nvSpPr>
          <p:cNvPr id="38" name="Left Bracket 37"/>
          <p:cNvSpPr/>
          <p:nvPr/>
        </p:nvSpPr>
        <p:spPr>
          <a:xfrm>
            <a:off x="7820931" y="4960004"/>
            <a:ext cx="269378" cy="1650915"/>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AutoShape 2" descr="What is the difference between black, white, grayscale and colo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6" name="AutoShape 4" descr="What is the difference between black, white, grayscale and colo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7" name="AutoShape 6" descr="What is the difference between black, white, grayscale and color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8" name="AutoShape 8" descr="What is the difference between black, white, grayscale and color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9" name="AutoShape 2" descr="Rose - Grayscale Free Stock Photo - Public Domain Picture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15" name="AutoShape 4" descr="Rose - Grayscale Free Stock Photo - Public Domain Pictures"/>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AutoShape 2" descr="What is the difference between black, white, grayscale and colo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6" name="AutoShape 4" descr="What is the difference between black, white, grayscale and colo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7" name="AutoShape 6" descr="What is the difference between black, white, grayscale and color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8" name="AutoShape 8" descr="What is the difference between black, white, grayscale and color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9" name="AutoShape 2" descr="Rose - Grayscale Free Stock Photo - Public Domain Picture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15" name="AutoShape 4" descr="Rose - Grayscale Free Stock Photo - Public Domain Pictures"/>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2" name="Text Box 1"/>
          <p:cNvSpPr txBox="1"/>
          <p:nvPr/>
        </p:nvSpPr>
        <p:spPr>
          <a:xfrm>
            <a:off x="1638935" y="2069465"/>
            <a:ext cx="6995160" cy="922020"/>
          </a:xfrm>
          <a:prstGeom prst="rect">
            <a:avLst/>
          </a:prstGeom>
          <a:noFill/>
        </p:spPr>
        <p:txBody>
          <a:bodyPr wrap="square" rtlCol="0" anchor="t">
            <a:spAutoFit/>
          </a:bodyPr>
          <a:p>
            <a:r>
              <a:rPr lang="en-US" b="1">
                <a:solidFill>
                  <a:srgbClr val="FF0000"/>
                </a:solidFill>
              </a:rPr>
              <a:t>Intensity features</a:t>
            </a:r>
            <a:endParaRPr lang="en-US" b="1">
              <a:solidFill>
                <a:srgbClr val="FF0000"/>
              </a:solidFill>
            </a:endParaRPr>
          </a:p>
          <a:p>
            <a:pPr marL="285750" indent="-285750">
              <a:buFont typeface="Arial" panose="020B0604020202020204" pitchFamily="34" charset="0"/>
              <a:buChar char="•"/>
            </a:pPr>
            <a:r>
              <a:rPr lang="en-US"/>
              <a:t> Quantify color/grayscale distribution of pixels</a:t>
            </a:r>
            <a:endParaRPr lang="en-US"/>
          </a:p>
          <a:p>
            <a:pPr marL="285750" indent="-285750">
              <a:buFont typeface="Arial" panose="020B0604020202020204" pitchFamily="34" charset="0"/>
              <a:buChar char="•"/>
            </a:pPr>
            <a:r>
              <a:rPr lang="en-US"/>
              <a:t> First-order statistical texture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AutoShape 2" descr="What is the difference between black, white, grayscale and colo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6" name="AutoShape 4" descr="What is the difference between black, white, grayscale and colo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7" name="AutoShape 6" descr="What is the difference between black, white, grayscale and color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8" name="AutoShape 8" descr="What is the difference between black, white, grayscale and color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9" name="AutoShape 2" descr="Rose - Grayscale Free Stock Photo - Public Domain Picture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15" name="AutoShape 4" descr="Rose - Grayscale Free Stock Photo - Public Domain Pictures"/>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2" name="Text Box 1"/>
          <p:cNvSpPr txBox="1"/>
          <p:nvPr/>
        </p:nvSpPr>
        <p:spPr>
          <a:xfrm>
            <a:off x="1638935" y="2069465"/>
            <a:ext cx="6995160" cy="922020"/>
          </a:xfrm>
          <a:prstGeom prst="rect">
            <a:avLst/>
          </a:prstGeom>
          <a:noFill/>
        </p:spPr>
        <p:txBody>
          <a:bodyPr wrap="square" rtlCol="0" anchor="t">
            <a:spAutoFit/>
          </a:bodyPr>
          <a:p>
            <a:r>
              <a:rPr lang="en-US" b="1">
                <a:solidFill>
                  <a:srgbClr val="FF0000"/>
                </a:solidFill>
              </a:rPr>
              <a:t>Intensity features</a:t>
            </a:r>
            <a:endParaRPr lang="en-US" b="1">
              <a:solidFill>
                <a:srgbClr val="FF0000"/>
              </a:solidFill>
            </a:endParaRPr>
          </a:p>
          <a:p>
            <a:pPr marL="285750" indent="-285750">
              <a:buFont typeface="Arial" panose="020B0604020202020204" pitchFamily="34" charset="0"/>
              <a:buChar char="•"/>
            </a:pPr>
            <a:r>
              <a:rPr lang="en-US"/>
              <a:t> Quantify color/grayscale distribution of pixels</a:t>
            </a:r>
            <a:endParaRPr lang="en-US"/>
          </a:p>
          <a:p>
            <a:pPr marL="285750" indent="-285750">
              <a:buFont typeface="Arial" panose="020B0604020202020204" pitchFamily="34" charset="0"/>
              <a:buChar char="•"/>
            </a:pPr>
            <a:r>
              <a:rPr lang="en-US"/>
              <a:t> First-order statistical texture</a:t>
            </a:r>
            <a:endParaRPr lang="en-US"/>
          </a:p>
        </p:txBody>
      </p:sp>
      <p:sp>
        <p:nvSpPr>
          <p:cNvPr id="10" name="Text Box 9"/>
          <p:cNvSpPr txBox="1"/>
          <p:nvPr/>
        </p:nvSpPr>
        <p:spPr>
          <a:xfrm>
            <a:off x="1732280" y="3185795"/>
            <a:ext cx="6995160" cy="1753235"/>
          </a:xfrm>
          <a:prstGeom prst="rect">
            <a:avLst/>
          </a:prstGeom>
          <a:noFill/>
        </p:spPr>
        <p:txBody>
          <a:bodyPr wrap="square" rtlCol="0" anchor="t">
            <a:spAutoFit/>
          </a:bodyPr>
          <a:p>
            <a:r>
              <a:rPr lang="en-US" b="1">
                <a:solidFill>
                  <a:srgbClr val="FF0000"/>
                </a:solidFill>
              </a:rPr>
              <a:t>Texture features</a:t>
            </a:r>
            <a:endParaRPr lang="en-US" b="1">
              <a:solidFill>
                <a:srgbClr val="FF0000"/>
              </a:solidFill>
            </a:endParaRPr>
          </a:p>
          <a:p>
            <a:pPr marL="285750" indent="-285750">
              <a:buFont typeface="Arial" panose="020B0604020202020204" pitchFamily="34" charset="0"/>
              <a:buChar char="•"/>
            </a:pPr>
            <a:r>
              <a:rPr lang="en-US">
                <a:solidFill>
                  <a:schemeClr val="tx1"/>
                </a:solidFill>
              </a:rPr>
              <a:t>Similar structures repeated over and over again</a:t>
            </a:r>
            <a:endParaRPr lang="en-US">
              <a:solidFill>
                <a:schemeClr val="tx1"/>
              </a:solidFill>
            </a:endParaRPr>
          </a:p>
          <a:p>
            <a:pPr indent="0">
              <a:buFont typeface="Arial" panose="020B0604020202020204" pitchFamily="34" charset="0"/>
              <a:buNone/>
            </a:pPr>
            <a:r>
              <a:rPr lang="en-US">
                <a:solidFill>
                  <a:schemeClr val="tx1"/>
                </a:solidFill>
              </a:rPr>
              <a:t>     (repeated patterns)</a:t>
            </a:r>
            <a:endParaRPr lang="en-US">
              <a:solidFill>
                <a:schemeClr val="tx1"/>
              </a:solidFill>
            </a:endParaRPr>
          </a:p>
          <a:p>
            <a:pPr marL="285750" indent="-285750">
              <a:buFont typeface="Arial" panose="020B0604020202020204" pitchFamily="34" charset="0"/>
              <a:buChar char="•"/>
            </a:pPr>
            <a:r>
              <a:rPr lang="en-US">
                <a:solidFill>
                  <a:schemeClr val="tx1"/>
                </a:solidFill>
              </a:rPr>
              <a:t> Statistical approach is to quantify spatial arrangement of pixel intensities</a:t>
            </a:r>
            <a:endParaRPr lang="en-US">
              <a:solidFill>
                <a:schemeClr val="tx1"/>
              </a:solidFill>
            </a:endParaRPr>
          </a:p>
          <a:p>
            <a:pPr marL="285750" indent="-285750">
              <a:buFont typeface="Arial" panose="020B0604020202020204" pitchFamily="34" charset="0"/>
              <a:buChar char="•"/>
            </a:pPr>
            <a:r>
              <a:rPr lang="en-US">
                <a:solidFill>
                  <a:schemeClr val="tx1"/>
                </a:solidFill>
              </a:rPr>
              <a:t> Structural approach is to define texture on objects/primitives</a:t>
            </a:r>
            <a:endParaRPr lang="en-US">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AutoShape 2" descr="What is the difference between black, white, grayscale and colo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6" name="AutoShape 4" descr="What is the difference between black, white, grayscale and colo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7" name="AutoShape 6" descr="What is the difference between black, white, grayscale and color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8" name="AutoShape 8" descr="What is the difference between black, white, grayscale and color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9" name="AutoShape 2" descr="Rose - Grayscale Free Stock Photo - Public Domain Picture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15" name="AutoShape 4" descr="Rose - Grayscale Free Stock Photo - Public Domain Pictures"/>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2" name="Text Box 1"/>
          <p:cNvSpPr txBox="1"/>
          <p:nvPr/>
        </p:nvSpPr>
        <p:spPr>
          <a:xfrm>
            <a:off x="1638935" y="2069465"/>
            <a:ext cx="6995160" cy="922020"/>
          </a:xfrm>
          <a:prstGeom prst="rect">
            <a:avLst/>
          </a:prstGeom>
          <a:noFill/>
        </p:spPr>
        <p:txBody>
          <a:bodyPr wrap="square" rtlCol="0" anchor="t">
            <a:spAutoFit/>
          </a:bodyPr>
          <a:p>
            <a:r>
              <a:rPr lang="en-US" b="1">
                <a:solidFill>
                  <a:srgbClr val="FF0000"/>
                </a:solidFill>
              </a:rPr>
              <a:t>Intensity features</a:t>
            </a:r>
            <a:endParaRPr lang="en-US" b="1">
              <a:solidFill>
                <a:srgbClr val="FF0000"/>
              </a:solidFill>
            </a:endParaRPr>
          </a:p>
          <a:p>
            <a:pPr marL="285750" indent="-285750">
              <a:buFont typeface="Arial" panose="020B0604020202020204" pitchFamily="34" charset="0"/>
              <a:buChar char="•"/>
            </a:pPr>
            <a:r>
              <a:rPr lang="en-US"/>
              <a:t> Quantify color/grayscale distribution of pixels</a:t>
            </a:r>
            <a:endParaRPr lang="en-US"/>
          </a:p>
          <a:p>
            <a:pPr marL="285750" indent="-285750">
              <a:buFont typeface="Arial" panose="020B0604020202020204" pitchFamily="34" charset="0"/>
              <a:buChar char="•"/>
            </a:pPr>
            <a:r>
              <a:rPr lang="en-US"/>
              <a:t> First-order statistical texture</a:t>
            </a:r>
            <a:endParaRPr lang="en-US"/>
          </a:p>
        </p:txBody>
      </p:sp>
      <p:sp>
        <p:nvSpPr>
          <p:cNvPr id="10" name="Text Box 9"/>
          <p:cNvSpPr txBox="1"/>
          <p:nvPr/>
        </p:nvSpPr>
        <p:spPr>
          <a:xfrm>
            <a:off x="1732280" y="3185795"/>
            <a:ext cx="6995160" cy="1753235"/>
          </a:xfrm>
          <a:prstGeom prst="rect">
            <a:avLst/>
          </a:prstGeom>
          <a:noFill/>
        </p:spPr>
        <p:txBody>
          <a:bodyPr wrap="square" rtlCol="0" anchor="t">
            <a:spAutoFit/>
          </a:bodyPr>
          <a:p>
            <a:r>
              <a:rPr lang="en-US" b="1">
                <a:solidFill>
                  <a:srgbClr val="FF0000"/>
                </a:solidFill>
              </a:rPr>
              <a:t>Texture features</a:t>
            </a:r>
            <a:endParaRPr lang="en-US" b="1">
              <a:solidFill>
                <a:srgbClr val="FF0000"/>
              </a:solidFill>
            </a:endParaRPr>
          </a:p>
          <a:p>
            <a:pPr marL="285750" indent="-285750">
              <a:buFont typeface="Arial" panose="020B0604020202020204" pitchFamily="34" charset="0"/>
              <a:buChar char="•"/>
            </a:pPr>
            <a:r>
              <a:rPr lang="en-US">
                <a:solidFill>
                  <a:schemeClr val="tx1"/>
                </a:solidFill>
              </a:rPr>
              <a:t>Similar structures repeated over and over again</a:t>
            </a:r>
            <a:endParaRPr lang="en-US">
              <a:solidFill>
                <a:schemeClr val="tx1"/>
              </a:solidFill>
            </a:endParaRPr>
          </a:p>
          <a:p>
            <a:pPr indent="0">
              <a:buFont typeface="Arial" panose="020B0604020202020204" pitchFamily="34" charset="0"/>
              <a:buNone/>
            </a:pPr>
            <a:r>
              <a:rPr lang="en-US">
                <a:solidFill>
                  <a:schemeClr val="tx1"/>
                </a:solidFill>
              </a:rPr>
              <a:t>     (repeated patterns)</a:t>
            </a:r>
            <a:endParaRPr lang="en-US">
              <a:solidFill>
                <a:schemeClr val="tx1"/>
              </a:solidFill>
            </a:endParaRPr>
          </a:p>
          <a:p>
            <a:pPr marL="285750" indent="-285750">
              <a:buFont typeface="Arial" panose="020B0604020202020204" pitchFamily="34" charset="0"/>
              <a:buChar char="•"/>
            </a:pPr>
            <a:r>
              <a:rPr lang="en-US">
                <a:solidFill>
                  <a:schemeClr val="tx1"/>
                </a:solidFill>
              </a:rPr>
              <a:t> Statistical approach is to quantify spatial arrangement of pixel intensities</a:t>
            </a:r>
            <a:endParaRPr lang="en-US">
              <a:solidFill>
                <a:schemeClr val="tx1"/>
              </a:solidFill>
            </a:endParaRPr>
          </a:p>
          <a:p>
            <a:pPr marL="285750" indent="-285750">
              <a:buFont typeface="Arial" panose="020B0604020202020204" pitchFamily="34" charset="0"/>
              <a:buChar char="•"/>
            </a:pPr>
            <a:r>
              <a:rPr lang="en-US">
                <a:solidFill>
                  <a:schemeClr val="tx1"/>
                </a:solidFill>
              </a:rPr>
              <a:t> Structural approach is to define texture on objects/primitives</a:t>
            </a:r>
            <a:endParaRPr lang="en-US">
              <a:solidFill>
                <a:schemeClr val="tx1"/>
              </a:solidFill>
            </a:endParaRPr>
          </a:p>
        </p:txBody>
      </p:sp>
      <p:sp>
        <p:nvSpPr>
          <p:cNvPr id="11" name="Text Box 10"/>
          <p:cNvSpPr txBox="1"/>
          <p:nvPr/>
        </p:nvSpPr>
        <p:spPr>
          <a:xfrm>
            <a:off x="1821815" y="5133340"/>
            <a:ext cx="6288405" cy="645160"/>
          </a:xfrm>
          <a:prstGeom prst="rect">
            <a:avLst/>
          </a:prstGeom>
          <a:noFill/>
        </p:spPr>
        <p:txBody>
          <a:bodyPr wrap="square" rtlCol="0" anchor="t">
            <a:spAutoFit/>
          </a:bodyPr>
          <a:p>
            <a:r>
              <a:rPr lang="en-US" b="1">
                <a:solidFill>
                  <a:srgbClr val="FF0000"/>
                </a:solidFill>
              </a:rPr>
              <a:t>Structural features</a:t>
            </a:r>
            <a:r>
              <a:rPr lang="en-US"/>
              <a:t> to quantify spatial distribution of objects/primitives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AutoShape 2" descr="What is the difference between black, white, grayscale and colo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6" name="AutoShape 4" descr="What is the difference between black, white, grayscale and colo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7" name="AutoShape 6" descr="What is the difference between black, white, grayscale and color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8" name="AutoShape 8" descr="What is the difference between black, white, grayscale and color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9" name="AutoShape 2" descr="Rose - Grayscale Free Stock Photo - Public Domain Picture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15" name="AutoShape 4" descr="Rose - Grayscale Free Stock Photo - Public Domain Pictures"/>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2" name="Text Box 1"/>
          <p:cNvSpPr txBox="1"/>
          <p:nvPr/>
        </p:nvSpPr>
        <p:spPr>
          <a:xfrm>
            <a:off x="1638935" y="2069465"/>
            <a:ext cx="6995160" cy="922020"/>
          </a:xfrm>
          <a:prstGeom prst="rect">
            <a:avLst/>
          </a:prstGeom>
          <a:noFill/>
        </p:spPr>
        <p:txBody>
          <a:bodyPr wrap="square" rtlCol="0" anchor="t">
            <a:spAutoFit/>
          </a:bodyPr>
          <a:p>
            <a:r>
              <a:rPr lang="en-US" b="1">
                <a:solidFill>
                  <a:srgbClr val="FF0000"/>
                </a:solidFill>
              </a:rPr>
              <a:t>Intensity features</a:t>
            </a:r>
            <a:endParaRPr lang="en-US" b="1">
              <a:solidFill>
                <a:srgbClr val="FF0000"/>
              </a:solidFill>
            </a:endParaRPr>
          </a:p>
          <a:p>
            <a:pPr marL="285750" indent="-285750">
              <a:buFont typeface="Arial" panose="020B0604020202020204" pitchFamily="34" charset="0"/>
              <a:buChar char="•"/>
            </a:pPr>
            <a:r>
              <a:rPr lang="en-US"/>
              <a:t> Quantify color/grayscale distribution of pixels</a:t>
            </a:r>
            <a:endParaRPr lang="en-US"/>
          </a:p>
          <a:p>
            <a:pPr marL="285750" indent="-285750">
              <a:buFont typeface="Arial" panose="020B0604020202020204" pitchFamily="34" charset="0"/>
              <a:buChar char="•"/>
            </a:pPr>
            <a:r>
              <a:rPr lang="en-US"/>
              <a:t> First-order statistical texture</a:t>
            </a:r>
            <a:endParaRPr lang="en-US"/>
          </a:p>
        </p:txBody>
      </p:sp>
      <p:sp>
        <p:nvSpPr>
          <p:cNvPr id="10" name="Text Box 9"/>
          <p:cNvSpPr txBox="1"/>
          <p:nvPr/>
        </p:nvSpPr>
        <p:spPr>
          <a:xfrm>
            <a:off x="1732280" y="3185795"/>
            <a:ext cx="6995160" cy="1753235"/>
          </a:xfrm>
          <a:prstGeom prst="rect">
            <a:avLst/>
          </a:prstGeom>
          <a:noFill/>
        </p:spPr>
        <p:txBody>
          <a:bodyPr wrap="square" rtlCol="0" anchor="t">
            <a:spAutoFit/>
          </a:bodyPr>
          <a:p>
            <a:r>
              <a:rPr lang="en-US" b="1">
                <a:solidFill>
                  <a:srgbClr val="FF0000"/>
                </a:solidFill>
              </a:rPr>
              <a:t>Texture features</a:t>
            </a:r>
            <a:endParaRPr lang="en-US" b="1">
              <a:solidFill>
                <a:srgbClr val="FF0000"/>
              </a:solidFill>
            </a:endParaRPr>
          </a:p>
          <a:p>
            <a:pPr marL="285750" indent="-285750">
              <a:buFont typeface="Arial" panose="020B0604020202020204" pitchFamily="34" charset="0"/>
              <a:buChar char="•"/>
            </a:pPr>
            <a:r>
              <a:rPr lang="en-US">
                <a:solidFill>
                  <a:schemeClr val="tx1"/>
                </a:solidFill>
              </a:rPr>
              <a:t>Similar structures repeated over and over again</a:t>
            </a:r>
            <a:endParaRPr lang="en-US">
              <a:solidFill>
                <a:schemeClr val="tx1"/>
              </a:solidFill>
            </a:endParaRPr>
          </a:p>
          <a:p>
            <a:pPr indent="0">
              <a:buFont typeface="Arial" panose="020B0604020202020204" pitchFamily="34" charset="0"/>
              <a:buNone/>
            </a:pPr>
            <a:r>
              <a:rPr lang="en-US">
                <a:solidFill>
                  <a:schemeClr val="tx1"/>
                </a:solidFill>
              </a:rPr>
              <a:t>     (repeated patterns)</a:t>
            </a:r>
            <a:endParaRPr lang="en-US">
              <a:solidFill>
                <a:schemeClr val="tx1"/>
              </a:solidFill>
            </a:endParaRPr>
          </a:p>
          <a:p>
            <a:pPr marL="285750" indent="-285750">
              <a:buFont typeface="Arial" panose="020B0604020202020204" pitchFamily="34" charset="0"/>
              <a:buChar char="•"/>
            </a:pPr>
            <a:r>
              <a:rPr lang="en-US">
                <a:solidFill>
                  <a:schemeClr val="tx1"/>
                </a:solidFill>
              </a:rPr>
              <a:t> Statistical approach is to quantify spatial arrangement of pixel intensities</a:t>
            </a:r>
            <a:endParaRPr lang="en-US">
              <a:solidFill>
                <a:schemeClr val="tx1"/>
              </a:solidFill>
            </a:endParaRPr>
          </a:p>
          <a:p>
            <a:pPr marL="285750" indent="-285750">
              <a:buFont typeface="Arial" panose="020B0604020202020204" pitchFamily="34" charset="0"/>
              <a:buChar char="•"/>
            </a:pPr>
            <a:r>
              <a:rPr lang="en-US">
                <a:solidFill>
                  <a:schemeClr val="tx1"/>
                </a:solidFill>
              </a:rPr>
              <a:t> Structural approach is to define texture on objects/primitives</a:t>
            </a:r>
            <a:endParaRPr lang="en-US">
              <a:solidFill>
                <a:schemeClr val="tx1"/>
              </a:solidFill>
            </a:endParaRPr>
          </a:p>
        </p:txBody>
      </p:sp>
      <p:sp>
        <p:nvSpPr>
          <p:cNvPr id="11" name="Text Box 10"/>
          <p:cNvSpPr txBox="1"/>
          <p:nvPr/>
        </p:nvSpPr>
        <p:spPr>
          <a:xfrm>
            <a:off x="1762760" y="5133340"/>
            <a:ext cx="6288405" cy="645160"/>
          </a:xfrm>
          <a:prstGeom prst="rect">
            <a:avLst/>
          </a:prstGeom>
          <a:noFill/>
        </p:spPr>
        <p:txBody>
          <a:bodyPr wrap="square" rtlCol="0" anchor="t">
            <a:spAutoFit/>
          </a:bodyPr>
          <a:p>
            <a:r>
              <a:rPr lang="en-US" b="1">
                <a:solidFill>
                  <a:srgbClr val="FF0000"/>
                </a:solidFill>
              </a:rPr>
              <a:t>Structural features</a:t>
            </a:r>
            <a:r>
              <a:rPr lang="en-US"/>
              <a:t> to quantify spatial distribution of objects/primitives</a:t>
            </a:r>
            <a:endParaRPr lang="en-US"/>
          </a:p>
        </p:txBody>
      </p:sp>
      <p:sp>
        <p:nvSpPr>
          <p:cNvPr id="12" name="Text Box 11"/>
          <p:cNvSpPr txBox="1"/>
          <p:nvPr/>
        </p:nvSpPr>
        <p:spPr>
          <a:xfrm>
            <a:off x="1821815" y="5972810"/>
            <a:ext cx="6169660" cy="645160"/>
          </a:xfrm>
          <a:prstGeom prst="rect">
            <a:avLst/>
          </a:prstGeom>
          <a:noFill/>
        </p:spPr>
        <p:txBody>
          <a:bodyPr wrap="square" rtlCol="0" anchor="t">
            <a:spAutoFit/>
          </a:bodyPr>
          <a:p>
            <a:r>
              <a:rPr lang="en-US" b="1">
                <a:solidFill>
                  <a:srgbClr val="FF0000"/>
                </a:solidFill>
              </a:rPr>
              <a:t>Morphological features</a:t>
            </a:r>
            <a:r>
              <a:rPr lang="en-US"/>
              <a:t> to quantify the shape/size of a segmented object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699895" y="2150745"/>
            <a:ext cx="9520555" cy="2306955"/>
          </a:xfrm>
          <a:prstGeom prst="rect">
            <a:avLst/>
          </a:prstGeom>
          <a:noFill/>
        </p:spPr>
        <p:txBody>
          <a:bodyPr wrap="square" rtlCol="0">
            <a:spAutoFit/>
          </a:bodyPr>
          <a:lstStyle/>
          <a:p>
            <a:r>
              <a:rPr lang="en-GB" b="1" u="sng" dirty="0"/>
              <a:t>First Order Statistical Features:</a:t>
            </a:r>
            <a:endParaRPr lang="en-GB" b="1" u="sng" dirty="0"/>
          </a:p>
          <a:p>
            <a:endParaRPr lang="en-GB" dirty="0"/>
          </a:p>
          <a:p>
            <a:r>
              <a:rPr lang="en-GB" dirty="0"/>
              <a:t>Extracted based on</a:t>
            </a:r>
            <a:r>
              <a:rPr lang="en-US" altLang="en-GB" dirty="0"/>
              <a:t> </a:t>
            </a:r>
            <a:r>
              <a:rPr lang="en-GB" dirty="0"/>
              <a:t>histogram analysis</a:t>
            </a:r>
            <a:r>
              <a:rPr lang="en-US" altLang="en-GB" dirty="0"/>
              <a:t> </a:t>
            </a:r>
            <a:endParaRPr lang="en-US" altLang="en-GB" dirty="0"/>
          </a:p>
          <a:p>
            <a:endParaRPr lang="en-GB" dirty="0"/>
          </a:p>
          <a:p>
            <a:r>
              <a:rPr lang="en-GB" dirty="0"/>
              <a:t> </a:t>
            </a:r>
            <a:r>
              <a:rPr lang="en-US" altLang="en-GB" dirty="0"/>
              <a:t>[</a:t>
            </a:r>
            <a:r>
              <a:rPr lang="en-GB" dirty="0"/>
              <a:t>Mean</a:t>
            </a:r>
            <a:r>
              <a:rPr lang="en-US" altLang="en-GB" dirty="0"/>
              <a:t>,</a:t>
            </a:r>
            <a:r>
              <a:rPr lang="en-GB" dirty="0"/>
              <a:t> Standard deviation</a:t>
            </a:r>
            <a:r>
              <a:rPr lang="en-US" altLang="en-GB" dirty="0"/>
              <a:t>, </a:t>
            </a:r>
            <a:r>
              <a:rPr lang="en-GB" dirty="0"/>
              <a:t> Skewness</a:t>
            </a:r>
            <a:r>
              <a:rPr lang="en-US" altLang="en-GB" dirty="0"/>
              <a:t>, </a:t>
            </a:r>
            <a:r>
              <a:rPr lang="en-GB" dirty="0"/>
              <a:t> Kurtosis</a:t>
            </a:r>
            <a:r>
              <a:rPr lang="en-US" altLang="en-GB" dirty="0"/>
              <a:t>, </a:t>
            </a:r>
            <a:r>
              <a:rPr lang="en-GB" dirty="0"/>
              <a:t> Entropy</a:t>
            </a:r>
            <a:r>
              <a:rPr lang="en-US" altLang="en-GB" dirty="0"/>
              <a:t>, </a:t>
            </a:r>
            <a:r>
              <a:rPr lang="en-GB" dirty="0"/>
              <a:t> Min,</a:t>
            </a:r>
            <a:r>
              <a:rPr lang="en-US" altLang="en-GB" dirty="0"/>
              <a:t> M</a:t>
            </a:r>
            <a:r>
              <a:rPr lang="en-GB" dirty="0"/>
              <a:t>ax, </a:t>
            </a:r>
            <a:r>
              <a:rPr lang="en-US" altLang="en-GB" dirty="0"/>
              <a:t>Q</a:t>
            </a:r>
            <a:r>
              <a:rPr lang="en-GB" dirty="0"/>
              <a:t>uartiles</a:t>
            </a:r>
            <a:r>
              <a:rPr lang="en-US" altLang="en-GB" dirty="0"/>
              <a:t>...</a:t>
            </a:r>
            <a:endParaRPr lang="en-GB" dirty="0"/>
          </a:p>
          <a:p>
            <a:endParaRPr lang="en-GB" dirty="0"/>
          </a:p>
          <a:p>
            <a:endParaRPr lang="en-GB" dirty="0"/>
          </a:p>
          <a:p>
            <a:r>
              <a:rPr lang="en-GB" dirty="0"/>
              <a:t> </a:t>
            </a:r>
            <a:endParaRPr lang="en-GB" dirty="0"/>
          </a:p>
        </p:txBody>
      </p:sp>
      <p:pic>
        <p:nvPicPr>
          <p:cNvPr id="101" name="Picture 100"/>
          <p:cNvPicPr/>
          <p:nvPr/>
        </p:nvPicPr>
        <p:blipFill>
          <a:blip r:embed="rId1" r:link="rId2"/>
          <a:stretch>
            <a:fillRect/>
          </a:stretch>
        </p:blipFill>
        <p:spPr>
          <a:xfrm>
            <a:off x="6096000" y="3429000"/>
            <a:ext cx="0" cy="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699895" y="2150745"/>
            <a:ext cx="9520555" cy="645160"/>
          </a:xfrm>
          <a:prstGeom prst="rect">
            <a:avLst/>
          </a:prstGeom>
          <a:noFill/>
        </p:spPr>
        <p:txBody>
          <a:bodyPr wrap="square" rtlCol="0">
            <a:spAutoFit/>
          </a:bodyPr>
          <a:lstStyle/>
          <a:p>
            <a:r>
              <a:rPr lang="en-GB" b="1" u="sng" dirty="0"/>
              <a:t>First Order Statistical Features:</a:t>
            </a:r>
            <a:endParaRPr lang="en-GB" b="1" u="sng" dirty="0"/>
          </a:p>
          <a:p>
            <a:r>
              <a:rPr lang="en-GB" dirty="0"/>
              <a:t> More useful if you first</a:t>
            </a:r>
            <a:r>
              <a:rPr lang="en-US" altLang="en-GB" dirty="0"/>
              <a:t>  </a:t>
            </a:r>
            <a:r>
              <a:rPr lang="en-GB" dirty="0"/>
              <a:t>identify regions of interest</a:t>
            </a:r>
            <a:r>
              <a:rPr lang="en-US" altLang="en-GB" dirty="0"/>
              <a:t>   </a:t>
            </a:r>
            <a:r>
              <a:rPr lang="en-US" altLang="en-GB" b="1" dirty="0">
                <a:solidFill>
                  <a:srgbClr val="FF0000"/>
                </a:solidFill>
              </a:rPr>
              <a:t>?</a:t>
            </a:r>
            <a:endParaRPr lang="en-US" altLang="en-GB" b="1" dirty="0">
              <a:solidFill>
                <a:srgbClr val="FF0000"/>
              </a:solidFill>
            </a:endParaRPr>
          </a:p>
        </p:txBody>
      </p:sp>
      <p:pic>
        <p:nvPicPr>
          <p:cNvPr id="101" name="Picture 100"/>
          <p:cNvPicPr/>
          <p:nvPr/>
        </p:nvPicPr>
        <p:blipFill>
          <a:blip r:embed="rId1" r:link="rId2"/>
          <a:stretch>
            <a:fillRect/>
          </a:stretch>
        </p:blipFill>
        <p:spPr>
          <a:xfrm>
            <a:off x="6096000" y="3429000"/>
            <a:ext cx="0" cy="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699895" y="2150745"/>
            <a:ext cx="9520555" cy="798830"/>
          </a:xfrm>
          <a:prstGeom prst="rect">
            <a:avLst/>
          </a:prstGeom>
          <a:noFill/>
        </p:spPr>
        <p:txBody>
          <a:bodyPr wrap="square" rtlCol="0">
            <a:spAutoFit/>
          </a:bodyPr>
          <a:lstStyle/>
          <a:p>
            <a:r>
              <a:rPr lang="en-GB" b="1" u="sng" dirty="0"/>
              <a:t>First Order Statistical Features:</a:t>
            </a:r>
            <a:endParaRPr lang="en-GB" b="1" u="sng" dirty="0"/>
          </a:p>
          <a:p>
            <a:r>
              <a:rPr lang="en-GB" dirty="0"/>
              <a:t> More useful if you first</a:t>
            </a:r>
            <a:r>
              <a:rPr lang="en-US" altLang="en-GB" dirty="0"/>
              <a:t>  </a:t>
            </a:r>
            <a:r>
              <a:rPr lang="en-GB" dirty="0"/>
              <a:t>identify regions of interest</a:t>
            </a:r>
            <a:r>
              <a:rPr lang="en-US" altLang="en-GB" dirty="0"/>
              <a:t> </a:t>
            </a:r>
            <a:r>
              <a:rPr lang="en-US" altLang="en-GB" sz="2800" dirty="0"/>
              <a:t>  </a:t>
            </a:r>
            <a:r>
              <a:rPr lang="en-US" altLang="en-GB" sz="2800" b="1" dirty="0">
                <a:solidFill>
                  <a:srgbClr val="FF0000"/>
                </a:solidFill>
              </a:rPr>
              <a:t>?</a:t>
            </a:r>
            <a:endParaRPr lang="en-US" altLang="en-GB" sz="2800" b="1" dirty="0">
              <a:solidFill>
                <a:srgbClr val="FF0000"/>
              </a:solidFill>
            </a:endParaRPr>
          </a:p>
        </p:txBody>
      </p:sp>
      <p:pic>
        <p:nvPicPr>
          <p:cNvPr id="101" name="Picture 100"/>
          <p:cNvPicPr/>
          <p:nvPr/>
        </p:nvPicPr>
        <p:blipFill>
          <a:blip r:embed="rId1" r:link="rId2"/>
          <a:stretch>
            <a:fillRect/>
          </a:stretch>
        </p:blipFill>
        <p:spPr>
          <a:xfrm>
            <a:off x="6096000" y="3429000"/>
            <a:ext cx="0" cy="0"/>
          </a:xfrm>
          <a:prstGeom prst="rect">
            <a:avLst/>
          </a:prstGeom>
          <a:noFill/>
          <a:ln w="9525">
            <a:noFill/>
          </a:ln>
        </p:spPr>
      </p:pic>
      <p:pic>
        <p:nvPicPr>
          <p:cNvPr id="3" name="Content Placeholder 2" descr="FOSF_Lecture_1_12"/>
          <p:cNvPicPr>
            <a:picLocks noChangeAspect="1"/>
          </p:cNvPicPr>
          <p:nvPr>
            <p:ph idx="1"/>
          </p:nvPr>
        </p:nvPicPr>
        <p:blipFill>
          <a:blip r:embed="rId3"/>
          <a:srcRect l="1484" t="28397" r="81254" b="48719"/>
          <a:stretch>
            <a:fillRect/>
          </a:stretch>
        </p:blipFill>
        <p:spPr>
          <a:xfrm>
            <a:off x="1410335" y="3176270"/>
            <a:ext cx="2101215" cy="1887220"/>
          </a:xfrm>
          <a:prstGeom prst="rect">
            <a:avLst/>
          </a:prstGeom>
        </p:spPr>
      </p:pic>
      <p:pic>
        <p:nvPicPr>
          <p:cNvPr id="6" name="Content Placeholder 2" descr="FOSF_Lecture_1_12"/>
          <p:cNvPicPr>
            <a:picLocks noChangeAspect="1"/>
          </p:cNvPicPr>
          <p:nvPr/>
        </p:nvPicPr>
        <p:blipFill>
          <a:blip r:embed="rId3"/>
          <a:srcRect l="59253" t="26542" r="24120" b="54992"/>
          <a:stretch>
            <a:fillRect/>
          </a:stretch>
        </p:blipFill>
        <p:spPr>
          <a:xfrm>
            <a:off x="3593465" y="3253740"/>
            <a:ext cx="2034540" cy="1708785"/>
          </a:xfrm>
          <a:prstGeom prst="rect">
            <a:avLst/>
          </a:prstGeom>
        </p:spPr>
      </p:pic>
      <p:pic>
        <p:nvPicPr>
          <p:cNvPr id="7" name="Content Placeholder 2" descr="FOSF_Lecture_1_12"/>
          <p:cNvPicPr>
            <a:picLocks noChangeAspect="1"/>
          </p:cNvPicPr>
          <p:nvPr/>
        </p:nvPicPr>
        <p:blipFill>
          <a:blip r:embed="rId3"/>
          <a:srcRect l="79251" t="28122" r="2322" b="50928"/>
          <a:stretch>
            <a:fillRect/>
          </a:stretch>
        </p:blipFill>
        <p:spPr>
          <a:xfrm>
            <a:off x="6096000" y="3072130"/>
            <a:ext cx="2981960" cy="2296795"/>
          </a:xfrm>
          <a:prstGeom prst="rect">
            <a:avLst/>
          </a:prstGeom>
        </p:spPr>
      </p:pic>
      <p:sp>
        <p:nvSpPr>
          <p:cNvPr id="8" name="Rectangles 7"/>
          <p:cNvSpPr/>
          <p:nvPr/>
        </p:nvSpPr>
        <p:spPr>
          <a:xfrm>
            <a:off x="1588770" y="3355340"/>
            <a:ext cx="247015" cy="1911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30923" y="1250788"/>
            <a:ext cx="10318418" cy="43949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10000" kern="1200" cap="all" spc="800" baseline="0">
                <a:solidFill>
                  <a:schemeClr val="tx2"/>
                </a:solidFill>
                <a:latin typeface="+mj-lt"/>
                <a:ea typeface="+mj-ea"/>
                <a:cs typeface="+mj-cs"/>
              </a:defRPr>
            </a:lvl1pPr>
          </a:lstStyle>
          <a:p>
            <a:r>
              <a:rPr lang="en-US"/>
              <a:t>medical Image Analysis</a:t>
            </a:r>
            <a:endParaRPr lang="x-none" dirty="0"/>
          </a:p>
        </p:txBody>
      </p:sp>
      <p:sp>
        <p:nvSpPr>
          <p:cNvPr id="5" name="Subtitle 2"/>
          <p:cNvSpPr txBox="1"/>
          <p:nvPr/>
        </p:nvSpPr>
        <p:spPr>
          <a:xfrm>
            <a:off x="2367445" y="6131596"/>
            <a:ext cx="8045373" cy="742279"/>
          </a:xfrm>
          <a:prstGeom prst="rect">
            <a:avLst/>
          </a:prstGeom>
        </p:spPr>
        <p:txBody>
          <a:bodyPr vert="horz" lIns="91440" tIns="45720" rIns="91440" bIns="45720" rtlCol="0" anchor="t">
            <a:normAutofit fontScale="55000" lnSpcReduction="20000"/>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US"/>
              <a:t>Dr. zobia Suhail</a:t>
            </a:r>
            <a:endParaRPr lang="en-US"/>
          </a:p>
          <a:p>
            <a:r>
              <a:rPr lang="en-US"/>
              <a:t>PhD in Medical image processing</a:t>
            </a:r>
            <a:endParaRPr lang="en-US"/>
          </a:p>
          <a:p>
            <a:r>
              <a:rPr lang="en-US"/>
              <a:t>Aberystwyth university, Wales, uk (2019)</a:t>
            </a:r>
            <a:endParaRPr lang="x-non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9315371" cy="2308324"/>
          </a:xfrm>
          <a:prstGeom prst="rect">
            <a:avLst/>
          </a:prstGeom>
          <a:noFill/>
        </p:spPr>
        <p:txBody>
          <a:bodyPr wrap="none" rtlCol="0">
            <a:spAutoFit/>
          </a:bodyPr>
          <a:lstStyle/>
          <a:p>
            <a:r>
              <a:rPr lang="en-GB" b="1" u="sng" dirty="0"/>
              <a:t>First Order Statistical Features:</a:t>
            </a:r>
            <a:endParaRPr lang="en-GB" b="1" u="sng" dirty="0"/>
          </a:p>
          <a:p>
            <a:endParaRPr lang="en-GB" dirty="0"/>
          </a:p>
          <a:p>
            <a:r>
              <a:rPr lang="en-GB" dirty="0"/>
              <a:t>First order statistical features computes local features of the image by keeping in view the</a:t>
            </a:r>
            <a:endParaRPr lang="en-GB" dirty="0"/>
          </a:p>
          <a:p>
            <a:r>
              <a:rPr lang="en-GB" dirty="0"/>
              <a:t>Intensity value of each image pixel.</a:t>
            </a:r>
            <a:endParaRPr lang="en-GB" dirty="0"/>
          </a:p>
          <a:p>
            <a:endParaRPr lang="en-GB" dirty="0"/>
          </a:p>
          <a:p>
            <a:r>
              <a:rPr lang="en-GB" dirty="0"/>
              <a:t>Frist Order statistical features are the textual descriptors for image.</a:t>
            </a:r>
            <a:endParaRPr lang="en-GB" dirty="0"/>
          </a:p>
          <a:p>
            <a:endParaRPr lang="en-GB" dirty="0"/>
          </a:p>
          <a:p>
            <a:r>
              <a:rPr lang="en-GB" dirty="0"/>
              <a:t>Let us assume we are computing First order statistical features for image patch </a:t>
            </a:r>
            <a:r>
              <a:rPr lang="en-GB" b="1" dirty="0">
                <a:solidFill>
                  <a:srgbClr val="FF0000"/>
                </a:solidFill>
              </a:rPr>
              <a:t>I</a:t>
            </a:r>
            <a:r>
              <a:rPr lang="en-GB" dirty="0"/>
              <a:t>.</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8443337" cy="923330"/>
          </a:xfrm>
          <a:prstGeom prst="rect">
            <a:avLst/>
          </a:prstGeom>
          <a:noFill/>
        </p:spPr>
        <p:txBody>
          <a:bodyPr wrap="none" rtlCol="0">
            <a:spAutoFit/>
          </a:bodyPr>
          <a:lstStyle/>
          <a:p>
            <a:r>
              <a:rPr lang="en-GB" b="1" u="sng" dirty="0"/>
              <a:t>First Order Statistical Features:</a:t>
            </a:r>
            <a:endParaRPr lang="en-GB" b="1" u="sng" dirty="0"/>
          </a:p>
          <a:p>
            <a:endParaRPr lang="en-GB" dirty="0"/>
          </a:p>
          <a:p>
            <a:r>
              <a:rPr lang="en-GB" dirty="0"/>
              <a:t>Let us assume we are computing First order statistical features for image patch </a:t>
            </a:r>
            <a:r>
              <a:rPr lang="en-GB" b="1" dirty="0">
                <a:solidFill>
                  <a:srgbClr val="FF0000"/>
                </a:solidFill>
              </a:rPr>
              <a:t>I</a:t>
            </a:r>
            <a:r>
              <a:rPr lang="en-GB" dirty="0"/>
              <a:t>.</a:t>
            </a:r>
            <a:endParaRPr lang="en-GB" dirty="0"/>
          </a:p>
        </p:txBody>
      </p:sp>
      <p:pic>
        <p:nvPicPr>
          <p:cNvPr id="1026" name="Picture 2" descr="https://www.researchgate.net/profile/Andrik_Rampun/publication/277871132/figure/fig2/AS:294436140535813@1447210454947/Three-different-prostate-MRI-images-with-ground-truth-delineated-by-an-expert-radiologist_W64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96499" y="3432219"/>
            <a:ext cx="7595922" cy="16935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50006" y="6251448"/>
            <a:ext cx="10947041" cy="461665"/>
          </a:xfrm>
          <a:prstGeom prst="rect">
            <a:avLst/>
          </a:prstGeom>
        </p:spPr>
        <p:txBody>
          <a:bodyPr wrap="square">
            <a:spAutoFit/>
          </a:bodyPr>
          <a:lstStyle/>
          <a:p>
            <a:r>
              <a:rPr lang="en-GB" sz="1200" dirty="0">
                <a:hlinkClick r:id="rId2"/>
              </a:rPr>
              <a:t>Image </a:t>
            </a:r>
            <a:r>
              <a:rPr lang="en-GB" sz="1200" dirty="0" err="1">
                <a:hlinkClick r:id="rId2"/>
              </a:rPr>
              <a:t>Courtasy</a:t>
            </a:r>
            <a:r>
              <a:rPr lang="en-GB" sz="1200" dirty="0">
                <a:hlinkClick r:id="rId2"/>
              </a:rPr>
              <a:t>: https://www.researchgate.net/publication/277871132_Computer_Aided_Diagnosis_of_Prostate_Cancer_within_the_Peripheral_Zone_in_T2-Weighted_MRI/figures?lo=1</a:t>
            </a:r>
            <a:endParaRPr lang="en-GB"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8443337" cy="923330"/>
          </a:xfrm>
          <a:prstGeom prst="rect">
            <a:avLst/>
          </a:prstGeom>
          <a:noFill/>
        </p:spPr>
        <p:txBody>
          <a:bodyPr wrap="none" rtlCol="0">
            <a:spAutoFit/>
          </a:bodyPr>
          <a:lstStyle/>
          <a:p>
            <a:r>
              <a:rPr lang="en-GB" b="1" u="sng" dirty="0"/>
              <a:t>First Order Statistical Features:</a:t>
            </a:r>
            <a:endParaRPr lang="en-GB" b="1" u="sng" dirty="0"/>
          </a:p>
          <a:p>
            <a:endParaRPr lang="en-GB" dirty="0"/>
          </a:p>
          <a:p>
            <a:r>
              <a:rPr lang="en-GB" dirty="0"/>
              <a:t>Let us assume we are computing First order statistical features for image patch </a:t>
            </a:r>
            <a:r>
              <a:rPr lang="en-GB" b="1" dirty="0">
                <a:solidFill>
                  <a:srgbClr val="FF0000"/>
                </a:solidFill>
              </a:rPr>
              <a:t>I</a:t>
            </a:r>
            <a:r>
              <a:rPr lang="en-GB" dirty="0"/>
              <a:t>.</a:t>
            </a:r>
            <a:endParaRPr lang="en-GB" dirty="0"/>
          </a:p>
        </p:txBody>
      </p:sp>
      <p:pic>
        <p:nvPicPr>
          <p:cNvPr id="1026" name="Picture 2" descr="https://www.researchgate.net/profile/Andrik_Rampun/publication/277871132/figure/fig2/AS:294436140535813@1447210454947/Three-different-prostate-MRI-images-with-ground-truth-delineated-by-an-expert-radiologist_W640.jpg"/>
          <p:cNvPicPr>
            <a:picLocks noChangeAspect="1" noChangeArrowheads="1"/>
          </p:cNvPicPr>
          <p:nvPr/>
        </p:nvPicPr>
        <p:blipFill rotWithShape="1">
          <a:blip r:embed="rId1">
            <a:extLst>
              <a:ext uri="{28A0092B-C50C-407E-A947-70E740481C1C}">
                <a14:useLocalDpi xmlns:a14="http://schemas.microsoft.com/office/drawing/2010/main" val="0"/>
              </a:ext>
            </a:extLst>
          </a:blip>
          <a:srcRect r="66951"/>
          <a:stretch>
            <a:fillRect/>
          </a:stretch>
        </p:blipFill>
        <p:spPr bwMode="auto">
          <a:xfrm>
            <a:off x="3152792" y="3228649"/>
            <a:ext cx="3853315" cy="25995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8443337" cy="923330"/>
          </a:xfrm>
          <a:prstGeom prst="rect">
            <a:avLst/>
          </a:prstGeom>
          <a:noFill/>
        </p:spPr>
        <p:txBody>
          <a:bodyPr wrap="none" rtlCol="0">
            <a:spAutoFit/>
          </a:bodyPr>
          <a:lstStyle/>
          <a:p>
            <a:r>
              <a:rPr lang="en-GB" b="1" u="sng" dirty="0"/>
              <a:t>First Order Statistical Features:</a:t>
            </a:r>
            <a:endParaRPr lang="en-GB" b="1" u="sng" dirty="0"/>
          </a:p>
          <a:p>
            <a:endParaRPr lang="en-GB" dirty="0"/>
          </a:p>
          <a:p>
            <a:r>
              <a:rPr lang="en-GB" dirty="0"/>
              <a:t>Let us assume we are computing First order statistical features for image patch </a:t>
            </a:r>
            <a:r>
              <a:rPr lang="en-GB" b="1" dirty="0">
                <a:solidFill>
                  <a:srgbClr val="FF0000"/>
                </a:solidFill>
              </a:rPr>
              <a:t>I</a:t>
            </a:r>
            <a:r>
              <a:rPr lang="en-GB" dirty="0"/>
              <a:t>.</a:t>
            </a:r>
            <a:endParaRPr lang="en-GB" dirty="0"/>
          </a:p>
        </p:txBody>
      </p:sp>
      <p:pic>
        <p:nvPicPr>
          <p:cNvPr id="1026" name="Picture 2" descr="https://www.researchgate.net/profile/Andrik_Rampun/publication/277871132/figure/fig2/AS:294436140535813@1447210454947/Three-different-prostate-MRI-images-with-ground-truth-delineated-by-an-expert-radiologist_W640.jpg"/>
          <p:cNvPicPr>
            <a:picLocks noChangeAspect="1" noChangeArrowheads="1"/>
          </p:cNvPicPr>
          <p:nvPr/>
        </p:nvPicPr>
        <p:blipFill rotWithShape="1">
          <a:blip r:embed="rId1">
            <a:extLst>
              <a:ext uri="{28A0092B-C50C-407E-A947-70E740481C1C}">
                <a14:useLocalDpi xmlns:a14="http://schemas.microsoft.com/office/drawing/2010/main" val="0"/>
              </a:ext>
            </a:extLst>
          </a:blip>
          <a:srcRect r="66951"/>
          <a:stretch>
            <a:fillRect/>
          </a:stretch>
        </p:blipFill>
        <p:spPr bwMode="auto">
          <a:xfrm>
            <a:off x="3152792" y="3228649"/>
            <a:ext cx="3853315" cy="25995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50006" y="6251448"/>
            <a:ext cx="10947041" cy="275590"/>
          </a:xfrm>
          <a:prstGeom prst="rect">
            <a:avLst/>
          </a:prstGeom>
        </p:spPr>
        <p:txBody>
          <a:bodyPr wrap="square">
            <a:spAutoFit/>
          </a:bodyPr>
          <a:lstStyle/>
          <a:p>
            <a:r>
              <a:rPr lang="en-GB" sz="1200" dirty="0">
                <a:hlinkClick r:id="rId2"/>
              </a:rPr>
              <a:t>I</a:t>
            </a:r>
            <a:endParaRPr lang="en-GB" sz="1200" dirty="0"/>
          </a:p>
        </p:txBody>
      </p:sp>
      <p:cxnSp>
        <p:nvCxnSpPr>
          <p:cNvPr id="7" name="Straight Arrow Connector 6"/>
          <p:cNvCxnSpPr/>
          <p:nvPr/>
        </p:nvCxnSpPr>
        <p:spPr>
          <a:xfrm>
            <a:off x="4700788" y="5100033"/>
            <a:ext cx="320684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33360" y="5035640"/>
            <a:ext cx="172598" cy="115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 name="Table 8"/>
          <p:cNvGraphicFramePr>
            <a:graphicFrameLocks noGrp="1"/>
          </p:cNvGraphicFramePr>
          <p:nvPr/>
        </p:nvGraphicFramePr>
        <p:xfrm>
          <a:off x="7943403" y="4304120"/>
          <a:ext cx="1496810" cy="1463040"/>
        </p:xfrm>
        <a:graphic>
          <a:graphicData uri="http://schemas.openxmlformats.org/drawingml/2006/table">
            <a:tbl>
              <a:tblPr firstRow="1" bandRow="1">
                <a:tableStyleId>{D7AC3CCA-C797-4891-BE02-D94E43425B78}</a:tableStyleId>
              </a:tblPr>
              <a:tblGrid>
                <a:gridCol w="299362"/>
                <a:gridCol w="299362"/>
                <a:gridCol w="299362"/>
                <a:gridCol w="299362"/>
                <a:gridCol w="299362"/>
              </a:tblGrid>
              <a:tr h="237026">
                <a:tc>
                  <a:txBody>
                    <a:bodyPr/>
                    <a:lstStyle/>
                    <a:p>
                      <a:endParaRPr lang="en-GB" dirty="0"/>
                    </a:p>
                  </a:txBody>
                  <a:tcPr>
                    <a:solidFill>
                      <a:schemeClr val="bg1">
                        <a:lumMod val="65000"/>
                      </a:schemeClr>
                    </a:solidFill>
                  </a:tcPr>
                </a:tc>
                <a:tc>
                  <a:txBody>
                    <a:bodyPr/>
                    <a:lstStyle/>
                    <a:p>
                      <a:endParaRPr lang="en-GB" dirty="0"/>
                    </a:p>
                  </a:txBody>
                  <a:tcPr>
                    <a:solidFill>
                      <a:schemeClr val="tx1">
                        <a:lumMod val="65000"/>
                        <a:lumOff val="35000"/>
                      </a:schemeClr>
                    </a:solidFill>
                  </a:tcPr>
                </a:tc>
                <a:tc>
                  <a:txBody>
                    <a:bodyPr/>
                    <a:lstStyle/>
                    <a:p>
                      <a:endParaRPr lang="en-GB" dirty="0"/>
                    </a:p>
                  </a:txBody>
                  <a:tcPr>
                    <a:solidFill>
                      <a:schemeClr val="bg1">
                        <a:lumMod val="75000"/>
                      </a:schemeClr>
                    </a:solidFill>
                  </a:tcPr>
                </a:tc>
                <a:tc>
                  <a:txBody>
                    <a:bodyPr/>
                    <a:lstStyle/>
                    <a:p>
                      <a:endParaRPr lang="en-GB" dirty="0"/>
                    </a:p>
                  </a:txBody>
                  <a:tcPr>
                    <a:solidFill>
                      <a:schemeClr val="tx1">
                        <a:lumMod val="65000"/>
                        <a:lumOff val="35000"/>
                      </a:schemeClr>
                    </a:solidFill>
                  </a:tcPr>
                </a:tc>
                <a:tc>
                  <a:txBody>
                    <a:bodyPr/>
                    <a:lstStyle/>
                    <a:p>
                      <a:endParaRPr lang="en-GB" dirty="0"/>
                    </a:p>
                  </a:txBody>
                  <a:tcPr>
                    <a:solidFill>
                      <a:schemeClr val="tx1">
                        <a:lumMod val="85000"/>
                        <a:lumOff val="15000"/>
                      </a:schemeClr>
                    </a:solidFill>
                  </a:tcPr>
                </a:tc>
              </a:tr>
              <a:tr h="237026">
                <a:tc>
                  <a:txBody>
                    <a:bodyPr/>
                    <a:lstStyle/>
                    <a:p>
                      <a:endParaRPr lang="en-GB"/>
                    </a:p>
                  </a:txBody>
                  <a:tcPr/>
                </a:tc>
                <a:tc>
                  <a:txBody>
                    <a:bodyPr/>
                    <a:lstStyle/>
                    <a:p>
                      <a:endParaRPr lang="en-GB" dirty="0"/>
                    </a:p>
                  </a:txBody>
                  <a:tcPr/>
                </a:tc>
                <a:tc>
                  <a:txBody>
                    <a:bodyPr/>
                    <a:lstStyle/>
                    <a:p>
                      <a:endParaRPr lang="en-GB" dirty="0"/>
                    </a:p>
                  </a:txBody>
                  <a:tcPr>
                    <a:solidFill>
                      <a:schemeClr val="tx1">
                        <a:lumMod val="50000"/>
                        <a:lumOff val="50000"/>
                      </a:schemeClr>
                    </a:solidFill>
                  </a:tcPr>
                </a:tc>
                <a:tc>
                  <a:txBody>
                    <a:bodyPr/>
                    <a:lstStyle/>
                    <a:p>
                      <a:endParaRPr lang="en-GB" dirty="0"/>
                    </a:p>
                  </a:txBody>
                  <a:tcPr/>
                </a:tc>
                <a:tc>
                  <a:txBody>
                    <a:bodyPr/>
                    <a:lstStyle/>
                    <a:p>
                      <a:endParaRPr lang="en-GB" dirty="0"/>
                    </a:p>
                  </a:txBody>
                  <a:tcPr>
                    <a:solidFill>
                      <a:schemeClr val="bg1">
                        <a:lumMod val="50000"/>
                      </a:schemeClr>
                    </a:solidFill>
                  </a:tcPr>
                </a:tc>
              </a:tr>
              <a:tr h="237026">
                <a:tc>
                  <a:txBody>
                    <a:bodyPr/>
                    <a:lstStyle/>
                    <a:p>
                      <a:endParaRPr lang="en-GB" dirty="0"/>
                    </a:p>
                  </a:txBody>
                  <a:tcPr>
                    <a:solidFill>
                      <a:schemeClr val="bg2">
                        <a:lumMod val="10000"/>
                      </a:schemeClr>
                    </a:solidFill>
                  </a:tcPr>
                </a:tc>
                <a:tc>
                  <a:txBody>
                    <a:bodyPr/>
                    <a:lstStyle/>
                    <a:p>
                      <a:endParaRPr lang="en-GB" dirty="0"/>
                    </a:p>
                  </a:txBody>
                  <a:tcPr>
                    <a:solidFill>
                      <a:schemeClr val="bg2">
                        <a:lumMod val="10000"/>
                      </a:schemeClr>
                    </a:solidFill>
                  </a:tcPr>
                </a:tc>
                <a:tc>
                  <a:txBody>
                    <a:bodyPr/>
                    <a:lstStyle/>
                    <a:p>
                      <a:endParaRPr lang="en-GB" dirty="0"/>
                    </a:p>
                  </a:txBody>
                  <a:tcPr>
                    <a:solidFill>
                      <a:schemeClr val="bg2">
                        <a:lumMod val="10000"/>
                      </a:schemeClr>
                    </a:solidFill>
                  </a:tcPr>
                </a:tc>
                <a:tc>
                  <a:txBody>
                    <a:bodyPr/>
                    <a:lstStyle/>
                    <a:p>
                      <a:endParaRPr lang="en-GB" dirty="0"/>
                    </a:p>
                  </a:txBody>
                  <a:tcPr>
                    <a:solidFill>
                      <a:schemeClr val="tx1">
                        <a:lumMod val="65000"/>
                        <a:lumOff val="35000"/>
                      </a:schemeClr>
                    </a:solidFill>
                  </a:tcPr>
                </a:tc>
                <a:tc>
                  <a:txBody>
                    <a:bodyPr/>
                    <a:lstStyle/>
                    <a:p>
                      <a:endParaRPr lang="en-GB" dirty="0"/>
                    </a:p>
                  </a:txBody>
                  <a:tcPr>
                    <a:solidFill>
                      <a:schemeClr val="tx1">
                        <a:lumMod val="65000"/>
                        <a:lumOff val="35000"/>
                      </a:schemeClr>
                    </a:solidFill>
                  </a:tcPr>
                </a:tc>
              </a:tr>
              <a:tr h="237026">
                <a:tc>
                  <a:txBody>
                    <a:bodyPr/>
                    <a:lstStyle/>
                    <a:p>
                      <a:endParaRPr lang="en-GB"/>
                    </a:p>
                  </a:txBody>
                  <a:tcPr/>
                </a:tc>
                <a:tc>
                  <a:txBody>
                    <a:bodyPr/>
                    <a:lstStyle/>
                    <a:p>
                      <a:endParaRPr lang="en-GB"/>
                    </a:p>
                  </a:txBody>
                  <a:tcPr/>
                </a:tc>
                <a:tc>
                  <a:txBody>
                    <a:bodyPr/>
                    <a:lstStyle/>
                    <a:p>
                      <a:endParaRPr lang="en-GB" dirty="0"/>
                    </a:p>
                  </a:txBody>
                  <a:tcPr>
                    <a:solidFill>
                      <a:schemeClr val="bg1">
                        <a:lumMod val="50000"/>
                      </a:schemeClr>
                    </a:solidFill>
                  </a:tcPr>
                </a:tc>
                <a:tc>
                  <a:txBody>
                    <a:bodyPr/>
                    <a:lstStyle/>
                    <a:p>
                      <a:endParaRPr lang="en-GB" dirty="0"/>
                    </a:p>
                  </a:txBody>
                  <a:tcPr>
                    <a:solidFill>
                      <a:schemeClr val="bg1">
                        <a:lumMod val="50000"/>
                      </a:schemeClr>
                    </a:solidFill>
                  </a:tcPr>
                </a:tc>
                <a:tc>
                  <a:txBody>
                    <a:bodyPr/>
                    <a:lstStyle/>
                    <a:p>
                      <a:endParaRPr lang="en-GB" dirty="0"/>
                    </a:p>
                  </a:txBody>
                  <a:tcPr>
                    <a:solidFill>
                      <a:schemeClr val="bg1">
                        <a:lumMod val="50000"/>
                      </a:scheme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9546203" cy="2585323"/>
          </a:xfrm>
          <a:prstGeom prst="rect">
            <a:avLst/>
          </a:prstGeom>
          <a:noFill/>
        </p:spPr>
        <p:txBody>
          <a:bodyPr wrap="none" rtlCol="0">
            <a:spAutoFit/>
          </a:bodyPr>
          <a:lstStyle/>
          <a:p>
            <a:r>
              <a:rPr lang="en-GB" b="1" u="sng" dirty="0"/>
              <a:t>First Order Statistical Features:</a:t>
            </a:r>
            <a:endParaRPr lang="en-GB" b="1" u="sng" dirty="0"/>
          </a:p>
          <a:p>
            <a:endParaRPr lang="en-GB" dirty="0"/>
          </a:p>
          <a:p>
            <a:r>
              <a:rPr lang="en-GB" dirty="0"/>
              <a:t>Let us assume we are computing First order statistical features for Patch </a:t>
            </a:r>
            <a:r>
              <a:rPr lang="en-GB" b="1" dirty="0">
                <a:solidFill>
                  <a:srgbClr val="FF0000"/>
                </a:solidFill>
              </a:rPr>
              <a:t>I</a:t>
            </a:r>
            <a:r>
              <a:rPr lang="en-GB" dirty="0"/>
              <a:t>  of image </a:t>
            </a:r>
            <a:r>
              <a:rPr lang="en-GB" b="1" dirty="0">
                <a:solidFill>
                  <a:srgbClr val="FF0000"/>
                </a:solidFill>
              </a:rPr>
              <a:t>IMG</a:t>
            </a:r>
            <a:r>
              <a:rPr lang="en-GB" dirty="0"/>
              <a:t>.</a:t>
            </a:r>
            <a:endParaRPr lang="en-GB" dirty="0"/>
          </a:p>
          <a:p>
            <a:endParaRPr lang="en-GB" dirty="0"/>
          </a:p>
          <a:p>
            <a:r>
              <a:rPr lang="en-GB" dirty="0"/>
              <a:t>Patch </a:t>
            </a:r>
            <a:r>
              <a:rPr lang="en-GB" b="1" dirty="0">
                <a:solidFill>
                  <a:srgbClr val="FF0000"/>
                </a:solidFill>
              </a:rPr>
              <a:t>I</a:t>
            </a:r>
            <a:r>
              <a:rPr lang="en-GB" dirty="0"/>
              <a:t> has in total </a:t>
            </a:r>
            <a:r>
              <a:rPr lang="en-GB" b="1" i="1" dirty="0"/>
              <a:t>m</a:t>
            </a:r>
            <a:r>
              <a:rPr lang="en-GB" dirty="0"/>
              <a:t> rows and </a:t>
            </a:r>
            <a:r>
              <a:rPr lang="en-GB" b="1" i="1" dirty="0"/>
              <a:t>n</a:t>
            </a:r>
            <a:r>
              <a:rPr lang="en-GB" dirty="0"/>
              <a:t> columns, and </a:t>
            </a:r>
            <a:r>
              <a:rPr lang="en-GB" b="1" dirty="0">
                <a:solidFill>
                  <a:srgbClr val="FF0000"/>
                </a:solidFill>
              </a:rPr>
              <a:t>I</a:t>
            </a:r>
            <a:r>
              <a:rPr lang="en-GB" dirty="0"/>
              <a:t>(</a:t>
            </a:r>
            <a:r>
              <a:rPr lang="en-GB" dirty="0" err="1"/>
              <a:t>i,j</a:t>
            </a:r>
            <a:r>
              <a:rPr lang="en-GB" dirty="0"/>
              <a:t>) is representing image pixel at</a:t>
            </a:r>
            <a:endParaRPr lang="en-GB" dirty="0"/>
          </a:p>
          <a:p>
            <a:r>
              <a:rPr lang="en-GB" dirty="0"/>
              <a:t>Position (</a:t>
            </a:r>
            <a:r>
              <a:rPr lang="en-GB" dirty="0" err="1"/>
              <a:t>i,j</a:t>
            </a:r>
            <a:r>
              <a:rPr lang="en-GB" dirty="0"/>
              <a:t>) of patch </a:t>
            </a:r>
            <a:r>
              <a:rPr lang="en-GB" b="1" dirty="0">
                <a:solidFill>
                  <a:srgbClr val="FF0000"/>
                </a:solidFill>
              </a:rPr>
              <a:t>I</a:t>
            </a:r>
            <a:r>
              <a:rPr lang="en-GB" dirty="0"/>
              <a:t>.</a:t>
            </a:r>
            <a:endParaRPr lang="en-GB" dirty="0"/>
          </a:p>
          <a:p>
            <a:endParaRPr lang="en-GB" dirty="0"/>
          </a:p>
          <a:p>
            <a:endParaRPr lang="en-GB" dirty="0"/>
          </a:p>
          <a:p>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3634328" cy="369332"/>
          </a:xfrm>
          <a:prstGeom prst="rect">
            <a:avLst/>
          </a:prstGeom>
          <a:noFill/>
        </p:spPr>
        <p:txBody>
          <a:bodyPr wrap="none" rtlCol="0">
            <a:spAutoFit/>
          </a:bodyPr>
          <a:lstStyle/>
          <a:p>
            <a:r>
              <a:rPr lang="en-GB" b="1" u="sng" dirty="0"/>
              <a:t>First Order Statistical Features:</a:t>
            </a:r>
            <a:endParaRPr lang="en-GB" b="1" u="sng" dirty="0"/>
          </a:p>
        </p:txBody>
      </p:sp>
      <p:sp>
        <p:nvSpPr>
          <p:cNvPr id="3" name="Rectangle 2"/>
          <p:cNvSpPr/>
          <p:nvPr/>
        </p:nvSpPr>
        <p:spPr>
          <a:xfrm>
            <a:off x="1700011" y="2667954"/>
            <a:ext cx="9766479" cy="2646878"/>
          </a:xfrm>
          <a:prstGeom prst="rect">
            <a:avLst/>
          </a:prstGeom>
        </p:spPr>
        <p:txBody>
          <a:bodyPr wrap="square">
            <a:spAutoFit/>
          </a:bodyPr>
          <a:lstStyle/>
          <a:p>
            <a:r>
              <a:rPr lang="en-GB" dirty="0"/>
              <a:t>The following equations are representing some commonly used first order statistical features:</a:t>
            </a:r>
            <a:endParaRPr lang="en-GB" dirty="0"/>
          </a:p>
          <a:p>
            <a:endParaRPr lang="en-GB" dirty="0"/>
          </a:p>
          <a:p>
            <a:pPr marL="342900" indent="-342900">
              <a:buAutoNum type="arabicPeriod"/>
            </a:pPr>
            <a:r>
              <a:rPr lang="en-GB" b="1" u="sng" dirty="0"/>
              <a:t>MEAN</a:t>
            </a:r>
            <a:endParaRPr lang="en-GB" b="1" u="sng" dirty="0"/>
          </a:p>
          <a:p>
            <a:pPr marL="342900" indent="-342900">
              <a:buAutoNum type="arabicPeriod"/>
            </a:pPr>
            <a:endParaRPr lang="en-GB" dirty="0"/>
          </a:p>
          <a:p>
            <a:r>
              <a:rPr lang="en-GB" dirty="0"/>
              <a:t>Mean is computed by adding all grey level values within the image patch to the total number of</a:t>
            </a:r>
            <a:endParaRPr lang="en-GB" dirty="0"/>
          </a:p>
          <a:p>
            <a:r>
              <a:rPr lang="en-GB" dirty="0"/>
              <a:t>Pixels in the image patch.</a:t>
            </a:r>
            <a:endParaRPr lang="en-GB" dirty="0"/>
          </a:p>
          <a:p>
            <a:endParaRPr lang="en-GB" dirty="0"/>
          </a:p>
          <a:p>
            <a:r>
              <a:rPr lang="en-GB" dirty="0"/>
              <a:t>Mean (µ) = I/N     </a:t>
            </a:r>
            <a:r>
              <a:rPr lang="en-GB" sz="4000" dirty="0">
                <a:latin typeface="Times New Roman" panose="02020603050405020304"/>
                <a:cs typeface="Times New Roman" panose="02020603050405020304"/>
              </a:rPr>
              <a:t>Ʃ</a:t>
            </a:r>
            <a:r>
              <a:rPr lang="en-GB" dirty="0"/>
              <a:t>    I(</a:t>
            </a:r>
            <a:r>
              <a:rPr lang="en-GB" dirty="0" err="1"/>
              <a:t>I,j</a:t>
            </a:r>
            <a:r>
              <a:rPr lang="en-GB" dirty="0"/>
              <a:t>)</a:t>
            </a:r>
            <a:endParaRPr lang="en-GB" dirty="0"/>
          </a:p>
        </p:txBody>
      </p:sp>
      <p:sp>
        <p:nvSpPr>
          <p:cNvPr id="8" name="TextBox 7"/>
          <p:cNvSpPr txBox="1"/>
          <p:nvPr/>
        </p:nvSpPr>
        <p:spPr>
          <a:xfrm>
            <a:off x="3464418" y="5111937"/>
            <a:ext cx="644728" cy="276999"/>
          </a:xfrm>
          <a:prstGeom prst="rect">
            <a:avLst/>
          </a:prstGeom>
          <a:noFill/>
        </p:spPr>
        <p:txBody>
          <a:bodyPr wrap="none" rtlCol="0">
            <a:spAutoFit/>
          </a:bodyPr>
          <a:lstStyle/>
          <a:p>
            <a:r>
              <a:rPr lang="en-GB" sz="1200" dirty="0"/>
              <a:t>i=1 j=1</a:t>
            </a:r>
            <a:endParaRPr lang="en-GB" sz="1200" dirty="0"/>
          </a:p>
        </p:txBody>
      </p:sp>
      <p:sp>
        <p:nvSpPr>
          <p:cNvPr id="9" name="TextBox 8"/>
          <p:cNvSpPr txBox="1"/>
          <p:nvPr/>
        </p:nvSpPr>
        <p:spPr>
          <a:xfrm>
            <a:off x="3366816" y="4517363"/>
            <a:ext cx="614271" cy="276999"/>
          </a:xfrm>
          <a:prstGeom prst="rect">
            <a:avLst/>
          </a:prstGeom>
          <a:noFill/>
        </p:spPr>
        <p:txBody>
          <a:bodyPr wrap="none" rtlCol="0">
            <a:spAutoFit/>
          </a:bodyPr>
          <a:lstStyle/>
          <a:p>
            <a:r>
              <a:rPr lang="en-GB" sz="1200" dirty="0"/>
              <a:t>    </a:t>
            </a:r>
            <a:r>
              <a:rPr lang="en-GB" sz="1200" dirty="0" err="1"/>
              <a:t>m,n</a:t>
            </a:r>
            <a:endParaRPr lang="en-GB" sz="1200" dirty="0"/>
          </a:p>
        </p:txBody>
      </p:sp>
      <p:sp>
        <p:nvSpPr>
          <p:cNvPr id="10" name="TextBox 9"/>
          <p:cNvSpPr txBox="1"/>
          <p:nvPr/>
        </p:nvSpPr>
        <p:spPr>
          <a:xfrm>
            <a:off x="1803042" y="5808368"/>
            <a:ext cx="6615914" cy="369332"/>
          </a:xfrm>
          <a:prstGeom prst="rect">
            <a:avLst/>
          </a:prstGeom>
          <a:noFill/>
        </p:spPr>
        <p:txBody>
          <a:bodyPr wrap="none" rtlCol="0">
            <a:spAutoFit/>
          </a:bodyPr>
          <a:lstStyle/>
          <a:p>
            <a:r>
              <a:rPr lang="en-GB" dirty="0"/>
              <a:t>Where N = m x n, is the total number of pixels in image patch </a:t>
            </a:r>
            <a:r>
              <a:rPr lang="en-GB" b="1" dirty="0">
                <a:solidFill>
                  <a:srgbClr val="FF0000"/>
                </a:solidFill>
              </a:rPr>
              <a:t>I</a:t>
            </a:r>
            <a:r>
              <a:rPr lang="en-GB" dirty="0"/>
              <a:t>.</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3634328" cy="369332"/>
          </a:xfrm>
          <a:prstGeom prst="rect">
            <a:avLst/>
          </a:prstGeom>
          <a:noFill/>
        </p:spPr>
        <p:txBody>
          <a:bodyPr wrap="none" rtlCol="0">
            <a:spAutoFit/>
          </a:bodyPr>
          <a:lstStyle/>
          <a:p>
            <a:r>
              <a:rPr lang="en-GB" b="1" u="sng" dirty="0"/>
              <a:t>First Order Statistical Features:</a:t>
            </a:r>
            <a:endParaRPr lang="en-GB" b="1" u="sng" dirty="0"/>
          </a:p>
        </p:txBody>
      </p:sp>
      <p:sp>
        <p:nvSpPr>
          <p:cNvPr id="3" name="Rectangle 2"/>
          <p:cNvSpPr/>
          <p:nvPr/>
        </p:nvSpPr>
        <p:spPr>
          <a:xfrm>
            <a:off x="1700011" y="2667954"/>
            <a:ext cx="9766479" cy="2585323"/>
          </a:xfrm>
          <a:prstGeom prst="rect">
            <a:avLst/>
          </a:prstGeom>
        </p:spPr>
        <p:txBody>
          <a:bodyPr wrap="square">
            <a:spAutoFit/>
          </a:bodyPr>
          <a:lstStyle/>
          <a:p>
            <a:endParaRPr lang="en-GB" dirty="0"/>
          </a:p>
          <a:p>
            <a:pPr marL="342900" indent="-342900">
              <a:buFont typeface="+mj-lt"/>
              <a:buAutoNum type="arabicPeriod" startAt="2"/>
            </a:pPr>
            <a:r>
              <a:rPr lang="en-GB" b="1" u="sng" dirty="0"/>
              <a:t>MEDIAN</a:t>
            </a:r>
            <a:endParaRPr lang="en-GB" b="1" u="sng" dirty="0"/>
          </a:p>
          <a:p>
            <a:pPr marL="342900" indent="-342900">
              <a:buAutoNum type="arabicPeriod" startAt="2"/>
            </a:pPr>
            <a:endParaRPr lang="en-GB" dirty="0"/>
          </a:p>
          <a:p>
            <a:r>
              <a:rPr lang="en-GB" dirty="0"/>
              <a:t>Median is the middle value of the list (L)  contained the grey level intensity values of image patch </a:t>
            </a:r>
            <a:r>
              <a:rPr lang="en-GB" b="1" dirty="0">
                <a:solidFill>
                  <a:srgbClr val="FF0000"/>
                </a:solidFill>
              </a:rPr>
              <a:t>I</a:t>
            </a:r>
            <a:r>
              <a:rPr lang="en-GB" dirty="0"/>
              <a:t> arrange in an ascending order.</a:t>
            </a:r>
            <a:endParaRPr lang="en-GB" dirty="0"/>
          </a:p>
          <a:p>
            <a:endParaRPr lang="en-GB" dirty="0"/>
          </a:p>
          <a:p>
            <a:endParaRPr lang="en-GB" dirty="0"/>
          </a:p>
          <a:p>
            <a:endParaRPr lang="en-GB" dirty="0"/>
          </a:p>
          <a:p>
            <a:r>
              <a:rPr lang="en-GB" dirty="0"/>
              <a:t>Median (</a:t>
            </a:r>
            <a:r>
              <a:rPr lang="en-GB" i="1" dirty="0"/>
              <a:t>med</a:t>
            </a:r>
            <a:r>
              <a:rPr lang="en-GB" dirty="0"/>
              <a:t>) is the = ((N+1)/2) </a:t>
            </a:r>
            <a:r>
              <a:rPr lang="en-GB" baseline="30000" dirty="0" err="1"/>
              <a:t>th</a:t>
            </a:r>
            <a:r>
              <a:rPr lang="en-GB" dirty="0"/>
              <a:t> element in the list L</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3634328" cy="369332"/>
          </a:xfrm>
          <a:prstGeom prst="rect">
            <a:avLst/>
          </a:prstGeom>
          <a:noFill/>
        </p:spPr>
        <p:txBody>
          <a:bodyPr wrap="none" rtlCol="0">
            <a:spAutoFit/>
          </a:bodyPr>
          <a:lstStyle/>
          <a:p>
            <a:r>
              <a:rPr lang="en-GB" b="1" u="sng" dirty="0"/>
              <a:t>First Order Statistical Features:</a:t>
            </a:r>
            <a:endParaRPr lang="en-GB" b="1" u="sng" dirty="0"/>
          </a:p>
        </p:txBody>
      </p:sp>
      <p:sp>
        <p:nvSpPr>
          <p:cNvPr id="3" name="Rectangle 2"/>
          <p:cNvSpPr/>
          <p:nvPr/>
        </p:nvSpPr>
        <p:spPr>
          <a:xfrm>
            <a:off x="1700011" y="2783865"/>
            <a:ext cx="9766479" cy="1200329"/>
          </a:xfrm>
          <a:prstGeom prst="rect">
            <a:avLst/>
          </a:prstGeom>
        </p:spPr>
        <p:txBody>
          <a:bodyPr wrap="square">
            <a:spAutoFit/>
          </a:bodyPr>
          <a:lstStyle/>
          <a:p>
            <a:r>
              <a:rPr lang="en-GB" b="1" u="sng" dirty="0"/>
              <a:t>VARIANCE &amp; STANDARD DEVIATION</a:t>
            </a:r>
            <a:endParaRPr lang="en-GB" b="1" u="sng" dirty="0"/>
          </a:p>
          <a:p>
            <a:pPr marL="342900" indent="-342900">
              <a:buAutoNum type="arabicPeriod"/>
            </a:pPr>
            <a:endParaRPr lang="en-GB" dirty="0"/>
          </a:p>
          <a:p>
            <a:pPr marL="342900" indent="-342900">
              <a:buAutoNum type="arabicPeriod"/>
            </a:pPr>
            <a:endParaRPr lang="en-GB" dirty="0"/>
          </a:p>
          <a:p>
            <a:pPr marL="342900" indent="-342900">
              <a:buAutoNum type="arabicPeriod"/>
            </a:pPr>
            <a:endParaRPr lang="en-GB" dirty="0"/>
          </a:p>
        </p:txBody>
      </p:sp>
      <p:pic>
        <p:nvPicPr>
          <p:cNvPr id="2050" name="Picture 2" descr="1.1 Statistical Analysis | BioNinj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48521" y="3390569"/>
            <a:ext cx="5159107" cy="31035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927548" y="6613175"/>
            <a:ext cx="8671775" cy="276999"/>
          </a:xfrm>
          <a:prstGeom prst="rect">
            <a:avLst/>
          </a:prstGeom>
        </p:spPr>
        <p:txBody>
          <a:bodyPr wrap="square">
            <a:spAutoFit/>
          </a:bodyPr>
          <a:lstStyle/>
          <a:p>
            <a:r>
              <a:rPr lang="en-GB" sz="1200" dirty="0">
                <a:hlinkClick r:id="rId2"/>
              </a:rPr>
              <a:t>Image Courtesy: http://www.old-ib.bioninja.com.au/standard-level/topic-1-statistical-analysi/11-statistical-analysis.html</a:t>
            </a:r>
            <a:endParaRPr lang="en-GB"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3634328" cy="369332"/>
          </a:xfrm>
          <a:prstGeom prst="rect">
            <a:avLst/>
          </a:prstGeom>
          <a:noFill/>
        </p:spPr>
        <p:txBody>
          <a:bodyPr wrap="none" rtlCol="0">
            <a:spAutoFit/>
          </a:bodyPr>
          <a:lstStyle/>
          <a:p>
            <a:r>
              <a:rPr lang="en-GB" b="1" u="sng" dirty="0"/>
              <a:t>First Order Statistical Features:</a:t>
            </a:r>
            <a:endParaRPr lang="en-GB" b="1" u="sng" dirty="0"/>
          </a:p>
        </p:txBody>
      </p:sp>
      <mc:AlternateContent xmlns:mc="http://schemas.openxmlformats.org/markup-compatibility/2006">
        <mc:Choice xmlns:a14="http://schemas.microsoft.com/office/drawing/2010/main" Requires="a14">
          <p:sp>
            <p:nvSpPr>
              <p:cNvPr id="3" name="Rectangle 2"/>
              <p:cNvSpPr/>
              <p:nvPr/>
            </p:nvSpPr>
            <p:spPr>
              <a:xfrm>
                <a:off x="1700011" y="2667954"/>
                <a:ext cx="9766479" cy="2646045"/>
              </a:xfrm>
              <a:prstGeom prst="rect">
                <a:avLst/>
              </a:prstGeom>
            </p:spPr>
            <p:txBody>
              <a:bodyPr wrap="square">
                <a:spAutoFit/>
              </a:bodyPr>
              <a:lstStyle/>
              <a:p>
                <a:pPr marL="342900" indent="-342900">
                  <a:buFont typeface="+mj-lt"/>
                  <a:buAutoNum type="arabicPeriod" startAt="3"/>
                </a:pPr>
                <a:r>
                  <a:rPr lang="en-GB" b="1" u="sng" dirty="0"/>
                  <a:t>VARIANCE</a:t>
                </a:r>
                <a:endParaRPr lang="en-GB" b="1" u="sng" dirty="0"/>
              </a:p>
              <a:p>
                <a:pPr marL="342900" indent="-342900">
                  <a:buAutoNum type="arabicPeriod" startAt="3"/>
                </a:pPr>
                <a:endParaRPr lang="en-GB" dirty="0"/>
              </a:p>
              <a:p>
                <a:r>
                  <a:rPr lang="en-GB" dirty="0"/>
                  <a:t>Variance indicate how widely the grey level values vary within the image patch </a:t>
                </a:r>
                <a:r>
                  <a:rPr lang="en-GB" b="1" dirty="0">
                    <a:solidFill>
                      <a:srgbClr val="FF0000"/>
                    </a:solidFill>
                  </a:rPr>
                  <a:t>I</a:t>
                </a:r>
                <a:r>
                  <a:rPr lang="en-GB" dirty="0"/>
                  <a:t>.</a:t>
                </a:r>
                <a:endParaRPr lang="en-GB" dirty="0"/>
              </a:p>
              <a:p>
                <a:r>
                  <a:rPr lang="en-GB" dirty="0"/>
                  <a:t>Variance is computed as</a:t>
                </a:r>
                <a:endParaRPr lang="en-GB" dirty="0"/>
              </a:p>
              <a:p>
                <a:endParaRPr lang="en-GB" dirty="0"/>
              </a:p>
              <a:p>
                <a:endParaRPr lang="en-GB" dirty="0"/>
              </a:p>
              <a:p>
                <a:r>
                  <a:rPr lang="en-GB" dirty="0"/>
                  <a:t>Variance (</a:t>
                </a:r>
                <a:r>
                  <a:rPr lang="en-GB" dirty="0">
                    <a:latin typeface="Times New Roman" panose="02020603050405020304"/>
                    <a:cs typeface="Times New Roman" panose="02020603050405020304"/>
                  </a:rPr>
                  <a:t>ϭ</a:t>
                </a:r>
                <a:r>
                  <a:rPr lang="en-GB" baseline="30000" dirty="0">
                    <a:latin typeface="Times New Roman" panose="02020603050405020304"/>
                    <a:cs typeface="Times New Roman" panose="02020603050405020304"/>
                  </a:rPr>
                  <a:t>2</a:t>
                </a:r>
                <a:r>
                  <a:rPr lang="en-GB" dirty="0"/>
                  <a:t>) = I/N-1    </a:t>
                </a:r>
                <a:r>
                  <a:rPr lang="en-GB" sz="4000" dirty="0">
                    <a:latin typeface="Times New Roman" panose="02020603050405020304"/>
                    <a:cs typeface="Times New Roman" panose="02020603050405020304"/>
                  </a:rPr>
                  <a:t>Ʃ</a:t>
                </a:r>
                <a:r>
                  <a:rPr lang="en-GB" dirty="0"/>
                  <a:t>    </a:t>
                </a:r>
                <a14:m>
                  <m:oMath xmlns:m="http://schemas.openxmlformats.org/officeDocument/2006/math">
                    <m:r>
                      <m:rPr>
                        <m:nor/>
                      </m:rPr>
                      <a:rPr lang="en-GB" dirty="0">
                        <a:latin typeface="Cambria Math" panose="02040503050406030204" charset="0"/>
                      </a:rPr>
                      <m:t>( </m:t>
                    </m:r>
                    <m:r>
                      <m:rPr>
                        <m:nor/>
                      </m:rPr>
                      <a:rPr lang="en-GB" dirty="0">
                        <a:latin typeface="Cambria Math" panose="02040503050406030204" charset="0"/>
                      </a:rPr>
                      <m:t>I</m:t>
                    </m:r>
                    <m:r>
                      <m:rPr>
                        <m:nor/>
                      </m:rPr>
                      <a:rPr lang="en-GB" dirty="0">
                        <a:latin typeface="Cambria Math" panose="02040503050406030204" charset="0"/>
                      </a:rPr>
                      <m:t>(</m:t>
                    </m:r>
                    <m:r>
                      <m:rPr>
                        <m:nor/>
                      </m:rPr>
                      <a:rPr lang="en-US" altLang="en-GB" dirty="0">
                        <a:latin typeface="Cambria Math" panose="02040503050406030204" charset="0"/>
                      </a:rPr>
                      <m:t>i</m:t>
                    </m:r>
                    <m:r>
                      <m:rPr>
                        <m:nor/>
                      </m:rPr>
                      <a:rPr lang="en-GB" dirty="0">
                        <a:latin typeface="Cambria Math" panose="02040503050406030204" charset="0"/>
                      </a:rPr>
                      <m:t>,</m:t>
                    </m:r>
                    <m:r>
                      <m:rPr>
                        <m:nor/>
                      </m:rPr>
                      <a:rPr lang="en-GB" dirty="0">
                        <a:latin typeface="Cambria Math" panose="02040503050406030204" charset="0"/>
                      </a:rPr>
                      <m:t>j</m:t>
                    </m:r>
                    <m:r>
                      <m:rPr>
                        <m:nor/>
                      </m:rPr>
                      <a:rPr lang="en-GB" dirty="0">
                        <a:latin typeface="Cambria Math" panose="02040503050406030204" charset="0"/>
                      </a:rPr>
                      <m:t>) − </m:t>
                    </m:r>
                    <m:r>
                      <m:rPr>
                        <m:nor/>
                      </m:rPr>
                      <a:rPr lang="en-GB" dirty="0">
                        <a:latin typeface="Times New Roman" panose="02020603050405020304"/>
                        <a:cs typeface="Times New Roman" panose="02020603050405020304"/>
                      </a:rPr>
                      <m:t>µ</m:t>
                    </m:r>
                    <m:r>
                      <m:rPr>
                        <m:nor/>
                      </m:rPr>
                      <a:rPr lang="en-GB" dirty="0">
                        <a:latin typeface="Cambria Math" panose="02040503050406030204" charset="0"/>
                      </a:rPr>
                      <m:t>)</m:t>
                    </m:r>
                    <m:r>
                      <m:rPr>
                        <m:nor/>
                      </m:rPr>
                      <a:rPr lang="en-GB" baseline="30000" dirty="0">
                        <a:latin typeface="Times New Roman" panose="02020603050405020304"/>
                        <a:cs typeface="Times New Roman" panose="02020603050405020304"/>
                      </a:rPr>
                      <m:t>2</m:t>
                    </m:r>
                  </m:oMath>
                </a14:m>
                <a:endParaRPr lang="en-GB" baseline="30000" dirty="0"/>
              </a:p>
              <a:p>
                <a:endParaRPr lang="en-GB" dirty="0"/>
              </a:p>
            </p:txBody>
          </p:sp>
        </mc:Choice>
        <mc:Fallback>
          <p:sp>
            <p:nvSpPr>
              <p:cNvPr id="3" name="Rectangle 2"/>
              <p:cNvSpPr>
                <a:spLocks noRot="1" noChangeAspect="1" noMove="1" noResize="1" noEditPoints="1" noAdjustHandles="1" noChangeArrowheads="1" noChangeShapeType="1" noTextEdit="1"/>
              </p:cNvSpPr>
              <p:nvPr/>
            </p:nvSpPr>
            <p:spPr>
              <a:xfrm>
                <a:off x="1700011" y="2667954"/>
                <a:ext cx="9766479" cy="2646045"/>
              </a:xfrm>
              <a:prstGeom prst="rect">
                <a:avLst/>
              </a:prstGeom>
              <a:blipFill rotWithShape="1">
                <a:blip r:embed="rId1"/>
                <a:stretch>
                  <a:fillRect l="-1" t="-12" r="3" b="12"/>
                </a:stretch>
              </a:blipFill>
            </p:spPr>
            <p:txBody>
              <a:bodyPr/>
              <a:lstStyle/>
              <a:p>
                <a:r>
                  <a:rPr lang="en-US" altLang="en-US">
                    <a:noFill/>
                  </a:rPr>
                  <a:t> </a:t>
                </a:r>
              </a:p>
            </p:txBody>
          </p:sp>
        </mc:Fallback>
      </mc:AlternateContent>
      <p:sp>
        <p:nvSpPr>
          <p:cNvPr id="6" name="TextBox 5"/>
          <p:cNvSpPr txBox="1"/>
          <p:nvPr/>
        </p:nvSpPr>
        <p:spPr>
          <a:xfrm>
            <a:off x="3940941" y="4815720"/>
            <a:ext cx="644728" cy="276999"/>
          </a:xfrm>
          <a:prstGeom prst="rect">
            <a:avLst/>
          </a:prstGeom>
          <a:noFill/>
        </p:spPr>
        <p:txBody>
          <a:bodyPr wrap="none" rtlCol="0">
            <a:spAutoFit/>
          </a:bodyPr>
          <a:lstStyle/>
          <a:p>
            <a:r>
              <a:rPr lang="en-GB" sz="1200" dirty="0"/>
              <a:t>i=1 j=1</a:t>
            </a:r>
            <a:endParaRPr lang="en-GB" sz="1200" dirty="0"/>
          </a:p>
        </p:txBody>
      </p:sp>
      <p:sp>
        <p:nvSpPr>
          <p:cNvPr id="7" name="TextBox 6"/>
          <p:cNvSpPr txBox="1"/>
          <p:nvPr/>
        </p:nvSpPr>
        <p:spPr>
          <a:xfrm>
            <a:off x="3843339" y="4221146"/>
            <a:ext cx="614271" cy="276999"/>
          </a:xfrm>
          <a:prstGeom prst="rect">
            <a:avLst/>
          </a:prstGeom>
          <a:noFill/>
        </p:spPr>
        <p:txBody>
          <a:bodyPr wrap="none" rtlCol="0">
            <a:spAutoFit/>
          </a:bodyPr>
          <a:lstStyle/>
          <a:p>
            <a:r>
              <a:rPr lang="en-GB" sz="1200" dirty="0"/>
              <a:t>    </a:t>
            </a:r>
            <a:r>
              <a:rPr lang="en-GB" sz="1200" dirty="0" err="1"/>
              <a:t>m,n</a:t>
            </a:r>
            <a:endParaRPr lang="en-GB"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3634328" cy="369332"/>
          </a:xfrm>
          <a:prstGeom prst="rect">
            <a:avLst/>
          </a:prstGeom>
          <a:noFill/>
        </p:spPr>
        <p:txBody>
          <a:bodyPr wrap="none" rtlCol="0">
            <a:spAutoFit/>
          </a:bodyPr>
          <a:lstStyle/>
          <a:p>
            <a:r>
              <a:rPr lang="en-GB" b="1" u="sng" dirty="0"/>
              <a:t>First Order Statistical Features:</a:t>
            </a:r>
            <a:endParaRPr lang="en-GB" b="1" u="sng" dirty="0"/>
          </a:p>
        </p:txBody>
      </p:sp>
      <p:sp>
        <p:nvSpPr>
          <p:cNvPr id="3" name="Rectangle 2"/>
          <p:cNvSpPr/>
          <p:nvPr/>
        </p:nvSpPr>
        <p:spPr>
          <a:xfrm>
            <a:off x="1738648" y="2667954"/>
            <a:ext cx="9766479" cy="1754326"/>
          </a:xfrm>
          <a:prstGeom prst="rect">
            <a:avLst/>
          </a:prstGeom>
        </p:spPr>
        <p:txBody>
          <a:bodyPr wrap="square">
            <a:spAutoFit/>
          </a:bodyPr>
          <a:lstStyle/>
          <a:p>
            <a:pPr marL="342900" indent="-342900">
              <a:buFont typeface="+mj-lt"/>
              <a:buAutoNum type="arabicPeriod" startAt="4"/>
            </a:pPr>
            <a:r>
              <a:rPr lang="en-GB" b="1" u="sng" dirty="0"/>
              <a:t>STANDARD DEVIATION</a:t>
            </a:r>
            <a:endParaRPr lang="en-GB" b="1" u="sng" dirty="0"/>
          </a:p>
          <a:p>
            <a:pPr marL="342900" indent="-342900">
              <a:buAutoNum type="arabicPeriod" startAt="4"/>
            </a:pPr>
            <a:endParaRPr lang="en-GB" dirty="0"/>
          </a:p>
          <a:p>
            <a:r>
              <a:rPr lang="en-GB" dirty="0"/>
              <a:t>Standard deviation is computed by taking square root of the variance.</a:t>
            </a:r>
            <a:endParaRPr lang="en-GB" dirty="0"/>
          </a:p>
          <a:p>
            <a:endParaRPr lang="en-GB" dirty="0"/>
          </a:p>
          <a:p>
            <a:endParaRPr lang="en-GB" dirty="0"/>
          </a:p>
          <a:p>
            <a:r>
              <a:rPr lang="en-GB" dirty="0"/>
              <a:t>Standard Deviation (</a:t>
            </a:r>
            <a:r>
              <a:rPr lang="en-GB" dirty="0">
                <a:latin typeface="Times New Roman" panose="02020603050405020304"/>
                <a:cs typeface="Times New Roman" panose="02020603050405020304"/>
              </a:rPr>
              <a:t>ϭ</a:t>
            </a:r>
            <a:r>
              <a:rPr lang="en-GB" dirty="0"/>
              <a:t>) =</a:t>
            </a:r>
            <a:endParaRPr lang="en-GB" dirty="0"/>
          </a:p>
        </p:txBody>
      </p:sp>
      <p:sp>
        <p:nvSpPr>
          <p:cNvPr id="6" name="TextBox 5"/>
          <p:cNvSpPr txBox="1"/>
          <p:nvPr/>
        </p:nvSpPr>
        <p:spPr>
          <a:xfrm>
            <a:off x="5197930" y="4419310"/>
            <a:ext cx="644728" cy="276999"/>
          </a:xfrm>
          <a:prstGeom prst="rect">
            <a:avLst/>
          </a:prstGeom>
          <a:noFill/>
        </p:spPr>
        <p:txBody>
          <a:bodyPr wrap="none" rtlCol="0">
            <a:spAutoFit/>
          </a:bodyPr>
          <a:lstStyle/>
          <a:p>
            <a:r>
              <a:rPr lang="en-GB" sz="1200" dirty="0"/>
              <a:t>i=1 j=1</a:t>
            </a:r>
            <a:endParaRPr lang="en-GB" sz="1200" dirty="0"/>
          </a:p>
        </p:txBody>
      </p:sp>
      <p:sp>
        <p:nvSpPr>
          <p:cNvPr id="7" name="TextBox 6"/>
          <p:cNvSpPr txBox="1"/>
          <p:nvPr/>
        </p:nvSpPr>
        <p:spPr>
          <a:xfrm>
            <a:off x="5034863" y="3811369"/>
            <a:ext cx="1176925" cy="276999"/>
          </a:xfrm>
          <a:prstGeom prst="rect">
            <a:avLst/>
          </a:prstGeom>
          <a:noFill/>
        </p:spPr>
        <p:txBody>
          <a:bodyPr wrap="none" rtlCol="0">
            <a:spAutoFit/>
          </a:bodyPr>
          <a:lstStyle/>
          <a:p>
            <a:r>
              <a:rPr lang="en-GB" sz="1200" dirty="0"/>
              <a:t>    </a:t>
            </a:r>
            <a:r>
              <a:rPr lang="en-GB" sz="1200" dirty="0" err="1"/>
              <a:t>m,n</a:t>
            </a:r>
            <a:r>
              <a:rPr lang="en-GB" sz="1200" dirty="0"/>
              <a:t>             </a:t>
            </a:r>
            <a:endParaRPr lang="en-GB" sz="1200" dirty="0"/>
          </a:p>
        </p:txBody>
      </p:sp>
      <mc:AlternateContent xmlns:mc="http://schemas.openxmlformats.org/markup-compatibility/2006">
        <mc:Choice xmlns:a14="http://schemas.microsoft.com/office/drawing/2010/main" Requires="a14">
          <p:sp>
            <p:nvSpPr>
              <p:cNvPr id="10" name="Rectangle 9"/>
              <p:cNvSpPr/>
              <p:nvPr/>
            </p:nvSpPr>
            <p:spPr>
              <a:xfrm>
                <a:off x="4207013" y="3698627"/>
                <a:ext cx="2874645" cy="9048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ad>
                        <m:radPr>
                          <m:degHide m:val="on"/>
                          <m:ctrlPr>
                            <a:rPr lang="en-GB" i="1" smtClean="0">
                              <a:latin typeface="Cambria Math" panose="02040503050406030204" charset="0"/>
                            </a:rPr>
                          </m:ctrlPr>
                        </m:radPr>
                        <m:deg/>
                        <m:e>
                          <m:eqArr>
                            <m:eqArrPr>
                              <m:ctrlPr>
                                <a:rPr lang="en-GB" i="1" dirty="0">
                                  <a:latin typeface="Cambria Math" panose="02040503050406030204" charset="0"/>
                                </a:rPr>
                              </m:ctrlPr>
                            </m:eqArrPr>
                            <m:e/>
                            <m:e>
                              <m:r>
                                <m:rPr>
                                  <m:nor/>
                                </m:rPr>
                                <a:rPr lang="en-GB" dirty="0">
                                  <a:latin typeface="Cambria Math" panose="02040503050406030204" charset="0"/>
                                </a:rPr>
                                <m:t>I</m:t>
                              </m:r>
                              <m:r>
                                <m:rPr>
                                  <m:nor/>
                                </m:rPr>
                                <a:rPr lang="en-GB" dirty="0">
                                  <a:latin typeface="Cambria Math" panose="02040503050406030204" charset="0"/>
                                </a:rPr>
                                <m:t>/</m:t>
                              </m:r>
                              <m:r>
                                <m:rPr>
                                  <m:nor/>
                                </m:rPr>
                                <a:rPr lang="en-GB" dirty="0">
                                  <a:latin typeface="Cambria Math" panose="02040503050406030204" charset="0"/>
                                </a:rPr>
                                <m:t>N</m:t>
                              </m:r>
                              <m:r>
                                <m:rPr>
                                  <m:nor/>
                                </m:rPr>
                                <a:rPr lang="en-GB" dirty="0">
                                  <a:latin typeface="Cambria Math" panose="02040503050406030204" charset="0"/>
                                </a:rPr>
                                <m:t>−</m:t>
                              </m:r>
                              <m:r>
                                <m:rPr>
                                  <m:nor/>
                                </m:rPr>
                                <a:rPr lang="en-GB" dirty="0">
                                  <a:latin typeface="Cambria Math" panose="02040503050406030204" charset="0"/>
                                </a:rPr>
                                <m:t>1</m:t>
                              </m:r>
                              <m:r>
                                <m:rPr>
                                  <m:nor/>
                                </m:rPr>
                                <a:rPr lang="en-GB" dirty="0">
                                  <a:latin typeface="Cambria Math" panose="02040503050406030204" charset="0"/>
                                </a:rPr>
                                <m:t>    </m:t>
                              </m:r>
                              <m:r>
                                <m:rPr>
                                  <m:nor/>
                                </m:rPr>
                                <a:rPr lang="en-GB" sz="4000" dirty="0">
                                  <a:latin typeface="Times New Roman" panose="02020603050405020304"/>
                                  <a:cs typeface="Times New Roman" panose="02020603050405020304"/>
                                </a:rPr>
                                <m:t>Ʃ</m:t>
                              </m:r>
                              <m:r>
                                <m:rPr>
                                  <m:nor/>
                                </m:rPr>
                                <a:rPr lang="en-GB" dirty="0">
                                  <a:latin typeface="Cambria Math" panose="02040503050406030204" charset="0"/>
                                </a:rPr>
                                <m:t>    </m:t>
                              </m:r>
                              <m:r>
                                <m:rPr>
                                  <m:nor/>
                                </m:rPr>
                                <a:rPr lang="en-GB" b="0" i="0" dirty="0" smtClean="0">
                                  <a:latin typeface="Cambria Math" panose="02040503050406030204" charset="0"/>
                                </a:rPr>
                                <m:t>( </m:t>
                              </m:r>
                              <m:r>
                                <m:rPr>
                                  <m:nor/>
                                </m:rPr>
                                <a:rPr lang="en-GB" dirty="0">
                                  <a:latin typeface="Cambria Math" panose="02040503050406030204" charset="0"/>
                                </a:rPr>
                                <m:t>I</m:t>
                              </m:r>
                              <m:r>
                                <m:rPr>
                                  <m:nor/>
                                </m:rPr>
                                <a:rPr lang="en-GB" dirty="0">
                                  <a:latin typeface="Cambria Math" panose="02040503050406030204" charset="0"/>
                                </a:rPr>
                                <m:t>(</m:t>
                              </m:r>
                              <m:r>
                                <m:rPr>
                                  <m:nor/>
                                </m:rPr>
                                <a:rPr lang="en-US" altLang="en-GB" dirty="0">
                                  <a:latin typeface="Cambria Math" panose="02040503050406030204" charset="0"/>
                                </a:rPr>
                                <m:t>i</m:t>
                              </m:r>
                              <m:r>
                                <m:rPr>
                                  <m:nor/>
                                </m:rPr>
                                <a:rPr lang="en-GB" dirty="0">
                                  <a:latin typeface="Cambria Math" panose="02040503050406030204" charset="0"/>
                                </a:rPr>
                                <m:t>,</m:t>
                              </m:r>
                              <m:r>
                                <m:rPr>
                                  <m:nor/>
                                </m:rPr>
                                <a:rPr lang="en-GB" dirty="0">
                                  <a:latin typeface="Cambria Math" panose="02040503050406030204" charset="0"/>
                                </a:rPr>
                                <m:t>j</m:t>
                              </m:r>
                              <m:r>
                                <m:rPr>
                                  <m:nor/>
                                </m:rPr>
                                <a:rPr lang="en-GB" dirty="0">
                                  <a:latin typeface="Cambria Math" panose="02040503050406030204" charset="0"/>
                                </a:rPr>
                                <m:t>) − </m:t>
                              </m:r>
                              <m:r>
                                <m:rPr>
                                  <m:nor/>
                                </m:rPr>
                                <a:rPr lang="en-GB" dirty="0">
                                  <a:latin typeface="Times New Roman" panose="02020603050405020304"/>
                                  <a:cs typeface="Times New Roman" panose="02020603050405020304"/>
                                </a:rPr>
                                <m:t>µ</m:t>
                              </m:r>
                              <m:r>
                                <m:rPr>
                                  <m:nor/>
                                </m:rPr>
                                <a:rPr lang="en-GB" dirty="0">
                                  <a:latin typeface="Cambria Math" panose="02040503050406030204" charset="0"/>
                                </a:rPr>
                                <m:t>)</m:t>
                              </m:r>
                              <m:r>
                                <m:rPr>
                                  <m:nor/>
                                </m:rPr>
                                <a:rPr lang="en-US" altLang="en-GB" baseline="30000" dirty="0">
                                  <a:latin typeface="Cambria Math" panose="02040503050406030204" charset="0"/>
                                </a:rPr>
                                <m:t>2</m:t>
                              </m:r>
                            </m:e>
                          </m:eqArr>
                        </m:e>
                      </m:rad>
                    </m:oMath>
                  </m:oMathPara>
                </a14:m>
                <a:endParaRPr lang="en-GB" dirty="0"/>
              </a:p>
            </p:txBody>
          </p:sp>
        </mc:Choice>
        <mc:Fallback>
          <p:sp>
            <p:nvSpPr>
              <p:cNvPr id="10" name="Rectangle 9"/>
              <p:cNvSpPr>
                <a:spLocks noRot="1" noChangeAspect="1" noMove="1" noResize="1" noEditPoints="1" noAdjustHandles="1" noChangeArrowheads="1" noChangeShapeType="1" noTextEdit="1"/>
              </p:cNvSpPr>
              <p:nvPr/>
            </p:nvSpPr>
            <p:spPr>
              <a:xfrm>
                <a:off x="4207013" y="3698627"/>
                <a:ext cx="2874645" cy="904875"/>
              </a:xfrm>
              <a:prstGeom prst="rect">
                <a:avLst/>
              </a:prstGeom>
              <a:blipFill rotWithShape="1">
                <a:blip r:embed="rId1"/>
                <a:stretch>
                  <a:fillRect l="-5" t="-1306" r="5" b="43"/>
                </a:stretch>
              </a:blipFill>
            </p:spPr>
            <p:txBody>
              <a:bodyPr/>
              <a:lstStyle/>
              <a:p>
                <a:r>
                  <a:rPr lang="en-US"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Overview of Previous Lecture:</a:t>
            </a:r>
            <a:endParaRPr lang="en-US" b="1" dirty="0"/>
          </a:p>
          <a:p>
            <a:endParaRPr lang="en-US" dirty="0"/>
          </a:p>
          <a:p>
            <a:r>
              <a:rPr lang="en-US" dirty="0"/>
              <a:t>Image Features</a:t>
            </a:r>
            <a:endParaRPr lang="en-US" dirty="0"/>
          </a:p>
          <a:p>
            <a:r>
              <a:rPr lang="en-US" dirty="0"/>
              <a:t>How to select good features for image identification</a:t>
            </a:r>
            <a:endParaRPr lang="en-US" dirty="0"/>
          </a:p>
          <a:p>
            <a:pPr marL="0" indent="0">
              <a:buNone/>
            </a:pPr>
            <a:endParaRPr lang="x-none" dirty="0"/>
          </a:p>
        </p:txBody>
      </p:sp>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0011" y="2667954"/>
            <a:ext cx="9766479" cy="646331"/>
          </a:xfrm>
          <a:prstGeom prst="rect">
            <a:avLst/>
          </a:prstGeom>
        </p:spPr>
        <p:txBody>
          <a:bodyPr wrap="square">
            <a:spAutoFit/>
          </a:bodyPr>
          <a:lstStyle/>
          <a:p>
            <a:r>
              <a:rPr lang="en-GB" b="1" u="sng" dirty="0"/>
              <a:t>SKEWNESS &amp; KURTOSIS</a:t>
            </a:r>
            <a:endParaRPr lang="en-GB" b="1" u="sng" dirty="0"/>
          </a:p>
          <a:p>
            <a:pPr marL="342900" indent="-342900">
              <a:buAutoNum type="arabicPeriod"/>
            </a:pPr>
            <a:endParaRPr lang="en-GB" dirty="0"/>
          </a:p>
        </p:txBody>
      </p:sp>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3634328" cy="369332"/>
          </a:xfrm>
          <a:prstGeom prst="rect">
            <a:avLst/>
          </a:prstGeom>
          <a:noFill/>
        </p:spPr>
        <p:txBody>
          <a:bodyPr wrap="none" rtlCol="0">
            <a:spAutoFit/>
          </a:bodyPr>
          <a:lstStyle/>
          <a:p>
            <a:r>
              <a:rPr lang="en-GB" b="1" u="sng" dirty="0"/>
              <a:t>First Order Statistical Features:</a:t>
            </a:r>
            <a:endParaRPr lang="en-GB" b="1" u="sng" dirty="0"/>
          </a:p>
        </p:txBody>
      </p:sp>
      <p:pic>
        <p:nvPicPr>
          <p:cNvPr id="1026" name="Picture 2" descr="Skewness and Kurtosis, in Data Scien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30706" y="2982404"/>
            <a:ext cx="5109519" cy="37362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1700011" y="2667954"/>
                <a:ext cx="9766479" cy="2179058"/>
              </a:xfrm>
              <a:prstGeom prst="rect">
                <a:avLst/>
              </a:prstGeom>
            </p:spPr>
            <p:txBody>
              <a:bodyPr wrap="square">
                <a:spAutoFit/>
              </a:bodyPr>
              <a:lstStyle/>
              <a:p>
                <a:r>
                  <a:rPr lang="en-GB" b="1" dirty="0"/>
                  <a:t>5. </a:t>
                </a:r>
                <a:r>
                  <a:rPr lang="en-GB" b="1" u="sng" dirty="0"/>
                  <a:t>SKEWNESS</a:t>
                </a:r>
                <a:endParaRPr lang="en-GB" b="1" u="sng" dirty="0"/>
              </a:p>
              <a:p>
                <a:pPr marL="342900" indent="-342900">
                  <a:buAutoNum type="arabicPeriod"/>
                </a:pPr>
                <a:endParaRPr lang="en-GB" dirty="0"/>
              </a:p>
              <a:p>
                <a:r>
                  <a:rPr lang="en-GB" dirty="0" err="1"/>
                  <a:t>Skewness</a:t>
                </a:r>
                <a:r>
                  <a:rPr lang="en-GB" dirty="0"/>
                  <a:t> is a measure of the asymmetry of the probability distribution of the grey level values about its mean. </a:t>
                </a:r>
                <a:endParaRPr lang="en-GB" dirty="0"/>
              </a:p>
              <a:p>
                <a:endParaRPr lang="en-GB" dirty="0"/>
              </a:p>
              <a:p>
                <a:endParaRPr lang="en-GB" dirty="0"/>
              </a:p>
              <a:p>
                <a:r>
                  <a:rPr lang="en-GB" dirty="0" err="1"/>
                  <a:t>Skewness</a:t>
                </a:r>
                <a:r>
                  <a:rPr lang="en-GB" dirty="0"/>
                  <a:t> (</a:t>
                </a:r>
                <a:r>
                  <a:rPr lang="en-GB" dirty="0" err="1"/>
                  <a:t>sk</a:t>
                </a:r>
                <a:r>
                  <a:rPr lang="en-GB" dirty="0"/>
                  <a:t>) =</a:t>
                </a:r>
                <a14:m>
                  <m:oMath xmlns:m="http://schemas.openxmlformats.org/officeDocument/2006/math">
                    <m:r>
                      <a:rPr lang="en-GB" b="0" i="0" dirty="0" smtClean="0">
                        <a:latin typeface="Cambria Math" panose="02040503050406030204"/>
                        <a:cs typeface="Times New Roman" panose="02020603050405020304"/>
                      </a:rPr>
                      <m:t>                     </m:t>
                    </m:r>
                    <m:r>
                      <m:rPr>
                        <m:nor/>
                      </m:rPr>
                      <a:rPr lang="en-GB" dirty="0">
                        <a:latin typeface="Times New Roman" panose="02020603050405020304"/>
                        <a:cs typeface="Times New Roman" panose="02020603050405020304"/>
                      </a:rPr>
                      <m:t> </m:t>
                    </m:r>
                    <m:r>
                      <m:rPr>
                        <m:nor/>
                      </m:rPr>
                      <a:rPr lang="en-GB" sz="4000" dirty="0">
                        <a:latin typeface="Times New Roman" panose="02020603050405020304"/>
                        <a:cs typeface="Times New Roman" panose="02020603050405020304"/>
                      </a:rPr>
                      <m:t>Ʃ</m:t>
                    </m:r>
                    <m:r>
                      <m:rPr>
                        <m:nor/>
                      </m:rPr>
                      <a:rPr lang="en-GB" dirty="0">
                        <a:latin typeface="Cambria Math" panose="02040503050406030204" charset="0"/>
                      </a:rPr>
                      <m:t>    ( </m:t>
                    </m:r>
                    <m:r>
                      <m:rPr>
                        <m:nor/>
                      </m:rPr>
                      <a:rPr lang="en-GB" dirty="0">
                        <a:latin typeface="Cambria Math" panose="02040503050406030204" charset="0"/>
                      </a:rPr>
                      <m:t>I</m:t>
                    </m:r>
                    <m:r>
                      <m:rPr>
                        <m:nor/>
                      </m:rPr>
                      <a:rPr lang="en-GB" dirty="0">
                        <a:latin typeface="Cambria Math" panose="02040503050406030204" charset="0"/>
                      </a:rPr>
                      <m:t>(</m:t>
                    </m:r>
                    <m:r>
                      <m:rPr>
                        <m:nor/>
                      </m:rPr>
                      <a:rPr lang="en-GB" b="0" i="0" dirty="0" smtClean="0">
                        <a:latin typeface="Cambria Math" panose="02040503050406030204" charset="0"/>
                      </a:rPr>
                      <m:t>i</m:t>
                    </m:r>
                    <m:r>
                      <m:rPr>
                        <m:nor/>
                      </m:rPr>
                      <a:rPr lang="en-GB" dirty="0">
                        <a:latin typeface="Cambria Math" panose="02040503050406030204" charset="0"/>
                      </a:rPr>
                      <m:t>,</m:t>
                    </m:r>
                    <m:r>
                      <m:rPr>
                        <m:nor/>
                      </m:rPr>
                      <a:rPr lang="en-GB" dirty="0">
                        <a:latin typeface="Cambria Math" panose="02040503050406030204" charset="0"/>
                      </a:rPr>
                      <m:t>j</m:t>
                    </m:r>
                    <m:r>
                      <m:rPr>
                        <m:nor/>
                      </m:rPr>
                      <a:rPr lang="en-GB" dirty="0">
                        <a:latin typeface="Cambria Math" panose="02040503050406030204" charset="0"/>
                      </a:rPr>
                      <m:t>) − </m:t>
                    </m:r>
                    <m:r>
                      <m:rPr>
                        <m:nor/>
                      </m:rPr>
                      <a:rPr lang="en-GB" dirty="0">
                        <a:latin typeface="Times New Roman" panose="02020603050405020304"/>
                        <a:cs typeface="Times New Roman" panose="02020603050405020304"/>
                      </a:rPr>
                      <m:t>µ</m:t>
                    </m:r>
                    <m:r>
                      <m:rPr>
                        <m:nor/>
                      </m:rPr>
                      <a:rPr lang="en-GB" dirty="0">
                        <a:latin typeface="Cambria Math" panose="02040503050406030204" charset="0"/>
                      </a:rPr>
                      <m:t>)</m:t>
                    </m:r>
                    <m:r>
                      <m:rPr>
                        <m:nor/>
                      </m:rPr>
                      <a:rPr lang="en-GB" baseline="30000" dirty="0">
                        <a:latin typeface="Cambria Math" panose="02040503050406030204" charset="0"/>
                      </a:rPr>
                      <m:t>3</m:t>
                    </m:r>
                  </m:oMath>
                </a14:m>
                <a:endParaRPr lang="en-GB" dirty="0"/>
              </a:p>
            </p:txBody>
          </p:sp>
        </mc:Choice>
        <mc:Fallback>
          <p:sp>
            <p:nvSpPr>
              <p:cNvPr id="3" name="Rectangle 2"/>
              <p:cNvSpPr>
                <a:spLocks noRot="1" noChangeAspect="1" noMove="1" noResize="1" noEditPoints="1" noAdjustHandles="1" noChangeArrowheads="1" noChangeShapeType="1" noTextEdit="1"/>
              </p:cNvSpPr>
              <p:nvPr/>
            </p:nvSpPr>
            <p:spPr>
              <a:xfrm>
                <a:off x="1700011" y="2667954"/>
                <a:ext cx="9766479" cy="2179058"/>
              </a:xfrm>
              <a:prstGeom prst="rect">
                <a:avLst/>
              </a:prstGeom>
              <a:blipFill rotWithShape="1">
                <a:blip r:embed="rId1"/>
                <a:stretch>
                  <a:fillRect l="-1" t="-15" r="3" b="3"/>
                </a:stretch>
              </a:blipFill>
            </p:spPr>
            <p:txBody>
              <a:bodyPr/>
              <a:lstStyle/>
              <a:p>
                <a:r>
                  <a:rPr lang="en-US" altLang="en-US">
                    <a:noFill/>
                  </a:rPr>
                  <a:t> </a:t>
                </a:r>
              </a:p>
            </p:txBody>
          </p:sp>
        </mc:Fallback>
      </mc:AlternateContent>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3634328" cy="369332"/>
          </a:xfrm>
          <a:prstGeom prst="rect">
            <a:avLst/>
          </a:prstGeom>
          <a:noFill/>
        </p:spPr>
        <p:txBody>
          <a:bodyPr wrap="none" rtlCol="0">
            <a:spAutoFit/>
          </a:bodyPr>
          <a:lstStyle/>
          <a:p>
            <a:r>
              <a:rPr lang="en-GB" b="1" u="sng" dirty="0"/>
              <a:t>First Order Statistical Features:</a:t>
            </a:r>
            <a:endParaRPr lang="en-GB" b="1" u="sng" dirty="0"/>
          </a:p>
        </p:txBody>
      </p:sp>
      <p:sp>
        <p:nvSpPr>
          <p:cNvPr id="6" name="TextBox 5"/>
          <p:cNvSpPr txBox="1"/>
          <p:nvPr/>
        </p:nvSpPr>
        <p:spPr>
          <a:xfrm>
            <a:off x="4424420" y="4660071"/>
            <a:ext cx="644728" cy="276999"/>
          </a:xfrm>
          <a:prstGeom prst="rect">
            <a:avLst/>
          </a:prstGeom>
          <a:noFill/>
        </p:spPr>
        <p:txBody>
          <a:bodyPr wrap="none" rtlCol="0">
            <a:spAutoFit/>
          </a:bodyPr>
          <a:lstStyle/>
          <a:p>
            <a:r>
              <a:rPr lang="en-GB" sz="1200" dirty="0"/>
              <a:t>i=1 j=1</a:t>
            </a:r>
            <a:endParaRPr lang="en-GB" sz="1200" dirty="0"/>
          </a:p>
        </p:txBody>
      </p:sp>
      <p:sp>
        <p:nvSpPr>
          <p:cNvPr id="7" name="TextBox 6"/>
          <p:cNvSpPr txBox="1"/>
          <p:nvPr/>
        </p:nvSpPr>
        <p:spPr>
          <a:xfrm>
            <a:off x="4287111" y="4052130"/>
            <a:ext cx="1176925" cy="276999"/>
          </a:xfrm>
          <a:prstGeom prst="rect">
            <a:avLst/>
          </a:prstGeom>
          <a:noFill/>
        </p:spPr>
        <p:txBody>
          <a:bodyPr wrap="none" rtlCol="0">
            <a:spAutoFit/>
          </a:bodyPr>
          <a:lstStyle/>
          <a:p>
            <a:r>
              <a:rPr lang="en-GB" sz="1200" dirty="0"/>
              <a:t>    </a:t>
            </a:r>
            <a:r>
              <a:rPr lang="en-GB" sz="1200" dirty="0" err="1"/>
              <a:t>m,n</a:t>
            </a:r>
            <a:r>
              <a:rPr lang="en-GB" sz="1200" dirty="0"/>
              <a:t>             </a:t>
            </a:r>
            <a:endParaRPr lang="en-GB" sz="1200" dirty="0"/>
          </a:p>
        </p:txBody>
      </p:sp>
      <p:cxnSp>
        <p:nvCxnSpPr>
          <p:cNvPr id="9" name="Straight Connector 8"/>
          <p:cNvCxnSpPr/>
          <p:nvPr/>
        </p:nvCxnSpPr>
        <p:spPr>
          <a:xfrm>
            <a:off x="4424420" y="4937070"/>
            <a:ext cx="1886228"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Rectangle 10"/>
              <p:cNvSpPr/>
              <p:nvPr/>
            </p:nvSpPr>
            <p:spPr>
              <a:xfrm>
                <a:off x="4979880" y="4974565"/>
                <a:ext cx="109036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nor/>
                        </m:rPr>
                        <a:rPr lang="en-GB" dirty="0">
                          <a:latin typeface="Cambria Math" panose="02040503050406030204" charset="0"/>
                        </a:rPr>
                        <m:t>N</m:t>
                      </m:r>
                      <m:r>
                        <m:rPr>
                          <m:nor/>
                        </m:rPr>
                        <a:rPr lang="en-GB" dirty="0">
                          <a:latin typeface="Cambria Math" panose="02040503050406030204" charset="0"/>
                        </a:rPr>
                        <m:t>−</m:t>
                      </m:r>
                      <m:r>
                        <m:rPr>
                          <m:nor/>
                        </m:rPr>
                        <a:rPr lang="en-GB" dirty="0">
                          <a:latin typeface="Cambria Math" panose="02040503050406030204" charset="0"/>
                        </a:rPr>
                        <m:t>1</m:t>
                      </m:r>
                      <m:r>
                        <m:rPr>
                          <m:nor/>
                        </m:rPr>
                        <a:rPr lang="en-GB" dirty="0">
                          <a:latin typeface="Cambria Math" panose="02040503050406030204" charset="0"/>
                        </a:rPr>
                        <m:t> (</m:t>
                      </m:r>
                      <m:r>
                        <m:rPr>
                          <m:nor/>
                        </m:rPr>
                        <a:rPr lang="en-GB" dirty="0">
                          <a:latin typeface="Times New Roman" panose="02020603050405020304"/>
                          <a:cs typeface="Times New Roman" panose="02020603050405020304"/>
                        </a:rPr>
                        <m:t>ϭ</m:t>
                      </m:r>
                      <m:r>
                        <m:rPr>
                          <m:nor/>
                        </m:rPr>
                        <a:rPr lang="en-GB" baseline="30000" dirty="0">
                          <a:latin typeface="Times New Roman" panose="02020603050405020304"/>
                          <a:cs typeface="Times New Roman" panose="02020603050405020304"/>
                        </a:rPr>
                        <m:t>3</m:t>
                      </m:r>
                      <m:r>
                        <m:rPr>
                          <m:nor/>
                        </m:rPr>
                        <a:rPr lang="en-GB" dirty="0">
                          <a:latin typeface="Times New Roman" panose="02020603050405020304"/>
                          <a:cs typeface="Times New Roman" panose="02020603050405020304"/>
                        </a:rPr>
                        <m:t>)</m:t>
                      </m:r>
                    </m:oMath>
                  </m:oMathPara>
                </a14:m>
                <a:endParaRPr lang="en-GB" dirty="0"/>
              </a:p>
            </p:txBody>
          </p:sp>
        </mc:Choice>
        <mc:Fallback>
          <p:sp>
            <p:nvSpPr>
              <p:cNvPr id="11" name="Rectangle 10"/>
              <p:cNvSpPr>
                <a:spLocks noRot="1" noChangeAspect="1" noMove="1" noResize="1" noEditPoints="1" noAdjustHandles="1" noChangeArrowheads="1" noChangeShapeType="1" noTextEdit="1"/>
              </p:cNvSpPr>
              <p:nvPr/>
            </p:nvSpPr>
            <p:spPr>
              <a:xfrm>
                <a:off x="4979880" y="4974565"/>
                <a:ext cx="1090362" cy="369332"/>
              </a:xfrm>
              <a:prstGeom prst="rect">
                <a:avLst/>
              </a:prstGeom>
              <a:blipFill rotWithShape="1">
                <a:blip r:embed="rId2"/>
                <a:stretch>
                  <a:fillRect l="-19" t="-3260" r="25" b="101"/>
                </a:stretch>
              </a:blipFill>
            </p:spPr>
            <p:txBody>
              <a:bodyPr/>
              <a:lstStyle/>
              <a:p>
                <a:r>
                  <a:rPr lang="en-US"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1700011" y="2667954"/>
                <a:ext cx="9766479" cy="2909707"/>
              </a:xfrm>
              <a:prstGeom prst="rect">
                <a:avLst/>
              </a:prstGeom>
            </p:spPr>
            <p:txBody>
              <a:bodyPr wrap="square">
                <a:spAutoFit/>
              </a:bodyPr>
              <a:lstStyle/>
              <a:p>
                <a:r>
                  <a:rPr lang="en-GB" b="1" dirty="0"/>
                  <a:t>6. </a:t>
                </a:r>
                <a:r>
                  <a:rPr lang="en-GB" b="1" u="sng" dirty="0"/>
                  <a:t>Kurtosis</a:t>
                </a:r>
                <a:endParaRPr lang="en-GB" b="1" u="sng" dirty="0"/>
              </a:p>
              <a:p>
                <a:pPr marL="342900" indent="-342900">
                  <a:buAutoNum type="arabicPeriod"/>
                </a:pPr>
                <a:endParaRPr lang="en-GB" dirty="0"/>
              </a:p>
              <a:p>
                <a:r>
                  <a:rPr lang="en-GB" dirty="0"/>
                  <a:t>Kurtosis indicates whether the data is flat or peaked relative to the normal distribution.</a:t>
                </a:r>
                <a:endParaRPr lang="en-GB" dirty="0"/>
              </a:p>
              <a:p>
                <a:endParaRPr lang="en-GB" dirty="0"/>
              </a:p>
              <a:p>
                <a:endParaRPr lang="en-GB" dirty="0"/>
              </a:p>
              <a:p>
                <a:endParaRPr lang="en-GB" dirty="0"/>
              </a:p>
              <a:p>
                <a:endParaRPr lang="en-GB" dirty="0"/>
              </a:p>
              <a:p>
                <a:r>
                  <a:rPr lang="en-GB" dirty="0"/>
                  <a:t>Kurtosis(</a:t>
                </a:r>
                <a:r>
                  <a:rPr lang="en-GB" dirty="0" err="1"/>
                  <a:t>kur</a:t>
                </a:r>
                <a:r>
                  <a:rPr lang="en-GB" dirty="0"/>
                  <a:t>)=		      </a:t>
                </a:r>
                <a14:m>
                  <m:oMath xmlns:m="http://schemas.openxmlformats.org/officeDocument/2006/math">
                    <m:r>
                      <m:rPr>
                        <m:nor/>
                      </m:rPr>
                      <a:rPr lang="en-GB" sz="4000" dirty="0">
                        <a:latin typeface="Times New Roman" panose="02020603050405020304"/>
                        <a:cs typeface="Times New Roman" panose="02020603050405020304"/>
                      </a:rPr>
                      <m:t>Ʃ</m:t>
                    </m:r>
                    <m:r>
                      <m:rPr>
                        <m:nor/>
                      </m:rPr>
                      <a:rPr lang="en-GB" dirty="0">
                        <a:latin typeface="Cambria Math" panose="02040503050406030204" charset="0"/>
                      </a:rPr>
                      <m:t>    ( </m:t>
                    </m:r>
                    <m:r>
                      <m:rPr>
                        <m:nor/>
                      </m:rPr>
                      <a:rPr lang="en-GB" dirty="0">
                        <a:latin typeface="Cambria Math" panose="02040503050406030204" charset="0"/>
                      </a:rPr>
                      <m:t>I</m:t>
                    </m:r>
                    <m:r>
                      <m:rPr>
                        <m:nor/>
                      </m:rPr>
                      <a:rPr lang="en-GB" dirty="0">
                        <a:latin typeface="Cambria Math" panose="02040503050406030204" charset="0"/>
                      </a:rPr>
                      <m:t>(</m:t>
                    </m:r>
                    <m:r>
                      <m:rPr>
                        <m:nor/>
                      </m:rPr>
                      <a:rPr lang="en-GB" dirty="0">
                        <a:latin typeface="Cambria Math" panose="02040503050406030204" charset="0"/>
                      </a:rPr>
                      <m:t>i</m:t>
                    </m:r>
                    <m:r>
                      <m:rPr>
                        <m:nor/>
                      </m:rPr>
                      <a:rPr lang="en-GB" dirty="0">
                        <a:latin typeface="Cambria Math" panose="02040503050406030204" charset="0"/>
                      </a:rPr>
                      <m:t>,</m:t>
                    </m:r>
                    <m:r>
                      <m:rPr>
                        <m:nor/>
                      </m:rPr>
                      <a:rPr lang="en-GB" dirty="0">
                        <a:latin typeface="Cambria Math" panose="02040503050406030204" charset="0"/>
                      </a:rPr>
                      <m:t>j</m:t>
                    </m:r>
                    <m:r>
                      <m:rPr>
                        <m:nor/>
                      </m:rPr>
                      <a:rPr lang="en-GB" dirty="0">
                        <a:latin typeface="Cambria Math" panose="02040503050406030204" charset="0"/>
                      </a:rPr>
                      <m:t>) − </m:t>
                    </m:r>
                    <m:r>
                      <m:rPr>
                        <m:nor/>
                      </m:rPr>
                      <a:rPr lang="en-GB" dirty="0">
                        <a:latin typeface="Times New Roman" panose="02020603050405020304"/>
                        <a:cs typeface="Times New Roman" panose="02020603050405020304"/>
                      </a:rPr>
                      <m:t>µ</m:t>
                    </m:r>
                    <m:r>
                      <m:rPr>
                        <m:nor/>
                      </m:rPr>
                      <a:rPr lang="en-GB" dirty="0">
                        <a:latin typeface="Cambria Math" panose="02040503050406030204" charset="0"/>
                      </a:rPr>
                      <m:t>)</m:t>
                    </m:r>
                    <m:r>
                      <m:rPr>
                        <m:nor/>
                      </m:rPr>
                      <a:rPr lang="en-GB" b="0" i="0" baseline="30000" dirty="0" smtClean="0">
                        <a:latin typeface="Cambria Math" panose="02040503050406030204" charset="0"/>
                      </a:rPr>
                      <m:t>4</m:t>
                    </m:r>
                  </m:oMath>
                </a14:m>
                <a:endParaRPr lang="en-GB" dirty="0"/>
              </a:p>
              <a:p>
                <a:endParaRPr lang="en-GB" dirty="0"/>
              </a:p>
            </p:txBody>
          </p:sp>
        </mc:Choice>
        <mc:Fallback>
          <p:sp>
            <p:nvSpPr>
              <p:cNvPr id="3" name="Rectangle 2"/>
              <p:cNvSpPr>
                <a:spLocks noRot="1" noChangeAspect="1" noMove="1" noResize="1" noEditPoints="1" noAdjustHandles="1" noChangeArrowheads="1" noChangeShapeType="1" noTextEdit="1"/>
              </p:cNvSpPr>
              <p:nvPr/>
            </p:nvSpPr>
            <p:spPr>
              <a:xfrm>
                <a:off x="1700011" y="2667954"/>
                <a:ext cx="9766479" cy="2909707"/>
              </a:xfrm>
              <a:prstGeom prst="rect">
                <a:avLst/>
              </a:prstGeom>
              <a:blipFill rotWithShape="1">
                <a:blip r:embed="rId1"/>
                <a:stretch>
                  <a:fillRect l="-1" t="-11" r="3" b="-181"/>
                </a:stretch>
              </a:blipFill>
            </p:spPr>
            <p:txBody>
              <a:bodyPr/>
              <a:lstStyle/>
              <a:p>
                <a:r>
                  <a:rPr lang="en-US" altLang="en-US">
                    <a:noFill/>
                  </a:rPr>
                  <a:t> </a:t>
                </a:r>
              </a:p>
            </p:txBody>
          </p:sp>
        </mc:Fallback>
      </mc:AlternateContent>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3634328" cy="369332"/>
          </a:xfrm>
          <a:prstGeom prst="rect">
            <a:avLst/>
          </a:prstGeom>
          <a:noFill/>
        </p:spPr>
        <p:txBody>
          <a:bodyPr wrap="none" rtlCol="0">
            <a:spAutoFit/>
          </a:bodyPr>
          <a:lstStyle/>
          <a:p>
            <a:r>
              <a:rPr lang="en-GB" b="1" u="sng" dirty="0"/>
              <a:t>First Order Statistical Features:</a:t>
            </a:r>
            <a:endParaRPr lang="en-GB" b="1" u="sng" dirty="0"/>
          </a:p>
        </p:txBody>
      </p:sp>
      <p:sp>
        <p:nvSpPr>
          <p:cNvPr id="9" name="TextBox 8"/>
          <p:cNvSpPr txBox="1"/>
          <p:nvPr/>
        </p:nvSpPr>
        <p:spPr>
          <a:xfrm>
            <a:off x="4327918" y="5055408"/>
            <a:ext cx="644728" cy="276999"/>
          </a:xfrm>
          <a:prstGeom prst="rect">
            <a:avLst/>
          </a:prstGeom>
          <a:noFill/>
        </p:spPr>
        <p:txBody>
          <a:bodyPr wrap="none" rtlCol="0">
            <a:spAutoFit/>
          </a:bodyPr>
          <a:lstStyle/>
          <a:p>
            <a:r>
              <a:rPr lang="en-GB" sz="1200" dirty="0"/>
              <a:t>i=1 j=1</a:t>
            </a:r>
            <a:endParaRPr lang="en-GB" sz="1200" dirty="0"/>
          </a:p>
        </p:txBody>
      </p:sp>
      <p:sp>
        <p:nvSpPr>
          <p:cNvPr id="11" name="TextBox 10"/>
          <p:cNvSpPr txBox="1"/>
          <p:nvPr/>
        </p:nvSpPr>
        <p:spPr>
          <a:xfrm>
            <a:off x="4190609" y="4447467"/>
            <a:ext cx="1176925" cy="276999"/>
          </a:xfrm>
          <a:prstGeom prst="rect">
            <a:avLst/>
          </a:prstGeom>
          <a:noFill/>
        </p:spPr>
        <p:txBody>
          <a:bodyPr wrap="none" rtlCol="0">
            <a:spAutoFit/>
          </a:bodyPr>
          <a:lstStyle/>
          <a:p>
            <a:r>
              <a:rPr lang="en-GB" sz="1200" dirty="0"/>
              <a:t>    </a:t>
            </a:r>
            <a:r>
              <a:rPr lang="en-GB" sz="1200" dirty="0" err="1"/>
              <a:t>m,n</a:t>
            </a:r>
            <a:r>
              <a:rPr lang="en-GB" sz="1200" dirty="0"/>
              <a:t>             </a:t>
            </a:r>
            <a:endParaRPr lang="en-GB" sz="1200" dirty="0"/>
          </a:p>
        </p:txBody>
      </p:sp>
      <p:cxnSp>
        <p:nvCxnSpPr>
          <p:cNvPr id="12" name="Straight Connector 11"/>
          <p:cNvCxnSpPr/>
          <p:nvPr/>
        </p:nvCxnSpPr>
        <p:spPr>
          <a:xfrm>
            <a:off x="4327918" y="5306649"/>
            <a:ext cx="1886228"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Rectangle 12"/>
              <p:cNvSpPr/>
              <p:nvPr/>
            </p:nvSpPr>
            <p:spPr>
              <a:xfrm>
                <a:off x="4883378" y="5305507"/>
                <a:ext cx="109036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nor/>
                        </m:rPr>
                        <a:rPr lang="en-GB" dirty="0">
                          <a:latin typeface="Cambria Math" panose="02040503050406030204" charset="0"/>
                        </a:rPr>
                        <m:t>N</m:t>
                      </m:r>
                      <m:r>
                        <m:rPr>
                          <m:nor/>
                        </m:rPr>
                        <a:rPr lang="en-GB" dirty="0">
                          <a:latin typeface="Cambria Math" panose="02040503050406030204" charset="0"/>
                        </a:rPr>
                        <m:t>−</m:t>
                      </m:r>
                      <m:r>
                        <m:rPr>
                          <m:nor/>
                        </m:rPr>
                        <a:rPr lang="en-GB" dirty="0">
                          <a:latin typeface="Cambria Math" panose="02040503050406030204" charset="0"/>
                        </a:rPr>
                        <m:t>1</m:t>
                      </m:r>
                      <m:r>
                        <m:rPr>
                          <m:nor/>
                        </m:rPr>
                        <a:rPr lang="en-GB" dirty="0">
                          <a:latin typeface="Cambria Math" panose="02040503050406030204" charset="0"/>
                        </a:rPr>
                        <m:t> (</m:t>
                      </m:r>
                      <m:r>
                        <m:rPr>
                          <m:nor/>
                        </m:rPr>
                        <a:rPr lang="en-GB" dirty="0">
                          <a:latin typeface="Times New Roman" panose="02020603050405020304"/>
                          <a:cs typeface="Times New Roman" panose="02020603050405020304"/>
                        </a:rPr>
                        <m:t>ϭ</m:t>
                      </m:r>
                      <m:r>
                        <m:rPr>
                          <m:nor/>
                        </m:rPr>
                        <a:rPr lang="en-GB" b="0" i="0" baseline="30000" dirty="0" smtClean="0">
                          <a:latin typeface="Times New Roman" panose="02020603050405020304"/>
                          <a:cs typeface="Times New Roman" panose="02020603050405020304"/>
                        </a:rPr>
                        <m:t>4</m:t>
                      </m:r>
                      <m:r>
                        <m:rPr>
                          <m:nor/>
                        </m:rPr>
                        <a:rPr lang="en-GB" dirty="0">
                          <a:latin typeface="Times New Roman" panose="02020603050405020304"/>
                          <a:cs typeface="Times New Roman" panose="02020603050405020304"/>
                        </a:rPr>
                        <m:t>)</m:t>
                      </m:r>
                    </m:oMath>
                  </m:oMathPara>
                </a14:m>
                <a:endParaRPr lang="en-GB" dirty="0"/>
              </a:p>
            </p:txBody>
          </p:sp>
        </mc:Choice>
        <mc:Fallback>
          <p:sp>
            <p:nvSpPr>
              <p:cNvPr id="13" name="Rectangle 12"/>
              <p:cNvSpPr>
                <a:spLocks noRot="1" noChangeAspect="1" noMove="1" noResize="1" noEditPoints="1" noAdjustHandles="1" noChangeArrowheads="1" noChangeShapeType="1" noTextEdit="1"/>
              </p:cNvSpPr>
              <p:nvPr/>
            </p:nvSpPr>
            <p:spPr>
              <a:xfrm>
                <a:off x="4883378" y="5305507"/>
                <a:ext cx="1090362" cy="369332"/>
              </a:xfrm>
              <a:prstGeom prst="rect">
                <a:avLst/>
              </a:prstGeom>
              <a:blipFill rotWithShape="1">
                <a:blip r:embed="rId2"/>
                <a:stretch>
                  <a:fillRect l="-21" t="-3117" r="27" b="130"/>
                </a:stretch>
              </a:blipFill>
            </p:spPr>
            <p:txBody>
              <a:bodyPr/>
              <a:lstStyle/>
              <a:p>
                <a:r>
                  <a:rPr lang="en-US"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1700011" y="2667954"/>
                <a:ext cx="9766479" cy="2789418"/>
              </a:xfrm>
              <a:prstGeom prst="rect">
                <a:avLst/>
              </a:prstGeom>
            </p:spPr>
            <p:txBody>
              <a:bodyPr wrap="square">
                <a:spAutoFit/>
              </a:bodyPr>
              <a:lstStyle/>
              <a:p>
                <a:r>
                  <a:rPr lang="en-GB" b="1" dirty="0"/>
                  <a:t>7. </a:t>
                </a:r>
                <a:r>
                  <a:rPr lang="en-GB" b="1" u="sng" dirty="0"/>
                  <a:t>Mean </a:t>
                </a:r>
                <a:r>
                  <a:rPr lang="en-GB" b="1" u="sng" dirty="0" err="1"/>
                  <a:t>Absoulte</a:t>
                </a:r>
                <a:r>
                  <a:rPr lang="en-GB" b="1" u="sng" dirty="0"/>
                  <a:t> Deviation</a:t>
                </a:r>
                <a:endParaRPr lang="en-GB" b="1" u="sng" dirty="0"/>
              </a:p>
              <a:p>
                <a:pPr marL="342900" indent="-342900">
                  <a:buAutoNum type="arabicPeriod"/>
                </a:pPr>
                <a:endParaRPr lang="en-GB" dirty="0"/>
              </a:p>
              <a:p>
                <a:r>
                  <a:rPr lang="en-GB" dirty="0"/>
                  <a:t>Mean absolute deviation calculates the average difference between each grey level value and the mean within the image patch I.</a:t>
                </a:r>
                <a:endParaRPr lang="en-GB" dirty="0"/>
              </a:p>
              <a:p>
                <a:endParaRPr lang="en-GB" dirty="0"/>
              </a:p>
              <a:p>
                <a:endParaRPr lang="en-GB" dirty="0"/>
              </a:p>
              <a:p>
                <a:endParaRPr lang="en-GB" dirty="0"/>
              </a:p>
              <a:p>
                <a:endParaRPr lang="en-GB" dirty="0"/>
              </a:p>
              <a:p>
                <a:r>
                  <a:rPr lang="en-GB" dirty="0"/>
                  <a:t>Mean Absolute Deviation (mad) =  1/N </a:t>
                </a:r>
                <a14:m>
                  <m:oMath xmlns:m="http://schemas.openxmlformats.org/officeDocument/2006/math">
                    <m:r>
                      <a:rPr lang="en-GB" sz="3200" b="0" i="0" dirty="0" smtClean="0">
                        <a:latin typeface="Cambria Math" panose="02040503050406030204"/>
                        <a:cs typeface="Times New Roman" panose="02020603050405020304"/>
                      </a:rPr>
                      <m:t>       </m:t>
                    </m:r>
                    <m:r>
                      <m:rPr>
                        <m:nor/>
                      </m:rPr>
                      <a:rPr lang="en-GB" sz="3200" dirty="0">
                        <a:latin typeface="Times New Roman" panose="02020603050405020304"/>
                        <a:cs typeface="Times New Roman" panose="02020603050405020304"/>
                      </a:rPr>
                      <m:t>Ʃ</m:t>
                    </m:r>
                  </m:oMath>
                </a14:m>
                <a:r>
                  <a:rPr lang="en-GB" dirty="0"/>
                  <a:t>       (  I(</a:t>
                </a:r>
                <a:r>
                  <a:rPr lang="en-GB" dirty="0" err="1"/>
                  <a:t>i,j</a:t>
                </a:r>
                <a:r>
                  <a:rPr lang="en-GB" dirty="0"/>
                  <a:t>) - </a:t>
                </a:r>
                <a14:m>
                  <m:oMath xmlns:m="http://schemas.openxmlformats.org/officeDocument/2006/math">
                    <m:r>
                      <m:rPr>
                        <m:nor/>
                      </m:rPr>
                      <a:rPr lang="en-GB" dirty="0">
                        <a:latin typeface="Times New Roman" panose="02020603050405020304"/>
                        <a:cs typeface="Times New Roman" panose="02020603050405020304"/>
                      </a:rPr>
                      <m:t>µ</m:t>
                    </m:r>
                    <m:r>
                      <m:rPr>
                        <m:nor/>
                      </m:rPr>
                      <a:rPr lang="en-GB" b="0" i="0" dirty="0" smtClean="0">
                        <a:latin typeface="Times New Roman" panose="02020603050405020304"/>
                        <a:cs typeface="Times New Roman" panose="02020603050405020304"/>
                      </a:rPr>
                      <m:t> )</m:t>
                    </m:r>
                  </m:oMath>
                </a14:m>
                <a:endParaRPr lang="en-GB" dirty="0"/>
              </a:p>
            </p:txBody>
          </p:sp>
        </mc:Choice>
        <mc:Fallback>
          <p:sp>
            <p:nvSpPr>
              <p:cNvPr id="3" name="Rectangle 2"/>
              <p:cNvSpPr>
                <a:spLocks noRot="1" noChangeAspect="1" noMove="1" noResize="1" noEditPoints="1" noAdjustHandles="1" noChangeArrowheads="1" noChangeShapeType="1" noTextEdit="1"/>
              </p:cNvSpPr>
              <p:nvPr/>
            </p:nvSpPr>
            <p:spPr>
              <a:xfrm>
                <a:off x="1700011" y="2667954"/>
                <a:ext cx="9766479" cy="2789418"/>
              </a:xfrm>
              <a:prstGeom prst="rect">
                <a:avLst/>
              </a:prstGeom>
              <a:blipFill rotWithShape="1">
                <a:blip r:embed="rId1"/>
                <a:stretch>
                  <a:fillRect l="-1" t="-11" r="3" b="7"/>
                </a:stretch>
              </a:blipFill>
            </p:spPr>
            <p:txBody>
              <a:bodyPr/>
              <a:lstStyle/>
              <a:p>
                <a:r>
                  <a:rPr lang="en-US" altLang="en-US">
                    <a:noFill/>
                  </a:rPr>
                  <a:t> </a:t>
                </a:r>
              </a:p>
            </p:txBody>
          </p:sp>
        </mc:Fallback>
      </mc:AlternateContent>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3634328" cy="369332"/>
          </a:xfrm>
          <a:prstGeom prst="rect">
            <a:avLst/>
          </a:prstGeom>
          <a:noFill/>
        </p:spPr>
        <p:txBody>
          <a:bodyPr wrap="none" rtlCol="0">
            <a:spAutoFit/>
          </a:bodyPr>
          <a:lstStyle/>
          <a:p>
            <a:r>
              <a:rPr lang="en-GB" b="1" u="sng" dirty="0"/>
              <a:t>First Order Statistical Features:</a:t>
            </a:r>
            <a:endParaRPr lang="en-GB" b="1" u="sng" dirty="0"/>
          </a:p>
        </p:txBody>
      </p:sp>
      <p:sp>
        <p:nvSpPr>
          <p:cNvPr id="6" name="TextBox 5"/>
          <p:cNvSpPr txBox="1"/>
          <p:nvPr/>
        </p:nvSpPr>
        <p:spPr>
          <a:xfrm>
            <a:off x="5854901" y="5330963"/>
            <a:ext cx="644728" cy="276999"/>
          </a:xfrm>
          <a:prstGeom prst="rect">
            <a:avLst/>
          </a:prstGeom>
          <a:noFill/>
        </p:spPr>
        <p:txBody>
          <a:bodyPr wrap="none" rtlCol="0">
            <a:spAutoFit/>
          </a:bodyPr>
          <a:lstStyle/>
          <a:p>
            <a:r>
              <a:rPr lang="en-GB" sz="1200" dirty="0"/>
              <a:t>i=1 j=1</a:t>
            </a:r>
            <a:endParaRPr lang="en-GB" sz="1200" dirty="0"/>
          </a:p>
        </p:txBody>
      </p:sp>
      <p:sp>
        <p:nvSpPr>
          <p:cNvPr id="7" name="TextBox 6"/>
          <p:cNvSpPr txBox="1"/>
          <p:nvPr/>
        </p:nvSpPr>
        <p:spPr>
          <a:xfrm>
            <a:off x="5752477" y="4682522"/>
            <a:ext cx="1176925" cy="276999"/>
          </a:xfrm>
          <a:prstGeom prst="rect">
            <a:avLst/>
          </a:prstGeom>
          <a:noFill/>
        </p:spPr>
        <p:txBody>
          <a:bodyPr wrap="none" rtlCol="0">
            <a:spAutoFit/>
          </a:bodyPr>
          <a:lstStyle/>
          <a:p>
            <a:r>
              <a:rPr lang="en-GB" sz="1200" dirty="0"/>
              <a:t>    </a:t>
            </a:r>
            <a:r>
              <a:rPr lang="en-GB" sz="1200" dirty="0" err="1"/>
              <a:t>m,n</a:t>
            </a:r>
            <a:r>
              <a:rPr lang="en-GB" sz="1200" dirty="0"/>
              <a:t>             </a:t>
            </a:r>
            <a:endParaRPr lang="en-GB"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0011" y="2667954"/>
            <a:ext cx="9766479" cy="3416320"/>
          </a:xfrm>
          <a:prstGeom prst="rect">
            <a:avLst/>
          </a:prstGeom>
        </p:spPr>
        <p:txBody>
          <a:bodyPr wrap="square">
            <a:spAutoFit/>
          </a:bodyPr>
          <a:lstStyle/>
          <a:p>
            <a:r>
              <a:rPr lang="en-GB" b="1" dirty="0"/>
              <a:t>8. </a:t>
            </a:r>
            <a:r>
              <a:rPr lang="en-GB" b="1" u="sng" dirty="0"/>
              <a:t>Median </a:t>
            </a:r>
            <a:r>
              <a:rPr lang="en-GB" b="1" u="sng" dirty="0" err="1"/>
              <a:t>Absoulte</a:t>
            </a:r>
            <a:r>
              <a:rPr lang="en-GB" b="1" u="sng" dirty="0"/>
              <a:t> Deviation (mead)</a:t>
            </a:r>
            <a:endParaRPr lang="en-GB" b="1" u="sng" dirty="0"/>
          </a:p>
          <a:p>
            <a:endParaRPr lang="en-GB" dirty="0"/>
          </a:p>
          <a:p>
            <a:endParaRPr lang="en-GB" dirty="0"/>
          </a:p>
          <a:p>
            <a:r>
              <a:rPr lang="en-GB" dirty="0"/>
              <a:t>Median absolute deviation is the middle value in Y, where Y is calculated as:</a:t>
            </a:r>
            <a:endParaRPr lang="en-GB" dirty="0"/>
          </a:p>
          <a:p>
            <a:endParaRPr lang="en-GB" dirty="0"/>
          </a:p>
          <a:p>
            <a:r>
              <a:rPr lang="en-GB" dirty="0"/>
              <a:t>Y = I(</a:t>
            </a:r>
            <a:r>
              <a:rPr lang="en-GB" dirty="0" err="1"/>
              <a:t>i,j</a:t>
            </a:r>
            <a:r>
              <a:rPr lang="en-GB" dirty="0"/>
              <a:t>)  </a:t>
            </a:r>
            <a:r>
              <a:rPr lang="en-GB"/>
              <a:t>- mad</a:t>
            </a:r>
            <a:endParaRPr lang="en-GB" dirty="0"/>
          </a:p>
          <a:p>
            <a:endParaRPr lang="en-GB" dirty="0"/>
          </a:p>
          <a:p>
            <a:r>
              <a:rPr lang="en-GB" dirty="0"/>
              <a:t>Y is sorted in ascending order.</a:t>
            </a:r>
            <a:endParaRPr lang="en-GB" dirty="0"/>
          </a:p>
          <a:p>
            <a:endParaRPr lang="en-GB" dirty="0"/>
          </a:p>
          <a:p>
            <a:r>
              <a:rPr lang="en-GB" b="1" i="1" dirty="0"/>
              <a:t>mead</a:t>
            </a:r>
            <a:r>
              <a:rPr lang="en-GB" dirty="0"/>
              <a:t> is the ((N+1)/2)</a:t>
            </a:r>
            <a:r>
              <a:rPr lang="en-GB" baseline="30000" dirty="0" err="1"/>
              <a:t>th</a:t>
            </a:r>
            <a:r>
              <a:rPr lang="en-GB" dirty="0"/>
              <a:t> element of Y.</a:t>
            </a:r>
            <a:endParaRPr lang="en-GB" dirty="0"/>
          </a:p>
          <a:p>
            <a:endParaRPr lang="en-GB" dirty="0"/>
          </a:p>
          <a:p>
            <a:endParaRPr lang="en-GB" dirty="0"/>
          </a:p>
        </p:txBody>
      </p:sp>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3634328" cy="369332"/>
          </a:xfrm>
          <a:prstGeom prst="rect">
            <a:avLst/>
          </a:prstGeom>
          <a:noFill/>
        </p:spPr>
        <p:txBody>
          <a:bodyPr wrap="none" rtlCol="0">
            <a:spAutoFit/>
          </a:bodyPr>
          <a:lstStyle/>
          <a:p>
            <a:r>
              <a:rPr lang="en-GB" b="1" u="sng" dirty="0"/>
              <a:t>First Order Statistical Features:</a:t>
            </a:r>
            <a:endParaRPr lang="en-GB" b="1" u="sng"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0011" y="2667954"/>
            <a:ext cx="9766479" cy="2585323"/>
          </a:xfrm>
          <a:prstGeom prst="rect">
            <a:avLst/>
          </a:prstGeom>
        </p:spPr>
        <p:txBody>
          <a:bodyPr wrap="square">
            <a:spAutoFit/>
          </a:bodyPr>
          <a:lstStyle/>
          <a:p>
            <a:r>
              <a:rPr lang="en-GB" b="1" dirty="0"/>
              <a:t>9. </a:t>
            </a:r>
            <a:r>
              <a:rPr lang="en-GB" b="1" u="sng" dirty="0"/>
              <a:t>Local Contrast</a:t>
            </a:r>
            <a:endParaRPr lang="en-GB" b="1" u="sng" dirty="0"/>
          </a:p>
          <a:p>
            <a:endParaRPr lang="en-GB" b="1" u="sng" dirty="0"/>
          </a:p>
          <a:p>
            <a:pPr marL="342900" indent="-342900">
              <a:buAutoNum type="arabicPeriod"/>
            </a:pPr>
            <a:endParaRPr lang="en-GB" dirty="0"/>
          </a:p>
          <a:p>
            <a:r>
              <a:rPr lang="en-GB" dirty="0"/>
              <a:t>Local contrast represents the difference between the highest and the lowest grey level values within the image patch I.</a:t>
            </a:r>
            <a:endParaRPr lang="en-GB" dirty="0"/>
          </a:p>
          <a:p>
            <a:endParaRPr lang="en-GB" dirty="0"/>
          </a:p>
          <a:p>
            <a:r>
              <a:rPr lang="en-GB" dirty="0"/>
              <a:t>Local Contrast (</a:t>
            </a:r>
            <a:r>
              <a:rPr lang="en-GB" dirty="0" err="1"/>
              <a:t>lc</a:t>
            </a:r>
            <a:r>
              <a:rPr lang="en-GB" dirty="0"/>
              <a:t>) = MAX(I) – MIN(I)</a:t>
            </a:r>
            <a:endParaRPr lang="en-GB" dirty="0"/>
          </a:p>
          <a:p>
            <a:endParaRPr lang="en-GB" dirty="0"/>
          </a:p>
          <a:p>
            <a:endParaRPr lang="en-GB" dirty="0"/>
          </a:p>
        </p:txBody>
      </p:sp>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3634328" cy="369332"/>
          </a:xfrm>
          <a:prstGeom prst="rect">
            <a:avLst/>
          </a:prstGeom>
          <a:noFill/>
        </p:spPr>
        <p:txBody>
          <a:bodyPr wrap="none" rtlCol="0">
            <a:spAutoFit/>
          </a:bodyPr>
          <a:lstStyle/>
          <a:p>
            <a:r>
              <a:rPr lang="en-GB" b="1" u="sng" dirty="0"/>
              <a:t>First Order Statistical Features:</a:t>
            </a:r>
            <a:endParaRPr lang="en-GB" b="1" u="sng"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0011" y="2667954"/>
            <a:ext cx="9766479" cy="2585323"/>
          </a:xfrm>
          <a:prstGeom prst="rect">
            <a:avLst/>
          </a:prstGeom>
        </p:spPr>
        <p:txBody>
          <a:bodyPr wrap="square">
            <a:spAutoFit/>
          </a:bodyPr>
          <a:lstStyle/>
          <a:p>
            <a:r>
              <a:rPr lang="en-GB" b="1" dirty="0"/>
              <a:t>10. </a:t>
            </a:r>
            <a:r>
              <a:rPr lang="en-GB" b="1" u="sng" dirty="0"/>
              <a:t>Local Probability</a:t>
            </a:r>
            <a:endParaRPr lang="en-GB" b="1" u="sng" dirty="0"/>
          </a:p>
          <a:p>
            <a:pPr marL="342900" indent="-342900">
              <a:buAutoNum type="arabicPeriod"/>
            </a:pPr>
            <a:endParaRPr lang="en-GB" dirty="0"/>
          </a:p>
          <a:p>
            <a:pPr marL="342900" indent="-342900">
              <a:buAutoNum type="arabicPeriod"/>
            </a:pPr>
            <a:endParaRPr lang="en-GB" dirty="0"/>
          </a:p>
          <a:p>
            <a:r>
              <a:rPr lang="en-GB" dirty="0"/>
              <a:t>Local  probability computes the probability of occurrences for each grey level within the image patch I.</a:t>
            </a:r>
            <a:endParaRPr lang="en-GB" dirty="0"/>
          </a:p>
          <a:p>
            <a:endParaRPr lang="en-GB" dirty="0"/>
          </a:p>
          <a:p>
            <a:endParaRPr lang="en-GB" dirty="0"/>
          </a:p>
          <a:p>
            <a:r>
              <a:rPr lang="en-GB" dirty="0"/>
              <a:t>Local Probability (</a:t>
            </a:r>
            <a:r>
              <a:rPr lang="en-GB" dirty="0" err="1"/>
              <a:t>lp</a:t>
            </a:r>
            <a:r>
              <a:rPr lang="en-GB" dirty="0"/>
              <a:t>) = No. of pixels at the </a:t>
            </a:r>
            <a:r>
              <a:rPr lang="en-GB" dirty="0" err="1"/>
              <a:t>k</a:t>
            </a:r>
            <a:r>
              <a:rPr lang="en-GB" baseline="30000" dirty="0" err="1"/>
              <a:t>th</a:t>
            </a:r>
            <a:r>
              <a:rPr lang="en-GB" dirty="0"/>
              <a:t> grey level i.e. (I(</a:t>
            </a:r>
            <a:r>
              <a:rPr lang="en-GB" dirty="0" err="1"/>
              <a:t>I,j</a:t>
            </a:r>
            <a:r>
              <a:rPr lang="en-GB" dirty="0"/>
              <a:t>) == k )</a:t>
            </a:r>
            <a:endParaRPr lang="en-GB" dirty="0"/>
          </a:p>
          <a:p>
            <a:endParaRPr lang="en-GB" dirty="0"/>
          </a:p>
        </p:txBody>
      </p:sp>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3634328" cy="369332"/>
          </a:xfrm>
          <a:prstGeom prst="rect">
            <a:avLst/>
          </a:prstGeom>
          <a:noFill/>
        </p:spPr>
        <p:txBody>
          <a:bodyPr wrap="none" rtlCol="0">
            <a:spAutoFit/>
          </a:bodyPr>
          <a:lstStyle/>
          <a:p>
            <a:r>
              <a:rPr lang="en-GB" b="1" u="sng" dirty="0"/>
              <a:t>First Order Statistical Features:</a:t>
            </a:r>
            <a:endParaRPr lang="en-GB" b="1" u="sng" dirty="0"/>
          </a:p>
        </p:txBody>
      </p:sp>
      <p:sp>
        <p:nvSpPr>
          <p:cNvPr id="8" name="TextBox 7"/>
          <p:cNvSpPr txBox="1"/>
          <p:nvPr/>
        </p:nvSpPr>
        <p:spPr>
          <a:xfrm>
            <a:off x="5826790" y="5176003"/>
            <a:ext cx="756460" cy="369332"/>
          </a:xfrm>
          <a:prstGeom prst="rect">
            <a:avLst/>
          </a:prstGeom>
          <a:noFill/>
        </p:spPr>
        <p:txBody>
          <a:bodyPr wrap="square" rtlCol="0">
            <a:spAutoFit/>
          </a:bodyPr>
          <a:lstStyle/>
          <a:p>
            <a:r>
              <a:rPr lang="en-GB" dirty="0"/>
              <a:t>m x n </a:t>
            </a:r>
            <a:endParaRPr lang="en-GB" dirty="0"/>
          </a:p>
        </p:txBody>
      </p:sp>
      <p:cxnSp>
        <p:nvCxnSpPr>
          <p:cNvPr id="10" name="Straight Connector 9"/>
          <p:cNvCxnSpPr/>
          <p:nvPr/>
        </p:nvCxnSpPr>
        <p:spPr>
          <a:xfrm>
            <a:off x="4069724" y="5035639"/>
            <a:ext cx="49068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0011" y="2667954"/>
            <a:ext cx="9766479" cy="3693319"/>
          </a:xfrm>
          <a:prstGeom prst="rect">
            <a:avLst/>
          </a:prstGeom>
        </p:spPr>
        <p:txBody>
          <a:bodyPr wrap="square">
            <a:spAutoFit/>
          </a:bodyPr>
          <a:lstStyle/>
          <a:p>
            <a:r>
              <a:rPr lang="en-GB" b="1" dirty="0"/>
              <a:t>11. </a:t>
            </a:r>
            <a:r>
              <a:rPr lang="en-GB" b="1" u="sng" dirty="0"/>
              <a:t>Percentile 25</a:t>
            </a:r>
            <a:endParaRPr lang="en-GB" b="1" u="sng" dirty="0"/>
          </a:p>
          <a:p>
            <a:pPr marL="342900" indent="-342900">
              <a:buAutoNum type="arabicPeriod"/>
            </a:pPr>
            <a:endParaRPr lang="en-GB" dirty="0"/>
          </a:p>
          <a:p>
            <a:r>
              <a:rPr lang="en-GB" dirty="0"/>
              <a:t>Percentile 25 indicates the grey level distribution within the image patch I under a given threshold Local (i.e. 25%).</a:t>
            </a:r>
            <a:endParaRPr lang="en-GB" dirty="0"/>
          </a:p>
          <a:p>
            <a:endParaRPr lang="en-GB" dirty="0"/>
          </a:p>
          <a:p>
            <a:r>
              <a:rPr lang="en-GB" dirty="0"/>
              <a:t>If X is indicating the sorted grey level values within the window W, p</a:t>
            </a:r>
            <a:r>
              <a:rPr lang="en-GB" baseline="-25000" dirty="0"/>
              <a:t>25</a:t>
            </a:r>
            <a:r>
              <a:rPr lang="en-GB" dirty="0"/>
              <a:t> is then computed as:</a:t>
            </a:r>
            <a:endParaRPr lang="en-GB" dirty="0"/>
          </a:p>
          <a:p>
            <a:endParaRPr lang="en-GB" dirty="0"/>
          </a:p>
          <a:p>
            <a:r>
              <a:rPr lang="en-GB" dirty="0"/>
              <a:t>Index = N x 0.25 (where, N =</a:t>
            </a:r>
            <a:r>
              <a:rPr lang="en-GB" dirty="0" err="1"/>
              <a:t>mxn</a:t>
            </a:r>
            <a:r>
              <a:rPr lang="en-GB" dirty="0"/>
              <a:t>)</a:t>
            </a:r>
            <a:endParaRPr lang="en-GB" dirty="0"/>
          </a:p>
          <a:p>
            <a:r>
              <a:rPr lang="en-GB" dirty="0"/>
              <a:t>P</a:t>
            </a:r>
            <a:r>
              <a:rPr lang="en-GB" baseline="-25000" dirty="0"/>
              <a:t>25</a:t>
            </a:r>
            <a:r>
              <a:rPr lang="en-GB" dirty="0"/>
              <a:t> = X [index]</a:t>
            </a:r>
            <a:endParaRPr lang="en-GB" dirty="0"/>
          </a:p>
          <a:p>
            <a:endParaRPr lang="en-GB" dirty="0"/>
          </a:p>
          <a:p>
            <a:r>
              <a:rPr lang="en-GB" dirty="0"/>
              <a:t>If index is not a whole number , round the index to the nearest integer value o get a </a:t>
            </a:r>
            <a:r>
              <a:rPr lang="en-GB" dirty="0" err="1"/>
              <a:t>propoer</a:t>
            </a:r>
            <a:r>
              <a:rPr lang="en-GB" dirty="0"/>
              <a:t> index.</a:t>
            </a:r>
            <a:endParaRPr lang="en-GB" dirty="0"/>
          </a:p>
          <a:p>
            <a:endParaRPr lang="en-GB" dirty="0"/>
          </a:p>
        </p:txBody>
      </p:sp>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3634328" cy="369332"/>
          </a:xfrm>
          <a:prstGeom prst="rect">
            <a:avLst/>
          </a:prstGeom>
          <a:noFill/>
        </p:spPr>
        <p:txBody>
          <a:bodyPr wrap="none" rtlCol="0">
            <a:spAutoFit/>
          </a:bodyPr>
          <a:lstStyle/>
          <a:p>
            <a:r>
              <a:rPr lang="en-GB" b="1" u="sng" dirty="0"/>
              <a:t>First Order Statistical Features:</a:t>
            </a:r>
            <a:endParaRPr lang="en-GB" b="1" u="sng"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0011" y="2667954"/>
            <a:ext cx="9766479" cy="3693319"/>
          </a:xfrm>
          <a:prstGeom prst="rect">
            <a:avLst/>
          </a:prstGeom>
        </p:spPr>
        <p:txBody>
          <a:bodyPr wrap="square">
            <a:spAutoFit/>
          </a:bodyPr>
          <a:lstStyle/>
          <a:p>
            <a:r>
              <a:rPr lang="en-GB" b="1" dirty="0"/>
              <a:t>12. </a:t>
            </a:r>
            <a:r>
              <a:rPr lang="en-GB" b="1" u="sng" dirty="0"/>
              <a:t>Percentile 75</a:t>
            </a:r>
            <a:endParaRPr lang="en-GB" b="1" u="sng" dirty="0"/>
          </a:p>
          <a:p>
            <a:pPr marL="342900" indent="-342900">
              <a:buAutoNum type="arabicPeriod"/>
            </a:pPr>
            <a:endParaRPr lang="en-GB" dirty="0"/>
          </a:p>
          <a:p>
            <a:r>
              <a:rPr lang="en-GB" dirty="0"/>
              <a:t>Percentile 25 indicates the grey level distribution within the image patch I under a given threshold Local (i.e. 75%).</a:t>
            </a:r>
            <a:endParaRPr lang="en-GB" dirty="0"/>
          </a:p>
          <a:p>
            <a:endParaRPr lang="en-GB" dirty="0"/>
          </a:p>
          <a:p>
            <a:r>
              <a:rPr lang="en-GB" dirty="0"/>
              <a:t>If X is indicating the sorted grey level values within the window W, p</a:t>
            </a:r>
            <a:r>
              <a:rPr lang="en-GB" baseline="-25000" dirty="0"/>
              <a:t>75</a:t>
            </a:r>
            <a:r>
              <a:rPr lang="en-GB" dirty="0"/>
              <a:t> is then computed as:</a:t>
            </a:r>
            <a:endParaRPr lang="en-GB" dirty="0"/>
          </a:p>
          <a:p>
            <a:endParaRPr lang="en-GB" dirty="0"/>
          </a:p>
          <a:p>
            <a:r>
              <a:rPr lang="en-GB" dirty="0"/>
              <a:t>Index = N x 0.75 (where, N =</a:t>
            </a:r>
            <a:r>
              <a:rPr lang="en-GB" dirty="0" err="1"/>
              <a:t>mxn</a:t>
            </a:r>
            <a:r>
              <a:rPr lang="en-GB" dirty="0"/>
              <a:t>)</a:t>
            </a:r>
            <a:endParaRPr lang="en-GB" dirty="0"/>
          </a:p>
          <a:p>
            <a:r>
              <a:rPr lang="en-GB" dirty="0"/>
              <a:t>P</a:t>
            </a:r>
            <a:r>
              <a:rPr lang="en-GB" baseline="-25000" dirty="0"/>
              <a:t>75</a:t>
            </a:r>
            <a:r>
              <a:rPr lang="en-GB" dirty="0"/>
              <a:t> = X [index]</a:t>
            </a:r>
            <a:endParaRPr lang="en-GB" dirty="0"/>
          </a:p>
          <a:p>
            <a:endParaRPr lang="en-GB" dirty="0"/>
          </a:p>
          <a:p>
            <a:r>
              <a:rPr lang="en-GB" dirty="0"/>
              <a:t>If index is not a whole number , round the index to the nearest integer value o get a proper index.</a:t>
            </a:r>
            <a:endParaRPr lang="en-GB" dirty="0"/>
          </a:p>
          <a:p>
            <a:endParaRPr lang="en-GB" dirty="0"/>
          </a:p>
        </p:txBody>
      </p:sp>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3634328" cy="369332"/>
          </a:xfrm>
          <a:prstGeom prst="rect">
            <a:avLst/>
          </a:prstGeom>
          <a:noFill/>
        </p:spPr>
        <p:txBody>
          <a:bodyPr wrap="none" rtlCol="0">
            <a:spAutoFit/>
          </a:bodyPr>
          <a:lstStyle/>
          <a:p>
            <a:r>
              <a:rPr lang="en-GB" b="1" u="sng" dirty="0"/>
              <a:t>First Order Statistical Features:</a:t>
            </a:r>
            <a:endParaRPr lang="en-GB" b="1" u="sng"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483995" y="1770380"/>
            <a:ext cx="5481320" cy="645160"/>
          </a:xfrm>
          <a:prstGeom prst="rect">
            <a:avLst/>
          </a:prstGeom>
          <a:noFill/>
        </p:spPr>
        <p:txBody>
          <a:bodyPr wrap="square" rtlCol="0">
            <a:spAutoFit/>
          </a:bodyPr>
          <a:lstStyle/>
          <a:p>
            <a:r>
              <a:rPr lang="en-GB" dirty="0"/>
              <a:t>First Order Statistical Features:</a:t>
            </a:r>
            <a:endParaRPr lang="en-GB" dirty="0"/>
          </a:p>
          <a:p>
            <a:pPr algn="ctr"/>
            <a:r>
              <a:rPr lang="en-US" altLang="en-GB" b="1" dirty="0">
                <a:solidFill>
                  <a:srgbClr val="FF0000"/>
                </a:solidFill>
              </a:rPr>
              <a:t>Examples from Literature</a:t>
            </a:r>
            <a:endParaRPr lang="en-US" altLang="en-GB" b="1" dirty="0">
              <a:solidFill>
                <a:srgbClr val="FF0000"/>
              </a:solidFill>
            </a:endParaRPr>
          </a:p>
        </p:txBody>
      </p:sp>
      <p:sp>
        <p:nvSpPr>
          <p:cNvPr id="7" name="Text Box 6"/>
          <p:cNvSpPr txBox="1"/>
          <p:nvPr/>
        </p:nvSpPr>
        <p:spPr>
          <a:xfrm>
            <a:off x="1584960" y="3012440"/>
            <a:ext cx="8261350" cy="1814830"/>
          </a:xfrm>
          <a:prstGeom prst="rect">
            <a:avLst/>
          </a:prstGeom>
          <a:noFill/>
        </p:spPr>
        <p:txBody>
          <a:bodyPr wrap="square" rtlCol="0" anchor="t">
            <a:spAutoFit/>
          </a:bodyPr>
          <a:p>
            <a:r>
              <a:rPr lang="en-US" sz="1400" b="1"/>
              <a:t>Brain Tumor Classification: Evaluating the Efficiency of different Feature Sets on Brain Tumor Classification in MR Image</a:t>
            </a:r>
            <a:endParaRPr lang="en-US" sz="1400" b="1"/>
          </a:p>
          <a:p>
            <a:endParaRPr lang="en-US" sz="1400" b="1"/>
          </a:p>
          <a:p>
            <a:endParaRPr lang="en-US" sz="1400" b="1"/>
          </a:p>
          <a:p>
            <a:r>
              <a:rPr lang="en-US" sz="1400" b="1"/>
              <a:t>Covid-19 Classification: </a:t>
            </a:r>
            <a:r>
              <a:rPr lang="en-US" sz="1400" b="1">
                <a:sym typeface="+mn-ea"/>
              </a:rPr>
              <a:t>FEATURE EXTRACTION AND K-MEANS CLUSTERING APPROACH TO CLASSIFY THE COVID-19 LUNG CT-SCAN IMAGE</a:t>
            </a:r>
            <a:endParaRPr lang="en-US" sz="1400" b="1">
              <a:sym typeface="+mn-ea"/>
            </a:endParaRPr>
          </a:p>
          <a:p>
            <a:endParaRPr lang="en-US" sz="1400" b="1"/>
          </a:p>
          <a:p>
            <a:endParaRPr lang="en-US" sz="1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558344" y="2382592"/>
            <a:ext cx="10392589" cy="1754326"/>
          </a:xfrm>
          <a:prstGeom prst="rect">
            <a:avLst/>
          </a:prstGeom>
          <a:noFill/>
        </p:spPr>
        <p:txBody>
          <a:bodyPr wrap="none" rtlCol="0">
            <a:spAutoFit/>
          </a:bodyPr>
          <a:lstStyle/>
          <a:p>
            <a:r>
              <a:rPr lang="en-GB" dirty="0"/>
              <a:t>Manual feature extraction requires a good amount of time to </a:t>
            </a:r>
            <a:r>
              <a:rPr lang="en-GB" b="1" dirty="0">
                <a:solidFill>
                  <a:srgbClr val="FF0000"/>
                </a:solidFill>
              </a:rPr>
              <a:t>MANUALLY</a:t>
            </a:r>
            <a:r>
              <a:rPr lang="en-GB" dirty="0"/>
              <a:t> extract the features.</a:t>
            </a:r>
            <a:endParaRPr lang="en-GB" dirty="0"/>
          </a:p>
          <a:p>
            <a:endParaRPr lang="en-GB" dirty="0"/>
          </a:p>
          <a:p>
            <a:r>
              <a:rPr lang="en-GB" dirty="0"/>
              <a:t>In this mode of feature extraction, domain knowledge is highly required in order to machine learning </a:t>
            </a:r>
            <a:endParaRPr lang="en-GB" dirty="0"/>
          </a:p>
          <a:p>
            <a:r>
              <a:rPr lang="en-GB" dirty="0"/>
              <a:t>Algorithm to work better and with better accuracy.</a:t>
            </a:r>
            <a:endParaRPr lang="en-GB" dirty="0"/>
          </a:p>
          <a:p>
            <a:endParaRPr lang="en-GB" dirty="0"/>
          </a:p>
          <a:p>
            <a:r>
              <a:rPr lang="en-GB" dirty="0"/>
              <a:t>We then use this features to fed into the machine learning algorithm to predict the output.</a:t>
            </a:r>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700011" y="2150772"/>
            <a:ext cx="3080385" cy="1198880"/>
          </a:xfrm>
          <a:prstGeom prst="rect">
            <a:avLst/>
          </a:prstGeom>
          <a:noFill/>
        </p:spPr>
        <p:txBody>
          <a:bodyPr wrap="none" rtlCol="0">
            <a:spAutoFit/>
          </a:bodyPr>
          <a:lstStyle/>
          <a:p>
            <a:r>
              <a:rPr lang="en-GB" dirty="0"/>
              <a:t>First Order Statistical Features:</a:t>
            </a:r>
            <a:endParaRPr lang="en-GB" dirty="0"/>
          </a:p>
          <a:p>
            <a:endParaRPr lang="en-GB" dirty="0"/>
          </a:p>
          <a:p>
            <a:endParaRPr lang="en-GB" dirty="0"/>
          </a:p>
          <a:p>
            <a:endParaRPr lang="en-US" altLang="en-GB" dirty="0"/>
          </a:p>
        </p:txBody>
      </p:sp>
      <p:sp>
        <p:nvSpPr>
          <p:cNvPr id="3" name="TextBox 2"/>
          <p:cNvSpPr txBox="1"/>
          <p:nvPr/>
        </p:nvSpPr>
        <p:spPr>
          <a:xfrm>
            <a:off x="9465971" y="6490951"/>
            <a:ext cx="2321982" cy="369332"/>
          </a:xfrm>
          <a:prstGeom prst="rect">
            <a:avLst/>
          </a:prstGeom>
          <a:noFill/>
        </p:spPr>
        <p:txBody>
          <a:bodyPr wrap="none" rtlCol="0">
            <a:spAutoFit/>
          </a:bodyPr>
          <a:lstStyle/>
          <a:p>
            <a:r>
              <a:rPr lang="en-GB" dirty="0"/>
              <a:t>End of Lecture 11-12</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558344" y="1821594"/>
            <a:ext cx="3967817" cy="923330"/>
          </a:xfrm>
          <a:prstGeom prst="rect">
            <a:avLst/>
          </a:prstGeom>
          <a:noFill/>
        </p:spPr>
        <p:txBody>
          <a:bodyPr wrap="none" rtlCol="0">
            <a:spAutoFit/>
          </a:bodyPr>
          <a:lstStyle/>
          <a:p>
            <a:r>
              <a:rPr lang="en-GB" dirty="0"/>
              <a:t>Example:</a:t>
            </a:r>
            <a:endParaRPr lang="en-GB" dirty="0"/>
          </a:p>
          <a:p>
            <a:endParaRPr lang="en-GB" dirty="0"/>
          </a:p>
          <a:p>
            <a:r>
              <a:rPr lang="en-GB" dirty="0"/>
              <a:t>To start with the simplest features…..</a:t>
            </a:r>
            <a:endParaRPr lang="en-GB" dirty="0"/>
          </a:p>
        </p:txBody>
      </p:sp>
      <p:sp>
        <p:nvSpPr>
          <p:cNvPr id="3" name="AutoShape 2" descr="What is the difference between black, white, grayscale and colo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6" name="AutoShape 4" descr="What is the difference between black, white, grayscale and colo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7" name="AutoShape 6" descr="What is the difference between black, white, grayscale and color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8" name="AutoShape 8" descr="What is the difference between black, white, grayscale and color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pic>
        <p:nvPicPr>
          <p:cNvPr id="1034" name="Picture 10" descr="grayscale photography of flower photo – Free Black-and-white Image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75758" y="3189869"/>
            <a:ext cx="3301332" cy="1858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558344" y="1821594"/>
            <a:ext cx="3967817" cy="923330"/>
          </a:xfrm>
          <a:prstGeom prst="rect">
            <a:avLst/>
          </a:prstGeom>
          <a:noFill/>
        </p:spPr>
        <p:txBody>
          <a:bodyPr wrap="none" rtlCol="0">
            <a:spAutoFit/>
          </a:bodyPr>
          <a:lstStyle/>
          <a:p>
            <a:r>
              <a:rPr lang="en-GB" dirty="0"/>
              <a:t>Example:</a:t>
            </a:r>
            <a:endParaRPr lang="en-GB" dirty="0"/>
          </a:p>
          <a:p>
            <a:endParaRPr lang="en-GB" dirty="0"/>
          </a:p>
          <a:p>
            <a:r>
              <a:rPr lang="en-GB" dirty="0"/>
              <a:t>To start with the simplest features…..</a:t>
            </a:r>
            <a:endParaRPr lang="en-GB" dirty="0"/>
          </a:p>
        </p:txBody>
      </p:sp>
      <p:sp>
        <p:nvSpPr>
          <p:cNvPr id="3" name="AutoShape 2" descr="What is the difference between black, white, grayscale and colo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6" name="AutoShape 4" descr="What is the difference between black, white, grayscale and colo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7" name="AutoShape 6" descr="What is the difference between black, white, grayscale and color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8" name="AutoShape 8" descr="What is the difference between black, white, grayscale and color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pic>
        <p:nvPicPr>
          <p:cNvPr id="1034" name="Picture 10" descr="grayscale photography of flower photo – Free Black-and-white Image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75758" y="3189869"/>
            <a:ext cx="3301332" cy="18586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309870" y="5280338"/>
            <a:ext cx="6288901" cy="369332"/>
          </a:xfrm>
          <a:prstGeom prst="rect">
            <a:avLst/>
          </a:prstGeom>
          <a:noFill/>
        </p:spPr>
        <p:txBody>
          <a:bodyPr wrap="none" rtlCol="0">
            <a:spAutoFit/>
          </a:bodyPr>
          <a:lstStyle/>
          <a:p>
            <a:r>
              <a:rPr lang="en-GB" b="1" dirty="0">
                <a:solidFill>
                  <a:srgbClr val="FF0000"/>
                </a:solidFill>
              </a:rPr>
              <a:t>What features can be used to best describe this image?</a:t>
            </a:r>
            <a:endParaRPr lang="en-GB"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558344" y="1821594"/>
            <a:ext cx="3967817" cy="923330"/>
          </a:xfrm>
          <a:prstGeom prst="rect">
            <a:avLst/>
          </a:prstGeom>
          <a:noFill/>
        </p:spPr>
        <p:txBody>
          <a:bodyPr wrap="none" rtlCol="0">
            <a:spAutoFit/>
          </a:bodyPr>
          <a:lstStyle/>
          <a:p>
            <a:r>
              <a:rPr lang="en-GB" dirty="0"/>
              <a:t>Example:</a:t>
            </a:r>
            <a:endParaRPr lang="en-GB" dirty="0"/>
          </a:p>
          <a:p>
            <a:endParaRPr lang="en-GB" dirty="0"/>
          </a:p>
          <a:p>
            <a:r>
              <a:rPr lang="en-GB" dirty="0"/>
              <a:t>To start with the simplest features…..</a:t>
            </a:r>
            <a:endParaRPr lang="en-GB" dirty="0"/>
          </a:p>
        </p:txBody>
      </p:sp>
      <p:sp>
        <p:nvSpPr>
          <p:cNvPr id="3" name="AutoShape 2" descr="What is the difference between black, white, grayscale and colo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6" name="AutoShape 4" descr="What is the difference between black, white, grayscale and colo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7" name="AutoShape 6" descr="What is the difference between black, white, grayscale and color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8" name="AutoShape 8" descr="What is the difference between black, white, grayscale and color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pic>
        <p:nvPicPr>
          <p:cNvPr id="1034" name="Picture 10" descr="grayscale photography of flower photo – Free Black-and-white Image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75758" y="3189869"/>
            <a:ext cx="3301332" cy="18586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603087" y="2744924"/>
            <a:ext cx="2321982" cy="369332"/>
          </a:xfrm>
          <a:prstGeom prst="rect">
            <a:avLst/>
          </a:prstGeom>
          <a:noFill/>
        </p:spPr>
        <p:txBody>
          <a:bodyPr wrap="none" rtlCol="0">
            <a:spAutoFit/>
          </a:bodyPr>
          <a:lstStyle/>
          <a:p>
            <a:r>
              <a:rPr lang="en-GB" dirty="0"/>
              <a:t>Mean Intensity Value</a:t>
            </a:r>
            <a:endParaRPr lang="en-GB" dirty="0"/>
          </a:p>
        </p:txBody>
      </p:sp>
      <p:sp>
        <p:nvSpPr>
          <p:cNvPr id="11" name="Left Bracket 10"/>
          <p:cNvSpPr/>
          <p:nvPr/>
        </p:nvSpPr>
        <p:spPr>
          <a:xfrm>
            <a:off x="7984901" y="2744924"/>
            <a:ext cx="412124" cy="3359662"/>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558344" y="1821594"/>
            <a:ext cx="3967817" cy="923330"/>
          </a:xfrm>
          <a:prstGeom prst="rect">
            <a:avLst/>
          </a:prstGeom>
          <a:noFill/>
        </p:spPr>
        <p:txBody>
          <a:bodyPr wrap="none" rtlCol="0">
            <a:spAutoFit/>
          </a:bodyPr>
          <a:lstStyle/>
          <a:p>
            <a:r>
              <a:rPr lang="en-GB" dirty="0"/>
              <a:t>Example:</a:t>
            </a:r>
            <a:endParaRPr lang="en-GB" dirty="0"/>
          </a:p>
          <a:p>
            <a:endParaRPr lang="en-GB" dirty="0"/>
          </a:p>
          <a:p>
            <a:r>
              <a:rPr lang="en-GB" dirty="0"/>
              <a:t>To start with the simplest features…..</a:t>
            </a:r>
            <a:endParaRPr lang="en-GB" dirty="0"/>
          </a:p>
        </p:txBody>
      </p:sp>
      <p:sp>
        <p:nvSpPr>
          <p:cNvPr id="3" name="AutoShape 2" descr="What is the difference between black, white, grayscale and colo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6" name="AutoShape 4" descr="What is the difference between black, white, grayscale and colo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7" name="AutoShape 6" descr="What is the difference between black, white, grayscale and color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8" name="AutoShape 8" descr="What is the difference between black, white, grayscale and color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pic>
        <p:nvPicPr>
          <p:cNvPr id="1034" name="Picture 10" descr="grayscale photography of flower photo – Free Black-and-white Image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75758" y="3189869"/>
            <a:ext cx="3301332" cy="18586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603087" y="2744924"/>
            <a:ext cx="2321982" cy="369332"/>
          </a:xfrm>
          <a:prstGeom prst="rect">
            <a:avLst/>
          </a:prstGeom>
          <a:noFill/>
        </p:spPr>
        <p:txBody>
          <a:bodyPr wrap="none" rtlCol="0">
            <a:spAutoFit/>
          </a:bodyPr>
          <a:lstStyle/>
          <a:p>
            <a:r>
              <a:rPr lang="en-GB" dirty="0"/>
              <a:t>Mean Intensity Value</a:t>
            </a:r>
            <a:endParaRPr lang="en-GB" dirty="0"/>
          </a:p>
        </p:txBody>
      </p:sp>
      <p:sp>
        <p:nvSpPr>
          <p:cNvPr id="11" name="Left Bracket 10"/>
          <p:cNvSpPr/>
          <p:nvPr/>
        </p:nvSpPr>
        <p:spPr>
          <a:xfrm>
            <a:off x="7984901" y="2744924"/>
            <a:ext cx="412124" cy="3359662"/>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p:cNvSpPr txBox="1"/>
          <p:nvPr/>
        </p:nvSpPr>
        <p:spPr>
          <a:xfrm>
            <a:off x="8626697" y="4017797"/>
            <a:ext cx="2116798" cy="369332"/>
          </a:xfrm>
          <a:prstGeom prst="rect">
            <a:avLst/>
          </a:prstGeom>
          <a:noFill/>
        </p:spPr>
        <p:txBody>
          <a:bodyPr wrap="none" rtlCol="0">
            <a:spAutoFit/>
          </a:bodyPr>
          <a:lstStyle/>
          <a:p>
            <a:r>
              <a:rPr lang="en-GB" dirty="0"/>
              <a:t>Min Intensity Value</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0950" y="382588"/>
            <a:ext cx="10179050" cy="1492250"/>
          </a:xfrm>
        </p:spPr>
        <p:txBody>
          <a:bodyPr/>
          <a:lstStyle/>
          <a:p>
            <a:r>
              <a:rPr lang="en-US" dirty="0"/>
              <a:t>medical Image Analysis</a:t>
            </a:r>
            <a:endParaRPr lang="x-none" dirty="0"/>
          </a:p>
        </p:txBody>
      </p:sp>
      <p:sp>
        <p:nvSpPr>
          <p:cNvPr id="5" name="Rectangle 4"/>
          <p:cNvSpPr/>
          <p:nvPr/>
        </p:nvSpPr>
        <p:spPr>
          <a:xfrm>
            <a:off x="1410586" y="1348424"/>
            <a:ext cx="8029627" cy="421654"/>
          </a:xfrm>
          <a:prstGeom prst="rect">
            <a:avLst/>
          </a:prstGeom>
        </p:spPr>
        <p:txBody>
          <a:bodyPr wrap="square">
            <a:spAutoFit/>
          </a:bodyPr>
          <a:lstStyle/>
          <a:p>
            <a:pPr marR="304800" lvl="0">
              <a:lnSpc>
                <a:spcPct val="107000"/>
              </a:lnSpc>
              <a:spcAft>
                <a:spcPts val="0"/>
              </a:spcAft>
              <a:buSzPts val="1000"/>
              <a:tabLst>
                <a:tab pos="457200" algn="l"/>
              </a:tabLs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Image Features   [Hand-Crafted Features / Manual Features]:</a:t>
            </a:r>
            <a:endParaRPr lang="x-none"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558344" y="1821594"/>
            <a:ext cx="3967817" cy="923330"/>
          </a:xfrm>
          <a:prstGeom prst="rect">
            <a:avLst/>
          </a:prstGeom>
          <a:noFill/>
        </p:spPr>
        <p:txBody>
          <a:bodyPr wrap="none" rtlCol="0">
            <a:spAutoFit/>
          </a:bodyPr>
          <a:lstStyle/>
          <a:p>
            <a:r>
              <a:rPr lang="en-GB" dirty="0"/>
              <a:t>Example:</a:t>
            </a:r>
            <a:endParaRPr lang="en-GB" dirty="0"/>
          </a:p>
          <a:p>
            <a:endParaRPr lang="en-GB" dirty="0"/>
          </a:p>
          <a:p>
            <a:r>
              <a:rPr lang="en-GB" dirty="0"/>
              <a:t>To start with the simplest features…..</a:t>
            </a:r>
            <a:endParaRPr lang="en-GB" dirty="0"/>
          </a:p>
        </p:txBody>
      </p:sp>
      <p:sp>
        <p:nvSpPr>
          <p:cNvPr id="3" name="AutoShape 2" descr="What is the difference between black, white, grayscale and colo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6" name="AutoShape 4" descr="What is the difference between black, white, grayscale and colo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7" name="AutoShape 6" descr="What is the difference between black, white, grayscale and color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8" name="AutoShape 8" descr="What is the difference between black, white, grayscale and color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pic>
        <p:nvPicPr>
          <p:cNvPr id="1034" name="Picture 10" descr="grayscale photography of flower photo – Free Black-and-white Image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75758" y="3189869"/>
            <a:ext cx="3301332" cy="18586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603087" y="2744924"/>
            <a:ext cx="2321982" cy="369332"/>
          </a:xfrm>
          <a:prstGeom prst="rect">
            <a:avLst/>
          </a:prstGeom>
          <a:noFill/>
        </p:spPr>
        <p:txBody>
          <a:bodyPr wrap="none" rtlCol="0">
            <a:spAutoFit/>
          </a:bodyPr>
          <a:lstStyle/>
          <a:p>
            <a:r>
              <a:rPr lang="en-GB" dirty="0"/>
              <a:t>Mean Intensity Value</a:t>
            </a:r>
            <a:endParaRPr lang="en-GB" dirty="0"/>
          </a:p>
        </p:txBody>
      </p:sp>
      <p:sp>
        <p:nvSpPr>
          <p:cNvPr id="11" name="Left Bracket 10"/>
          <p:cNvSpPr/>
          <p:nvPr/>
        </p:nvSpPr>
        <p:spPr>
          <a:xfrm>
            <a:off x="7984901" y="2744924"/>
            <a:ext cx="412124" cy="3359662"/>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p:cNvSpPr txBox="1"/>
          <p:nvPr/>
        </p:nvSpPr>
        <p:spPr>
          <a:xfrm>
            <a:off x="8626697" y="4095071"/>
            <a:ext cx="2116798" cy="369332"/>
          </a:xfrm>
          <a:prstGeom prst="rect">
            <a:avLst/>
          </a:prstGeom>
          <a:noFill/>
        </p:spPr>
        <p:txBody>
          <a:bodyPr wrap="none" rtlCol="0">
            <a:spAutoFit/>
          </a:bodyPr>
          <a:lstStyle/>
          <a:p>
            <a:r>
              <a:rPr lang="en-GB" dirty="0"/>
              <a:t>Min Intensity Value</a:t>
            </a:r>
            <a:endParaRPr lang="en-GB" dirty="0"/>
          </a:p>
        </p:txBody>
      </p:sp>
      <p:sp>
        <p:nvSpPr>
          <p:cNvPr id="13" name="TextBox 12"/>
          <p:cNvSpPr txBox="1"/>
          <p:nvPr/>
        </p:nvSpPr>
        <p:spPr>
          <a:xfrm>
            <a:off x="8637428" y="5638403"/>
            <a:ext cx="2180918" cy="369332"/>
          </a:xfrm>
          <a:prstGeom prst="rect">
            <a:avLst/>
          </a:prstGeom>
          <a:noFill/>
        </p:spPr>
        <p:txBody>
          <a:bodyPr wrap="none" rtlCol="0">
            <a:spAutoFit/>
          </a:bodyPr>
          <a:lstStyle/>
          <a:p>
            <a:r>
              <a:rPr lang="en-GB" dirty="0"/>
              <a:t>Max Intensity Value</a:t>
            </a:r>
            <a:endParaRPr lang="en-GB" dirty="0"/>
          </a:p>
        </p:txBody>
      </p:sp>
      <p:sp>
        <p:nvSpPr>
          <p:cNvPr id="14" name="Left Bracket 13"/>
          <p:cNvSpPr/>
          <p:nvPr/>
        </p:nvSpPr>
        <p:spPr>
          <a:xfrm flipH="1">
            <a:off x="11022169" y="2717019"/>
            <a:ext cx="336998" cy="3359662"/>
          </a:xfrm>
          <a:prstGeom prst="leftBracket">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0</TotalTime>
  <Words>10653</Words>
  <Application>WPS Presentation</Application>
  <PresentationFormat>Widescreen</PresentationFormat>
  <Paragraphs>533</Paragraphs>
  <Slides>40</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Arial</vt:lpstr>
      <vt:lpstr>SimSun</vt:lpstr>
      <vt:lpstr>Wingdings</vt:lpstr>
      <vt:lpstr>Gill Sans MT</vt:lpstr>
      <vt:lpstr>Calibri</vt:lpstr>
      <vt:lpstr>Times New Roman</vt:lpstr>
      <vt:lpstr>Impact</vt:lpstr>
      <vt:lpstr>Microsoft YaHei</vt:lpstr>
      <vt:lpstr>Arial Unicode MS</vt:lpstr>
      <vt:lpstr>Times New Roman</vt:lpstr>
      <vt:lpstr>Cambria Math</vt:lpstr>
      <vt:lpstr>Cambria Math</vt:lpstr>
      <vt:lpstr>Badge</vt:lpstr>
      <vt:lpstr>PowerPoint 演示文稿</vt:lpstr>
      <vt:lpstr>PowerPoint 演示文稿</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lpstr>medical Image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zobia</cp:lastModifiedBy>
  <cp:revision>455</cp:revision>
  <dcterms:created xsi:type="dcterms:W3CDTF">2020-02-07T08:12:00Z</dcterms:created>
  <dcterms:modified xsi:type="dcterms:W3CDTF">2024-05-22T05:03:21Z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85D9FDC40EDF4E25A72BDD1518B6106B</vt:lpwstr>
  </property>
  <property fmtid="{D5CDD505-2E9C-101B-9397-08002B2CF9AE}" pid="3" name="KSOProductBuildVer">
    <vt:lpwstr>1033-12.2.0.16909</vt:lpwstr>
  </property>
</Properties>
</file>