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337" r:id="rId4"/>
    <p:sldId id="257" r:id="rId5"/>
    <p:sldId id="399" r:id="rId6"/>
    <p:sldId id="400" r:id="rId7"/>
    <p:sldId id="401" r:id="rId8"/>
    <p:sldId id="259" r:id="rId9"/>
    <p:sldId id="348" r:id="rId10"/>
    <p:sldId id="349" r:id="rId11"/>
    <p:sldId id="350" r:id="rId12"/>
    <p:sldId id="352" r:id="rId13"/>
    <p:sldId id="353" r:id="rId14"/>
    <p:sldId id="354" r:id="rId15"/>
    <p:sldId id="355" r:id="rId16"/>
    <p:sldId id="356" r:id="rId17"/>
    <p:sldId id="357" r:id="rId19"/>
    <p:sldId id="359" r:id="rId20"/>
    <p:sldId id="360" r:id="rId21"/>
    <p:sldId id="361" r:id="rId22"/>
    <p:sldId id="362" r:id="rId23"/>
    <p:sldId id="381" r:id="rId24"/>
    <p:sldId id="363" r:id="rId25"/>
    <p:sldId id="364" r:id="rId26"/>
    <p:sldId id="358" r:id="rId27"/>
    <p:sldId id="43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3750" autoAdjust="0"/>
  </p:normalViewPr>
  <p:slideViewPr>
    <p:cSldViewPr snapToGrid="0">
      <p:cViewPr varScale="1">
        <p:scale>
          <a:sx n="96" d="100"/>
          <a:sy n="96" d="100"/>
        </p:scale>
        <p:origin x="96" y="72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0T13:10:12.487" idx="2">
    <p:pos x="10" y="10"/>
    <p:text>Sum no-zero values and divide by each entry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C9144-EE35-4A2F-941F-058B0586C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0455-C7CD-4ECC-AD3E-7C610997A068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no-zero values and divide by each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70455-C7CD-4ECC-AD3E-7C610997A068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70455-C7CD-4ECC-AD3E-7C610997A068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70455-C7CD-4ECC-AD3E-7C610997A068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s://www.researchgate.net/publication/264886592_Computer_Vision-based_Wood_Recognition_System/figures?lo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s://www.researchgate.net/publication/264886592_Computer_Vision-based_Wood_Recognition_System/figures?lo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uio.no/studier/emner/matnat/ifi/INF4300/h08/undervisningsmateriale/glcm.pdf" TargetMode="Externa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hodhganga.inflibnet.ac.in/bitstream/10603/20682/14/14_chapter%205.pdf" TargetMode="External"/><Relationship Id="rId2" Type="http://schemas.openxmlformats.org/officeDocument/2006/relationships/hyperlink" Target="https://www.uio.no/studier/emner/matnat/ifi/INF4300/h08/undervisningsmateriale/glcm.pdf" TargetMode="Externa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hodhganga.inflibnet.ac.in/bitstream/10603/20682/14/14_chapter%205.pdf" TargetMode="External"/><Relationship Id="rId2" Type="http://schemas.openxmlformats.org/officeDocument/2006/relationships/hyperlink" Target="https://www.uio.no/studier/emner/matnat/ifi/INF4300/h08/undervisningsmateriale/glcm.pdf" TargetMode="Externa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name of </a:t>
            </a:r>
            <a:r>
              <a:rPr lang="en-US" dirty="0" err="1"/>
              <a:t>allah</a:t>
            </a:r>
            <a:r>
              <a:rPr lang="en-US" dirty="0"/>
              <a:t> the most merciful and </a:t>
            </a:r>
            <a:r>
              <a:rPr lang="en-US" dirty="0" err="1"/>
              <a:t>benificient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8597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GLCM matrix is constructed as: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Create an empty matrix (M) based on the grey level values in the input image I.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2551" y="6573316"/>
            <a:ext cx="10283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</a:rPr>
              <a:t>R. M. </a:t>
            </a:r>
            <a:r>
              <a:rPr lang="en-GB" sz="1200" b="1" dirty="0" err="1">
                <a:solidFill>
                  <a:srgbClr val="C00000"/>
                </a:solidFill>
              </a:rPr>
              <a:t>Haralick</a:t>
            </a:r>
            <a:r>
              <a:rPr lang="en-GB" sz="1200" dirty="0">
                <a:solidFill>
                  <a:srgbClr val="002060"/>
                </a:solidFill>
              </a:rPr>
              <a:t>. Statistical and structural approaches to texture. Proceedings of the IEEE, 67(5):786{804, May 1979.</a:t>
            </a:r>
            <a:endParaRPr lang="en-GB" sz="1200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937" y="3578777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51847" y="3563751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80730" y="32363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428838" y="4608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457507" y="5134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34510" y="413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887657" y="3236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464036" y="56579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158133" y="3234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774172" y="3223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467485" y="3249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458185" y="3641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04563" y="620398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Image I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893636" y="62039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Matrix M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104182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GLCM matrix is constructed as: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Choose value of d and </a:t>
            </a:r>
            <a:r>
              <a:rPr lang="el-GR" dirty="0"/>
              <a:t>ϴ </a:t>
            </a:r>
            <a:r>
              <a:rPr lang="en-GB" dirty="0"/>
              <a:t> (for example take d=1 and </a:t>
            </a:r>
            <a:r>
              <a:rPr lang="el-GR" dirty="0"/>
              <a:t>ϴ </a:t>
            </a:r>
            <a:r>
              <a:rPr lang="en-GB" dirty="0"/>
              <a:t>= 0</a:t>
            </a:r>
            <a:r>
              <a:rPr lang="en-GB" baseline="30000" dirty="0"/>
              <a:t>o</a:t>
            </a:r>
            <a:r>
              <a:rPr lang="en-GB" dirty="0"/>
              <a:t>)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Fill in the matrix M according to the grey level occurrences in the chosen direction and distance.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845710" y="6496149"/>
            <a:ext cx="104748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"/>
              </a:rPr>
              <a:t>Image Courtesy: https://www.researchgate.net/publication/264886592_Computer_Vision-based_Wood_Recognition_System/figures?lo=1</a:t>
            </a:r>
            <a:endParaRPr lang="en-GB" sz="1200" dirty="0"/>
          </a:p>
        </p:txBody>
      </p:sp>
      <p:pic>
        <p:nvPicPr>
          <p:cNvPr id="19" name="Picture 2" descr="https://www.researchgate.net/profile/Jing_Tou/publication/264886592/figure/fig2/AS:295945121091601@1447570223883/4-directions-for-generation-of-GLCM_W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623433" y="3399451"/>
            <a:ext cx="6977258" cy="26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10289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GLCM matrix is constructed as: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Fill in the matrix M according to the grey level occurrences in the chosen direction and distance.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845710" y="6496149"/>
            <a:ext cx="104748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"/>
              </a:rPr>
              <a:t>Image Courtesy: https://www.researchgate.net/publication/264886592_Computer_Vision-based_Wood_Recognition_System/figures?lo=1</a:t>
            </a:r>
            <a:endParaRPr lang="en-GB" sz="1200" dirty="0"/>
          </a:p>
        </p:txBody>
      </p:sp>
      <p:pic>
        <p:nvPicPr>
          <p:cNvPr id="7" name="Picture 2" descr="https://www.researchgate.net/profile/Jing_Tou/publication/264886592/figure/fig2/AS:295945121091601@1447570223883/4-directions-for-generation-of-GLCM_W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2958474" y="3387145"/>
            <a:ext cx="6768512" cy="25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41472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GLCM matrix is constructed as: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Create a transpose of the Matrix M.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33595" y="3408336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2478" y="3080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10586" y="4452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439255" y="4978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16258" y="39784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869405" y="3081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45784" y="5502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139881" y="3078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755920" y="306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449233" y="30940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439933" y="34865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16242" y="3409203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0730" y="305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428838" y="4427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57507" y="495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434510" y="395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887657" y="3056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464036" y="5477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158133" y="3053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7774172" y="3043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467485" y="3069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458185" y="3461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77198" y="59317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30000" dirty="0"/>
              <a:t>t</a:t>
            </a:r>
            <a:endParaRPr lang="en-GB" b="1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39881" y="59039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 (45)</a:t>
            </a:r>
            <a:endParaRPr lang="en-GB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10277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GLCM matrix is constructed as: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Add the corresponding values of the matrices M and M</a:t>
            </a:r>
            <a:r>
              <a:rPr lang="en-GB" baseline="30000" dirty="0"/>
              <a:t>t</a:t>
            </a:r>
            <a:r>
              <a:rPr lang="en-GB" dirty="0"/>
              <a:t> to construct a symmetric co-occurrence</a:t>
            </a:r>
            <a:endParaRPr lang="en-GB" dirty="0"/>
          </a:p>
          <a:p>
            <a:r>
              <a:rPr lang="en-GB" dirty="0"/>
              <a:t>     Matrix </a:t>
            </a:r>
            <a:r>
              <a:rPr lang="en-GB" dirty="0" err="1"/>
              <a:t>M</a:t>
            </a:r>
            <a:r>
              <a:rPr lang="en-GB" baseline="30000" dirty="0" err="1"/>
              <a:t>s</a:t>
            </a:r>
            <a:r>
              <a:rPr lang="en-GB" dirty="0" err="1"/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28282" y="3859101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57165" y="3531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05273" y="4903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3942" y="5429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0945" y="4429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64092" y="3531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0471" y="5953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34568" y="3529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150607" y="3519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43920" y="3544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34620" y="3937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747285" y="3859968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11773" y="3506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359881" y="4878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388550" y="54046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365553" y="4404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818700" y="3507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395079" y="5928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089176" y="3504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705215" y="3494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398528" y="3519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389228" y="3912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436101" y="3843870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200589" y="3490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061576" y="486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8090245" y="5388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8067248" y="43882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8507516" y="3490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096774" y="5912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9777992" y="3488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0394031" y="347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1087344" y="3503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090923" y="3896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32607" y="63512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30000" dirty="0"/>
              <a:t>t</a:t>
            </a:r>
            <a:endParaRPr lang="en-GB" b="1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2346055" y="63234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</a:t>
            </a:r>
            <a:endParaRPr lang="en-GB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299334" y="636191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30000" dirty="0"/>
              <a:t>s =</a:t>
            </a:r>
            <a:r>
              <a:rPr lang="en-GB" b="1" dirty="0"/>
              <a:t> M + M</a:t>
            </a:r>
            <a:r>
              <a:rPr lang="en-GB" b="1" baseline="30000" dirty="0"/>
              <a:t>t</a:t>
            </a:r>
            <a:endParaRPr lang="en-GB" b="1" baseline="30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1048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GLCM matrix is constructed as: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Normalize the constructed matrix M</a:t>
            </a:r>
            <a:r>
              <a:rPr lang="en-GB" baseline="30000" dirty="0"/>
              <a:t>s</a:t>
            </a:r>
            <a:r>
              <a:rPr lang="en-GB" dirty="0"/>
              <a:t>, this is the final constructed GLCM (G). </a:t>
            </a:r>
            <a:endParaRPr lang="en-GB" dirty="0"/>
          </a:p>
          <a:p>
            <a:r>
              <a:rPr lang="en-GB" dirty="0"/>
              <a:t>     Each value in the G represents the co-occurrence probability of a pair of grey levels based on the </a:t>
            </a:r>
            <a:endParaRPr lang="en-GB" dirty="0"/>
          </a:p>
          <a:p>
            <a:r>
              <a:rPr lang="en-GB" dirty="0"/>
              <a:t>     parameters d and </a:t>
            </a:r>
            <a:r>
              <a:rPr lang="en-GB" dirty="0" err="1"/>
              <a:t>and</a:t>
            </a:r>
            <a:r>
              <a:rPr lang="en-GB" dirty="0"/>
              <a:t> </a:t>
            </a:r>
            <a:r>
              <a:rPr lang="el-GR" dirty="0"/>
              <a:t>ϴ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. 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611214" y="3854600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375702" y="350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236689" y="4873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265358" y="53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242361" y="4398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682629" y="350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271887" y="59230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953105" y="3499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569144" y="348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262457" y="3514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266036" y="39070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54388" y="5057977"/>
            <a:ext cx="176156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71247" y="4701036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TO DO</a:t>
            </a:r>
            <a:endParaRPr lang="en-GB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34104" y="3810508"/>
          <a:ext cx="3195040" cy="252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8"/>
                <a:gridCol w="639008"/>
                <a:gridCol w="639008"/>
                <a:gridCol w="639008"/>
                <a:gridCol w="639008"/>
              </a:tblGrid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0.13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0588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98592" y="3457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759579" y="4829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788248" y="53551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765251" y="43548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205519" y="34575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794777" y="5878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475995" y="345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092034" y="34446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785347" y="34704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788926" y="3862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263502" y="638791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GLCM (G)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1736" y="1754737"/>
            <a:ext cx="1098435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Based on constructed GLCM matrix (G) </a:t>
            </a:r>
            <a:r>
              <a:rPr lang="en-GB" dirty="0" err="1"/>
              <a:t>Haralick</a:t>
            </a:r>
            <a:r>
              <a:rPr lang="en-GB" dirty="0"/>
              <a:t> proposed a set of features to describe texture of the</a:t>
            </a:r>
            <a:endParaRPr lang="en-GB" dirty="0"/>
          </a:p>
          <a:p>
            <a:r>
              <a:rPr lang="en-GB" dirty="0"/>
              <a:t>Image.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following notations are used to compute </a:t>
            </a:r>
            <a:r>
              <a:rPr lang="en-GB" dirty="0" err="1"/>
              <a:t>Haralick</a:t>
            </a:r>
            <a:r>
              <a:rPr lang="en-GB" dirty="0"/>
              <a:t> features:</a:t>
            </a:r>
            <a:endParaRPr lang="en-GB" dirty="0"/>
          </a:p>
          <a:p>
            <a:endParaRPr lang="en-GB" dirty="0"/>
          </a:p>
          <a:p>
            <a:r>
              <a:rPr lang="en-GB" dirty="0"/>
              <a:t>Ng is the number of distinct grey levels in G.</a:t>
            </a:r>
            <a:endParaRPr lang="en-GB" dirty="0"/>
          </a:p>
          <a:p>
            <a:endParaRPr lang="en-GB" dirty="0"/>
          </a:p>
          <a:p>
            <a:r>
              <a:rPr lang="en-GB" dirty="0"/>
              <a:t>X and y are the coordinated used for rows and columns respectively.</a:t>
            </a:r>
            <a:endParaRPr lang="en-GB" dirty="0"/>
          </a:p>
          <a:p>
            <a:endParaRPr lang="en-GB" dirty="0"/>
          </a:p>
          <a:p>
            <a:r>
              <a:rPr lang="en-GB" dirty="0"/>
              <a:t>p(</a:t>
            </a:r>
            <a:r>
              <a:rPr lang="en-GB" dirty="0" err="1"/>
              <a:t>i,j</a:t>
            </a:r>
            <a:r>
              <a:rPr lang="en-GB" dirty="0"/>
              <a:t>) is the probability value in matrix G at position (</a:t>
            </a:r>
            <a:r>
              <a:rPr lang="en-GB" dirty="0" err="1"/>
              <a:t>i,j</a:t>
            </a:r>
            <a:r>
              <a:rPr lang="en-GB" dirty="0"/>
              <a:t>).</a:t>
            </a:r>
            <a:endParaRPr lang="en-GB" dirty="0"/>
          </a:p>
          <a:p>
            <a:endParaRPr lang="en-GB" dirty="0"/>
          </a:p>
          <a:p>
            <a:r>
              <a:rPr lang="en-GB" dirty="0"/>
              <a:t>µ is the mean of p(</a:t>
            </a:r>
            <a:r>
              <a:rPr lang="en-GB" dirty="0" err="1"/>
              <a:t>i,j</a:t>
            </a:r>
            <a:r>
              <a:rPr lang="en-GB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dirty="0"/>
              <a:t>µ</a:t>
            </a:r>
            <a:r>
              <a:rPr lang="en-GB" baseline="-25000" dirty="0"/>
              <a:t>x</a:t>
            </a:r>
            <a:r>
              <a:rPr lang="en-GB" dirty="0"/>
              <a:t> , </a:t>
            </a:r>
            <a:r>
              <a:rPr lang="en-GB" sz="2000" dirty="0"/>
              <a:t>µ</a:t>
            </a:r>
            <a:r>
              <a:rPr lang="en-GB" sz="2000" baseline="-25000" dirty="0"/>
              <a:t>y , </a:t>
            </a:r>
            <a:r>
              <a:rPr lang="en-GB" sz="2000" dirty="0" err="1">
                <a:latin typeface="Times New Roman" panose="02020603050405020304"/>
                <a:cs typeface="Times New Roman" panose="02020603050405020304"/>
              </a:rPr>
              <a:t>ϭ</a:t>
            </a:r>
            <a:r>
              <a:rPr lang="en-GB" sz="2000" baseline="-25000" dirty="0" err="1"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GB" sz="2000" baseline="-25000" dirty="0">
                <a:latin typeface="Times New Roman" panose="02020603050405020304"/>
                <a:cs typeface="Times New Roman" panose="02020603050405020304"/>
              </a:rPr>
              <a:t> , </a:t>
            </a:r>
            <a:r>
              <a:rPr lang="en-GB" dirty="0" err="1">
                <a:latin typeface="Times New Roman" panose="02020603050405020304"/>
                <a:cs typeface="Times New Roman" panose="02020603050405020304"/>
              </a:rPr>
              <a:t>ϭ</a:t>
            </a:r>
            <a:r>
              <a:rPr lang="en-GB" baseline="-25000" dirty="0" err="1">
                <a:latin typeface="Times New Roman" panose="02020603050405020304"/>
                <a:cs typeface="Times New Roman" panose="02020603050405020304"/>
              </a:rPr>
              <a:t>y</a:t>
            </a:r>
            <a:r>
              <a:rPr lang="en-GB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  are the means and standard deviations of </a:t>
            </a:r>
            <a:r>
              <a:rPr lang="en-GB" dirty="0" err="1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GB" baseline="-25000" dirty="0" err="1"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 and </a:t>
            </a:r>
            <a:r>
              <a:rPr lang="en-GB" dirty="0" err="1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GB" baseline="-25000" dirty="0" err="1">
                <a:latin typeface="Times New Roman" panose="02020603050405020304"/>
                <a:cs typeface="Times New Roman" panose="02020603050405020304"/>
              </a:rPr>
              <a:t>y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. The value for </a:t>
            </a:r>
            <a:r>
              <a:rPr lang="en-GB" dirty="0" err="1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GB" baseline="-25000" dirty="0" err="1"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GB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(i) can be computed by summing</a:t>
            </a:r>
            <a:endParaRPr lang="en-GB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GB" dirty="0">
                <a:latin typeface="Times New Roman" panose="02020603050405020304"/>
                <a:cs typeface="Times New Roman" panose="02020603050405020304"/>
              </a:rPr>
              <a:t>All the values at </a:t>
            </a:r>
            <a:r>
              <a:rPr lang="en-GB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GB" baseline="30000" dirty="0" err="1">
                <a:latin typeface="Times New Roman" panose="02020603050405020304"/>
                <a:cs typeface="Times New Roman" panose="02020603050405020304"/>
              </a:rPr>
              <a:t>th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 row of matrix G, whereas value for  </a:t>
            </a:r>
            <a:r>
              <a:rPr lang="en-GB" dirty="0" err="1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GB" baseline="-25000" dirty="0" err="1">
                <a:latin typeface="Times New Roman" panose="02020603050405020304"/>
                <a:cs typeface="Times New Roman" panose="02020603050405020304"/>
              </a:rPr>
              <a:t>y</a:t>
            </a:r>
            <a:r>
              <a:rPr lang="en-GB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(j) can be computed by summing all the values at </a:t>
            </a:r>
            <a:r>
              <a:rPr lang="en-GB" dirty="0" err="1"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GB" baseline="30000" dirty="0" err="1">
                <a:latin typeface="Times New Roman" panose="02020603050405020304"/>
                <a:cs typeface="Times New Roman" panose="02020603050405020304"/>
              </a:rPr>
              <a:t>th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GB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GB" dirty="0">
                <a:latin typeface="Times New Roman" panose="02020603050405020304"/>
                <a:cs typeface="Times New Roman" panose="02020603050405020304"/>
              </a:rPr>
              <a:t>column of matrix G.</a:t>
            </a:r>
            <a:r>
              <a:rPr lang="en-GB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GB" baseline="-25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97732" y="1813459"/>
                <a:ext cx="6186309" cy="665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u="sng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Second Order Statistical features:</a:t>
                </a:r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Therefore: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baseline="-25000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i="1" dirty="0" err="1">
                    <a:latin typeface="Cambria Math" panose="02040503050406030204"/>
                    <a:cs typeface="Times New Roman" panose="02020603050405020304"/>
                  </a:rPr>
                  <a:t>P</a:t>
                </a:r>
                <a:r>
                  <a:rPr lang="en-GB" i="1" baseline="-25000" dirty="0" err="1">
                    <a:latin typeface="Cambria Math" panose="02040503050406030204"/>
                    <a:cs typeface="Times New Roman" panose="02020603050405020304"/>
                  </a:rPr>
                  <a:t>x</a:t>
                </a:r>
                <a:r>
                  <a:rPr lang="en-GB" i="1" baseline="-25000" dirty="0">
                    <a:latin typeface="Cambria Math" panose="02040503050406030204"/>
                    <a:cs typeface="Times New Roman" panose="02020603050405020304"/>
                  </a:rPr>
                  <a:t>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(i) </a:t>
                </a:r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b="0" i="1" baseline="-25000" smtClean="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          							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/>
              </a:p>
              <a:p>
                <a:r>
                  <a:rPr lang="en-GB" i="1" dirty="0" err="1">
                    <a:latin typeface="Cambria Math" panose="02040503050406030204"/>
                    <a:cs typeface="Times New Roman" panose="02020603050405020304"/>
                  </a:rPr>
                  <a:t>P</a:t>
                </a:r>
                <a:r>
                  <a:rPr lang="en-GB" i="1" baseline="-25000" dirty="0" err="1">
                    <a:latin typeface="Cambria Math" panose="02040503050406030204"/>
                    <a:cs typeface="Times New Roman" panose="02020603050405020304"/>
                  </a:rPr>
                  <a:t>y</a:t>
                </a:r>
                <a:r>
                  <a:rPr lang="en-GB" i="1" baseline="-25000" dirty="0">
                    <a:latin typeface="Cambria Math" panose="02040503050406030204"/>
                    <a:cs typeface="Times New Roman" panose="02020603050405020304"/>
                  </a:rPr>
                  <a:t>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(j) </a:t>
                </a:r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									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/>
                  <a:t>µ</a:t>
                </a:r>
                <a:r>
                  <a:rPr lang="en-GB" baseline="-25000" dirty="0"/>
                  <a:t>x 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 </a:t>
                </a:r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 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 ∗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baseline="-25000" dirty="0">
                            <a:latin typeface="Cambria Math" panose="02040503050406030204"/>
                            <a:cs typeface="Times New Roman" panose="020206030504050203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i="1" baseline="-25000" dirty="0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								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/>
              </a:p>
              <a:p>
                <a:r>
                  <a:rPr lang="en-GB" dirty="0"/>
                  <a:t>µ</a:t>
                </a:r>
                <a:r>
                  <a:rPr lang="en-GB" baseline="-25000" dirty="0"/>
                  <a:t>y 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 </a:t>
                </a:r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∗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b="0" i="1" baseline="-25000" dirty="0" smtClean="0">
                            <a:latin typeface="Cambria Math" panose="02040503050406030204"/>
                            <a:cs typeface="Times New Roman" panose="020206030504050203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GB" b="0" i="1" baseline="-25000" dirty="0" smtClean="0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GB" b="0" i="1" baseline="-25000" dirty="0" smtClean="0">
                            <a:latin typeface="Cambria Math" panose="02040503050406030204"/>
                            <a:cs typeface="Times New Roman" panose="02020603050405020304"/>
                          </a:rPr>
                          <m:t>  </m:t>
                        </m:r>
                        <m:r>
                          <m:rPr>
                            <m:nor/>
                          </m:rPr>
                          <a:rPr lang="en-US" altLang="en-GB" b="0" i="1" dirty="0" smtClean="0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GB" b="0" i="1" dirty="0" smtClean="0">
                            <a:latin typeface="Cambria Math" panose="02040503050406030204"/>
                            <a:cs typeface="Times New Roman" panose="02020603050405020304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								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Ϭ</a:t>
                </a:r>
                <a:r>
                  <a:rPr lang="en-GB" baseline="-25000" dirty="0" err="1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lang="en-GB" baseline="-25000" dirty="0">
                    <a:latin typeface="Times New Roman" panose="02020603050405020304"/>
                    <a:cs typeface="Times New Roman" panose="02020603050405020304"/>
                  </a:rPr>
                  <a:t> = 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SQRT   (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           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sup>
                      <m:e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i="1" baseline="-25000" dirty="0">
                            <a:latin typeface="Cambria Math" panose="02040503050406030204"/>
                            <a:cs typeface="Times New Roman" panose="020206030504050203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lang="en-US" altLang="en-GB" dirty="0">
                    <a:latin typeface="Times New Roman" panose="02020603050405020304"/>
                    <a:cs typeface="Times New Roman" panose="02020603050405020304"/>
                  </a:rPr>
                  <a:t>(i</a:t>
                </a:r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  - </a:t>
                </a:r>
                <a:r>
                  <a:rPr lang="en-GB" dirty="0"/>
                  <a:t>µ</a:t>
                </a:r>
                <a:r>
                  <a:rPr lang="en-GB" baseline="-25000" dirty="0"/>
                  <a:t>x</a:t>
                </a:r>
                <a:r>
                  <a:rPr lang="en-GB" dirty="0"/>
                  <a:t>)</a:t>
                </a:r>
                <a:r>
                  <a:rPr lang="en-US" alt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)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Ϭ</a:t>
                </a:r>
                <a:r>
                  <a:rPr lang="en-GB" baseline="-25000" dirty="0" err="1">
                    <a:latin typeface="Times New Roman" panose="02020603050405020304"/>
                    <a:cs typeface="Times New Roman" panose="02020603050405020304"/>
                  </a:rPr>
                  <a:t>y</a:t>
                </a:r>
                <a:r>
                  <a:rPr lang="en-GB" baseline="-25000" dirty="0">
                    <a:latin typeface="Times New Roman" panose="02020603050405020304"/>
                    <a:cs typeface="Times New Roman" panose="02020603050405020304"/>
                  </a:rPr>
                  <a:t> = 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SQRT   (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          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 </m:t>
                        </m:r>
                      </m:sup>
                      <m:e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GB" b="0" i="1" baseline="-25000" dirty="0" smtClean="0">
                            <a:latin typeface="Cambria Math" panose="02040503050406030204"/>
                            <a:cs typeface="Times New Roman" panose="020206030504050203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b="0" i="1" dirty="0" smtClean="0">
                            <a:latin typeface="Cambria Math" panose="02040503050406030204"/>
                            <a:cs typeface="Times New Roman" panose="02020603050405020304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lang="en-US" altLang="en-GB" dirty="0">
                    <a:latin typeface="Times New Roman" panose="02020603050405020304"/>
                    <a:cs typeface="Times New Roman" panose="02020603050405020304"/>
                  </a:rPr>
                  <a:t>(j</a:t>
                </a:r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  - </a:t>
                </a:r>
                <a:r>
                  <a:rPr lang="en-GB" dirty="0"/>
                  <a:t>µ</a:t>
                </a:r>
                <a:r>
                  <a:rPr lang="en-GB" baseline="-25000" dirty="0"/>
                  <a:t>y</a:t>
                </a:r>
                <a:r>
                  <a:rPr lang="en-GB" dirty="0"/>
                  <a:t>)</a:t>
                </a:r>
                <a:r>
                  <a:rPr lang="en-US" altLang="en-GB" baseline="30000" dirty="0"/>
                  <a:t>2</a:t>
                </a:r>
                <a:r>
                  <a:rPr lang="en-GB" dirty="0"/>
                  <a:t>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)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Ϭ</a:t>
                </a:r>
                <a:r>
                  <a:rPr lang="en-GB" baseline="-25000" dirty="0" err="1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lang="en-GB" baseline="-25000" dirty="0">
                    <a:latin typeface="Times New Roman" panose="02020603050405020304"/>
                    <a:cs typeface="Times New Roman" panose="02020603050405020304"/>
                  </a:rPr>
                  <a:t> =  = 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SQRT   (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          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GB" i="1" dirty="0">
                            <a:latin typeface="Cambria Math" panose="02040503050406030204"/>
                            <a:cs typeface="Times New Roman" panose="02020603050405020304"/>
                          </a:rPr>
                          <m:t>i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   - </a:t>
                </a:r>
                <a:r>
                  <a:rPr lang="en-GB" dirty="0"/>
                  <a:t>µ) 2</a:t>
                </a:r>
                <a:r>
                  <a:rPr lang="en-GB" i="1" dirty="0">
                    <a:latin typeface="Cambria Math" panose="02040503050406030204"/>
                    <a:cs typeface="Times New Roman" panose="02020603050405020304"/>
                  </a:rPr>
                  <a:t>)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2" y="1813459"/>
                <a:ext cx="6186309" cy="6652895"/>
              </a:xfrm>
              <a:prstGeom prst="rect">
                <a:avLst/>
              </a:prstGeom>
              <a:blipFill rotWithShape="1">
                <a:blip r:embed="rId1"/>
                <a:stretch>
                  <a:fillRect l="-2" t="-8" r="4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09917" y="6529932"/>
            <a:ext cx="8530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 Source </a:t>
            </a:r>
            <a:r>
              <a:rPr lang="en-GB" sz="1200" dirty="0" err="1">
                <a:hlinkClick r:id="rId2"/>
              </a:rPr>
              <a:t>Coutesy</a:t>
            </a:r>
            <a:r>
              <a:rPr lang="en-GB" sz="1200" dirty="0">
                <a:hlinkClick r:id="rId2"/>
              </a:rPr>
              <a:t>: https://www.uio.no/studier/emner/matnat/ifi/INF4300/h08/undervisningsmateriale/glcm.pdf</a:t>
            </a:r>
            <a:endParaRPr lang="en-GB" sz="1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97732" y="1813459"/>
                <a:ext cx="9689640" cy="4780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u="sng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Second Order Statistical features:</a:t>
                </a:r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 following GLCM features are then computed based on the notations previously computed: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b="1" baseline="-250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342900" indent="-342900">
                  <a:buAutoNum type="arabicPeriod"/>
                </a:pPr>
                <a:r>
                  <a:rPr lang="en-GB" b="1" dirty="0">
                    <a:latin typeface="Times New Roman" panose="02020603050405020304"/>
                    <a:cs typeface="Times New Roman" panose="02020603050405020304"/>
                  </a:rPr>
                  <a:t> Energy</a:t>
                </a:r>
                <a:endParaRPr lang="en-GB" b="1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Energy measures the homogeneity in an image. A homogeneous image contain only a few grey levels.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For a GLCM matrix only a few but high values of P(</a:t>
                </a:r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i,j</a:t>
                </a:r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) gives a high value for sum of squares.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ctr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Energy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{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    } </m:t>
                    </m:r>
                    <m:r>
                      <a:rPr lang="en-GB" b="0" i="1" baseline="30000" smtClean="0">
                        <a:latin typeface="Cambria Math" panose="02040503050406030204"/>
                        <a:cs typeface="Times New Roman" panose="02020603050405020304"/>
                      </a:rPr>
                      <m:t>2</m:t>
                    </m:r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/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1 value of means a constant image.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2" y="1813459"/>
                <a:ext cx="9689640" cy="4780989"/>
              </a:xfrm>
              <a:prstGeom prst="rect">
                <a:avLst/>
              </a:prstGeom>
              <a:blipFill rotWithShape="1">
                <a:blip r:embed="rId1"/>
                <a:stretch>
                  <a:fillRect l="-1" t="-11" r="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09917" y="6414021"/>
            <a:ext cx="853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u="sng" dirty="0">
                <a:solidFill>
                  <a:schemeClr val="bg1">
                    <a:lumMod val="50000"/>
                  </a:schemeClr>
                </a:solidFill>
                <a:hlinkClick r:id="rId2"/>
              </a:rPr>
              <a:t> </a:t>
            </a:r>
            <a:r>
              <a:rPr lang="en-GB" sz="900" b="1" u="sng" dirty="0">
                <a:solidFill>
                  <a:schemeClr val="bg1">
                    <a:lumMod val="50000"/>
                  </a:schemeClr>
                </a:solidFill>
                <a:hlinkClick r:id="rId2"/>
              </a:rPr>
              <a:t>Source Courtesy:   </a:t>
            </a:r>
            <a:r>
              <a:rPr lang="en-GB" sz="9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https://www.uio.no/studier/emner/matnat/ifi/INF4300/h08/undervisningsmateriale/glcm.pdf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                             https://shodhganga.inflibnet.ac.in/bitstream/10603/20682/14/14_chapter%205.pdf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97732" y="1813459"/>
                <a:ext cx="9847568" cy="5057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u="sng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Second Order Statistical features:</a:t>
                </a:r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 following GLCM features are then computed based on the notations previously computed: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b="1" baseline="-25000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b="1" dirty="0">
                    <a:latin typeface="Times New Roman" panose="02020603050405020304"/>
                    <a:cs typeface="Times New Roman" panose="02020603050405020304"/>
                  </a:rPr>
                  <a:t>2.     Contrast</a:t>
                </a:r>
                <a:endParaRPr lang="en-GB" b="1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342900" indent="-342900">
                  <a:buAutoNum type="arabicPeriod"/>
                </a:pP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Contrast measures the local changes in an image. It returns the measure of the intensity contrast between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 pixel and its neighbours.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Contrast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dirty="0">
                            <a:latin typeface="Times New Roman" panose="02020603050405020304"/>
                            <a:cs typeface="Times New Roman" panose="02020603050405020304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baseline="30000" dirty="0">
                            <a:latin typeface="Times New Roman" panose="02020603050405020304"/>
                            <a:cs typeface="Times New Roman" panose="02020603050405020304"/>
                          </a:rPr>
                          <m:t>2</m:t>
                        </m:r>
                        <m:r>
                          <a:rPr lang="en-US" b="0" i="1" baseline="30000" dirty="0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  <m:t> 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       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</m:e>
                    </m:d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𝑛</m:t>
                    </m:r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32" y="1813459"/>
                <a:ext cx="9847568" cy="5057988"/>
              </a:xfrm>
              <a:prstGeom prst="rect">
                <a:avLst/>
              </a:prstGeom>
              <a:blipFill rotWithShape="1">
                <a:blip r:embed="rId1"/>
                <a:stretch>
                  <a:fillRect l="-1" t="-11" r="1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medical Image Analysis</a:t>
            </a:r>
            <a:endParaRPr lang="x-none" dirty="0"/>
          </a:p>
        </p:txBody>
      </p:sp>
      <p:sp>
        <p:nvSpPr>
          <p:cNvPr id="5" name="Subtitle 2"/>
          <p:cNvSpPr txBox="1"/>
          <p:nvPr/>
        </p:nvSpPr>
        <p:spPr>
          <a:xfrm>
            <a:off x="2367445" y="6131596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zobia Suhail</a:t>
            </a:r>
            <a:endParaRPr lang="en-US"/>
          </a:p>
          <a:p>
            <a:r>
              <a:rPr lang="en-US"/>
              <a:t>PhD in Medical image processing</a:t>
            </a:r>
            <a:endParaRPr lang="en-US"/>
          </a:p>
          <a:p>
            <a:r>
              <a:rPr lang="en-US"/>
              <a:t>Aberystwyth university, Wales, uk (2019)</a:t>
            </a:r>
            <a:endParaRPr lang="x-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49244" y="1770078"/>
                <a:ext cx="9726930" cy="5075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b="1" u="sng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Second Order Statistical features:</a:t>
                </a:r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algn="l"/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 following GLCM features are then computed based on the notations previously computed: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b="1" baseline="-250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b="1" dirty="0">
                    <a:latin typeface="Times New Roman" panose="02020603050405020304"/>
                    <a:cs typeface="Times New Roman" panose="02020603050405020304"/>
                  </a:rPr>
                  <a:t>3.      Correlation</a:t>
                </a:r>
                <a:endParaRPr lang="en-GB" b="1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342900" indent="-342900" algn="l">
                  <a:buAutoNum type="arabicPeriod"/>
                </a:pP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This feature measures how correlated a pixel is to its neighbours. It is the measure of grey tone 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dependencies in the image. Feature values range from -1 to 1, these extremes indicating perfect negative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and positive correlation respectively.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Correlation=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/>
                                <a:cs typeface="Times New Roman" panose="02020603050405020304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/>
                                <a:cs typeface="Times New Roman" panose="02020603050405020304"/>
                              </a:rPr>
                              <m:t> ∗</m:t>
                            </m:r>
                            <m:r>
                              <a:rPr lang="en-GB" b="0" i="1" smtClean="0">
                                <a:latin typeface="Cambria Math" panose="02040503050406030204"/>
                                <a:cs typeface="Times New Roman" panose="02020603050405020304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/>
                                <a:cs typeface="Times New Roman" panose="02020603050405020304"/>
                              </a:rPr>
                              <m:t> 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∗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  −  {</m:t>
                    </m:r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</a:rPr>
                      <m:t>µ</m:t>
                    </m:r>
                    <m:r>
                      <m:rPr>
                        <m:nor/>
                      </m:rPr>
                      <a:rPr lang="en-GB" baseline="-250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b="0" i="1" baseline="-25000" dirty="0" smtClean="0">
                        <a:latin typeface="Cambria Math" panose="02040503050406030204"/>
                      </a:rPr>
                      <m:t>  </m:t>
                    </m:r>
                    <m:r>
                      <a:rPr lang="en-GB" b="0" i="1" dirty="0" smtClean="0">
                        <a:latin typeface="Cambria Math" panose="02040503050406030204"/>
                      </a:rPr>
                      <m:t>∗</m:t>
                    </m:r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</a:rPr>
                      <m:t>µ</m:t>
                    </m:r>
                    <m:r>
                      <m:rPr>
                        <m:nor/>
                      </m:rPr>
                      <a:rPr lang="en-GB" b="0" i="0" baseline="-2500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} </m:t>
                    </m:r>
                  </m:oMath>
                </a14:m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								</a:t>
                </a:r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Ϭ</a:t>
                </a:r>
                <a:r>
                  <a:rPr lang="en-GB" baseline="-25000" dirty="0" err="1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lang="en-GB" baseline="-25000" dirty="0">
                    <a:latin typeface="Times New Roman" panose="02020603050405020304"/>
                    <a:cs typeface="Times New Roman" panose="02020603050405020304"/>
                  </a:rPr>
                  <a:t>  * </a:t>
                </a:r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Ϭ</a:t>
                </a:r>
                <a:r>
                  <a:rPr lang="en-GB" baseline="-25000" dirty="0" err="1"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en-GB" dirty="0"/>
              </a:p>
              <a:p>
                <a:pPr algn="l"/>
                <a:endParaRPr lang="en-GB" dirty="0"/>
              </a:p>
              <a:p>
                <a:pPr algn="l"/>
                <a:endParaRPr lang="en-GB" dirty="0"/>
              </a:p>
              <a:p>
                <a:pPr algn="l"/>
                <a:r>
                  <a:rPr lang="en-GB" dirty="0"/>
                  <a:t>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44" y="1770078"/>
                <a:ext cx="9726930" cy="5075555"/>
              </a:xfrm>
              <a:prstGeom prst="rect">
                <a:avLst/>
              </a:prstGeom>
              <a:blipFill rotWithShape="1">
                <a:blip r:embed="rId1"/>
                <a:stretch>
                  <a:fillRect l="-2" t="-7" r="2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485623" y="5164428"/>
            <a:ext cx="498412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49244" y="1770078"/>
                <a:ext cx="9726930" cy="535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b="1" u="sng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Second Order Statistical features:</a:t>
                </a:r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algn="l"/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 following GLCM features are then computed based on the notations previously computed: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b="1" baseline="-250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b="1" dirty="0">
                    <a:latin typeface="Times New Roman" panose="02020603050405020304"/>
                    <a:cs typeface="Times New Roman" panose="02020603050405020304"/>
                  </a:rPr>
                  <a:t>3.      Correlation</a:t>
                </a:r>
                <a:endParaRPr lang="en-GB" b="1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342900" indent="-342900" algn="l">
                  <a:buAutoNum type="arabicPeriod"/>
                </a:pP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This feature measures how correlated a pixel is to its neighbours. It is the measure of grey tone 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dependencies in the image. Feature values range from -1 to 1, these extremes indicating perfect negative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and positive correlation respectively.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Correlation=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/>
                                <a:cs typeface="Times New Roman" panose="02020603050405020304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/>
                                <a:cs typeface="Times New Roman" panose="02020603050405020304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en-GB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latin typeface="Cambria Math" panose="02040503050406030204" pitchFamily="18" charset="0"/>
                              </a:rPr>
                              <m:t>µ</m:t>
                            </m:r>
                            <m:r>
                              <m:rPr>
                                <m:nor/>
                              </m:rPr>
                              <a:rPr lang="en-GB" baseline="-2500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b="0" i="1" baseline="-25000" dirty="0" smtClean="0">
                                <a:latin typeface="Cambria Math" panose="02040503050406030204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/>
                                <a:cs typeface="Times New Roman" panose="02020603050405020304"/>
                              </a:rPr>
                              <m:t> 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∗</m:t>
                        </m:r>
                        <m:r>
                          <a:rPr lang="en-US" alt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{</m:t>
                        </m:r>
                        <m:r>
                          <a:rPr lang="en-US" alt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altLang="en-GB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GB" b="0" i="0" baseline="-2500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GB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a:rPr lang="en-US" altLang="en-GB" i="1">
                            <a:latin typeface="Cambria Math" panose="02040503050406030204"/>
                            <a:cs typeface="Times New Roman" panose="02020603050405020304"/>
                          </a:rPr>
                          <m:t>}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   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 panose="02040503050406030204"/>
                        <a:cs typeface="Times New Roman" panose="02020603050405020304"/>
                      </a:rPr>
                      <m:t>  </m:t>
                    </m:r>
                  </m:oMath>
                </a14:m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pPr algn="l"/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								</a:t>
                </a:r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Ϭ</a:t>
                </a:r>
                <a:r>
                  <a:rPr lang="en-GB" baseline="-25000" dirty="0" err="1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lang="en-GB" baseline="-25000" dirty="0">
                    <a:latin typeface="Times New Roman" panose="02020603050405020304"/>
                    <a:cs typeface="Times New Roman" panose="02020603050405020304"/>
                  </a:rPr>
                  <a:t>  * </a:t>
                </a:r>
                <a:r>
                  <a:rPr lang="en-GB" dirty="0" err="1">
                    <a:latin typeface="Times New Roman" panose="02020603050405020304"/>
                    <a:cs typeface="Times New Roman" panose="02020603050405020304"/>
                  </a:rPr>
                  <a:t>Ϭ</a:t>
                </a:r>
                <a:r>
                  <a:rPr lang="en-GB" baseline="-25000" dirty="0" err="1"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en-GB" dirty="0"/>
              </a:p>
              <a:p>
                <a:pPr algn="l"/>
                <a:endParaRPr lang="en-GB" dirty="0"/>
              </a:p>
              <a:p>
                <a:pPr algn="l"/>
                <a:endParaRPr lang="en-GB" dirty="0"/>
              </a:p>
              <a:p>
                <a:pPr algn="l"/>
                <a:endParaRPr lang="en-GB" dirty="0"/>
              </a:p>
              <a:p>
                <a:pPr algn="l"/>
                <a:r>
                  <a:rPr lang="en-GB" dirty="0"/>
                  <a:t>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44" y="1770078"/>
                <a:ext cx="9726930" cy="5352415"/>
              </a:xfrm>
              <a:prstGeom prst="rect">
                <a:avLst/>
              </a:prstGeom>
              <a:blipFill rotWithShape="1">
                <a:blip r:embed="rId1"/>
                <a:stretch>
                  <a:fillRect l="-2" t="-6" r="2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485623" y="5164428"/>
            <a:ext cx="498412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49244" y="1770078"/>
                <a:ext cx="8956298" cy="5404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u="sng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Second Order Statistical features:</a:t>
                </a:r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 following GLCM features are then computed based on the notations previously computed: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b="1" baseline="-25000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b="1" dirty="0">
                    <a:latin typeface="Times New Roman" panose="02020603050405020304"/>
                    <a:cs typeface="Times New Roman" panose="02020603050405020304"/>
                  </a:rPr>
                  <a:t>4.    Entropy</a:t>
                </a:r>
                <a:endParaRPr lang="en-GB" b="1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342900" indent="-342900">
                  <a:buAutoNum type="arabicPeriod"/>
                </a:pP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/>
                  <a:t>Entropy is a measure of randomness of intensity image.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sz="2000" dirty="0">
                    <a:latin typeface="Times New Roman" panose="02020603050405020304"/>
                    <a:cs typeface="Times New Roman" panose="02020603050405020304"/>
                  </a:rPr>
                  <a:t>Entropy  =   -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sz="2000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2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sz="2000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  <m:r>
                      <a:rPr lang="en-GB" sz="2000" b="0" i="1" smtClean="0">
                        <a:latin typeface="Cambria Math" panose="02040503050406030204"/>
                        <a:cs typeface="Times New Roman" panose="02020603050405020304"/>
                      </a:rPr>
                      <m:t>  ∗  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/>
                        <a:cs typeface="Times New Roman" panose="02020603050405020304"/>
                      </a:rPr>
                      <m:t>log</m:t>
                    </m:r>
                    <m:r>
                      <a:rPr lang="en-GB" sz="2000" b="0" i="1" smtClean="0">
                        <a:latin typeface="Cambria Math" panose="02040503050406030204"/>
                        <a:cs typeface="Times New Roman" panose="02020603050405020304"/>
                      </a:rPr>
                      <m:t>⁡(</m:t>
                    </m:r>
                    <m:r>
                      <a:rPr lang="en-GB" sz="2000" i="1">
                        <a:latin typeface="Cambria Math" panose="02040503050406030204"/>
                        <a:cs typeface="Times New Roman" panose="02020603050405020304"/>
                      </a:rPr>
                      <m:t>𝑝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</m:e>
                    </m:d>
                  </m:oMath>
                </a14:m>
                <a:endParaRPr lang="en-GB" sz="2000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sz="2000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							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44" y="1770078"/>
                <a:ext cx="8956298" cy="5404556"/>
              </a:xfrm>
              <a:prstGeom prst="rect">
                <a:avLst/>
              </a:prstGeom>
              <a:blipFill rotWithShape="1">
                <a:blip r:embed="rId1"/>
                <a:stretch>
                  <a:fillRect l="-2" t="-6" r="5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09917" y="6414021"/>
            <a:ext cx="8530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 Source Courtesy: https://www.uio.no/studier/emner/matnat/ifi/INF4300/h08/undervisningsmateriale/glcm.pdf</a:t>
            </a:r>
            <a:endParaRPr lang="en-GB" sz="1200" dirty="0"/>
          </a:p>
          <a:p>
            <a:r>
              <a:rPr lang="en-GB" sz="1200" dirty="0">
                <a:hlinkClick r:id="rId3"/>
              </a:rPr>
              <a:t>                             https://shodhganga.inflibnet.ac.in/bitstream/10603/20682/14/14_chapter%205.pdf</a:t>
            </a:r>
            <a:endParaRPr lang="en-GB" sz="1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49244" y="1770078"/>
                <a:ext cx="10136108" cy="5404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u="sng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Second Order Statistical features:</a:t>
                </a:r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endParaRPr lang="en-GB" b="1" u="sng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The following GLCM features are then computed based on the notations previously computed: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b="1" baseline="-25000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b="1" dirty="0">
                    <a:latin typeface="Times New Roman" panose="02020603050405020304"/>
                    <a:cs typeface="Times New Roman" panose="02020603050405020304"/>
                  </a:rPr>
                  <a:t>5.    Inverse Difference Moment (Homogeneity) (IDM)</a:t>
                </a:r>
                <a:endParaRPr lang="en-GB" b="1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342900" indent="-342900">
                  <a:buAutoNum type="arabicPeriod"/>
                </a:pP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/>
                  <a:t>IDM is also influenced by the homogeneity of the image.</a:t>
                </a:r>
                <a:endParaRPr lang="en-GB" dirty="0"/>
              </a:p>
              <a:p>
                <a:r>
                  <a:rPr lang="en-GB" dirty="0"/>
                  <a:t>IDM is low for inhomogeneous images, and has a relatively higher value for homogeneous images</a:t>
                </a:r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endParaRPr lang="en-GB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sz="2000" dirty="0">
                    <a:latin typeface="Times New Roman" panose="02020603050405020304"/>
                    <a:cs typeface="Times New Roman" panose="02020603050405020304"/>
                  </a:rPr>
                  <a:t>IDM  =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sz="2000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2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0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𝑁</m:t>
                        </m:r>
                        <m:r>
                          <a:rPr lang="en-GB" sz="2000" i="1" baseline="-25000">
                            <a:latin typeface="Cambria Math" panose="02040503050406030204"/>
                            <a:cs typeface="Times New Roman" panose="02020603050405020304"/>
                          </a:rPr>
                          <m:t>𝑔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−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</m:sup>
                      <m:e>
                        <m:r>
                          <a:rPr lang="en-GB" sz="2000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           </m:t>
                        </m:r>
                        <m:r>
                          <a:rPr lang="en-GB" sz="2000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/>
                            <a:cs typeface="Times New Roman" panose="02020603050405020304"/>
                          </a:rPr>
                          <m:t>                    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𝑝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𝑗</m:t>
                        </m:r>
                        <m:r>
                          <a:rPr lang="en-GB" sz="2000" i="1">
                            <a:latin typeface="Cambria Math" panose="02040503050406030204"/>
                            <a:cs typeface="Times New Roman" panose="02020603050405020304"/>
                          </a:rPr>
                          <m:t>)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sz="2000" dirty="0">
                    <a:latin typeface="Times New Roman" panose="02020603050405020304"/>
                    <a:cs typeface="Times New Roman" panose="02020603050405020304"/>
                  </a:rPr>
                  <a:t>						      1+(i-j)</a:t>
                </a:r>
                <a:r>
                  <a:rPr lang="en-GB" sz="2000" baseline="30000" dirty="0"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en-GB" sz="2000" baseline="30000" dirty="0">
                  <a:latin typeface="Times New Roman" panose="02020603050405020304"/>
                  <a:cs typeface="Times New Roman" panose="02020603050405020304"/>
                </a:endParaRPr>
              </a:p>
              <a:p>
                <a:r>
                  <a:rPr lang="en-GB" dirty="0">
                    <a:latin typeface="Times New Roman" panose="02020603050405020304"/>
                    <a:cs typeface="Times New Roman" panose="02020603050405020304"/>
                  </a:rPr>
                  <a:t> 							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44" y="1770078"/>
                <a:ext cx="10136108" cy="5404556"/>
              </a:xfrm>
              <a:prstGeom prst="rect">
                <a:avLst/>
              </a:prstGeom>
              <a:blipFill rotWithShape="1">
                <a:blip r:embed="rId1"/>
                <a:stretch>
                  <a:fillRect l="-2" t="-6" r="4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082603" y="5087155"/>
            <a:ext cx="162273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104823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Based on constructed GLCM matrix (G) </a:t>
            </a:r>
            <a:r>
              <a:rPr lang="en-GB" dirty="0" err="1"/>
              <a:t>Haralick</a:t>
            </a:r>
            <a:r>
              <a:rPr lang="en-GB" dirty="0"/>
              <a:t> proposed a set of features to describe texture of the</a:t>
            </a:r>
            <a:endParaRPr lang="en-GB" dirty="0"/>
          </a:p>
          <a:p>
            <a:r>
              <a:rPr lang="en-GB" dirty="0"/>
              <a:t>Image.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following notations are used to compute </a:t>
            </a:r>
            <a:r>
              <a:rPr lang="en-GB" dirty="0" err="1"/>
              <a:t>Haralick</a:t>
            </a:r>
            <a:r>
              <a:rPr lang="en-GB" dirty="0"/>
              <a:t> features: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3" name="AutoShape 2" descr="https://www.researchgate.net/profile/Jing_Tou/publication/264886592/figure/fig1/AS:295945121091599@1447570223859/GLCM-and-MLP-method_W6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687131" y="5254586"/>
            <a:ext cx="101021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IMAGE</a:t>
            </a:r>
            <a:endParaRPr lang="en-GB" sz="2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25439" y="4700794"/>
            <a:ext cx="938977" cy="5537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10625" y="5030275"/>
            <a:ext cx="938977" cy="276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84867" y="5468162"/>
            <a:ext cx="946974" cy="784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25356" y="5654696"/>
            <a:ext cx="1024246" cy="398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6960" y="4300684"/>
            <a:ext cx="42191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0</a:t>
            </a:r>
            <a:r>
              <a:rPr lang="en-GB" sz="2000" baseline="30000" dirty="0"/>
              <a:t>o</a:t>
            </a:r>
            <a:endParaRPr lang="en-GB" sz="20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31841" y="4804238"/>
            <a:ext cx="56457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45</a:t>
            </a:r>
            <a:r>
              <a:rPr lang="en-GB" sz="2000" baseline="30000" dirty="0"/>
              <a:t>o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615203" y="5389381"/>
            <a:ext cx="56457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90</a:t>
            </a:r>
            <a:r>
              <a:rPr lang="en-GB" sz="2000" baseline="30000" dirty="0"/>
              <a:t>o</a:t>
            </a:r>
            <a:endParaRPr lang="en-GB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37915" y="5943598"/>
            <a:ext cx="707245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130</a:t>
            </a:r>
            <a:r>
              <a:rPr lang="en-GB" sz="2000" baseline="30000" dirty="0"/>
              <a:t>o</a:t>
            </a:r>
            <a:endParaRPr lang="en-GB" sz="2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848870" y="3746893"/>
            <a:ext cx="938977" cy="5537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62792" y="3899294"/>
            <a:ext cx="938977" cy="40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48870" y="4051694"/>
            <a:ext cx="1118178" cy="248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74442" y="3683532"/>
            <a:ext cx="199285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Haralick</a:t>
            </a:r>
            <a:r>
              <a:rPr lang="en-GB" dirty="0"/>
              <a:t> Features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503053" y="647807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GLCMs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193876" y="4273036"/>
            <a:ext cx="938977" cy="5537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07798" y="4425437"/>
            <a:ext cx="938977" cy="40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93876" y="4577837"/>
            <a:ext cx="1118178" cy="248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9448" y="4209675"/>
            <a:ext cx="199285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Haralick</a:t>
            </a:r>
            <a:r>
              <a:rPr lang="en-GB" dirty="0"/>
              <a:t> Features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182497" y="4851892"/>
            <a:ext cx="938977" cy="5537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196419" y="5004293"/>
            <a:ext cx="938977" cy="40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182497" y="5156693"/>
            <a:ext cx="1118178" cy="248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8069" y="4788531"/>
            <a:ext cx="199285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Haralick</a:t>
            </a:r>
            <a:r>
              <a:rPr lang="en-GB" dirty="0"/>
              <a:t> Features</a:t>
            </a:r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314040" y="5425340"/>
            <a:ext cx="938977" cy="5537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327962" y="5577741"/>
            <a:ext cx="938977" cy="40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314040" y="5730141"/>
            <a:ext cx="1118178" cy="248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9612" y="5361979"/>
            <a:ext cx="199285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Haralick</a:t>
            </a:r>
            <a:r>
              <a:rPr lang="en-GB" dirty="0"/>
              <a:t> Features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Assignment: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665">
                <a:latin typeface="Arial" panose="020B0604020202020204" pitchFamily="34" charset="0"/>
                <a:cs typeface="Arial" panose="020B0604020202020204" pitchFamily="34" charset="0"/>
              </a:rPr>
              <a:t>Use the matrix on slide # 10 for Numerical for  angles 0,45 and d =1</a:t>
            </a:r>
            <a:br>
              <a:rPr lang="en-US" sz="2665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665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65">
                <a:latin typeface="Arial" panose="020B0604020202020204" pitchFamily="34" charset="0"/>
                <a:cs typeface="Arial" panose="020B0604020202020204" pitchFamily="34" charset="0"/>
              </a:rPr>
              <a:t>Code GLCM matric construction and</a:t>
            </a:r>
            <a:br>
              <a:rPr lang="en-US" sz="2665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65">
                <a:latin typeface="Arial" panose="020B0604020202020204" pitchFamily="34" charset="0"/>
                <a:cs typeface="Arial" panose="020B0604020202020204" pitchFamily="34" charset="0"/>
              </a:rPr>
              <a:t>feature extraction from glcm matrix </a:t>
            </a:r>
            <a:endParaRPr lang="en-US" sz="266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Image Features</a:t>
            </a:r>
            <a:endParaRPr lang="en-US" dirty="0"/>
          </a:p>
          <a:p>
            <a:r>
              <a:rPr lang="en-US" dirty="0"/>
              <a:t>First Order Statistical Features</a:t>
            </a:r>
            <a:endParaRPr lang="en-US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Statistical approaches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Co-occurrence matrices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 length matrices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binary patterns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Laws kernels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Gabor filters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........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Statistical approaches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Co-occurrence matrices [Haralick Features]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 length matrices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binary patterns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Laws kernels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Gabor filters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........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Statistical approaches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Co-occurrence matrices [Haralick Features]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 length matrices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Local binary patterns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Laws kernels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Gabor filters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........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7003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r>
              <a:rPr lang="en-GB" dirty="0"/>
              <a:t>One of the most properly used second order statistical features are features introduced</a:t>
            </a:r>
            <a:endParaRPr lang="en-GB" dirty="0"/>
          </a:p>
          <a:p>
            <a:r>
              <a:rPr lang="en-GB" dirty="0"/>
              <a:t>By </a:t>
            </a:r>
            <a:r>
              <a:rPr lang="en-GB" dirty="0" err="1"/>
              <a:t>Haralick</a:t>
            </a:r>
            <a:r>
              <a:rPr lang="en-GB" dirty="0"/>
              <a:t> features introduced by </a:t>
            </a:r>
            <a:r>
              <a:rPr lang="en-GB" b="1" dirty="0" err="1">
                <a:solidFill>
                  <a:srgbClr val="C00000"/>
                </a:solidFill>
              </a:rPr>
              <a:t>Haralick</a:t>
            </a:r>
            <a:r>
              <a:rPr lang="en-GB" dirty="0"/>
              <a:t> et al. In comparison to the first order statistical features, </a:t>
            </a:r>
            <a:endParaRPr lang="en-GB" dirty="0"/>
          </a:p>
          <a:p>
            <a:r>
              <a:rPr lang="en-GB" dirty="0"/>
              <a:t>These features consider the spatial relationship between grey level within a given distance (d) and</a:t>
            </a:r>
            <a:endParaRPr lang="en-GB" dirty="0"/>
          </a:p>
          <a:p>
            <a:r>
              <a:rPr lang="en-GB" dirty="0"/>
              <a:t>Orientation (</a:t>
            </a:r>
            <a:r>
              <a:rPr lang="el-GR" dirty="0">
                <a:latin typeface="Times New Roman" panose="02020603050405020304"/>
                <a:cs typeface="Times New Roman" panose="02020603050405020304"/>
              </a:rPr>
              <a:t>ϴ</a:t>
            </a:r>
            <a:r>
              <a:rPr lang="en-GB" dirty="0"/>
              <a:t>).</a:t>
            </a:r>
            <a:endParaRPr lang="en-GB" dirty="0"/>
          </a:p>
          <a:p>
            <a:endParaRPr lang="en-GB" dirty="0"/>
          </a:p>
          <a:p>
            <a:r>
              <a:rPr lang="en-GB" dirty="0"/>
              <a:t>Grey Level Co-occurrence Matrix (GLCM) is a tabulation of how often different combination </a:t>
            </a:r>
            <a:endParaRPr lang="en-GB" dirty="0"/>
          </a:p>
          <a:p>
            <a:r>
              <a:rPr lang="en-GB" dirty="0"/>
              <a:t>of grey levels occur in an image.</a:t>
            </a:r>
            <a:endParaRPr lang="en-GB" dirty="0"/>
          </a:p>
          <a:p>
            <a:r>
              <a:rPr lang="en-GB" dirty="0"/>
              <a:t>Each value in GLCM represents the probability occurrence of a pair of grey level at a given distance (d)</a:t>
            </a:r>
            <a:endParaRPr lang="en-GB" dirty="0"/>
          </a:p>
          <a:p>
            <a:r>
              <a:rPr lang="en-GB" dirty="0"/>
              <a:t>And orientation (</a:t>
            </a:r>
            <a:r>
              <a:rPr lang="el-GR" dirty="0">
                <a:latin typeface="Times New Roman" panose="02020603050405020304"/>
                <a:cs typeface="Times New Roman" panose="02020603050405020304"/>
              </a:rPr>
              <a:t>ϴ</a:t>
            </a:r>
            <a:r>
              <a:rPr lang="en-GB" dirty="0"/>
              <a:t>).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2551" y="6573316"/>
            <a:ext cx="10283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</a:rPr>
              <a:t>R. M. </a:t>
            </a:r>
            <a:r>
              <a:rPr lang="en-GB" sz="1200" b="1" dirty="0" err="1">
                <a:solidFill>
                  <a:srgbClr val="C00000"/>
                </a:solidFill>
              </a:rPr>
              <a:t>Haralick</a:t>
            </a:r>
            <a:r>
              <a:rPr lang="en-GB" sz="1200" dirty="0">
                <a:solidFill>
                  <a:srgbClr val="002060"/>
                </a:solidFill>
              </a:rPr>
              <a:t>. Statistical and structural approaches to texture. Proceedings of the IEEE, 67(5):786{804, May 1979.</a:t>
            </a:r>
            <a:endParaRPr lang="en-GB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111508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Mostly first order and second order statistical features are used together for the texture analysis</a:t>
            </a:r>
            <a:endParaRPr lang="en-GB" dirty="0"/>
          </a:p>
          <a:p>
            <a:r>
              <a:rPr lang="en-GB" dirty="0"/>
              <a:t>Because they provide the features related to grey level distributor and spatial relationship</a:t>
            </a:r>
            <a:endParaRPr lang="en-GB" dirty="0"/>
          </a:p>
          <a:p>
            <a:r>
              <a:rPr lang="en-GB" dirty="0"/>
              <a:t>Between the grey level values.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Figure (a) illustrates the spatial relationships of pixels that are defined by distance d=1 and 4 different </a:t>
            </a:r>
            <a:endParaRPr lang="en-GB" dirty="0"/>
          </a:p>
          <a:p>
            <a:r>
              <a:rPr lang="en-GB" dirty="0"/>
              <a:t>Orientations i.e. </a:t>
            </a:r>
            <a:r>
              <a:rPr lang="el-GR" dirty="0">
                <a:latin typeface="Times New Roman" panose="02020603050405020304"/>
                <a:cs typeface="Times New Roman" panose="02020603050405020304"/>
              </a:rPr>
              <a:t>ϴ </a:t>
            </a:r>
            <a:r>
              <a:rPr lang="en-GB" dirty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lang="en-GB" dirty="0"/>
              <a:t>0</a:t>
            </a:r>
            <a:r>
              <a:rPr lang="en-GB" baseline="30000" dirty="0"/>
              <a:t>o</a:t>
            </a:r>
            <a:r>
              <a:rPr lang="en-GB" dirty="0"/>
              <a:t>, 45</a:t>
            </a:r>
            <a:r>
              <a:rPr lang="en-GB" baseline="30000" dirty="0"/>
              <a:t>o</a:t>
            </a:r>
            <a:r>
              <a:rPr lang="en-GB" dirty="0"/>
              <a:t>, 90</a:t>
            </a:r>
            <a:r>
              <a:rPr lang="en-GB" baseline="30000" dirty="0"/>
              <a:t>o</a:t>
            </a:r>
            <a:r>
              <a:rPr lang="en-GB" dirty="0"/>
              <a:t>, 135</a:t>
            </a:r>
            <a:r>
              <a:rPr lang="en-GB" baseline="30000" dirty="0"/>
              <a:t>o</a:t>
            </a:r>
            <a:r>
              <a:rPr lang="en-GB" dirty="0"/>
              <a:t> and figure (b) represents the spatial relationship of the pixels defined</a:t>
            </a:r>
            <a:endParaRPr lang="en-GB" dirty="0"/>
          </a:p>
          <a:p>
            <a:r>
              <a:rPr lang="en-GB" dirty="0"/>
              <a:t>By distance d=2 and 0</a:t>
            </a:r>
            <a:r>
              <a:rPr lang="en-GB" baseline="30000" dirty="0"/>
              <a:t>o</a:t>
            </a:r>
            <a:r>
              <a:rPr lang="en-GB" dirty="0"/>
              <a:t>, 45</a:t>
            </a:r>
            <a:r>
              <a:rPr lang="en-GB" baseline="30000" dirty="0"/>
              <a:t>o</a:t>
            </a:r>
            <a:r>
              <a:rPr lang="en-GB" dirty="0"/>
              <a:t>, 90</a:t>
            </a:r>
            <a:r>
              <a:rPr lang="en-GB" baseline="30000" dirty="0"/>
              <a:t>o</a:t>
            </a:r>
            <a:r>
              <a:rPr lang="en-GB" dirty="0"/>
              <a:t>, 135</a:t>
            </a:r>
            <a:r>
              <a:rPr lang="en-GB" baseline="30000" dirty="0"/>
              <a:t>o</a:t>
            </a:r>
            <a:r>
              <a:rPr lang="en-GB" dirty="0"/>
              <a:t>. Both figures (a) and (b) are representing relationships with respect</a:t>
            </a:r>
            <a:endParaRPr lang="en-GB" dirty="0"/>
          </a:p>
          <a:p>
            <a:r>
              <a:rPr lang="en-GB" dirty="0"/>
              <a:t>To the pixel of interest (the central pixel).</a:t>
            </a:r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2551" y="6573316"/>
            <a:ext cx="10283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</a:rPr>
              <a:t>R. M. </a:t>
            </a:r>
            <a:r>
              <a:rPr lang="en-GB" sz="1200" b="1" dirty="0" err="1">
                <a:solidFill>
                  <a:srgbClr val="C00000"/>
                </a:solidFill>
              </a:rPr>
              <a:t>Haralick</a:t>
            </a:r>
            <a:r>
              <a:rPr lang="en-GB" sz="1200" dirty="0">
                <a:solidFill>
                  <a:srgbClr val="002060"/>
                </a:solidFill>
              </a:rPr>
              <a:t>. Statistical and structural approaches to texture. Proceedings of the IEEE, 67(5):786{804, May 1979.</a:t>
            </a:r>
            <a:endParaRPr lang="en-GB" sz="1200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1926" y="3526879"/>
          <a:ext cx="23651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038"/>
                <a:gridCol w="473038"/>
                <a:gridCol w="473038"/>
                <a:gridCol w="473038"/>
                <a:gridCol w="473038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37052" y="3532497"/>
          <a:ext cx="23651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038"/>
                <a:gridCol w="473038"/>
                <a:gridCol w="473038"/>
                <a:gridCol w="473038"/>
                <a:gridCol w="473038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28823" y="427534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baseline="30000" dirty="0"/>
              <a:t>o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80776" y="32014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</a:t>
            </a:r>
            <a:r>
              <a:rPr lang="en-GB" baseline="30000" dirty="0"/>
              <a:t>o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725050" y="318857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</a:t>
            </a:r>
            <a:r>
              <a:rPr lang="en-GB" baseline="30000" dirty="0"/>
              <a:t>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70915" y="317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135</a:t>
            </a:r>
            <a:r>
              <a:rPr lang="en-GB" baseline="30000" dirty="0"/>
              <a:t>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669888" y="422862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baseline="30000" dirty="0"/>
              <a:t>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121841" y="31547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</a:t>
            </a:r>
            <a:r>
              <a:rPr lang="en-GB" baseline="30000" dirty="0"/>
              <a:t>o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166115" y="31418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</a:t>
            </a:r>
            <a:r>
              <a:rPr lang="en-GB" baseline="30000" dirty="0"/>
              <a:t>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111980" y="312741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135</a:t>
            </a:r>
            <a:r>
              <a:rPr lang="en-GB" baseline="30000" dirty="0"/>
              <a:t>o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88103" y="4460007"/>
            <a:ext cx="545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22419" y="4082603"/>
            <a:ext cx="420792" cy="364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9540" y="4005330"/>
            <a:ext cx="0" cy="4546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581208" y="4082603"/>
            <a:ext cx="415454" cy="3474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4852" y="4442969"/>
            <a:ext cx="990042" cy="17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29168" y="3709115"/>
            <a:ext cx="955726" cy="720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8394852" y="3709115"/>
            <a:ext cx="21437" cy="733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439153" y="3734873"/>
            <a:ext cx="964258" cy="70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  [Hand-Crafted Features / Manual Features]: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13459"/>
            <a:ext cx="6301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Second Order Statistical features: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r>
              <a:rPr lang="en-GB" dirty="0"/>
              <a:t>Second order statistical features are computed in two steps:</a:t>
            </a:r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The GLCM is constructed.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Features are computed from the constructed GLCM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2551" y="6573316"/>
            <a:ext cx="10283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</a:rPr>
              <a:t>R. M. </a:t>
            </a:r>
            <a:r>
              <a:rPr lang="en-GB" sz="1200" b="1" dirty="0" err="1">
                <a:solidFill>
                  <a:srgbClr val="C00000"/>
                </a:solidFill>
              </a:rPr>
              <a:t>Haralick</a:t>
            </a:r>
            <a:r>
              <a:rPr lang="en-GB" sz="1200" dirty="0">
                <a:solidFill>
                  <a:srgbClr val="002060"/>
                </a:solidFill>
              </a:rPr>
              <a:t>. Statistical and structural approaches to texture. Proceedings of the IEEE, 67(5):786{804, May 1979.</a:t>
            </a:r>
            <a:endParaRPr lang="en-GB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10323</Words>
  <Application>WPS Presentation</Application>
  <PresentationFormat>Widescreen</PresentationFormat>
  <Paragraphs>1023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Gill Sans MT</vt:lpstr>
      <vt:lpstr>Calibri</vt:lpstr>
      <vt:lpstr>Times New Roman</vt:lpstr>
      <vt:lpstr>Times New Roman</vt:lpstr>
      <vt:lpstr>Impact</vt:lpstr>
      <vt:lpstr>Microsoft YaHei</vt:lpstr>
      <vt:lpstr>Arial Unicode MS</vt:lpstr>
      <vt:lpstr>Cambria Math</vt:lpstr>
      <vt:lpstr>Cambria Math</vt:lpstr>
      <vt:lpstr>Corbel</vt:lpstr>
      <vt:lpstr>Badge</vt:lpstr>
      <vt:lpstr>PowerPoint 演示文稿</vt:lpstr>
      <vt:lpstr>PowerPoint 演示文稿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Dr. Zobia Suhail</cp:lastModifiedBy>
  <cp:revision>519</cp:revision>
  <dcterms:created xsi:type="dcterms:W3CDTF">2020-02-07T08:12:00Z</dcterms:created>
  <dcterms:modified xsi:type="dcterms:W3CDTF">2024-12-14T01:08:00Z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0F90163238C8472F85F509DA1542DAE2</vt:lpwstr>
  </property>
  <property fmtid="{D5CDD505-2E9C-101B-9397-08002B2CF9AE}" pid="3" name="KSOProductBuildVer">
    <vt:lpwstr>1033-12.2.0.18911</vt:lpwstr>
  </property>
</Properties>
</file>