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3"/>
    <p:sldId id="337" r:id="rId4"/>
    <p:sldId id="257" r:id="rId5"/>
    <p:sldId id="259" r:id="rId6"/>
    <p:sldId id="348" r:id="rId7"/>
    <p:sldId id="351" r:id="rId8"/>
    <p:sldId id="352" r:id="rId9"/>
    <p:sldId id="353" r:id="rId10"/>
    <p:sldId id="354" r:id="rId11"/>
    <p:sldId id="349" r:id="rId12"/>
    <p:sldId id="355" r:id="rId13"/>
    <p:sldId id="350" r:id="rId14"/>
    <p:sldId id="358" r:id="rId15"/>
    <p:sldId id="356" r:id="rId16"/>
    <p:sldId id="357" r:id="rId17"/>
    <p:sldId id="361" r:id="rId18"/>
    <p:sldId id="359" r:id="rId19"/>
    <p:sldId id="360" r:id="rId20"/>
    <p:sldId id="362" r:id="rId21"/>
    <p:sldId id="364" r:id="rId22"/>
    <p:sldId id="365" r:id="rId23"/>
    <p:sldId id="347" r:id="rId24"/>
    <p:sldId id="369" r:id="rId26"/>
    <p:sldId id="368" r:id="rId27"/>
    <p:sldId id="3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C9144-EE35-4A2F-941F-058B0586C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Ref 1: https://hal-univ-rennes1.archives-ouvertes.fr/hal-02924534/file/KK_SmartICT2019_Extended.pdf</a:t>
            </a:r>
            <a:endParaRPr lang="en-US"/>
          </a:p>
          <a:p>
            <a:r>
              <a:rPr lang="en-US"/>
              <a:t>Ref 2:https://en.wikipedia.org/wiki/Local_ternary_patterns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Image Courtasy: https://www.researchgate.net/figure/Calculation-of-the-LBP-and-LTP-operators-In-the-LTP-the-obtained-ternary-pattern-is_fig1_224708699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Ref 1: https://hal-univ-rennes1.archives-ouvertes.fr/hal-02924534/file/KK_SmartICT2019_Extended.pdf</a:t>
            </a:r>
            <a:endParaRPr lang="en-US"/>
          </a:p>
          <a:p>
            <a:r>
              <a:rPr lang="en-US"/>
              <a:t>Ref 2:https://en.wikipedia.org/wiki/Local_ternary_patterns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Ref 1: https://hal-univ-rennes1.archives-ouvertes.fr/hal-02924534/file/KK_SmartICT2019_Extended.pdf</a:t>
            </a:r>
            <a:endParaRPr lang="en-US"/>
          </a:p>
          <a:p>
            <a:r>
              <a:rPr lang="en-US"/>
              <a:t>Ref 2:https://en.wikipedia.org/wiki/Local_ternary_patterns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imagesearch.com/2015/12/07/local-binary-patterns-with-python-opencv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imagesearch.com/2015/12/07/local-binary-patterns-with-python-openc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intechopen.com/books/assessment-of-cellular-and-organ-function-and-dysfunction-using-direct-and-derived-mri-methodologies/texture-analysis-in-magnetic-resonance-imaging-review-and-considerations-for-future-applications" TargetMode="Externa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aurlabcvsimulator.readthedocs.io/en/latest/PlotLBPsHistogram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medium.com/@ckyrkou/object-detection-using-local-binary-patterns-50b165658368" TargetMode="Externa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312092245_Blind_Image_Quality_Assessment_Using_Multiscale_Local_Binary_Patterns/figures?lo=1" TargetMode="Externa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earnopencv.com/histogram-of-oriented-gradients/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file:///C:\Users\Administrator\AppData\Local\Temp\wps\INetCache\078b996f7138ce58c5a80e4a6f3b3224" TargetMode="External"/><Relationship Id="rId2" Type="http://schemas.openxmlformats.org/officeDocument/2006/relationships/image" Target="../media/image6.jpeg"/><Relationship Id="rId1" Type="http://schemas.openxmlformats.org/officeDocument/2006/relationships/hyperlink" Target="https://www.learnopencv.com/histogram-of-oriented-gradient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earnopencv.com/histogram-of-oriented-gradient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earnopencv.com/histogram-of-oriented-gradien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name of </a:t>
            </a:r>
            <a:r>
              <a:rPr lang="en-US" dirty="0" err="1"/>
              <a:t>allah</a:t>
            </a:r>
            <a:r>
              <a:rPr lang="en-US" dirty="0"/>
              <a:t> the most merciful and </a:t>
            </a:r>
            <a:r>
              <a:rPr lang="en-US" dirty="0" err="1"/>
              <a:t>benificient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2551" y="6573316"/>
            <a:ext cx="10283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"/>
              </a:rPr>
              <a:t>https://www.pyimagesearch.com/2015/12/07/local-binary-patterns-with-python-opencv/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586" y="2219281"/>
            <a:ext cx="9892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we generate LBP value for the central pixel.</a:t>
            </a:r>
            <a:endParaRPr lang="en-GB" dirty="0"/>
          </a:p>
          <a:p>
            <a:r>
              <a:rPr lang="en-GB" dirty="0"/>
              <a:t>Start from any of the 8 neighbours and start moving clock-wise or anti clock-wise (consistently).</a:t>
            </a:r>
            <a:endParaRPr lang="en-GB" dirty="0"/>
          </a:p>
          <a:p>
            <a:r>
              <a:rPr lang="en-GB" dirty="0"/>
              <a:t>Then we convert the 8 neighbours to 8-bit 1D array.</a:t>
            </a:r>
            <a:endParaRPr lang="en-GB" dirty="0"/>
          </a:p>
          <a:p>
            <a:r>
              <a:rPr lang="en-GB" dirty="0"/>
              <a:t>Finally convert the binary values to the corresponding decimal value.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2463" y="3480513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551047" y="3702959"/>
            <a:ext cx="975401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44017" y="5554400"/>
          <a:ext cx="6284200" cy="578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498"/>
                <a:gridCol w="816552"/>
                <a:gridCol w="785525"/>
                <a:gridCol w="785525"/>
                <a:gridCol w="785525"/>
                <a:gridCol w="785525"/>
                <a:gridCol w="785525"/>
                <a:gridCol w="785525"/>
              </a:tblGrid>
              <a:tr h="57852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37840" y="3495139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0021" y="38415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4074" y="43632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8127" y="50607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76748" y="50561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23076" y="50838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321378" y="44279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1378" y="38207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62893" y="38068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49148" y="58227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783" y="58217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8929" y="58339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0021" y="58075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632519" y="58339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1434" y="58352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24266" y="58333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6822" y="58352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</a:t>
            </a:r>
            <a:endParaRPr lang="en-GB" sz="1200" dirty="0"/>
          </a:p>
        </p:txBody>
      </p:sp>
      <p:sp>
        <p:nvSpPr>
          <p:cNvPr id="29" name="Down Arrow 28"/>
          <p:cNvSpPr/>
          <p:nvPr/>
        </p:nvSpPr>
        <p:spPr>
          <a:xfrm>
            <a:off x="7376748" y="5360859"/>
            <a:ext cx="269626" cy="194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0472057" y="610699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0</a:t>
            </a:r>
            <a:endParaRPr lang="en-GB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9597562" y="608858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1</a:t>
            </a:r>
            <a:endParaRPr lang="en-GB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8872272" y="609552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2</a:t>
            </a:r>
            <a:endParaRPr lang="en-GB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28761" y="608166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4</a:t>
            </a:r>
            <a:endParaRPr lang="en-GB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58572" y="638865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16 +                    4  +     2     +  1  =   23</a:t>
            </a:r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2551" y="6573316"/>
            <a:ext cx="10283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"/>
              </a:rPr>
              <a:t>https://www.pyimagesearch.com/2015/12/07/local-binary-patterns-with-python-opencv/</a:t>
            </a:r>
            <a:endParaRPr lang="en-GB" sz="1200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2463" y="2316693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551047" y="2539139"/>
            <a:ext cx="975401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44017" y="4390580"/>
          <a:ext cx="6284200" cy="578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498"/>
                <a:gridCol w="816552"/>
                <a:gridCol w="785525"/>
                <a:gridCol w="785525"/>
                <a:gridCol w="785525"/>
                <a:gridCol w="785525"/>
                <a:gridCol w="785525"/>
                <a:gridCol w="785525"/>
              </a:tblGrid>
              <a:tr h="57852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37840" y="2331319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0021" y="26776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4074" y="31994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8127" y="38968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76748" y="38923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23076" y="39200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321378" y="32641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1378" y="26569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62893" y="2643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49148" y="46588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783" y="465789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8929" y="4670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0021" y="46437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632519" y="4670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1434" y="46714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24266" y="4669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6822" y="46714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</a:t>
            </a:r>
            <a:endParaRPr lang="en-GB" sz="1200" dirty="0"/>
          </a:p>
        </p:txBody>
      </p:sp>
      <p:sp>
        <p:nvSpPr>
          <p:cNvPr id="29" name="Down Arrow 28"/>
          <p:cNvSpPr/>
          <p:nvPr/>
        </p:nvSpPr>
        <p:spPr>
          <a:xfrm>
            <a:off x="7376748" y="4197039"/>
            <a:ext cx="269626" cy="194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0472057" y="494317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0</a:t>
            </a:r>
            <a:endParaRPr lang="en-GB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9597562" y="49247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1</a:t>
            </a:r>
            <a:endParaRPr lang="en-GB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8872272" y="493170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2</a:t>
            </a:r>
            <a:endParaRPr lang="en-GB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28761" y="491784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4</a:t>
            </a:r>
            <a:endParaRPr lang="en-GB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58572" y="52248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16 +                    4  +     2     +  1  =   23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97732" y="6054436"/>
            <a:ext cx="1008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</a:t>
            </a:r>
            <a:r>
              <a:rPr lang="en-GB" b="1" dirty="0"/>
              <a:t>23</a:t>
            </a:r>
            <a:r>
              <a:rPr lang="en-GB" dirty="0"/>
              <a:t> is then stored is the pixel pointed by central pixel for which we computed LBP value.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81836" y="2867104"/>
          <a:ext cx="3108035" cy="314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07"/>
                <a:gridCol w="621607"/>
                <a:gridCol w="621607"/>
                <a:gridCol w="621607"/>
                <a:gridCol w="621607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73926" y="3505185"/>
            <a:ext cx="1911928" cy="189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6854" y="2883398"/>
          <a:ext cx="3108035" cy="314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07"/>
                <a:gridCol w="621607"/>
                <a:gridCol w="621607"/>
                <a:gridCol w="621607"/>
                <a:gridCol w="621607"/>
              </a:tblGrid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23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48545" y="4336473"/>
            <a:ext cx="3823855" cy="11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81836" y="2867104"/>
          <a:ext cx="3108035" cy="314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07"/>
                <a:gridCol w="621607"/>
                <a:gridCol w="621607"/>
                <a:gridCol w="621607"/>
                <a:gridCol w="621607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73926" y="3505185"/>
            <a:ext cx="1911928" cy="189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6854" y="2883398"/>
          <a:ext cx="3108035" cy="314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07"/>
                <a:gridCol w="621607"/>
                <a:gridCol w="621607"/>
                <a:gridCol w="621607"/>
                <a:gridCol w="621607"/>
              </a:tblGrid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23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48545" y="4336473"/>
            <a:ext cx="3823855" cy="11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34836" y="6054437"/>
            <a:ext cx="984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process of moving 3x3 window, </a:t>
            </a:r>
            <a:r>
              <a:rPr lang="en-GB" dirty="0" err="1"/>
              <a:t>thresholding</a:t>
            </a:r>
            <a:r>
              <a:rPr lang="en-GB" dirty="0"/>
              <a:t>, generating binary string and then placing the</a:t>
            </a:r>
            <a:endParaRPr lang="en-GB" dirty="0"/>
          </a:p>
          <a:p>
            <a:r>
              <a:rPr lang="en-GB" dirty="0"/>
              <a:t>Decimal value to the central pixel is then repeated for every pixel of the input image.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1028" name="Picture 4" descr="https://www.intechopen.com/media/chapter/52016/media/fig1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1" r="57541" b="43797"/>
          <a:stretch>
            <a:fillRect/>
          </a:stretch>
        </p:blipFill>
        <p:spPr bwMode="auto">
          <a:xfrm>
            <a:off x="2186466" y="2912007"/>
            <a:ext cx="2801171" cy="285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intechopen.com/media/chapter/52016/media/fig1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5318" b="44315"/>
          <a:stretch>
            <a:fillRect/>
          </a:stretch>
        </p:blipFill>
        <p:spPr bwMode="auto">
          <a:xfrm>
            <a:off x="6192982" y="2912008"/>
            <a:ext cx="2837286" cy="28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987637" y="4073236"/>
            <a:ext cx="1205345" cy="264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70607" y="578664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Image [cardiac MR image]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50706" y="5807915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LBP Image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75957" y="6375738"/>
            <a:ext cx="10634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Image Courtesy: https://www.intechopen.com/books/assessment-of-cellular-and-organ-function-and-dysfunction-using-direct-and-derived-mri-methodologies/texture-analysis-in-magnetic-resonance-imaging-review-and-considerations-for-future-applications</a:t>
            </a:r>
            <a:endParaRPr lang="en-GB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19707" y="2833352"/>
            <a:ext cx="99161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final step is to compute the histogram of the generated LBP codes.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As for 3 x 3 window maximum generated LBP codes can by 2</a:t>
            </a:r>
            <a:r>
              <a:rPr lang="en-GB" baseline="30000" dirty="0"/>
              <a:t>8</a:t>
            </a:r>
            <a:r>
              <a:rPr lang="en-GB" dirty="0"/>
              <a:t>=256, the generated LBP image </a:t>
            </a:r>
            <a:endParaRPr lang="en-GB" dirty="0"/>
          </a:p>
          <a:p>
            <a:r>
              <a:rPr lang="en-GB" dirty="0"/>
              <a:t>Can have values from 0 to 255. Therefore, histogram of bin size equals to 256 is generated</a:t>
            </a:r>
            <a:endParaRPr lang="en-GB" dirty="0"/>
          </a:p>
          <a:p>
            <a:r>
              <a:rPr lang="en-GB" dirty="0"/>
              <a:t>That represents the final feature vector.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7" name="Picture 4" descr="https://www.intechopen.com/media/chapter/52016/media/fig1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1" r="57541" b="43797"/>
          <a:stretch>
            <a:fillRect/>
          </a:stretch>
        </p:blipFill>
        <p:spPr bwMode="auto">
          <a:xfrm>
            <a:off x="1131831" y="3333004"/>
            <a:ext cx="1718251" cy="17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intechopen.com/media/chapter/52016/media/fig1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5318" b="44315"/>
          <a:stretch>
            <a:fillRect/>
          </a:stretch>
        </p:blipFill>
        <p:spPr bwMode="auto">
          <a:xfrm>
            <a:off x="3910674" y="3318913"/>
            <a:ext cx="1740404" cy="17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bp_histo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>
            <a:fillRect/>
          </a:stretch>
        </p:blipFill>
        <p:spPr bwMode="auto">
          <a:xfrm>
            <a:off x="6632626" y="2021971"/>
            <a:ext cx="4348104" cy="31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6986" y="6581001"/>
            <a:ext cx="8607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Histogram </a:t>
            </a:r>
            <a:r>
              <a:rPr lang="en-GB" sz="1200" dirty="0" err="1">
                <a:hlinkClick r:id="rId3"/>
              </a:rPr>
              <a:t>Courtasy</a:t>
            </a:r>
            <a:r>
              <a:rPr lang="en-GB" sz="1200" dirty="0">
                <a:hlinkClick r:id="rId3"/>
              </a:rPr>
              <a:t>: https://aurlabcvsimulator.readthedocs.io/en/latest/PlotLBPsHistogram/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20433" y="5068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Image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25905" y="5072124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LBP Image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472498" y="5161370"/>
            <a:ext cx="26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Histogram of LBP codes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2050" name="Picture 2" descr="https://miro.medium.com/max/1409/1*ilhdgH5K_y90czdmQSxr3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66" y="2615010"/>
            <a:ext cx="10138334" cy="26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8108" y="6553672"/>
            <a:ext cx="10514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Image </a:t>
            </a:r>
            <a:r>
              <a:rPr lang="en-GB" sz="1200" dirty="0" err="1">
                <a:hlinkClick r:id="rId2"/>
              </a:rPr>
              <a:t>Courtasy</a:t>
            </a:r>
            <a:r>
              <a:rPr lang="en-GB" sz="1200" dirty="0">
                <a:hlinkClick r:id="rId2"/>
              </a:rPr>
              <a:t>: https://medium.com/@ckyrkou/object-detection-using-local-binary-patterns-50b165658368</a:t>
            </a:r>
            <a:endParaRPr lang="en-GB" sz="1200" dirty="0"/>
          </a:p>
        </p:txBody>
      </p:sp>
      <p:pic>
        <p:nvPicPr>
          <p:cNvPr id="7" name="Picture 6" descr="https://www.intechopen.com/media/chapter/52016/media/fig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5318" b="44315"/>
          <a:stretch>
            <a:fillRect/>
          </a:stretch>
        </p:blipFill>
        <p:spPr bwMode="auto">
          <a:xfrm>
            <a:off x="1049798" y="2916698"/>
            <a:ext cx="1589031" cy="181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9261" y="2916698"/>
          <a:ext cx="1619568" cy="181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92"/>
                <a:gridCol w="404892"/>
                <a:gridCol w="404892"/>
                <a:gridCol w="404892"/>
              </a:tblGrid>
              <a:tr h="4539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1287887" y="2981093"/>
            <a:ext cx="14024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   ------    Uniform and non-uniform LBP: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10586" y="3000777"/>
            <a:ext cx="97706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Uniform LBP:  If there is </a:t>
            </a:r>
            <a:r>
              <a:rPr lang="en-GB" dirty="0" err="1"/>
              <a:t>atmost</a:t>
            </a:r>
            <a:r>
              <a:rPr lang="en-GB" dirty="0"/>
              <a:t> 2 transition from 0-&gt;1 or 1&gt;0 in the generated LBP code</a:t>
            </a:r>
            <a:endParaRPr lang="en-GB" dirty="0"/>
          </a:p>
          <a:p>
            <a:r>
              <a:rPr lang="en-GB" dirty="0"/>
              <a:t>Non-</a:t>
            </a:r>
            <a:r>
              <a:rPr lang="en-GB" dirty="0" err="1"/>
              <a:t>Unifrom</a:t>
            </a:r>
            <a:r>
              <a:rPr lang="en-GB" dirty="0"/>
              <a:t> LBP: If there are more than 2 </a:t>
            </a:r>
            <a:r>
              <a:rPr lang="en-GB" dirty="0" err="1"/>
              <a:t>transotions</a:t>
            </a:r>
            <a:r>
              <a:rPr lang="en-GB" dirty="0"/>
              <a:t> from 0</a:t>
            </a:r>
            <a:r>
              <a:rPr lang="en-GB" dirty="0">
                <a:sym typeface="Wingdings" panose="05000000000000000000" pitchFamily="2" charset="2"/>
              </a:rPr>
              <a:t>1 or 1 0 in the generated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LBP code.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Example:</a:t>
            </a:r>
            <a:endParaRPr lang="en-GB" dirty="0"/>
          </a:p>
          <a:p>
            <a:r>
              <a:rPr lang="en-GB" dirty="0"/>
              <a:t>[</a:t>
            </a:r>
            <a:r>
              <a:rPr lang="en-GB" dirty="0" err="1"/>
              <a:t>unifrom</a:t>
            </a:r>
            <a:r>
              <a:rPr lang="en-GB" dirty="0"/>
              <a:t> pattern]:  00001000   (2 transitions) , 10000000  (1 transition)</a:t>
            </a:r>
            <a:endParaRPr lang="en-GB" dirty="0"/>
          </a:p>
          <a:p>
            <a:r>
              <a:rPr lang="en-GB" dirty="0"/>
              <a:t>[</a:t>
            </a:r>
            <a:r>
              <a:rPr lang="en-GB" dirty="0" err="1"/>
              <a:t>Nonunoform</a:t>
            </a:r>
            <a:r>
              <a:rPr lang="en-GB" dirty="0"/>
              <a:t> pattern]:  01010010 (six </a:t>
            </a:r>
            <a:r>
              <a:rPr lang="en-GB" i="1" dirty="0"/>
              <a:t>0-1</a:t>
            </a:r>
            <a:r>
              <a:rPr lang="en-GB" dirty="0"/>
              <a:t> or </a:t>
            </a:r>
            <a:r>
              <a:rPr lang="en-GB" i="1" dirty="0"/>
              <a:t>1-0</a:t>
            </a:r>
            <a:r>
              <a:rPr lang="en-GB" dirty="0"/>
              <a:t> transitions)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all </a:t>
            </a:r>
            <a:r>
              <a:rPr lang="en-GB" dirty="0" err="1"/>
              <a:t>nonunifrm</a:t>
            </a:r>
            <a:r>
              <a:rPr lang="en-GB" dirty="0"/>
              <a:t> pattern a single code is assigned. If there are p+1 </a:t>
            </a:r>
            <a:r>
              <a:rPr lang="en-GB" dirty="0" err="1"/>
              <a:t>unifrom</a:t>
            </a:r>
            <a:r>
              <a:rPr lang="en-GB" dirty="0"/>
              <a:t> patterns, the final </a:t>
            </a:r>
            <a:endParaRPr lang="en-GB" dirty="0"/>
          </a:p>
          <a:p>
            <a:r>
              <a:rPr lang="en-GB" dirty="0"/>
              <a:t>Dimensionality of the histogram will be p+2  (the added entry is for all non-uniform patterns)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     -------------------  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Multiscale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97732" y="2203475"/>
            <a:ext cx="110895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LBP captures a very refined image details , however the mentioned LBP method only compute the features</a:t>
            </a:r>
            <a:endParaRPr lang="en-GB" dirty="0"/>
          </a:p>
          <a:p>
            <a:r>
              <a:rPr lang="en-GB" dirty="0"/>
              <a:t>At very small scale i.e. for 3x3 window.</a:t>
            </a:r>
            <a:endParaRPr lang="en-GB" dirty="0"/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multiscale</a:t>
            </a:r>
            <a:r>
              <a:rPr lang="en-GB" dirty="0"/>
              <a:t> of LBP pattern was proposed by </a:t>
            </a:r>
            <a:r>
              <a:rPr lang="en-GB" dirty="0" err="1"/>
              <a:t>Ojala</a:t>
            </a:r>
            <a:r>
              <a:rPr lang="en-GB" dirty="0"/>
              <a:t> et. Al, where multiple neighbourhood sizes are</a:t>
            </a:r>
            <a:endParaRPr lang="en-GB" dirty="0"/>
          </a:p>
          <a:p>
            <a:r>
              <a:rPr lang="en-GB" dirty="0"/>
              <a:t>Used, for which 2 parameters are used.</a:t>
            </a:r>
            <a:endParaRPr lang="en-GB" dirty="0"/>
          </a:p>
          <a:p>
            <a:endParaRPr lang="en-GB" dirty="0"/>
          </a:p>
          <a:p>
            <a:r>
              <a:rPr lang="en-GB" dirty="0"/>
              <a:t>a. The number of points </a:t>
            </a:r>
            <a:r>
              <a:rPr lang="en-GB" i="1" dirty="0"/>
              <a:t>p</a:t>
            </a:r>
            <a:r>
              <a:rPr lang="en-GB" dirty="0"/>
              <a:t> in a circularly symmetric </a:t>
            </a:r>
            <a:r>
              <a:rPr lang="en-GB" dirty="0" err="1"/>
              <a:t>neighborhood</a:t>
            </a:r>
            <a:r>
              <a:rPr lang="en-GB" dirty="0"/>
              <a:t> to consider</a:t>
            </a:r>
            <a:endParaRPr lang="en-GB" dirty="0"/>
          </a:p>
          <a:p>
            <a:r>
              <a:rPr lang="en-GB" dirty="0"/>
              <a:t> (thus removing relying on a square </a:t>
            </a:r>
            <a:r>
              <a:rPr lang="en-GB" dirty="0" err="1"/>
              <a:t>neighborhood</a:t>
            </a:r>
            <a:r>
              <a:rPr lang="en-GB" dirty="0"/>
              <a:t>).</a:t>
            </a:r>
            <a:endParaRPr lang="en-GB" dirty="0"/>
          </a:p>
          <a:p>
            <a:r>
              <a:rPr lang="en-GB" dirty="0"/>
              <a:t>b. The radius of the circle </a:t>
            </a:r>
            <a:r>
              <a:rPr lang="en-GB" i="1" dirty="0"/>
              <a:t>r</a:t>
            </a:r>
            <a:r>
              <a:rPr lang="en-GB" dirty="0"/>
              <a:t>, which allows us to account for different scales.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medical Image Analysis</a:t>
            </a:r>
            <a:endParaRPr lang="x-none" dirty="0"/>
          </a:p>
        </p:txBody>
      </p:sp>
      <p:sp>
        <p:nvSpPr>
          <p:cNvPr id="5" name="Subtitle 2"/>
          <p:cNvSpPr txBox="1"/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  <a:endParaRPr lang="en-US"/>
          </a:p>
          <a:p>
            <a:r>
              <a:rPr lang="en-US"/>
              <a:t>PhD in Medical image processing</a:t>
            </a:r>
            <a:endParaRPr lang="en-US"/>
          </a:p>
          <a:p>
            <a:r>
              <a:rPr lang="en-US"/>
              <a:t>Aberystwyth university, Wales, uk (2019)</a:t>
            </a:r>
            <a:endParaRPr lang="x-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     -------------------  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Multiscale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97732" y="2203475"/>
            <a:ext cx="8131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a. The number of points </a:t>
            </a:r>
            <a:r>
              <a:rPr lang="en-GB" i="1" dirty="0"/>
              <a:t>p</a:t>
            </a:r>
            <a:r>
              <a:rPr lang="en-GB" dirty="0"/>
              <a:t> in a circularly symmetric neighbourhood to consider</a:t>
            </a:r>
            <a:endParaRPr lang="en-GB" dirty="0"/>
          </a:p>
          <a:p>
            <a:endParaRPr lang="en-GB" dirty="0"/>
          </a:p>
          <a:p>
            <a:r>
              <a:rPr lang="en-GB" dirty="0"/>
              <a:t>b. The radius of the circle </a:t>
            </a:r>
            <a:r>
              <a:rPr lang="en-GB" i="1" dirty="0"/>
              <a:t>r</a:t>
            </a:r>
            <a:r>
              <a:rPr lang="en-GB" dirty="0"/>
              <a:t>, which allows us to account for different scales.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Figure 6: Three neighborhood examples with varying p and r used to construct Local Binary Patterns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31" y="3343139"/>
            <a:ext cx="7049454" cy="232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10586" y="5666702"/>
            <a:ext cx="875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Three neighbourhood example with different p and r used to construct LBP patterns.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     -------------------  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Multiscale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97732" y="2203475"/>
            <a:ext cx="8131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a. The number of points </a:t>
            </a:r>
            <a:r>
              <a:rPr lang="en-GB" i="1" dirty="0"/>
              <a:t>p</a:t>
            </a:r>
            <a:r>
              <a:rPr lang="en-GB" dirty="0"/>
              <a:t> in a circularly symmetric neighbourhood to consider</a:t>
            </a:r>
            <a:endParaRPr lang="en-GB" dirty="0"/>
          </a:p>
          <a:p>
            <a:endParaRPr lang="en-GB" dirty="0"/>
          </a:p>
          <a:p>
            <a:r>
              <a:rPr lang="en-GB" dirty="0"/>
              <a:t>b. The radius of the circle </a:t>
            </a:r>
            <a:r>
              <a:rPr lang="en-GB" i="1" dirty="0"/>
              <a:t>r</a:t>
            </a:r>
            <a:r>
              <a:rPr lang="en-GB" dirty="0"/>
              <a:t>, which allows us to account for different scales.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https://www.researchgate.net/profile/Pedro_Freitas19/publication/312092245/figure/fig1/AS:614014056939523@1523403767522/Circularly-symmetric-P-neighbors-extracted-from-a-distance-R_W6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8" y="3621111"/>
            <a:ext cx="6096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95433" y="6472785"/>
            <a:ext cx="109402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2"/>
              </a:rPr>
              <a:t>Image Courtesy: https://www.researchgate.net/publication/312092245_Blind_Image_Quality_Assessment_Using_Multiscale_Local_Binary_Patterns/figures?lo=1</a:t>
            </a:r>
            <a:endParaRPr lang="en-GB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072" y="1612618"/>
            <a:ext cx="4461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</a:t>
            </a:r>
            <a:r>
              <a:rPr lang="en-US" alt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Extensions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0450" y="2000250"/>
            <a:ext cx="109347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Local ternary patterns (LTP):</a:t>
            </a:r>
            <a:r>
              <a:rPr lang="en-US"/>
              <a:t> are an extension of Local binary patterns (LBP) [Ref2]. Unlike LBP, it does not threshold the pixels into 0 and 1, rather it uses a threshold constant to threshold pixels into three values. Considering k as the threshold constant, c as the value of the center pixel, a neighboring pixel p, the result of threshold is:</a:t>
            </a:r>
            <a:endParaRPr lang="en-US"/>
          </a:p>
          <a:p>
            <a:endParaRPr lang="en-US"/>
          </a:p>
          <a:p>
            <a:r>
              <a:rPr lang="en-US"/>
              <a:t>   1,   if  p &gt; c + k </a:t>
            </a:r>
            <a:endParaRPr lang="en-US"/>
          </a:p>
          <a:p>
            <a:r>
              <a:rPr lang="en-US"/>
              <a:t>   0,   if  p &gt; c − k and  p &lt; c + k </a:t>
            </a:r>
            <a:endParaRPr lang="en-US"/>
          </a:p>
          <a:p>
            <a:r>
              <a:rPr lang="en-US"/>
              <a:t>− 1   if p &lt; c </a:t>
            </a:r>
            <a:r>
              <a:rPr lang="en-US">
                <a:sym typeface="+mn-ea"/>
              </a:rPr>
              <a:t>−</a:t>
            </a:r>
            <a:r>
              <a:rPr lang="en-US"/>
              <a:t> k </a:t>
            </a:r>
            <a:endParaRPr lang="en-US"/>
          </a:p>
          <a:p>
            <a:endParaRPr lang="en-US"/>
          </a:p>
          <a:p>
            <a:r>
              <a:rPr lang="en-US"/>
              <a:t>The obtained ternary pattern is further coded into upper and lower binary patterns. The upper pattern is obtained by retaining 1 and replacing 0 for -1 and 0. Lower pattern is coded by replacing -1 with 1 and 0 for 1 and 0.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072" y="1612618"/>
            <a:ext cx="4461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</a:t>
            </a:r>
            <a:r>
              <a:rPr lang="en-US" alt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Extensions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0450" y="2000250"/>
            <a:ext cx="10934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Local ternary patterns (LTP):</a:t>
            </a:r>
            <a:r>
              <a:rPr lang="en-US"/>
              <a:t> The obtained ternary pattern is further coded into upper and lower binary patterns. The upper pattern is obtained by retaining 1 and replacing 0 for -1 and 0. Lower pattern is coded by replacing -1 with 1 and 0 for 1 and 0.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Content Placeholder 2" descr="LBP_Ternary"/>
          <p:cNvPicPr>
            <a:picLocks noChangeAspect="1"/>
          </p:cNvPicPr>
          <p:nvPr>
            <p:ph sz="half" idx="1"/>
          </p:nvPr>
        </p:nvPicPr>
        <p:blipFill>
          <a:blip r:embed="rId4"/>
          <a:srcRect t="16239" r="74715" b="43448"/>
          <a:stretch>
            <a:fillRect/>
          </a:stretch>
        </p:blipFill>
        <p:spPr>
          <a:xfrm>
            <a:off x="1250950" y="3429000"/>
            <a:ext cx="2357120" cy="1607820"/>
          </a:xfrm>
          <a:prstGeom prst="rect">
            <a:avLst/>
          </a:prstGeom>
        </p:spPr>
      </p:pic>
      <p:pic>
        <p:nvPicPr>
          <p:cNvPr id="8" name="Content Placeholder 7" descr="LBP_Ternary"/>
          <p:cNvPicPr>
            <a:picLocks noChangeAspect="1"/>
          </p:cNvPicPr>
          <p:nvPr>
            <p:ph sz="half" idx="2"/>
          </p:nvPr>
        </p:nvPicPr>
        <p:blipFill>
          <a:blip r:embed="rId4"/>
          <a:srcRect l="26067" t="37980" r="38742" b="848"/>
          <a:stretch>
            <a:fillRect/>
          </a:stretch>
        </p:blipFill>
        <p:spPr>
          <a:xfrm>
            <a:off x="4157980" y="2966085"/>
            <a:ext cx="350647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072" y="1612618"/>
            <a:ext cx="4461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</a:t>
            </a:r>
            <a:r>
              <a:rPr lang="en-US" alt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Extensions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0450" y="2000250"/>
            <a:ext cx="109347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/>
              <a:t>Multi-Block Local Binary Pattern (MB-LBP): </a:t>
            </a:r>
            <a:r>
              <a:rPr lang="en-US"/>
              <a:t>Proposed in 2007 by L. Zhang et al. [Ref1]. </a:t>
            </a:r>
            <a:endParaRPr lang="en-US"/>
          </a:p>
          <a:p>
            <a:r>
              <a:rPr lang="en-US"/>
              <a:t>This method uses the LBP principle but applies to the mean value of the surrounding blocks (instead of pixel</a:t>
            </a:r>
            <a:endParaRPr lang="en-US"/>
          </a:p>
          <a:p>
            <a:r>
              <a:rPr lang="en-US"/>
              <a:t>intensities) and assign binary value ( 0 or 1) as per comparion.</a:t>
            </a:r>
            <a:endParaRPr lang="en-US"/>
          </a:p>
          <a:p>
            <a:r>
              <a:rPr lang="en-US" b="1"/>
              <a:t>Median Local Binary Pattern (MBP): </a:t>
            </a:r>
            <a:r>
              <a:rPr lang="en-US"/>
              <a:t>proposed by Hafiane et al. [Ref1],MBP compares each pixel of the 3x3 neighborhood pixel with the median value of the block and includes the central pixel into the code leading to a</a:t>
            </a:r>
            <a:endParaRPr lang="en-US"/>
          </a:p>
          <a:p>
            <a:r>
              <a:rPr lang="en-US"/>
              <a:t> 9-bits code.</a:t>
            </a:r>
            <a:endParaRPr lang="en-US"/>
          </a:p>
          <a:p>
            <a:r>
              <a:rPr lang="en-US" b="1"/>
              <a:t>Divided Local Binary Pattern (DLBP): </a:t>
            </a:r>
            <a:r>
              <a:rPr lang="en-US"/>
              <a:t>Hua et al. [ref1] have proposed the Divided Local Binary Pattern (DLBP) which breaks down the LBP into two parts: one for even indices of the neighborhood and the other for </a:t>
            </a:r>
            <a:endParaRPr lang="en-US"/>
          </a:p>
          <a:p>
            <a:r>
              <a:rPr lang="en-US"/>
              <a:t>odd indices. This reduces the range of the data by reducing the code length from 8 to 4 bits.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.......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0712" y="3105503"/>
            <a:ext cx="4461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</a:t>
            </a:r>
            <a:r>
              <a:rPr lang="en-US" alt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Extensions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https://www.learnopencv.com/histogram-of-oriented-gradients/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rgbClr val="88888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Image Features</a:t>
            </a:r>
            <a:endParaRPr lang="en-US" dirty="0"/>
          </a:p>
          <a:p>
            <a:r>
              <a:rPr lang="en-US" dirty="0"/>
              <a:t>First Order Statistical Features (FOSF)</a:t>
            </a:r>
            <a:endParaRPr lang="en-US" dirty="0"/>
          </a:p>
          <a:p>
            <a:r>
              <a:rPr lang="en-US" dirty="0"/>
              <a:t>Second Order Statistical Features (</a:t>
            </a:r>
            <a:r>
              <a:rPr lang="en-US" dirty="0" err="1"/>
              <a:t>Haralick</a:t>
            </a:r>
            <a:r>
              <a:rPr lang="en-US" dirty="0"/>
              <a:t> Features)</a:t>
            </a:r>
            <a:endParaRPr lang="en-US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52279" y="6386210"/>
            <a:ext cx="1028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</a:rPr>
              <a:t>T. </a:t>
            </a:r>
            <a:r>
              <a:rPr lang="en-GB" sz="1200" dirty="0" err="1">
                <a:solidFill>
                  <a:srgbClr val="002060"/>
                </a:solidFill>
              </a:rPr>
              <a:t>Ojala</a:t>
            </a:r>
            <a:r>
              <a:rPr lang="en-GB" sz="1200" dirty="0">
                <a:solidFill>
                  <a:srgbClr val="002060"/>
                </a:solidFill>
              </a:rPr>
              <a:t>, M. </a:t>
            </a:r>
            <a:r>
              <a:rPr lang="en-GB" sz="1200" dirty="0" err="1">
                <a:solidFill>
                  <a:srgbClr val="002060"/>
                </a:solidFill>
              </a:rPr>
              <a:t>Pietikainen</a:t>
            </a:r>
            <a:r>
              <a:rPr lang="en-GB" sz="1200" dirty="0">
                <a:solidFill>
                  <a:srgbClr val="002060"/>
                </a:solidFill>
              </a:rPr>
              <a:t>, and D. Harwood. A comparative study of texture measures with classification based on feature distribution. Pattern Recognition, 29(1):51{59, 1996..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7732" y="2511379"/>
            <a:ext cx="109142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LBP are another image descriptors used for textural classification of images </a:t>
            </a:r>
            <a:endParaRPr lang="en-GB" dirty="0"/>
          </a:p>
          <a:p>
            <a:r>
              <a:rPr lang="en-GB" dirty="0"/>
              <a:t>(Proposed by </a:t>
            </a:r>
            <a:r>
              <a:rPr lang="en-GB" dirty="0" err="1"/>
              <a:t>Ojala</a:t>
            </a:r>
            <a:r>
              <a:rPr lang="en-GB" dirty="0"/>
              <a:t> et al., 1996).</a:t>
            </a:r>
            <a:endParaRPr lang="en-GB" dirty="0"/>
          </a:p>
          <a:p>
            <a:r>
              <a:rPr lang="en-GB" dirty="0"/>
              <a:t>As compared to first and second order statistical features LBP has low computational complexity and are </a:t>
            </a:r>
            <a:endParaRPr lang="en-GB" dirty="0"/>
          </a:p>
          <a:p>
            <a:r>
              <a:rPr lang="en-GB" dirty="0"/>
              <a:t>convenient to extend to multi-scale features.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LBP operator is an operator which describes the surrounding of the central pixel</a:t>
            </a:r>
            <a:endParaRPr lang="en-GB" dirty="0"/>
          </a:p>
          <a:p>
            <a:r>
              <a:rPr lang="en-GB" dirty="0"/>
              <a:t>by generating a bit-code between the central pixel with its neighbouring pixels.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LBP value is a decimal value that is representing a binary code (LBP) constructed by the LBP </a:t>
            </a:r>
            <a:endParaRPr lang="en-GB" dirty="0"/>
          </a:p>
          <a:p>
            <a:r>
              <a:rPr lang="en-GB" dirty="0"/>
              <a:t>operator.</a:t>
            </a:r>
            <a:endParaRPr lang="en-GB" dirty="0"/>
          </a:p>
          <a:p>
            <a:endParaRPr lang="en-GB" dirty="0"/>
          </a:p>
          <a:p>
            <a:r>
              <a:rPr lang="en-GB" dirty="0"/>
              <a:t>Unlike the </a:t>
            </a:r>
            <a:r>
              <a:rPr lang="en-GB" dirty="0" err="1"/>
              <a:t>Haralick</a:t>
            </a:r>
            <a:r>
              <a:rPr lang="en-GB" dirty="0"/>
              <a:t> features that are global texture features, LBP is a local textural representation.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10586" y="2500884"/>
            <a:ext cx="1027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step in extracting the LBP texture descriptor is to convert the image to </a:t>
            </a:r>
            <a:r>
              <a:rPr lang="en-GB" dirty="0" err="1"/>
              <a:t>grayscale</a:t>
            </a:r>
            <a:r>
              <a:rPr lang="en-GB" dirty="0"/>
              <a:t> image. </a:t>
            </a:r>
            <a:endParaRPr lang="en-GB" dirty="0"/>
          </a:p>
          <a:p>
            <a:r>
              <a:rPr lang="en-GB" dirty="0"/>
              <a:t>After converting the image to the </a:t>
            </a:r>
            <a:r>
              <a:rPr lang="en-GB" dirty="0" err="1"/>
              <a:t>grayscale</a:t>
            </a:r>
            <a:r>
              <a:rPr lang="en-GB" dirty="0"/>
              <a:t>, particular neighbourhood of size </a:t>
            </a:r>
            <a:r>
              <a:rPr lang="en-GB" b="1" dirty="0"/>
              <a:t>s</a:t>
            </a:r>
            <a:r>
              <a:rPr lang="en-GB" dirty="0"/>
              <a:t> is selected</a:t>
            </a:r>
            <a:endParaRPr lang="en-GB" dirty="0"/>
          </a:p>
          <a:p>
            <a:r>
              <a:rPr lang="en-GB" dirty="0"/>
              <a:t>That surrounds the centre pixel P(</a:t>
            </a:r>
            <a:r>
              <a:rPr lang="en-GB" dirty="0" err="1"/>
              <a:t>x</a:t>
            </a:r>
            <a:r>
              <a:rPr lang="en-GB" baseline="-25000" dirty="0" err="1"/>
              <a:t>c</a:t>
            </a:r>
            <a:r>
              <a:rPr lang="en-GB" dirty="0" err="1"/>
              <a:t>,y</a:t>
            </a:r>
            <a:r>
              <a:rPr lang="en-GB" baseline="-25000" dirty="0" err="1"/>
              <a:t>c</a:t>
            </a:r>
            <a:r>
              <a:rPr lang="en-GB" dirty="0"/>
              <a:t>) . </a:t>
            </a:r>
            <a:endParaRPr lang="en-GB" dirty="0"/>
          </a:p>
          <a:p>
            <a:r>
              <a:rPr lang="en-GB" dirty="0"/>
              <a:t>A LBP value is then calculated for this centre pixel and stored in the output 2D array with the same </a:t>
            </a:r>
            <a:endParaRPr lang="en-GB" dirty="0"/>
          </a:p>
          <a:p>
            <a:r>
              <a:rPr lang="en-GB" dirty="0"/>
              <a:t>width and height as the input image.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62583" y="4155594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5672" y="6114595"/>
            <a:ext cx="880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image window with size </a:t>
            </a:r>
            <a:r>
              <a:rPr lang="en-GB" b="1" dirty="0"/>
              <a:t>s</a:t>
            </a:r>
            <a:r>
              <a:rPr lang="en-GB" dirty="0"/>
              <a:t>=3, where the central pixel surrounds 8 neighbours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10586" y="2500884"/>
            <a:ext cx="9948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LBP code is generated using the following condition: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1,  if P(</a:t>
            </a:r>
            <a:r>
              <a:rPr lang="en-GB" dirty="0" err="1"/>
              <a:t>x</a:t>
            </a:r>
            <a:r>
              <a:rPr lang="en-GB" baseline="-25000" dirty="0" err="1"/>
              <a:t>c</a:t>
            </a:r>
            <a:r>
              <a:rPr lang="en-GB" dirty="0" err="1"/>
              <a:t>,y</a:t>
            </a:r>
            <a:r>
              <a:rPr lang="en-GB" baseline="-25000" dirty="0" err="1"/>
              <a:t>c</a:t>
            </a:r>
            <a:r>
              <a:rPr lang="en-GB" dirty="0"/>
              <a:t>) &gt;=  P(</a:t>
            </a:r>
            <a:r>
              <a:rPr lang="en-GB" dirty="0" err="1"/>
              <a:t>x</a:t>
            </a:r>
            <a:r>
              <a:rPr lang="en-GB" baseline="-25000" dirty="0" err="1"/>
              <a:t>i</a:t>
            </a:r>
            <a:r>
              <a:rPr lang="en-GB" dirty="0" err="1"/>
              <a:t>,x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/>
              <a:t>P(</a:t>
            </a:r>
            <a:r>
              <a:rPr lang="en-GB" dirty="0" err="1"/>
              <a:t>x</a:t>
            </a:r>
            <a:r>
              <a:rPr lang="en-GB" baseline="-25000" dirty="0" err="1"/>
              <a:t>i</a:t>
            </a:r>
            <a:r>
              <a:rPr lang="en-GB" dirty="0" err="1"/>
              <a:t>,y</a:t>
            </a:r>
            <a:r>
              <a:rPr lang="en-GB" baseline="-25000" dirty="0" err="1"/>
              <a:t>j</a:t>
            </a:r>
            <a:r>
              <a:rPr lang="en-GB" dirty="0"/>
              <a:t>)  =  </a:t>
            </a:r>
            <a:endParaRPr lang="en-GB" dirty="0"/>
          </a:p>
          <a:p>
            <a:r>
              <a:rPr lang="en-GB" dirty="0"/>
              <a:t>		    0,  if P(</a:t>
            </a:r>
            <a:r>
              <a:rPr lang="en-GB" dirty="0" err="1"/>
              <a:t>x</a:t>
            </a:r>
            <a:r>
              <a:rPr lang="en-GB" baseline="-25000" dirty="0" err="1"/>
              <a:t>c</a:t>
            </a:r>
            <a:r>
              <a:rPr lang="en-GB" dirty="0" err="1"/>
              <a:t>,y</a:t>
            </a:r>
            <a:r>
              <a:rPr lang="en-GB" baseline="-25000" dirty="0" err="1"/>
              <a:t>c</a:t>
            </a:r>
            <a:r>
              <a:rPr lang="en-GB" dirty="0"/>
              <a:t>) &lt; P(</a:t>
            </a:r>
            <a:r>
              <a:rPr lang="en-GB" dirty="0" err="1"/>
              <a:t>x</a:t>
            </a:r>
            <a:r>
              <a:rPr lang="en-GB" baseline="-25000" dirty="0" err="1"/>
              <a:t>i</a:t>
            </a:r>
            <a:r>
              <a:rPr lang="en-GB" dirty="0" err="1"/>
              <a:t>,x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Where P is the area of the image for which LBP is computing, whereas i and j are representing </a:t>
            </a:r>
            <a:endParaRPr lang="en-GB" dirty="0"/>
          </a:p>
          <a:p>
            <a:r>
              <a:rPr lang="en-GB" dirty="0"/>
              <a:t>neighbour Indexes to the central pixel P(</a:t>
            </a:r>
            <a:r>
              <a:rPr lang="en-GB" dirty="0" err="1"/>
              <a:t>x</a:t>
            </a:r>
            <a:r>
              <a:rPr lang="en-GB" baseline="-25000" dirty="0" err="1"/>
              <a:t>c</a:t>
            </a:r>
            <a:r>
              <a:rPr lang="en-GB" dirty="0" err="1"/>
              <a:t>,y</a:t>
            </a:r>
            <a:r>
              <a:rPr lang="en-GB" baseline="-25000" dirty="0" err="1"/>
              <a:t>c</a:t>
            </a:r>
            <a:r>
              <a:rPr lang="en-GB" dirty="0"/>
              <a:t>).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17363" y="3255048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5672" y="5421867"/>
            <a:ext cx="98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3x3 window is used (with 8 neighbours around the central pixel) , where a set of  8 binary digits</a:t>
            </a:r>
            <a:endParaRPr lang="en-GB" dirty="0"/>
          </a:p>
          <a:p>
            <a:r>
              <a:rPr lang="en-GB" dirty="0"/>
              <a:t>Is constructed using </a:t>
            </a:r>
            <a:r>
              <a:rPr lang="en-GB" dirty="0" err="1"/>
              <a:t>thresholding</a:t>
            </a:r>
            <a:r>
              <a:rPr lang="en-GB" dirty="0"/>
              <a:t>.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32163" y="3268901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425399" y="4031673"/>
            <a:ext cx="975401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17363" y="3255048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5672" y="5421867"/>
            <a:ext cx="67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possible combination of LBP codes using 3x3 window =  </a:t>
            </a:r>
            <a:r>
              <a:rPr lang="en-GB" b="1" dirty="0"/>
              <a:t>?</a:t>
            </a:r>
            <a:r>
              <a:rPr lang="en-GB" dirty="0"/>
              <a:t>.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32163" y="3268901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425399" y="4031673"/>
            <a:ext cx="975401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Binary Patterns (LBP):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17363" y="3255048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5672" y="5421867"/>
            <a:ext cx="750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possible combination of LBP codes using 3x3 window =  </a:t>
            </a:r>
            <a:r>
              <a:rPr lang="en-GB" b="1" dirty="0"/>
              <a:t>2</a:t>
            </a:r>
            <a:r>
              <a:rPr lang="en-GB" b="1" baseline="30000" dirty="0"/>
              <a:t>8</a:t>
            </a:r>
            <a:r>
              <a:rPr lang="en-GB" b="1" dirty="0"/>
              <a:t> = 256</a:t>
            </a:r>
            <a:r>
              <a:rPr lang="en-GB" dirty="0"/>
              <a:t>.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32163" y="3268901"/>
          <a:ext cx="3108036" cy="1884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012"/>
                <a:gridCol w="1036012"/>
                <a:gridCol w="1036012"/>
              </a:tblGrid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6283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425399" y="4031673"/>
            <a:ext cx="975401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10300</Words>
  <Application>WPS Presentation</Application>
  <PresentationFormat>Widescreen</PresentationFormat>
  <Paragraphs>742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Gill Sans MT</vt:lpstr>
      <vt:lpstr>Calibri</vt:lpstr>
      <vt:lpstr>Times New Roman</vt:lpstr>
      <vt:lpstr>Impact</vt:lpstr>
      <vt:lpstr>Microsoft YaHei</vt:lpstr>
      <vt:lpstr>Arial Unicode MS</vt:lpstr>
      <vt:lpstr>Badge</vt:lpstr>
      <vt:lpstr>PowerPoint 演示文稿</vt:lpstr>
      <vt:lpstr>PowerPoint 演示文稿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zobia</cp:lastModifiedBy>
  <cp:revision>585</cp:revision>
  <dcterms:created xsi:type="dcterms:W3CDTF">2020-02-07T08:12:00Z</dcterms:created>
  <dcterms:modified xsi:type="dcterms:W3CDTF">2024-06-05T13:37:52Z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F9D08FFB505E4D5691CCD747AACE0CA5</vt:lpwstr>
  </property>
  <property fmtid="{D5CDD505-2E9C-101B-9397-08002B2CF9AE}" pid="3" name="KSOProductBuildVer">
    <vt:lpwstr>1033-12.2.0.16909</vt:lpwstr>
  </property>
</Properties>
</file>