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3" r:id="rId6"/>
    <p:sldId id="264" r:id="rId7"/>
    <p:sldId id="265" r:id="rId8"/>
    <p:sldId id="272" r:id="rId9"/>
    <p:sldId id="323" r:id="rId10"/>
    <p:sldId id="324" r:id="rId11"/>
    <p:sldId id="273" r:id="rId12"/>
    <p:sldId id="275" r:id="rId13"/>
    <p:sldId id="274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9" r:id="rId23"/>
    <p:sldId id="290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33814424_Optimal_Threshold_Computing_in_Automatic_Image_Thresholding_using_Adaptive_Particle_Swarm_Optimization?_sg=1T4GqCT4dPZieiqkNzdHBhvtKAHc8MprG3tf7oWyK4P70U2oR0mKu0pIdDZs3rNdMxRbcMCEPtmQ_flYFJNatvTPtcycUA8bxzSNGibIl7NseE2YdfrW2pK6T03w.RhHvPeKvCbOYvVccRm3fsGU9WXlulJHfMpduAlVNSbYaJrSCybJm1-nXs1Zch2-YSRixBpEBm9R0ObBmt-0HXw" TargetMode="Externa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/>
          <p:cNvSpPr txBox="1"/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  <a:endParaRPr lang="en-US"/>
          </a:p>
          <a:p>
            <a:r>
              <a:rPr lang="en-US"/>
              <a:t>PhD in Medical image processing</a:t>
            </a:r>
            <a:endParaRPr lang="en-US"/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997" y="296952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0587" y="3338856"/>
            <a:ext cx="88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59997" y="296952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10587" y="3338856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r>
              <a:rPr lang="en-GB" dirty="0" err="1"/>
              <a:t>Ret,thresh</a:t>
            </a:r>
            <a:r>
              <a:rPr lang="en-GB" dirty="0"/>
              <a:t>=cv2.threshold(im,120,256,cv2.Threshold_Binary)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pPr algn="ctr"/>
            <a:r>
              <a:rPr lang="en-US" dirty="0"/>
              <a:t>cv2.THRESH_BINARY</a:t>
            </a:r>
            <a:endParaRPr lang="en-US" dirty="0"/>
          </a:p>
          <a:p>
            <a:pPr algn="ctr"/>
            <a:r>
              <a:rPr lang="en-US" dirty="0"/>
              <a:t>        cv2.THRESH_BINARY_INV</a:t>
            </a:r>
            <a:endParaRPr lang="en-US" dirty="0"/>
          </a:p>
          <a:p>
            <a:pPr algn="ctr"/>
            <a:r>
              <a:rPr lang="en-US" dirty="0"/>
              <a:t>cv2.THRESH_TRUNC</a:t>
            </a:r>
            <a:endParaRPr lang="en-US" dirty="0"/>
          </a:p>
          <a:p>
            <a:pPr algn="ctr"/>
            <a:r>
              <a:rPr lang="en-US" dirty="0"/>
              <a:t>   cv2.THRESH_TOZERO</a:t>
            </a:r>
            <a:endParaRPr lang="en-US" dirty="0"/>
          </a:p>
          <a:p>
            <a:pPr algn="ctr"/>
            <a:r>
              <a:rPr lang="en-US" dirty="0"/>
              <a:t>            cv2.THRESH_TOZERO_INV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47584" y="3137427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US" dirty="0"/>
          </a:p>
          <a:p>
            <a:r>
              <a:rPr lang="en-US" dirty="0"/>
              <a:t>cv2.THRESH_BINARY </a:t>
            </a:r>
            <a:endParaRPr lang="en-US" dirty="0"/>
          </a:p>
          <a:p>
            <a:pPr algn="ctr"/>
            <a:r>
              <a:rPr lang="en-US" dirty="0"/>
              <a:t>        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980" y="5090153"/>
            <a:ext cx="7044549" cy="13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=cv2.threshold(im,thresh,max_value,cv2.ThresholdType)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cv2.THRESH_BINARY_INV</a:t>
            </a:r>
            <a:endParaRPr lang="en-US" dirty="0"/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561" y="4524939"/>
            <a:ext cx="37623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cv2.THRESH_TRUNC</a:t>
            </a:r>
            <a:endParaRPr lang="en-US" dirty="0"/>
          </a:p>
          <a:p>
            <a:pPr algn="ctr"/>
            <a:r>
              <a:rPr lang="en-US" dirty="0"/>
              <a:t>  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4232" y="5078935"/>
            <a:ext cx="7223056" cy="119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cv2.THRESH_TOZERO</a:t>
            </a:r>
            <a:endParaRPr lang="en-US" dirty="0"/>
          </a:p>
          <a:p>
            <a:pPr algn="ctr"/>
            <a:r>
              <a:rPr lang="en-US" dirty="0"/>
              <a:t>            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6518" y="4447347"/>
            <a:ext cx="3857625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636681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</a:t>
            </a:r>
            <a:r>
              <a:rPr lang="en-US" b="1" dirty="0" err="1">
                <a:solidFill>
                  <a:srgbClr val="FF0000"/>
                </a:solidFill>
              </a:rPr>
              <a:t>Pyhton</a:t>
            </a:r>
            <a:r>
              <a:rPr lang="en-US" b="1" dirty="0">
                <a:solidFill>
                  <a:srgbClr val="FF0000"/>
                </a:solidFill>
              </a:rPr>
              <a:t>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892890"/>
            <a:ext cx="884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=cv2.threshold(im,thresh,max_value,cv2.ThresholdType</a:t>
            </a:r>
            <a:endParaRPr lang="en-GB" dirty="0"/>
          </a:p>
          <a:p>
            <a:endParaRPr lang="en-GB" dirty="0"/>
          </a:p>
          <a:p>
            <a:r>
              <a:rPr lang="en-US" dirty="0"/>
              <a:t>cv2.THRESH_TOZERO_INV</a:t>
            </a:r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017" y="4407176"/>
            <a:ext cx="381000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8961" y="2536629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59551" y="2792838"/>
            <a:ext cx="88451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356" y="2660523"/>
            <a:ext cx="4112023" cy="29241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01540" y="2930158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177209"/>
            <a:ext cx="1219200" cy="1219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77209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Course overview</a:t>
            </a:r>
            <a:endParaRPr lang="en-US" dirty="0"/>
          </a:p>
          <a:p>
            <a:r>
              <a:rPr lang="en-US" dirty="0"/>
              <a:t>Python Introduction using common libraries</a:t>
            </a:r>
            <a:endParaRPr lang="en-US" dirty="0"/>
          </a:p>
          <a:p>
            <a:r>
              <a:rPr lang="en-US" dirty="0"/>
              <a:t>How to read and analyze image in Python</a:t>
            </a:r>
            <a:endParaRPr lang="en-US" dirty="0"/>
          </a:p>
          <a:p>
            <a:r>
              <a:rPr lang="en-US" dirty="0"/>
              <a:t>Image Intensities</a:t>
            </a:r>
            <a:endParaRPr lang="en-US" dirty="0"/>
          </a:p>
          <a:p>
            <a:r>
              <a:rPr lang="en-US" dirty="0"/>
              <a:t>Difference in intensity levels for Grayscale and Color images</a:t>
            </a:r>
            <a:endParaRPr lang="en-US" dirty="0"/>
          </a:p>
          <a:p>
            <a:r>
              <a:rPr lang="en-US" dirty="0"/>
              <a:t>Image Histograms</a:t>
            </a:r>
            <a:endParaRPr lang="en-US" dirty="0"/>
          </a:p>
          <a:p>
            <a:r>
              <a:rPr lang="en-US" dirty="0"/>
              <a:t>Some Discussion on the Application areas of Image Histograms</a:t>
            </a:r>
            <a:endParaRPr lang="en-US" dirty="0"/>
          </a:p>
          <a:p>
            <a:endParaRPr lang="x-none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4456" y="301818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THRESH_BINARY_INV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035" y="3307588"/>
            <a:ext cx="1219200" cy="121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235" y="3307588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2859193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THRESH_TRUNC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148599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148599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3201252"/>
            <a:ext cx="88451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 </a:t>
            </a:r>
            <a:endParaRPr lang="en-GB" b="1" u="sng" dirty="0"/>
          </a:p>
          <a:p>
            <a:endParaRPr lang="en-GB" b="1" u="sng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(im1,190,255,cv.</a:t>
            </a:r>
            <a:r>
              <a:rPr lang="en-GB" b="1" dirty="0"/>
              <a:t>THRESH_TOZERO</a:t>
            </a:r>
            <a:r>
              <a:rPr lang="en-GB" dirty="0"/>
              <a:t>)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490658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490658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50950" y="2475314"/>
            <a:ext cx="411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Thresholding using Python libraries: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10587" y="3215794"/>
            <a:ext cx="88451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Cv2 library in Python for Thresholding</a:t>
            </a:r>
            <a:endParaRPr lang="en-GB" dirty="0"/>
          </a:p>
          <a:p>
            <a:endParaRPr lang="en-GB" dirty="0"/>
          </a:p>
          <a:p>
            <a:r>
              <a:rPr lang="en-GB" b="1" u="sng" dirty="0"/>
              <a:t>Cv2.threshold</a:t>
            </a:r>
            <a:endParaRPr lang="en-GB" b="1" u="sng" dirty="0"/>
          </a:p>
          <a:p>
            <a:r>
              <a:rPr lang="en-GB" dirty="0"/>
              <a:t>Import cv2 as cv</a:t>
            </a:r>
            <a:endParaRPr lang="en-GB" dirty="0"/>
          </a:p>
          <a:p>
            <a:endParaRPr lang="en-GB" dirty="0"/>
          </a:p>
          <a:p>
            <a:r>
              <a:rPr lang="en-GB" dirty="0"/>
              <a:t>Thresh=190</a:t>
            </a:r>
            <a:endParaRPr lang="en-GB" dirty="0"/>
          </a:p>
          <a:p>
            <a:r>
              <a:rPr lang="en-GB" dirty="0" err="1"/>
              <a:t>Ret,dest</a:t>
            </a:r>
            <a:r>
              <a:rPr lang="en-GB" dirty="0"/>
              <a:t>=</a:t>
            </a:r>
            <a:r>
              <a:rPr lang="en-GB" dirty="0" err="1"/>
              <a:t>cv.threshold</a:t>
            </a:r>
            <a:r>
              <a:rPr lang="en-GB" dirty="0"/>
              <a:t>(im,thresh,255,cv.</a:t>
            </a:r>
            <a:r>
              <a:rPr lang="en-GB" b="1" dirty="0"/>
              <a:t>THRESH_TOZERO_INV</a:t>
            </a:r>
            <a:r>
              <a:rPr lang="en-GB" dirty="0"/>
              <a:t>)</a:t>
            </a:r>
            <a:endParaRPr lang="en-GB" dirty="0"/>
          </a:p>
          <a:p>
            <a:r>
              <a:rPr lang="en-GB" dirty="0" err="1"/>
              <a:t>plt.imshow</a:t>
            </a:r>
            <a:r>
              <a:rPr lang="en-GB" dirty="0"/>
              <a:t>(</a:t>
            </a:r>
            <a:r>
              <a:rPr lang="en-GB" dirty="0" err="1"/>
              <a:t>dest,cmap</a:t>
            </a:r>
            <a:r>
              <a:rPr lang="en-GB" dirty="0"/>
              <a:t>="</a:t>
            </a:r>
            <a:r>
              <a:rPr lang="en-GB" dirty="0" err="1"/>
              <a:t>gray</a:t>
            </a:r>
            <a:r>
              <a:rPr lang="en-GB" dirty="0"/>
              <a:t>")</a:t>
            </a:r>
            <a:endParaRPr lang="en-GB" dirty="0"/>
          </a:p>
          <a:p>
            <a:r>
              <a:rPr lang="en-GB" dirty="0" err="1"/>
              <a:t>plt.show</a:t>
            </a:r>
            <a:r>
              <a:rPr lang="en-GB" dirty="0"/>
              <a:t>()</a:t>
            </a:r>
            <a:endParaRPr lang="en-GB" dirty="0"/>
          </a:p>
          <a:p>
            <a:r>
              <a:rPr lang="en-GB" dirty="0" err="1"/>
              <a:t>plt.close</a:t>
            </a:r>
            <a:r>
              <a:rPr lang="en-GB" dirty="0"/>
              <a:t>()</a:t>
            </a:r>
            <a:endParaRPr lang="en-GB" dirty="0"/>
          </a:p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166" y="3505200"/>
            <a:ext cx="1219200" cy="121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366" y="3505200"/>
            <a:ext cx="1219200" cy="12192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7" name="TextBox 6"/>
          <p:cNvSpPr txBox="1"/>
          <p:nvPr/>
        </p:nvSpPr>
        <p:spPr>
          <a:xfrm>
            <a:off x="2424222" y="2521169"/>
            <a:ext cx="91230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image histogram can be used to threshold the image to convert it into binary image.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the image intensities are well separated into two defined objects, the histogram is well</a:t>
            </a:r>
            <a:endParaRPr lang="en-US" dirty="0"/>
          </a:p>
          <a:p>
            <a:r>
              <a:rPr lang="en-US" dirty="0"/>
              <a:t>Suited to define the threshold of the image.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histogram will be bi-modal and the pixel intensities can be separated into two well </a:t>
            </a:r>
            <a:endParaRPr lang="en-US" dirty="0"/>
          </a:p>
          <a:p>
            <a:r>
              <a:rPr lang="en-US" dirty="0"/>
              <a:t>Defined groups.</a:t>
            </a:r>
            <a:endParaRPr lang="en-US" dirty="0"/>
          </a:p>
          <a:p>
            <a:endParaRPr lang="en-US" dirty="0"/>
          </a:p>
          <a:p>
            <a:endParaRPr lang="x-non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389" y="2358580"/>
            <a:ext cx="6985202" cy="353015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77825" y="6475412"/>
            <a:ext cx="95569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Roboto"/>
                <a:hlinkClick r:id="rId2"/>
              </a:rPr>
              <a:t>Image Source: Optimal Threshold Computing in Automatic Image Thresholding using Adaptive Particle Swarm Optimization</a:t>
            </a:r>
            <a:endParaRPr lang="x-none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5" name="TextBox 4"/>
          <p:cNvSpPr txBox="1"/>
          <p:nvPr/>
        </p:nvSpPr>
        <p:spPr>
          <a:xfrm>
            <a:off x="1250950" y="3026095"/>
            <a:ext cx="102704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 is the obtained threshold, then the image can be binarized using the following relation: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all pixel p in image I:</a:t>
            </a:r>
            <a:endParaRPr lang="en-US" dirty="0"/>
          </a:p>
          <a:p>
            <a:r>
              <a:rPr lang="en-US" dirty="0"/>
              <a:t>If p &gt;= T:</a:t>
            </a:r>
            <a:endParaRPr lang="en-US" dirty="0"/>
          </a:p>
          <a:p>
            <a:r>
              <a:rPr lang="en-US" dirty="0"/>
              <a:t>	 p  = 0</a:t>
            </a:r>
            <a:endParaRPr lang="en-US" dirty="0"/>
          </a:p>
          <a:p>
            <a:r>
              <a:rPr lang="en-US" dirty="0"/>
              <a:t>Else</a:t>
            </a:r>
            <a:endParaRPr lang="en-US" dirty="0"/>
          </a:p>
          <a:p>
            <a:r>
              <a:rPr lang="en-US" dirty="0"/>
              <a:t>	p  = 1</a:t>
            </a:r>
            <a:endParaRPr lang="x-non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676817" y="3113758"/>
            <a:ext cx="699908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Import cv2 as cv</a:t>
            </a:r>
            <a:endParaRPr lang="en-US" sz="1100" dirty="0"/>
          </a:p>
          <a:p>
            <a:r>
              <a:rPr lang="en-US" sz="1100" dirty="0"/>
              <a:t>Import </a:t>
            </a:r>
            <a:r>
              <a:rPr lang="en-US" sz="1100" dirty="0" err="1"/>
              <a:t>imageio</a:t>
            </a:r>
            <a:r>
              <a:rPr lang="en-US" sz="1100" dirty="0"/>
              <a:t> as </a:t>
            </a:r>
            <a:r>
              <a:rPr lang="en-US" sz="1100" dirty="0" err="1"/>
              <a:t>io</a:t>
            </a:r>
            <a:endParaRPr lang="en-US" sz="1100" dirty="0"/>
          </a:p>
          <a:p>
            <a:r>
              <a:rPr lang="en-US" sz="1100" dirty="0" err="1"/>
              <a:t>Im</a:t>
            </a:r>
            <a:r>
              <a:rPr lang="en-US" sz="1100" dirty="0"/>
              <a:t>=</a:t>
            </a:r>
            <a:r>
              <a:rPr lang="en-US" sz="1100" dirty="0" err="1"/>
              <a:t>io.imread</a:t>
            </a:r>
            <a:r>
              <a:rPr lang="en-US" sz="1100" dirty="0"/>
              <a:t>(‘original.png’)</a:t>
            </a:r>
            <a:endParaRPr lang="en-US" sz="1100" dirty="0"/>
          </a:p>
          <a:p>
            <a:r>
              <a:rPr lang="en-US" sz="1100" dirty="0"/>
              <a:t>thresh=190</a:t>
            </a:r>
            <a:endParaRPr lang="en-US" sz="1100" dirty="0"/>
          </a:p>
          <a:p>
            <a:r>
              <a:rPr lang="en-US" sz="1100" dirty="0" err="1"/>
              <a:t>r,c</a:t>
            </a:r>
            <a:r>
              <a:rPr lang="en-US" sz="1100" dirty="0"/>
              <a:t>=</a:t>
            </a:r>
            <a:r>
              <a:rPr lang="en-US" sz="1100" dirty="0" err="1"/>
              <a:t>m_img.shape</a:t>
            </a:r>
            <a:endParaRPr lang="en-US" sz="1100" dirty="0"/>
          </a:p>
          <a:p>
            <a:r>
              <a:rPr lang="en-US" sz="1100" dirty="0" err="1"/>
              <a:t>i</a:t>
            </a:r>
            <a:r>
              <a:rPr lang="en-US" sz="1100" dirty="0"/>
              <a:t>=0</a:t>
            </a:r>
            <a:endParaRPr lang="en-US" sz="1100" dirty="0"/>
          </a:p>
          <a:p>
            <a:r>
              <a:rPr lang="en-US" sz="1100" dirty="0"/>
              <a:t>j=0</a:t>
            </a:r>
            <a:endParaRPr lang="en-US" sz="1100" dirty="0"/>
          </a:p>
          <a:p>
            <a:r>
              <a:rPr lang="en-US" sz="1100" dirty="0" err="1"/>
              <a:t>new_im</a:t>
            </a:r>
            <a:r>
              <a:rPr lang="en-US" sz="1100" dirty="0"/>
              <a:t>=</a:t>
            </a:r>
            <a:r>
              <a:rPr lang="en-US" sz="1100" dirty="0" err="1"/>
              <a:t>np.zeros</a:t>
            </a:r>
            <a:r>
              <a:rPr lang="en-US" sz="1100" dirty="0"/>
              <a:t>((</a:t>
            </a:r>
            <a:r>
              <a:rPr lang="en-US" sz="1100" dirty="0" err="1"/>
              <a:t>r,c</a:t>
            </a:r>
            <a:r>
              <a:rPr lang="en-US" sz="1100" dirty="0"/>
              <a:t>),</a:t>
            </a:r>
            <a:r>
              <a:rPr lang="en-US" sz="1100" dirty="0" err="1"/>
              <a:t>dtype</a:t>
            </a:r>
            <a:r>
              <a:rPr lang="en-US" sz="1100" dirty="0"/>
              <a:t>=np.uint8)</a:t>
            </a:r>
            <a:endParaRPr lang="en-US" sz="1100" dirty="0"/>
          </a:p>
          <a:p>
            <a:r>
              <a:rPr lang="en-US" sz="1100" dirty="0"/>
              <a:t>for </a:t>
            </a:r>
            <a:r>
              <a:rPr lang="en-US" sz="1100" dirty="0" err="1"/>
              <a:t>i</a:t>
            </a:r>
            <a:r>
              <a:rPr lang="en-US" sz="1100" dirty="0"/>
              <a:t> in range(r):</a:t>
            </a:r>
            <a:endParaRPr lang="en-US" sz="1100" dirty="0"/>
          </a:p>
          <a:p>
            <a:r>
              <a:rPr lang="en-US" sz="1100" dirty="0"/>
              <a:t>    for j in range(c):</a:t>
            </a:r>
            <a:endParaRPr lang="en-US" sz="1100" dirty="0"/>
          </a:p>
          <a:p>
            <a:r>
              <a:rPr lang="en-US" sz="1100" dirty="0"/>
              <a:t>        if(</a:t>
            </a:r>
            <a:r>
              <a:rPr lang="en-US" sz="1100" dirty="0" err="1"/>
              <a:t>m_img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]&gt;=thresh):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new_im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]=1</a:t>
            </a:r>
            <a:endParaRPr lang="en-US" sz="1100" dirty="0"/>
          </a:p>
          <a:p>
            <a:r>
              <a:rPr lang="en-US" sz="1100" dirty="0"/>
              <a:t>        else:</a:t>
            </a:r>
            <a:endParaRPr lang="en-US" sz="1100" dirty="0"/>
          </a:p>
          <a:p>
            <a:r>
              <a:rPr lang="en-US" sz="1100" dirty="0"/>
              <a:t>            </a:t>
            </a:r>
            <a:r>
              <a:rPr lang="en-US" sz="1100" dirty="0" err="1"/>
              <a:t>new_im</a:t>
            </a:r>
            <a:r>
              <a:rPr lang="en-US" sz="1100" dirty="0"/>
              <a:t>[</a:t>
            </a:r>
            <a:r>
              <a:rPr lang="en-US" sz="1100" dirty="0" err="1"/>
              <a:t>i,j</a:t>
            </a:r>
            <a:r>
              <a:rPr lang="en-US" sz="1100" dirty="0"/>
              <a:t>]=0</a:t>
            </a:r>
            <a:endParaRPr lang="en-US" sz="1100" dirty="0"/>
          </a:p>
          <a:p>
            <a:r>
              <a:rPr lang="en-US" sz="1100" dirty="0" err="1"/>
              <a:t>plt.imshow</a:t>
            </a:r>
            <a:r>
              <a:rPr lang="en-US" sz="1100" dirty="0"/>
              <a:t>(</a:t>
            </a:r>
            <a:r>
              <a:rPr lang="en-US" sz="1100" dirty="0" err="1"/>
              <a:t>new_im,cmap</a:t>
            </a:r>
            <a:r>
              <a:rPr lang="en-US" sz="1100" dirty="0"/>
              <a:t>="gray")</a:t>
            </a:r>
            <a:endParaRPr lang="en-US" sz="1100" dirty="0"/>
          </a:p>
          <a:p>
            <a:r>
              <a:rPr lang="en-US" sz="1100" dirty="0" err="1"/>
              <a:t>plt.show</a:t>
            </a:r>
            <a:r>
              <a:rPr lang="en-US" sz="1100" dirty="0"/>
              <a:t>()</a:t>
            </a:r>
            <a:endParaRPr lang="en-US" sz="1100" dirty="0"/>
          </a:p>
          <a:p>
            <a:r>
              <a:rPr lang="en-US" sz="1100" dirty="0" err="1"/>
              <a:t>plt.close</a:t>
            </a:r>
            <a:r>
              <a:rPr lang="en-US" sz="1100" dirty="0"/>
              <a:t>()</a:t>
            </a:r>
            <a:endParaRPr lang="en-US"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2" name="Rectangle 1"/>
          <p:cNvSpPr/>
          <p:nvPr/>
        </p:nvSpPr>
        <p:spPr>
          <a:xfrm>
            <a:off x="1410587" y="1348424"/>
            <a:ext cx="6096000" cy="407035"/>
          </a:xfrm>
          <a:prstGeom prst="rect">
            <a:avLst/>
          </a:prstGeom>
        </p:spPr>
        <p:txBody>
          <a:bodyPr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Histogram: [Applications]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48046" y="1874838"/>
            <a:ext cx="1739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Thresholding: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x-none" dirty="0"/>
          </a:p>
        </p:txBody>
      </p:sp>
      <p:sp>
        <p:nvSpPr>
          <p:cNvPr id="8" name="TextBox 7"/>
          <p:cNvSpPr txBox="1"/>
          <p:nvPr/>
        </p:nvSpPr>
        <p:spPr>
          <a:xfrm>
            <a:off x="5607325" y="2017596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1017" y="1902084"/>
            <a:ext cx="631134" cy="6311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6191" y="1902084"/>
            <a:ext cx="631134" cy="6311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462586" y="5749478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Discussion:</a:t>
            </a:r>
            <a:endParaRPr lang="en-US" b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12" y="3279617"/>
            <a:ext cx="2198280" cy="21469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12" y="3251304"/>
            <a:ext cx="2198279" cy="21469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186" y="2136297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878" y="2020785"/>
            <a:ext cx="631134" cy="631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052" y="2020785"/>
            <a:ext cx="631134" cy="6311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0950" y="2536516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CV and image Resizing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0950" y="2890433"/>
            <a:ext cx="8845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import cv2 as cv</a:t>
            </a:r>
            <a:endParaRPr lang="en-US" dirty="0"/>
          </a:p>
          <a:p>
            <a:r>
              <a:rPr lang="en-US" dirty="0"/>
              <a:t>im1=</a:t>
            </a:r>
            <a:r>
              <a:rPr lang="en-US" dirty="0" err="1"/>
              <a:t>cv.imread</a:t>
            </a:r>
            <a:r>
              <a:rPr lang="en-US" dirty="0"/>
              <a:t>('original.png',0)</a:t>
            </a:r>
            <a:endParaRPr lang="en-US" dirty="0"/>
          </a:p>
          <a:p>
            <a:r>
              <a:rPr lang="en-US" dirty="0" err="1"/>
              <a:t>new_im</a:t>
            </a:r>
            <a:r>
              <a:rPr lang="en-US" dirty="0"/>
              <a:t>= </a:t>
            </a:r>
            <a:r>
              <a:rPr lang="en-US" dirty="0" err="1"/>
              <a:t>cv.resize</a:t>
            </a:r>
            <a:r>
              <a:rPr lang="en-US" dirty="0"/>
              <a:t>(im1,(100,100))</a:t>
            </a:r>
            <a:endParaRPr lang="en-US" dirty="0"/>
          </a:p>
          <a:p>
            <a:r>
              <a:rPr lang="en-US" dirty="0" err="1"/>
              <a:t>plt.imshow</a:t>
            </a:r>
            <a:r>
              <a:rPr lang="en-US" dirty="0"/>
              <a:t>(</a:t>
            </a:r>
            <a:r>
              <a:rPr lang="en-US" dirty="0" err="1"/>
              <a:t>new_im,cmap</a:t>
            </a:r>
            <a:r>
              <a:rPr lang="en-US" dirty="0"/>
              <a:t>="gray")</a:t>
            </a:r>
            <a:endParaRPr lang="en-US" dirty="0"/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  <a:endParaRPr lang="en-US" dirty="0"/>
          </a:p>
          <a:p>
            <a:r>
              <a:rPr lang="en-US" dirty="0" err="1"/>
              <a:t>plt.close</a:t>
            </a:r>
            <a:r>
              <a:rPr lang="en-US" dirty="0"/>
              <a:t>()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Discussion</a:t>
            </a:r>
            <a:endParaRPr lang="x-none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40186" y="2136297"/>
            <a:ext cx="1372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PYTHON</a:t>
            </a:r>
            <a:endParaRPr lang="en-US" sz="2000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03878" y="2020785"/>
            <a:ext cx="631134" cy="6311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9052" y="2020785"/>
            <a:ext cx="631134" cy="6311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345115" y="29737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CV and Image show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45115" y="3327619"/>
            <a:ext cx="88451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Python: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cv2 as cv</a:t>
            </a:r>
            <a:endParaRPr lang="en-US" dirty="0"/>
          </a:p>
          <a:p>
            <a:r>
              <a:rPr lang="en-US" dirty="0"/>
              <a:t>im1=</a:t>
            </a:r>
            <a:r>
              <a:rPr lang="en-US" dirty="0" err="1"/>
              <a:t>cv.imread</a:t>
            </a:r>
            <a:r>
              <a:rPr lang="en-US" dirty="0"/>
              <a:t>('original.png',0)</a:t>
            </a:r>
            <a:endParaRPr lang="en-US" dirty="0"/>
          </a:p>
          <a:p>
            <a:r>
              <a:rPr lang="en-US" dirty="0" err="1"/>
              <a:t>new_im</a:t>
            </a:r>
            <a:r>
              <a:rPr lang="en-US" dirty="0"/>
              <a:t>= </a:t>
            </a:r>
            <a:r>
              <a:rPr lang="en-US" dirty="0" err="1"/>
              <a:t>cv.resize</a:t>
            </a:r>
            <a:r>
              <a:rPr lang="en-US" dirty="0"/>
              <a:t>(im1,(100,100))</a:t>
            </a:r>
            <a:endParaRPr lang="en-US" dirty="0"/>
          </a:p>
          <a:p>
            <a:r>
              <a:rPr lang="en-US" dirty="0" err="1"/>
              <a:t>cv.imshow</a:t>
            </a:r>
            <a:r>
              <a:rPr lang="en-US" dirty="0"/>
              <a:t>("new image", </a:t>
            </a:r>
            <a:r>
              <a:rPr lang="en-US" dirty="0" err="1"/>
              <a:t>im</a:t>
            </a:r>
            <a:r>
              <a:rPr lang="en-US" dirty="0"/>
              <a:t>)</a:t>
            </a:r>
            <a:endParaRPr lang="en-US" dirty="0"/>
          </a:p>
          <a:p>
            <a:r>
              <a:rPr lang="en-US" dirty="0" err="1"/>
              <a:t>cv.waitKey</a:t>
            </a:r>
            <a:r>
              <a:rPr lang="en-US" dirty="0"/>
              <a:t>(0)</a:t>
            </a:r>
            <a:endParaRPr lang="en-US" dirty="0"/>
          </a:p>
          <a:p>
            <a:r>
              <a:rPr lang="en-US" dirty="0" err="1"/>
              <a:t>cv.destroyAllWindows</a:t>
            </a:r>
            <a:r>
              <a:rPr lang="en-US" dirty="0"/>
              <a:t>()</a:t>
            </a:r>
            <a:endParaRPr lang="en-US" b="1" dirty="0"/>
          </a:p>
          <a:p>
            <a:r>
              <a:rPr lang="en-US" b="1" dirty="0"/>
              <a:t>Discussion</a:t>
            </a:r>
            <a:endParaRPr lang="x-none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0</TotalTime>
  <Words>5225</Words>
  <Application>WPS Presentation</Application>
  <PresentationFormat>Widescreen</PresentationFormat>
  <Paragraphs>397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Arial</vt:lpstr>
      <vt:lpstr>SimSun</vt:lpstr>
      <vt:lpstr>Wingdings</vt:lpstr>
      <vt:lpstr>Gill Sans MT</vt:lpstr>
      <vt:lpstr>Calibri</vt:lpstr>
      <vt:lpstr>Times New Roman</vt:lpstr>
      <vt:lpstr>Roboto</vt:lpstr>
      <vt:lpstr>Segoe Print</vt:lpstr>
      <vt:lpstr>Impact</vt:lpstr>
      <vt:lpstr>Microsoft YaHei</vt:lpstr>
      <vt:lpstr>Arial Unicode MS</vt:lpstr>
      <vt:lpstr>Badge</vt:lpstr>
      <vt:lpstr>PowerPoint 演示文稿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130</cp:revision>
  <dcterms:created xsi:type="dcterms:W3CDTF">2020-02-07T08:12:00Z</dcterms:created>
  <dcterms:modified xsi:type="dcterms:W3CDTF">2024-10-15T07:07:16Z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2F067B873FF9401BA35CB98953543191</vt:lpwstr>
  </property>
  <property fmtid="{D5CDD505-2E9C-101B-9397-08002B2CF9AE}" pid="3" name="KSOProductBuildVer">
    <vt:lpwstr>1033-11.2.0.10463</vt:lpwstr>
  </property>
</Properties>
</file>