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17"/>
  </p:notesMasterIdLst>
  <p:sldIdLst>
    <p:sldId id="257" r:id="rId3"/>
    <p:sldId id="263" r:id="rId4"/>
    <p:sldId id="262" r:id="rId5"/>
    <p:sldId id="303" r:id="rId6"/>
    <p:sldId id="300" r:id="rId7"/>
    <p:sldId id="301" r:id="rId8"/>
    <p:sldId id="302" r:id="rId9"/>
    <p:sldId id="304" r:id="rId10"/>
    <p:sldId id="305" r:id="rId11"/>
    <p:sldId id="307" r:id="rId12"/>
    <p:sldId id="308" r:id="rId13"/>
    <p:sldId id="309" r:id="rId14"/>
    <p:sldId id="310" r:id="rId15"/>
    <p:sldId id="311" r:id="rId16"/>
    <p:sldId id="343" r:id="rId18"/>
    <p:sldId id="313" r:id="rId19"/>
    <p:sldId id="314" r:id="rId20"/>
    <p:sldId id="315" r:id="rId21"/>
    <p:sldId id="316" r:id="rId22"/>
    <p:sldId id="317" r:id="rId23"/>
    <p:sldId id="295" r:id="rId24"/>
    <p:sldId id="318" r:id="rId25"/>
    <p:sldId id="319" r:id="rId26"/>
    <p:sldId id="320" r:id="rId27"/>
    <p:sldId id="321" r:id="rId28"/>
    <p:sldId id="322" r:id="rId29"/>
    <p:sldId id="261" r:id="rId30"/>
    <p:sldId id="334" r:id="rId31"/>
    <p:sldId id="326" r:id="rId32"/>
    <p:sldId id="327" r:id="rId33"/>
    <p:sldId id="328" r:id="rId34"/>
    <p:sldId id="329" r:id="rId35"/>
    <p:sldId id="330" r:id="rId36"/>
    <p:sldId id="331" r:id="rId37"/>
    <p:sldId id="332" r:id="rId38"/>
    <p:sldId id="33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2F5"/>
    <a:srgbClr val="F8D22F"/>
    <a:srgbClr val="3488A0"/>
    <a:srgbClr val="57903F"/>
    <a:srgbClr val="344529"/>
    <a:srgbClr val="2B3922"/>
    <a:srgbClr val="2E3722"/>
    <a:srgbClr val="FCF7F1"/>
    <a:srgbClr val="B8D233"/>
    <a:srgbClr val="5CC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19" autoAdjust="0"/>
  </p:normalViewPr>
  <p:slideViewPr>
    <p:cSldViewPr snapToGrid="0">
      <p:cViewPr varScale="1">
        <p:scale>
          <a:sx n="83" d="100"/>
          <a:sy n="83" d="100"/>
        </p:scale>
        <p:origin x="686" y="67"/>
      </p:cViewPr>
      <p:guideLst/>
    </p:cSldViewPr>
  </p:slideViewPr>
  <p:notesTextViewPr>
    <p:cViewPr>
      <p:scale>
        <a:sx n="1" d="1"/>
        <a:sy n="1" d="1"/>
      </p:scale>
      <p:origin x="0" y="-134"/>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43A60-4A20-453F-A6F8-6DC5F352D49D}"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4997F-82FC-486A-86F9-733BB81AA1A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Radian to Degree:</a:t>
            </a:r>
            <a:endParaRPr lang="da-DK" dirty="0"/>
          </a:p>
          <a:p>
            <a:r>
              <a:rPr lang="da-DK" dirty="0"/>
              <a:t>angle = D * 180. / np.pi </a:t>
            </a:r>
            <a:endParaRPr lang="da-DK" dirty="0"/>
          </a:p>
          <a:p>
            <a:r>
              <a:rPr lang="da-DK" dirty="0"/>
              <a:t>angle[angle &lt; 0] += 180</a:t>
            </a:r>
            <a:endParaRPr lang="en-US" dirty="0"/>
          </a:p>
        </p:txBody>
      </p:sp>
      <p:sp>
        <p:nvSpPr>
          <p:cNvPr id="4" name="Slide Number Placeholder 3"/>
          <p:cNvSpPr>
            <a:spLocks noGrp="1"/>
          </p:cNvSpPr>
          <p:nvPr>
            <p:ph type="sldNum" sz="quarter" idx="5"/>
          </p:nvPr>
        </p:nvSpPr>
        <p:spPr/>
        <p:txBody>
          <a:bodyPr/>
          <a:lstStyle/>
          <a:p>
            <a:fld id="{D8B4997F-82FC-486A-86F9-733BB81AA1A6}"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Radian to Degree:</a:t>
            </a:r>
            <a:endParaRPr lang="da-DK" dirty="0"/>
          </a:p>
          <a:p>
            <a:r>
              <a:rPr lang="da-DK" dirty="0"/>
              <a:t>angle = D * 180. / np.pi </a:t>
            </a:r>
            <a:endParaRPr lang="da-DK" dirty="0"/>
          </a:p>
          <a:p>
            <a:r>
              <a:rPr lang="da-DK" dirty="0"/>
              <a:t>angle[angle &lt; 0] += 180</a:t>
            </a:r>
            <a:endParaRPr lang="en-US" dirty="0"/>
          </a:p>
        </p:txBody>
      </p:sp>
      <p:sp>
        <p:nvSpPr>
          <p:cNvPr id="4" name="Slide Number Placeholder 3"/>
          <p:cNvSpPr>
            <a:spLocks noGrp="1"/>
          </p:cNvSpPr>
          <p:nvPr>
            <p:ph type="sldNum" sz="quarter" idx="5"/>
          </p:nvPr>
        </p:nvSpPr>
        <p:spPr/>
        <p:txBody>
          <a:bodyPr/>
          <a:lstStyle/>
          <a:p>
            <a:fld id="{D8B4997F-82FC-486A-86F9-733BB81AA1A6}"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Arctan2 -&gt; Return the angle in radians. Set </a:t>
            </a:r>
            <a:r>
              <a:rPr lang="en-US" dirty="0" err="1"/>
              <a:t>convert_to_degree</a:t>
            </a:r>
            <a:r>
              <a:rPr lang="en-US" dirty="0"/>
              <a:t> option to TRUE in order to convert to degrees, that will </a:t>
            </a:r>
            <a:r>
              <a:rPr lang="en-US" dirty="0" err="1"/>
              <a:t>reurn</a:t>
            </a:r>
            <a:r>
              <a:rPr lang="en-US" dirty="0"/>
              <a:t> in degrees from -180 to 180. </a:t>
            </a:r>
            <a:endParaRPr lang="en-US" dirty="0"/>
          </a:p>
          <a:p>
            <a:r>
              <a:rPr lang="en-US" dirty="0"/>
              <a:t>In order to convert from 0-360 add 180 to resultant gradients.</a:t>
            </a:r>
            <a:endParaRPr lang="en-US" dirty="0"/>
          </a:p>
        </p:txBody>
      </p:sp>
      <p:sp>
        <p:nvSpPr>
          <p:cNvPr id="4" name="Slide Number Placeholder 3"/>
          <p:cNvSpPr>
            <a:spLocks noGrp="1"/>
          </p:cNvSpPr>
          <p:nvPr>
            <p:ph type="sldNum" sz="quarter" idx="5"/>
          </p:nvPr>
        </p:nvSpPr>
        <p:spPr/>
        <p:txBody>
          <a:bodyPr/>
          <a:lstStyle/>
          <a:p>
            <a:fld id="{D8B4997F-82FC-486A-86F9-733BB81AA1A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a:t>
            </a:r>
            <a:r>
              <a:rPr lang="en-US" baseline="0" dirty="0" smtClean="0"/>
              <a:t> Can be1:2 or 1:3</a:t>
            </a:r>
            <a:endParaRPr lang="en-US" dirty="0"/>
          </a:p>
        </p:txBody>
      </p:sp>
      <p:sp>
        <p:nvSpPr>
          <p:cNvPr id="4" name="Slide Number Placeholder 3"/>
          <p:cNvSpPr>
            <a:spLocks noGrp="1"/>
          </p:cNvSpPr>
          <p:nvPr>
            <p:ph type="sldNum" sz="quarter" idx="10"/>
          </p:nvPr>
        </p:nvSpPr>
        <p:spPr/>
        <p:txBody>
          <a:bodyPr/>
          <a:lstStyle/>
          <a:p>
            <a:fld id="{D8B4997F-82FC-486A-86F9-733BB81AA1A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Image Courtasy: https://www.mathworks.com/help/images/morphological-dilation-and-erosion.html</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Image Courtasy: https://www.mathworks.com/help/images/morphological-dilation-and-erosion.html</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3.xml"/><Relationship Id="rId2" Type="http://schemas.openxmlformats.org/officeDocument/2006/relationships/image" Target="../media/image14.GIF"/><Relationship Id="rId1" Type="http://schemas.openxmlformats.org/officeDocument/2006/relationships/image" Target="../media/image13.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355458"/>
            <a:ext cx="4775075" cy="1630907"/>
          </a:xfrm>
        </p:spPr>
        <p:txBody>
          <a:bodyPr>
            <a:normAutofit/>
          </a:bodyPr>
          <a:lstStyle/>
          <a:p>
            <a:r>
              <a:rPr lang="en-US" sz="4400" dirty="0">
                <a:solidFill>
                  <a:schemeClr val="tx1"/>
                </a:solidFill>
              </a:rPr>
              <a:t>Medical Image Analysis</a:t>
            </a:r>
            <a:endParaRPr lang="en-US" sz="4400" dirty="0">
              <a:solidFill>
                <a:schemeClr val="tx1"/>
              </a:solidFill>
            </a:endParaRPr>
          </a:p>
        </p:txBody>
      </p:sp>
      <p:sp>
        <p:nvSpPr>
          <p:cNvPr id="3" name="Subtitle 2"/>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Dr. </a:t>
            </a:r>
            <a:r>
              <a:rPr lang="en-US" dirty="0" err="1">
                <a:solidFill>
                  <a:schemeClr val="tx1"/>
                </a:solidFill>
              </a:rPr>
              <a:t>Zobia</a:t>
            </a:r>
            <a:r>
              <a:rPr lang="en-US" dirty="0">
                <a:solidFill>
                  <a:schemeClr val="tx1"/>
                </a:solidFill>
              </a:rPr>
              <a:t> Suhail</a:t>
            </a:r>
            <a:endParaRPr lang="en-US" dirty="0">
              <a:solidFill>
                <a:schemeClr val="tx1"/>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rotWithShape="1">
          <a:blip r:embed="rId1"/>
          <a:srcRect l="8599" t="4092" r="3910" b="9075"/>
          <a:stretch>
            <a:fillRect/>
          </a:stretch>
        </p:blipFill>
        <p:spPr>
          <a:xfrm>
            <a:off x="6202837" y="2997723"/>
            <a:ext cx="3073138" cy="2017337"/>
          </a:xfrm>
          <a:prstGeom prst="rect">
            <a:avLst/>
          </a:prstGeom>
        </p:spPr>
      </p:pic>
      <p:pic>
        <p:nvPicPr>
          <p:cNvPr id="5" name="Picture 4"/>
          <p:cNvPicPr>
            <a:picLocks noChangeAspect="1"/>
          </p:cNvPicPr>
          <p:nvPr/>
        </p:nvPicPr>
        <p:blipFill rotWithShape="1">
          <a:blip r:embed="rId2"/>
          <a:srcRect l="8841" t="3739" r="1306" b="9004"/>
          <a:stretch>
            <a:fillRect/>
          </a:stretch>
        </p:blipFill>
        <p:spPr>
          <a:xfrm>
            <a:off x="2149311" y="2988298"/>
            <a:ext cx="3054285" cy="19984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955274" cy="923330"/>
          </a:xfrm>
          <a:prstGeom prst="rect">
            <a:avLst/>
          </a:prstGeom>
        </p:spPr>
        <p:txBody>
          <a:bodyPr wrap="square">
            <a:spAutoFit/>
          </a:bodyPr>
          <a:lstStyle/>
          <a:p>
            <a:r>
              <a:rPr lang="en-US" dirty="0"/>
              <a:t>The Gradient calculation step detects the edge intensity and direction by calculating the gradient of the image using edge detection operators.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955274"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Gradient calculation step detects the edge intensity and direction by calculating the gradient of the image using edge detection operators.</a:t>
            </a:r>
            <a:endParaRPr lang="en-US" sz="1400" dirty="0">
              <a:latin typeface="Arial" panose="020B0604020202020204" pitchFamily="34" charset="0"/>
              <a:cs typeface="Arial" panose="020B0604020202020204" pitchFamily="34" charset="0"/>
            </a:endParaRPr>
          </a:p>
        </p:txBody>
      </p:sp>
      <p:sp>
        <p:nvSpPr>
          <p:cNvPr id="5" name="Rectangle 4"/>
          <p:cNvSpPr/>
          <p:nvPr/>
        </p:nvSpPr>
        <p:spPr>
          <a:xfrm>
            <a:off x="1735480" y="3733492"/>
            <a:ext cx="7031447"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When the image is smoothed, the derivatives </a:t>
            </a:r>
            <a:r>
              <a:rPr lang="en-US" sz="1400" b="1" dirty="0">
                <a:latin typeface="Arial" panose="020B0604020202020204" pitchFamily="34" charset="0"/>
                <a:cs typeface="Arial" panose="020B0604020202020204" pitchFamily="34" charset="0"/>
              </a:rPr>
              <a:t>Ix</a:t>
            </a:r>
            <a:r>
              <a:rPr lang="en-US" sz="1400" dirty="0">
                <a:latin typeface="Arial" panose="020B0604020202020204" pitchFamily="34" charset="0"/>
                <a:cs typeface="Arial" panose="020B0604020202020204" pitchFamily="34" charset="0"/>
              </a:rPr>
              <a:t> and </a:t>
            </a:r>
            <a:r>
              <a:rPr lang="en-US" sz="1400" b="1" dirty="0" err="1">
                <a:latin typeface="Arial" panose="020B0604020202020204" pitchFamily="34" charset="0"/>
                <a:cs typeface="Arial" panose="020B0604020202020204" pitchFamily="34" charset="0"/>
              </a:rPr>
              <a:t>Iy</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w.r.t.</a:t>
            </a:r>
            <a:r>
              <a:rPr lang="en-US" sz="1400" dirty="0">
                <a:latin typeface="Arial" panose="020B0604020202020204" pitchFamily="34" charset="0"/>
                <a:cs typeface="Arial" panose="020B0604020202020204" pitchFamily="34" charset="0"/>
              </a:rPr>
              <a:t> x and y are calculated. It can be implemented by convolving </a:t>
            </a:r>
            <a:r>
              <a:rPr lang="en-US" sz="1400" b="1" dirty="0">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with Sobel kernels </a:t>
            </a:r>
            <a:r>
              <a:rPr lang="en-US" sz="1400" b="1" dirty="0" err="1">
                <a:latin typeface="Arial" panose="020B0604020202020204" pitchFamily="34" charset="0"/>
                <a:cs typeface="Arial" panose="020B0604020202020204" pitchFamily="34" charset="0"/>
              </a:rPr>
              <a:t>Kx</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Ky</a:t>
            </a:r>
            <a:r>
              <a:rPr lang="en-US" sz="1400" dirty="0">
                <a:latin typeface="Arial" panose="020B0604020202020204" pitchFamily="34" charset="0"/>
                <a:cs typeface="Arial" panose="020B0604020202020204" pitchFamily="34" charset="0"/>
              </a:rPr>
              <a:t>, respectively:</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7" name="TextBox 6"/>
          <p:cNvSpPr txBox="1"/>
          <p:nvPr/>
        </p:nvSpPr>
        <p:spPr>
          <a:xfrm>
            <a:off x="1823310" y="2810162"/>
            <a:ext cx="8332730" cy="2308324"/>
          </a:xfrm>
          <a:prstGeom prst="rect">
            <a:avLst/>
          </a:prstGeom>
          <a:noFill/>
        </p:spPr>
        <p:txBody>
          <a:bodyPr wrap="none" rtlCol="0">
            <a:spAutoFit/>
          </a:bodyPr>
          <a:lstStyle/>
          <a:p>
            <a:r>
              <a:rPr lang="en-US" dirty="0"/>
              <a:t>Computes approximation of the gradient of the image intensity function.</a:t>
            </a:r>
            <a:endParaRPr lang="en-US" dirty="0"/>
          </a:p>
          <a:p>
            <a:r>
              <a:rPr lang="en-US" dirty="0"/>
              <a:t>At each point in the image, the result of the Sobel operator is either the </a:t>
            </a:r>
            <a:endParaRPr lang="en-US" dirty="0"/>
          </a:p>
          <a:p>
            <a:r>
              <a:rPr lang="en-US" dirty="0"/>
              <a:t>corresponding gradient vector or the norm of this vector.</a:t>
            </a:r>
            <a:endParaRPr lang="en-US" dirty="0"/>
          </a:p>
          <a:p>
            <a:r>
              <a:rPr lang="en-US" dirty="0"/>
              <a:t> </a:t>
            </a:r>
            <a:endParaRPr lang="en-US" dirty="0"/>
          </a:p>
          <a:p>
            <a:endParaRPr lang="en-US" dirty="0"/>
          </a:p>
          <a:p>
            <a:r>
              <a:rPr lang="en-US" dirty="0" err="1"/>
              <a:t>K</a:t>
            </a:r>
            <a:r>
              <a:rPr lang="en-US" baseline="-25000" dirty="0" err="1"/>
              <a:t>x</a:t>
            </a:r>
            <a:r>
              <a:rPr lang="en-US" dirty="0"/>
              <a:t> =  1     0    -1                K</a:t>
            </a:r>
            <a:r>
              <a:rPr lang="en-US" baseline="-25000" dirty="0"/>
              <a:t>y</a:t>
            </a:r>
            <a:r>
              <a:rPr lang="en-US" dirty="0"/>
              <a:t> =  1      2     1</a:t>
            </a:r>
            <a:endParaRPr lang="en-US" dirty="0"/>
          </a:p>
          <a:p>
            <a:r>
              <a:rPr lang="en-US" dirty="0"/>
              <a:t>         2     0    -2                         0     0     0</a:t>
            </a:r>
            <a:endParaRPr lang="en-US" dirty="0"/>
          </a:p>
          <a:p>
            <a:r>
              <a:rPr lang="en-US" dirty="0"/>
              <a:t>         1     0    -1                        -1    -2    -1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782669"/>
            <a:ext cx="7540494" cy="30777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Then, the magnitude G and the slope θ of the gradient are calculated as follow:</a:t>
            </a:r>
            <a:endParaRPr lang="en-US" sz="14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5" name="Rectangle 4"/>
              <p:cNvSpPr/>
              <p:nvPr/>
            </p:nvSpPr>
            <p:spPr>
              <a:xfrm>
                <a:off x="1735481" y="3561964"/>
                <a:ext cx="6096000" cy="1513171"/>
              </a:xfrm>
              <a:prstGeom prst="rect">
                <a:avLst/>
              </a:prstGeom>
            </p:spPr>
            <p:txBody>
              <a:bodyPr>
                <a:spAutoFit/>
              </a:bodyPr>
              <a:lstStyle/>
              <a:p>
                <a:r>
                  <a:rPr lang="en-US" sz="1400" dirty="0">
                    <a:latin typeface="Arial" panose="020B0604020202020204" pitchFamily="34" charset="0"/>
                    <a:cs typeface="Arial" panose="020B0604020202020204" pitchFamily="34" charset="0"/>
                  </a:rPr>
                  <a:t>Gradient  Vector </a:t>
                </a: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plcHide m:val="on"/>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𝐼</m:t>
                                  </m:r>
                                </m:e>
                                <m:sub>
                                  <m:r>
                                    <a:rPr lang="en-US" i="1">
                                      <a:latin typeface="Cambria Math" panose="02040503050406030204" pitchFamily="18" charset="0"/>
                                    </a:rPr>
                                    <m:t>𝑥</m:t>
                                  </m:r>
                                </m:sub>
                              </m:sSub>
                            </m:e>
                          </m:mr>
                          <m:mr>
                            <m:e>
                              <m:r>
                                <a:rPr lang="en-US" b="0" i="1" smtClean="0">
                                  <a:latin typeface="Cambria Math" panose="02040503050406030204" pitchFamily="18" charset="0"/>
                                </a:rPr>
                                <m:t>𝐼</m:t>
                              </m:r>
                              <m:r>
                                <a:rPr lang="en-US" i="1">
                                  <a:latin typeface="Cambria Math" panose="02040503050406030204" pitchFamily="18" charset="0"/>
                                </a:rPr>
                                <m:t>𝑦</m:t>
                              </m:r>
                            </m:e>
                          </m:mr>
                        </m:m>
                      </m:e>
                    </m:d>
                  </m:oMath>
                </a14:m>
                <a:endParaRPr lang="en-US" dirty="0"/>
              </a:p>
              <a:p>
                <a:r>
                  <a:rPr lang="en-US" sz="1400" dirty="0">
                    <a:latin typeface="Arial" panose="020B0604020202020204" pitchFamily="34" charset="0"/>
                    <a:cs typeface="Arial" panose="020B0604020202020204" pitchFamily="34" charset="0"/>
                  </a:rPr>
                  <a:t>Magnitude Gradient Vector   </a:t>
                </a:r>
                <a14:m>
                  <m:oMath xmlns:m="http://schemas.openxmlformats.org/officeDocument/2006/math">
                    <m:rad>
                      <m:radPr>
                        <m:degHide m:val="on"/>
                        <m:ctrlPr>
                          <a:rPr lang="en-US" i="1" dirty="0">
                            <a:latin typeface="Cambria Math" panose="02040503050406030204" pitchFamily="18" charset="0"/>
                          </a:rPr>
                        </m:ctrlPr>
                      </m:radPr>
                      <m:deg/>
                      <m:e>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𝐼</m:t>
                            </m:r>
                          </m:e>
                          <m:sub>
                            <m:r>
                              <a:rPr lang="en-US" i="1" dirty="0">
                                <a:latin typeface="Cambria Math" panose="02040503050406030204" pitchFamily="18" charset="0"/>
                              </a:rPr>
                              <m:t>𝑥</m:t>
                            </m:r>
                          </m:sub>
                          <m:sup>
                            <m:r>
                              <a:rPr lang="en-US" dirty="0">
                                <a:latin typeface="Cambria Math" panose="02040503050406030204" pitchFamily="18" charset="0"/>
                              </a:rPr>
                              <m:t>2</m:t>
                            </m:r>
                          </m:sup>
                        </m:sSubSup>
                        <m:r>
                          <a:rPr lang="en-US" dirty="0">
                            <a:latin typeface="Cambria Math" panose="02040503050406030204" pitchFamily="18" charset="0"/>
                          </a:rPr>
                          <m:t>+</m:t>
                        </m:r>
                        <m:sSubSup>
                          <m:sSubSupPr>
                            <m:ctrlPr>
                              <a:rPr lang="en-US" i="1" dirty="0">
                                <a:latin typeface="Cambria Math" panose="02040503050406030204" pitchFamily="18" charset="0"/>
                              </a:rPr>
                            </m:ctrlPr>
                          </m:sSubSupPr>
                          <m:e>
                            <m:r>
                              <a:rPr lang="en-US" b="0" i="1" dirty="0" smtClean="0">
                                <a:latin typeface="Cambria Math" panose="02040503050406030204" pitchFamily="18" charset="0"/>
                              </a:rPr>
                              <m:t>𝐼</m:t>
                            </m:r>
                          </m:e>
                          <m:sub>
                            <m:r>
                              <a:rPr lang="en-US" i="1" dirty="0">
                                <a:latin typeface="Cambria Math" panose="02040503050406030204" pitchFamily="18" charset="0"/>
                              </a:rPr>
                              <m:t>𝑦</m:t>
                            </m:r>
                          </m:sub>
                          <m:sup>
                            <m:r>
                              <a:rPr lang="en-US" dirty="0">
                                <a:latin typeface="Cambria Math" panose="02040503050406030204" pitchFamily="18" charset="0"/>
                              </a:rPr>
                              <m:t>2</m:t>
                            </m:r>
                          </m:sup>
                        </m:sSubSup>
                      </m:e>
                    </m:rad>
                  </m:oMath>
                </a14:m>
                <a:r>
                  <a:rPr lang="en-US" dirty="0"/>
                  <a:t> </a:t>
                </a:r>
                <a:endParaRPr lang="en-US" dirty="0"/>
              </a:p>
              <a:p>
                <a:r>
                  <a:rPr lang="en-US" sz="1400" dirty="0">
                    <a:latin typeface="Arial" panose="020B0604020202020204" pitchFamily="34" charset="0"/>
                    <a:cs typeface="Arial" panose="020B0604020202020204" pitchFamily="34" charset="0"/>
                  </a:rPr>
                  <a:t>Gradient Direction</a:t>
                </a:r>
                <a14:m>
                  <m:oMath xmlns:m="http://schemas.openxmlformats.org/officeDocument/2006/math">
                    <m:r>
                      <a:rPr lang="en-US" b="0" i="0" dirty="0" smtClean="0">
                        <a:latin typeface="Cambria Math" panose="02040503050406030204" pitchFamily="18" charset="0"/>
                      </a:rPr>
                      <m:t> </m:t>
                    </m:r>
                    <m:r>
                      <a:rPr lang="en-US" i="1" dirty="0">
                        <a:latin typeface="Cambria Math" panose="02040503050406030204" pitchFamily="18" charset="0"/>
                      </a:rPr>
                      <m:t>𝜃</m:t>
                    </m:r>
                    <m:r>
                      <a:rPr lang="en-US" dirty="0">
                        <a:latin typeface="Cambria Math" panose="02040503050406030204" pitchFamily="18" charset="0"/>
                      </a:rPr>
                      <m:t>=</m:t>
                    </m:r>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a</m:t>
                            </m:r>
                            <m:r>
                              <m:rPr>
                                <m:sty m:val="p"/>
                              </m:rPr>
                              <a:rPr lang="en-US" b="0" i="0" dirty="0" smtClean="0">
                                <a:latin typeface="Cambria Math" panose="02040503050406030204" pitchFamily="18" charset="0"/>
                              </a:rPr>
                              <m:t>rc</m:t>
                            </m:r>
                            <m:r>
                              <m:rPr>
                                <m:sty m:val="p"/>
                              </m:rPr>
                              <a:rPr lang="en-US" dirty="0">
                                <a:latin typeface="Cambria Math" panose="02040503050406030204" pitchFamily="18" charset="0"/>
                              </a:rPr>
                              <m:t>tan</m:t>
                            </m:r>
                          </m:e>
                          <m:sup/>
                        </m:sSup>
                      </m:fName>
                      <m:e>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𝑦</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𝐼</m:t>
                                </m:r>
                              </m:e>
                              <m:sub>
                                <m:r>
                                  <a:rPr lang="en-US" i="1" dirty="0">
                                    <a:latin typeface="Cambria Math" panose="02040503050406030204" pitchFamily="18" charset="0"/>
                                  </a:rPr>
                                  <m:t>𝑥</m:t>
                                </m:r>
                              </m:sub>
                            </m:sSub>
                          </m:e>
                        </m:d>
                      </m:e>
                    </m:func>
                  </m:oMath>
                </a14:m>
                <a:endParaRPr lang="en-US" dirty="0"/>
              </a:p>
            </p:txBody>
          </p:sp>
        </mc:Choice>
        <mc:Fallback>
          <p:sp>
            <p:nvSpPr>
              <p:cNvPr id="5" name="Rectangle 4"/>
              <p:cNvSpPr>
                <a:spLocks noRot="1" noChangeAspect="1" noMove="1" noResize="1" noEditPoints="1" noAdjustHandles="1" noChangeArrowheads="1" noChangeShapeType="1" noTextEdit="1"/>
              </p:cNvSpPr>
              <p:nvPr/>
            </p:nvSpPr>
            <p:spPr>
              <a:xfrm>
                <a:off x="1735481" y="3561964"/>
                <a:ext cx="6096000" cy="1513171"/>
              </a:xfrm>
              <a:prstGeom prst="rect">
                <a:avLst/>
              </a:prstGeom>
              <a:blipFill rotWithShape="1">
                <a:blip r:embed="rId1"/>
                <a:stretch>
                  <a:fillRect t="-16" b="14"/>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156908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More on Angles:</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782669"/>
            <a:ext cx="7540494" cy="1599565"/>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By default atan function in python returns angle in radians: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to convert radians to degree :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angle in degree = angle in radina * 180 / PI</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if angle &gt; 0 += 180</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579552"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2: Gradient Calculation</a:t>
            </a:r>
            <a:endParaRPr lang="en-US" sz="14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5661188" y="3108488"/>
            <a:ext cx="2857500" cy="1857375"/>
          </a:xfrm>
          <a:prstGeom prst="rect">
            <a:avLst/>
          </a:prstGeom>
        </p:spPr>
      </p:pic>
      <p:pic>
        <p:nvPicPr>
          <p:cNvPr id="6" name="Picture 5"/>
          <p:cNvPicPr>
            <a:picLocks noChangeAspect="1"/>
          </p:cNvPicPr>
          <p:nvPr/>
        </p:nvPicPr>
        <p:blipFill rotWithShape="1">
          <a:blip r:embed="rId2"/>
          <a:srcRect l="8599" t="4092" r="3910" b="9075"/>
          <a:stretch>
            <a:fillRect/>
          </a:stretch>
        </p:blipFill>
        <p:spPr>
          <a:xfrm>
            <a:off x="2187019" y="3108488"/>
            <a:ext cx="2752627" cy="18069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0" y="3032176"/>
            <a:ext cx="7078581" cy="1384995"/>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final image should have thin edges. Thus, we must perform non-maximum suppression to thin out the edges.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principle is simple: the algorithm goes through all the points on the gradient intensity matrix and finds the pixels with the maximum value in the edge directions.</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1"/>
          <a:stretch>
            <a:fillRect/>
          </a:stretch>
        </p:blipFill>
        <p:spPr>
          <a:xfrm>
            <a:off x="3585593" y="2959585"/>
            <a:ext cx="4134693" cy="20257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dirty="0"/>
              <a:t>Canny edge detection</a:t>
            </a:r>
            <a:endParaRPr lang="en-US" sz="20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735481" y="2810162"/>
            <a:ext cx="7870432" cy="1815882"/>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edge direction is the orange dotted line (horizontal from left to right). The purpose of the algorithm is to check if the pixels on the same direction are more or less intense than the ones being processed. In the example above, the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 is being processed, and the pixels on the same direction are highlighted in blue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and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If one those two pixels are more intense than the one being processed, then only the more intense one is kept.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j-1) seems to be more intense, because it is white (value of 255). Hence, the intensity value of the current pixel (</a:t>
            </a:r>
            <a:r>
              <a:rPr lang="en-US" sz="1400" dirty="0" err="1">
                <a:latin typeface="Arial" panose="020B0604020202020204" pitchFamily="34" charset="0"/>
                <a:cs typeface="Arial" panose="020B0604020202020204" pitchFamily="34" charset="0"/>
              </a:rPr>
              <a:t>i</a:t>
            </a:r>
            <a:r>
              <a:rPr lang="en-US" sz="1400" dirty="0">
                <a:latin typeface="Arial" panose="020B0604020202020204" pitchFamily="34" charset="0"/>
                <a:cs typeface="Arial" panose="020B0604020202020204" pitchFamily="34" charset="0"/>
              </a:rPr>
              <a:t>, j) is set to 0. If there are no pixels in the edge direction having more intense values, then the value of the current pixel is kept.</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511413" y="2611224"/>
            <a:ext cx="2570004" cy="2282317"/>
          </a:xfrm>
          <a:prstGeom prst="rect">
            <a:avLst/>
          </a:prstGeom>
          <a:effectLst>
            <a:softEdge rad="38100"/>
          </a:effectLst>
        </p:spPr>
      </p:pic>
      <p:sp>
        <p:nvSpPr>
          <p:cNvPr id="5" name="Rectangle 4"/>
          <p:cNvSpPr/>
          <p:nvPr/>
        </p:nvSpPr>
        <p:spPr>
          <a:xfrm>
            <a:off x="1492638" y="2420844"/>
            <a:ext cx="301877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3: Non Maxima Suppression</a:t>
            </a:r>
            <a:endParaRPr lang="en-US" sz="1400" b="1" dirty="0">
              <a:latin typeface="Arial" panose="020B0604020202020204" pitchFamily="34" charset="0"/>
              <a:cs typeface="Arial" panose="020B0604020202020204" pitchFamily="34" charset="0"/>
            </a:endParaRPr>
          </a:p>
        </p:txBody>
      </p:sp>
      <p:sp>
        <p:nvSpPr>
          <p:cNvPr id="7" name="Title 6"/>
          <p:cNvSpPr>
            <a:spLocks noGrp="1"/>
          </p:cNvSpPr>
          <p:nvPr>
            <p:ph type="title"/>
          </p:nvPr>
        </p:nvSpPr>
        <p:spPr>
          <a:xfrm>
            <a:off x="1522831" y="2045185"/>
            <a:ext cx="8933688" cy="457200"/>
          </a:xfrm>
        </p:spPr>
        <p:txBody>
          <a:bodyPr>
            <a:normAutofit/>
          </a:bodyPr>
          <a:p>
            <a:r>
              <a:rPr lang="en-US" sz="1600" b="1" dirty="0"/>
              <a:t>Canny edge detection</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9343" y="2812004"/>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1677035" y="3429000"/>
            <a:ext cx="8634095" cy="181483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double threshold step aims at identifying 3 kinds of pixels: strong, weak, and non-relevant:</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Strong pixels are pixels that have an intensity so high that we are sure they contribute to the final edge.</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Weak pixels are pixels that have an intensity value that is not enough to be considered as strong ones, but yet not small enough to be considered as non-relevant for the edge detection.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Other pixels are considered as non-relevant for the edge.</a:t>
            </a:r>
            <a:endParaRPr lang="en-US" sz="1400" dirty="0">
              <a:latin typeface="Arial" panose="020B0604020202020204" pitchFamily="34" charset="0"/>
              <a:cs typeface="Arial" panose="020B0604020202020204" pitchFamily="34" charset="0"/>
            </a:endParaRPr>
          </a:p>
        </p:txBody>
      </p:sp>
      <p:sp>
        <p:nvSpPr>
          <p:cNvPr id="6" name="Title 5"/>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943" y="2403933"/>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7" name="Rectangle 6"/>
          <p:cNvSpPr/>
          <p:nvPr/>
        </p:nvSpPr>
        <p:spPr>
          <a:xfrm>
            <a:off x="3539042" y="3429000"/>
            <a:ext cx="4038285" cy="307777"/>
          </a:xfrm>
          <a:prstGeom prst="rect">
            <a:avLst/>
          </a:prstGeom>
        </p:spPr>
        <p:txBody>
          <a:bodyPr wrap="none">
            <a:spAutoFit/>
          </a:bodyPr>
          <a:lstStyle/>
          <a:p>
            <a:r>
              <a:rPr lang="en-US" sz="1400" dirty="0" err="1">
                <a:latin typeface="Arial" panose="020B0604020202020204" pitchFamily="34" charset="0"/>
                <a:cs typeface="Arial" panose="020B0604020202020204" pitchFamily="34" charset="0"/>
              </a:rPr>
              <a:t>highThreshold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img.max</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highThresholdRatio</a:t>
            </a:r>
            <a:endParaRPr lang="en-US" sz="1400" dirty="0">
              <a:latin typeface="Arial" panose="020B0604020202020204" pitchFamily="34" charset="0"/>
              <a:cs typeface="Arial" panose="020B0604020202020204" pitchFamily="34" charset="0"/>
            </a:endParaRPr>
          </a:p>
        </p:txBody>
      </p:sp>
      <p:sp>
        <p:nvSpPr>
          <p:cNvPr id="8" name="Rectangle 7"/>
          <p:cNvSpPr/>
          <p:nvPr/>
        </p:nvSpPr>
        <p:spPr>
          <a:xfrm>
            <a:off x="3539042" y="3847650"/>
            <a:ext cx="4238661" cy="307777"/>
          </a:xfrm>
          <a:prstGeom prst="rect">
            <a:avLst/>
          </a:prstGeom>
        </p:spPr>
        <p:txBody>
          <a:bodyPr wrap="none">
            <a:spAutoFit/>
          </a:bodyPr>
          <a:lstStyle/>
          <a:p>
            <a:r>
              <a:rPr lang="en-US" sz="1400" dirty="0" err="1">
                <a:latin typeface="Arial" panose="020B0604020202020204" pitchFamily="34" charset="0"/>
                <a:cs typeface="Arial" panose="020B0604020202020204" pitchFamily="34" charset="0"/>
              </a:rPr>
              <a:t>lowThreshold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highThreshold</a:t>
            </a:r>
            <a:r>
              <a:rPr lang="en-US" sz="1400" dirty="0">
                <a:latin typeface="Arial" panose="020B0604020202020204" pitchFamily="34" charset="0"/>
                <a:cs typeface="Arial" panose="020B0604020202020204" pitchFamily="34" charset="0"/>
              </a:rPr>
              <a:t> * </a:t>
            </a:r>
            <a:r>
              <a:rPr lang="en-US" sz="1400" dirty="0" err="1">
                <a:latin typeface="Arial" panose="020B0604020202020204" pitchFamily="34" charset="0"/>
                <a:cs typeface="Arial" panose="020B0604020202020204" pitchFamily="34" charset="0"/>
              </a:rPr>
              <a:t>lowThresholdRatio</a:t>
            </a:r>
            <a:endParaRPr lang="en-US" sz="1400" dirty="0">
              <a:latin typeface="Arial" panose="020B0604020202020204" pitchFamily="34" charset="0"/>
              <a:cs typeface="Arial" panose="020B0604020202020204" pitchFamily="34" charset="0"/>
            </a:endParaRPr>
          </a:p>
        </p:txBody>
      </p:sp>
      <p:sp>
        <p:nvSpPr>
          <p:cNvPr id="4" name="Title 3"/>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943" y="2403933"/>
            <a:ext cx="2618024"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Double Thresholding</a:t>
            </a:r>
            <a:endParaRPr lang="en-US" sz="1400" b="1" dirty="0">
              <a:latin typeface="Arial" panose="020B0604020202020204" pitchFamily="34" charset="0"/>
              <a:cs typeface="Arial" panose="020B0604020202020204" pitchFamily="34" charset="0"/>
            </a:endParaRPr>
          </a:p>
        </p:txBody>
      </p:sp>
      <p:sp>
        <p:nvSpPr>
          <p:cNvPr id="3" name="Rectangle 2"/>
          <p:cNvSpPr/>
          <p:nvPr/>
        </p:nvSpPr>
        <p:spPr>
          <a:xfrm>
            <a:off x="2399524" y="2837664"/>
            <a:ext cx="6096000" cy="2462213"/>
          </a:xfrm>
          <a:prstGeom prst="rect">
            <a:avLst/>
          </a:prstGeom>
        </p:spPr>
        <p:txBody>
          <a:bodyPr>
            <a:spAutoFit/>
          </a:bodyPr>
          <a:lstStyle/>
          <a:p>
            <a:r>
              <a:rPr lang="en-US" sz="1400" dirty="0">
                <a:latin typeface="Arial" panose="020B0604020202020204" pitchFamily="34" charset="0"/>
                <a:cs typeface="Arial" panose="020B0604020202020204" pitchFamily="34" charset="0"/>
              </a:rPr>
              <a:t>Now you can see what the double thresholds holds for:</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High threshold is used to identify the strong pixels (intensity higher than the high threshold)</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Low threshold is used to identify the non-relevant pixels (intensity lower than the low threshold)</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All pixels having intensity between both thresholds are flagged as weak and the Hysteresis mechanism (next step) will help us identify the ones that could be considered as strong and the ones that are considered as non-relevant.</a:t>
            </a:r>
            <a:endParaRPr lang="en-US" sz="1400" dirty="0">
              <a:latin typeface="Arial" panose="020B0604020202020204" pitchFamily="34" charset="0"/>
              <a:cs typeface="Arial" panose="020B0604020202020204" pitchFamily="34" charset="0"/>
            </a:endParaRPr>
          </a:p>
        </p:txBody>
      </p:sp>
      <p:sp>
        <p:nvSpPr>
          <p:cNvPr id="6" name="Title 5"/>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943" y="2403933"/>
            <a:ext cx="326698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4: Edge Tracking by Hysteresis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2670928" y="2861133"/>
            <a:ext cx="6096000" cy="738664"/>
          </a:xfrm>
          <a:prstGeom prst="rect">
            <a:avLst/>
          </a:prstGeom>
        </p:spPr>
        <p:txBody>
          <a:bodyPr>
            <a:spAutoFit/>
          </a:bodyPr>
          <a:lstStyle/>
          <a:p>
            <a:r>
              <a:rPr lang="en-US" sz="1400" dirty="0">
                <a:latin typeface="Arial" panose="020B0604020202020204" pitchFamily="34" charset="0"/>
                <a:cs typeface="Arial" panose="020B0604020202020204" pitchFamily="34" charset="0"/>
              </a:rPr>
              <a:t>Based on the threshold results, the hysteresis consists of transforming weak pixels into strong ones, if and only if at least one of the pixels around the one being processed is a strong one, as described below:</a:t>
            </a:r>
            <a:endParaRPr lang="en-US" sz="1400" dirty="0">
              <a:latin typeface="Arial" panose="020B0604020202020204" pitchFamily="34" charset="0"/>
              <a:cs typeface="Arial" panose="020B0604020202020204" pitchFamily="34" charset="0"/>
            </a:endParaRPr>
          </a:p>
        </p:txBody>
      </p:sp>
      <p:sp>
        <p:nvSpPr>
          <p:cNvPr id="6" name="Title 5"/>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88943" y="2403933"/>
            <a:ext cx="3266985"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5: Edge Tracking by Hysteresis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2670928" y="2861133"/>
            <a:ext cx="6096000" cy="738664"/>
          </a:xfrm>
          <a:prstGeom prst="rect">
            <a:avLst/>
          </a:prstGeom>
        </p:spPr>
        <p:txBody>
          <a:bodyPr>
            <a:spAutoFit/>
          </a:bodyPr>
          <a:lstStyle/>
          <a:p>
            <a:r>
              <a:rPr lang="en-US" sz="1400" dirty="0">
                <a:latin typeface="Arial" panose="020B0604020202020204" pitchFamily="34" charset="0"/>
                <a:cs typeface="Arial" panose="020B0604020202020204" pitchFamily="34" charset="0"/>
              </a:rPr>
              <a:t>Based on the threshold results, the hysteresis consists of transforming weak pixels into strong ones, if and only if at least one of the pixels around the one being processed is a strong one, as described below:</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3239532" y="3639602"/>
            <a:ext cx="4688412" cy="1562804"/>
          </a:xfrm>
          <a:prstGeom prst="rect">
            <a:avLst/>
          </a:prstGeom>
        </p:spPr>
      </p:pic>
      <p:sp>
        <p:nvSpPr>
          <p:cNvPr id="7" name="Title 6"/>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9700182" y="6146878"/>
            <a:ext cx="2125903" cy="369332"/>
          </a:xfrm>
          <a:prstGeom prst="rect">
            <a:avLst/>
          </a:prstGeom>
          <a:noFill/>
        </p:spPr>
        <p:txBody>
          <a:bodyPr wrap="none" rtlCol="0">
            <a:spAutoFit/>
          </a:bodyPr>
          <a:lstStyle/>
          <a:p>
            <a:r>
              <a:rPr lang="en-US" dirty="0">
                <a:solidFill>
                  <a:srgbClr val="FF0000"/>
                </a:solidFill>
              </a:rPr>
              <a:t>End of Lecture 16</a:t>
            </a:r>
            <a:endParaRPr lang="en-US" dirty="0">
              <a:solidFill>
                <a:srgbClr val="FF0000"/>
              </a:solidFill>
            </a:endParaRPr>
          </a:p>
        </p:txBody>
      </p:sp>
      <p:sp>
        <p:nvSpPr>
          <p:cNvPr id="7" name="Text Box 6"/>
          <p:cNvSpPr txBox="1"/>
          <p:nvPr/>
        </p:nvSpPr>
        <p:spPr>
          <a:xfrm>
            <a:off x="3355975" y="2574925"/>
            <a:ext cx="4064000" cy="645160"/>
          </a:xfrm>
          <a:prstGeom prst="rect">
            <a:avLst/>
          </a:prstGeom>
          <a:noFill/>
        </p:spPr>
        <p:txBody>
          <a:bodyPr wrap="square" rtlCol="0">
            <a:spAutoFit/>
          </a:bodyPr>
          <a:p>
            <a:r>
              <a:rPr lang="en-US" sz="3600" b="1"/>
              <a:t>End of Lecture 16</a:t>
            </a:r>
            <a:endParaRPr lang="en-US" sz="36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p:cNvSpPr txBox="1"/>
          <p:nvPr/>
        </p:nvSpPr>
        <p:spPr>
          <a:xfrm>
            <a:off x="9700182" y="6146878"/>
            <a:ext cx="2125903" cy="369332"/>
          </a:xfrm>
          <a:prstGeom prst="rect">
            <a:avLst/>
          </a:prstGeom>
          <a:noFill/>
        </p:spPr>
        <p:txBody>
          <a:bodyPr wrap="none" rtlCol="0">
            <a:spAutoFit/>
          </a:bodyPr>
          <a:lstStyle/>
          <a:p>
            <a:r>
              <a:rPr lang="en-US" dirty="0">
                <a:solidFill>
                  <a:srgbClr val="FF0000"/>
                </a:solidFill>
              </a:rPr>
              <a:t>End of Lecture 16</a:t>
            </a:r>
            <a:endParaRPr lang="en-US" dirty="0">
              <a:solidFill>
                <a:srgbClr val="FF0000"/>
              </a:solidFill>
            </a:endParaRPr>
          </a:p>
        </p:txBody>
      </p:sp>
      <p:sp>
        <p:nvSpPr>
          <p:cNvPr id="7" name="Text Box 6"/>
          <p:cNvSpPr txBox="1"/>
          <p:nvPr/>
        </p:nvSpPr>
        <p:spPr>
          <a:xfrm>
            <a:off x="4301490" y="2574925"/>
            <a:ext cx="4064000" cy="645160"/>
          </a:xfrm>
          <a:prstGeom prst="rect">
            <a:avLst/>
          </a:prstGeom>
          <a:noFill/>
        </p:spPr>
        <p:txBody>
          <a:bodyPr wrap="square" rtlCol="0">
            <a:spAutoFit/>
          </a:bodyPr>
          <a:p>
            <a:r>
              <a:rPr lang="en-US" sz="3600" b="1"/>
              <a:t>Morphology</a:t>
            </a:r>
            <a:endParaRPr lang="en-US" sz="36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135826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  Morphology:</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953135"/>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Morphology is a broad set of image processing operations that process images based on shapes. Morphological operations apply a structuring element to an input image, creating an output image of the same size. In a morphological operation, the value of each pixel in the output image is based on a comparison of the corresponding pixel in the input image with its neighbors.</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3142267" y="2589544"/>
            <a:ext cx="6096000" cy="1169551"/>
          </a:xfrm>
          <a:prstGeom prst="rect">
            <a:avLst/>
          </a:prstGeom>
        </p:spPr>
        <p:txBody>
          <a:bodyPr>
            <a:spAutoFit/>
          </a:bodyPr>
          <a:lstStyle/>
          <a:p>
            <a:pPr algn="just"/>
            <a:r>
              <a:rPr lang="en-US" sz="1400" dirty="0">
                <a:latin typeface="Arial" panose="020B0604020202020204" pitchFamily="34" charset="0"/>
                <a:cs typeface="Arial" panose="020B0604020202020204" pitchFamily="34" charset="0"/>
              </a:rPr>
              <a:t>The Canny edge detector is an edge detection operator that uses a multi-stage algorithm to detect a wide range of edges in images. It was developed by </a:t>
            </a:r>
            <a:r>
              <a:rPr lang="en-US" sz="1400" b="1" dirty="0">
                <a:latin typeface="Arial" panose="020B0604020202020204" pitchFamily="34" charset="0"/>
                <a:cs typeface="Arial" panose="020B0604020202020204" pitchFamily="34" charset="0"/>
              </a:rPr>
              <a:t>John F. Canny </a:t>
            </a:r>
            <a:r>
              <a:rPr lang="en-US" sz="1400" dirty="0">
                <a:latin typeface="Arial" panose="020B0604020202020204" pitchFamily="34" charset="0"/>
                <a:cs typeface="Arial" panose="020B0604020202020204" pitchFamily="34" charset="0"/>
              </a:rPr>
              <a:t>in 1986. Canny also produced a </a:t>
            </a:r>
            <a:r>
              <a:rPr lang="en-US" sz="1400" i="1" dirty="0">
                <a:latin typeface="Arial" panose="020B0604020202020204" pitchFamily="34" charset="0"/>
                <a:cs typeface="Arial" panose="020B0604020202020204" pitchFamily="34" charset="0"/>
              </a:rPr>
              <a:t>computational theory of edge detection</a:t>
            </a:r>
            <a:r>
              <a:rPr lang="en-US" sz="1400" dirty="0">
                <a:latin typeface="Arial" panose="020B0604020202020204" pitchFamily="34" charset="0"/>
                <a:cs typeface="Arial" panose="020B0604020202020204" pitchFamily="34" charset="0"/>
              </a:rPr>
              <a:t> explaining why the technique works. </a:t>
            </a: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400282" y="5222450"/>
            <a:ext cx="731290" cy="230832"/>
          </a:xfrm>
          <a:prstGeom prst="rect">
            <a:avLst/>
          </a:prstGeom>
          <a:noFill/>
        </p:spPr>
        <p:txBody>
          <a:bodyPr wrap="none" rtlCol="0">
            <a:spAutoFit/>
          </a:bodyPr>
          <a:lstStyle/>
          <a:p>
            <a:r>
              <a:rPr lang="en-US" sz="900" dirty="0">
                <a:solidFill>
                  <a:schemeClr val="bg1">
                    <a:lumMod val="65000"/>
                  </a:schemeClr>
                </a:solidFill>
              </a:rPr>
              <a:t>Wikipedia</a:t>
            </a:r>
            <a:endParaRPr lang="en-US" sz="900" dirty="0">
              <a:solidFill>
                <a:schemeClr val="bg1">
                  <a:lumMod val="6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1383665"/>
          </a:xfrm>
          <a:prstGeom prst="rect">
            <a:avLst/>
          </a:prstGeom>
        </p:spPr>
        <p:txBody>
          <a:bodyPr wrap="square">
            <a:sp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DILATION:</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value of the output pixel is the maximum value of all pixels in the neighborhood. In a binary image, a pixel is set to 1 if any of the neighboring pixels have the value 1.</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Morphological dilation makes objects more visible and fills in small holes in objects. Lines appear thicker, and filled shapes appear larger.</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521970"/>
          </a:xfrm>
          <a:prstGeom prst="rect">
            <a:avLst/>
          </a:prstGeom>
        </p:spPr>
        <p:txBody>
          <a:bodyPr wrap="square">
            <a:sp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DILATION: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100" name="Picture 99"/>
          <p:cNvPicPr/>
          <p:nvPr/>
        </p:nvPicPr>
        <p:blipFill>
          <a:blip r:embed="rId1"/>
          <a:stretch>
            <a:fillRect/>
          </a:stretch>
        </p:blipFill>
        <p:spPr>
          <a:xfrm>
            <a:off x="3016885" y="2903220"/>
            <a:ext cx="5456555" cy="1896745"/>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521970"/>
          </a:xfrm>
          <a:prstGeom prst="rect">
            <a:avLst/>
          </a:prstGeom>
        </p:spPr>
        <p:txBody>
          <a:bodyPr wrap="square">
            <a:sp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DILATION: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101" name="Picture 100"/>
          <p:cNvPicPr/>
          <p:nvPr/>
        </p:nvPicPr>
        <p:blipFill>
          <a:blip r:embed="rId1"/>
          <a:stretch>
            <a:fillRect/>
          </a:stretch>
        </p:blipFill>
        <p:spPr>
          <a:xfrm>
            <a:off x="1766888" y="3440748"/>
            <a:ext cx="3667125" cy="1419225"/>
          </a:xfrm>
          <a:prstGeom prst="rect">
            <a:avLst/>
          </a:prstGeom>
          <a:noFill/>
          <a:ln w="9525">
            <a:noFill/>
          </a:ln>
        </p:spPr>
      </p:pic>
      <p:pic>
        <p:nvPicPr>
          <p:cNvPr id="102" name="Picture 101"/>
          <p:cNvPicPr/>
          <p:nvPr/>
        </p:nvPicPr>
        <p:blipFill>
          <a:blip r:embed="rId2"/>
          <a:stretch>
            <a:fillRect/>
          </a:stretch>
        </p:blipFill>
        <p:spPr>
          <a:xfrm>
            <a:off x="5912485" y="3308668"/>
            <a:ext cx="4419600" cy="1743075"/>
          </a:xfrm>
          <a:prstGeom prst="rect">
            <a:avLst/>
          </a:prstGeom>
          <a:noFill/>
          <a:ln w="9525">
            <a:noFill/>
          </a:ln>
        </p:spPr>
      </p:pic>
      <p:sp>
        <p:nvSpPr>
          <p:cNvPr id="3" name="Text Box 2"/>
          <p:cNvSpPr txBox="1"/>
          <p:nvPr/>
        </p:nvSpPr>
        <p:spPr>
          <a:xfrm>
            <a:off x="2073275" y="5102225"/>
            <a:ext cx="4064000" cy="275590"/>
          </a:xfrm>
          <a:prstGeom prst="rect">
            <a:avLst/>
          </a:prstGeom>
          <a:noFill/>
        </p:spPr>
        <p:txBody>
          <a:bodyPr wrap="square" rtlCol="0">
            <a:spAutoFit/>
          </a:bodyPr>
          <a:p>
            <a:r>
              <a:rPr lang="en-US" sz="1200" b="1"/>
              <a:t>Morphological Dilation of a Binary Image</a:t>
            </a:r>
            <a:endParaRPr lang="en-US" sz="1200" b="1"/>
          </a:p>
        </p:txBody>
      </p:sp>
      <p:sp>
        <p:nvSpPr>
          <p:cNvPr id="6" name="Text Box 5"/>
          <p:cNvSpPr txBox="1"/>
          <p:nvPr/>
        </p:nvSpPr>
        <p:spPr>
          <a:xfrm>
            <a:off x="6144260" y="5069840"/>
            <a:ext cx="4064000" cy="275590"/>
          </a:xfrm>
          <a:prstGeom prst="rect">
            <a:avLst/>
          </a:prstGeom>
          <a:noFill/>
        </p:spPr>
        <p:txBody>
          <a:bodyPr wrap="square" rtlCol="0">
            <a:spAutoFit/>
          </a:bodyPr>
          <a:p>
            <a:r>
              <a:rPr lang="en-US" sz="1200" b="1"/>
              <a:t>Morphological Dilation of a GrayScale Image</a:t>
            </a:r>
            <a:endParaRPr lang="en-US" sz="1200"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1814830"/>
          </a:xfrm>
          <a:prstGeom prst="rect">
            <a:avLst/>
          </a:prstGeom>
        </p:spPr>
        <p:txBody>
          <a:bodyPr wrap="square">
            <a:sp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EROSION: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The value of the output pixel is the minimum value of all pixels in the neighborhood. In a binary image, a pixel is set to 0 if any of the neighboring pixels have the value 0.</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Morphological erosion removes floating pixels and thin lines so that only substantive objects remain. Remaining lines appear thinner and shapes appear smaller.</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30670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710815"/>
            <a:ext cx="8933180" cy="953135"/>
          </a:xfrm>
          <a:prstGeom prst="rect">
            <a:avLst/>
          </a:prstGeom>
        </p:spPr>
        <p:txBody>
          <a:bodyPr wrap="square">
            <a:sp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EROSION: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pic>
        <p:nvPicPr>
          <p:cNvPr id="103" name="Picture 102"/>
          <p:cNvPicPr/>
          <p:nvPr/>
        </p:nvPicPr>
        <p:blipFill>
          <a:blip r:embed="rId1"/>
          <a:stretch>
            <a:fillRect/>
          </a:stretch>
        </p:blipFill>
        <p:spPr>
          <a:xfrm>
            <a:off x="2947353" y="2792095"/>
            <a:ext cx="6296025" cy="25908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Morphology:</a:t>
            </a:r>
            <a:endParaRPr lang="en-US" sz="1600" dirty="0"/>
          </a:p>
        </p:txBody>
      </p:sp>
      <p:sp>
        <p:nvSpPr>
          <p:cNvPr id="5" name="Rectangle 4"/>
          <p:cNvSpPr/>
          <p:nvPr/>
        </p:nvSpPr>
        <p:spPr>
          <a:xfrm>
            <a:off x="1388943" y="2403933"/>
            <a:ext cx="3213735" cy="737235"/>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Types of Morphological Operations:</a:t>
            </a:r>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a:p>
            <a:endParaRPr lang="en-US" sz="1400" b="1" dirty="0">
              <a:latin typeface="Arial" panose="020B0604020202020204" pitchFamily="34" charset="0"/>
              <a:cs typeface="Arial" panose="020B0604020202020204" pitchFamily="34" charset="0"/>
            </a:endParaRPr>
          </a:p>
        </p:txBody>
      </p:sp>
      <p:sp>
        <p:nvSpPr>
          <p:cNvPr id="4" name="Rectangle 3"/>
          <p:cNvSpPr/>
          <p:nvPr/>
        </p:nvSpPr>
        <p:spPr>
          <a:xfrm>
            <a:off x="1523365" y="2864485"/>
            <a:ext cx="8933180" cy="910590"/>
          </a:xfrm>
          <a:prstGeom prst="rect">
            <a:avLst/>
          </a:prstGeom>
        </p:spPr>
        <p:txBody>
          <a:bodyPr wrap="square">
            <a:noAutofit/>
          </a:bodyPr>
          <a:lstStyle/>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OPEN:         </a:t>
            </a:r>
            <a:r>
              <a:rPr lang="en-US" sz="1400" dirty="0">
                <a:latin typeface="Arial" panose="020B0604020202020204" pitchFamily="34" charset="0"/>
                <a:cs typeface="Arial" panose="020B0604020202020204" pitchFamily="34" charset="0"/>
              </a:rPr>
              <a:t> Erosion Followed by Dilation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CLOSE:  </a:t>
            </a:r>
            <a:r>
              <a:rPr lang="en-US" sz="1400" dirty="0">
                <a:latin typeface="Arial" panose="020B0604020202020204" pitchFamily="34" charset="0"/>
                <a:cs typeface="Arial" panose="020B0604020202020204" pitchFamily="34" charset="0"/>
              </a:rPr>
              <a:t>      Dilation Followed by Erosion</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 Box 6"/>
          <p:cNvSpPr txBox="1"/>
          <p:nvPr/>
        </p:nvSpPr>
        <p:spPr>
          <a:xfrm>
            <a:off x="3355975" y="2574925"/>
            <a:ext cx="5645150" cy="645160"/>
          </a:xfrm>
          <a:prstGeom prst="rect">
            <a:avLst/>
          </a:prstGeom>
          <a:noFill/>
        </p:spPr>
        <p:txBody>
          <a:bodyPr wrap="square" rtlCol="0">
            <a:spAutoFit/>
          </a:bodyPr>
          <a:p>
            <a:r>
              <a:rPr lang="en-US" sz="3600" b="1"/>
              <a:t>End of Lecture 16 _ 17</a:t>
            </a:r>
            <a:endParaRPr lang="en-US" sz="3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3142267" y="2589544"/>
            <a:ext cx="6096000" cy="1169551"/>
          </a:xfrm>
          <a:prstGeom prst="rect">
            <a:avLst/>
          </a:prstGeom>
        </p:spPr>
        <p:txBody>
          <a:bodyPr>
            <a:spAutoFit/>
          </a:bodyPr>
          <a:lstStyle/>
          <a:p>
            <a:pPr algn="just"/>
            <a:r>
              <a:rPr lang="en-US" sz="1400" dirty="0">
                <a:latin typeface="Arial" panose="020B0604020202020204" pitchFamily="34" charset="0"/>
                <a:cs typeface="Arial" panose="020B0604020202020204" pitchFamily="34" charset="0"/>
              </a:rPr>
              <a:t>The Canny edge detector is an edge detection operator that uses a multi-stage algorithm to detect a wide range of edges in images. It was developed by </a:t>
            </a:r>
            <a:r>
              <a:rPr lang="en-US" sz="1400" b="1" dirty="0">
                <a:latin typeface="Arial" panose="020B0604020202020204" pitchFamily="34" charset="0"/>
                <a:cs typeface="Arial" panose="020B0604020202020204" pitchFamily="34" charset="0"/>
              </a:rPr>
              <a:t>John F. Canny </a:t>
            </a:r>
            <a:r>
              <a:rPr lang="en-US" sz="1400" dirty="0">
                <a:latin typeface="Arial" panose="020B0604020202020204" pitchFamily="34" charset="0"/>
                <a:cs typeface="Arial" panose="020B0604020202020204" pitchFamily="34" charset="0"/>
              </a:rPr>
              <a:t>in 1986. Canny also produced a </a:t>
            </a:r>
            <a:r>
              <a:rPr lang="en-US" sz="1400" i="1" dirty="0">
                <a:latin typeface="Arial" panose="020B0604020202020204" pitchFamily="34" charset="0"/>
                <a:cs typeface="Arial" panose="020B0604020202020204" pitchFamily="34" charset="0"/>
              </a:rPr>
              <a:t>computational theory of edge detection</a:t>
            </a:r>
            <a:r>
              <a:rPr lang="en-US" sz="1400" dirty="0">
                <a:latin typeface="Arial" panose="020B0604020202020204" pitchFamily="34" charset="0"/>
                <a:cs typeface="Arial" panose="020B0604020202020204" pitchFamily="34" charset="0"/>
              </a:rPr>
              <a:t> explaining why the technique works. </a:t>
            </a:r>
            <a:endParaRPr lang="en-US" sz="1400" dirty="0">
              <a:latin typeface="Arial" panose="020B0604020202020204" pitchFamily="34" charset="0"/>
              <a:cs typeface="Arial" panose="020B0604020202020204" pitchFamily="34" charset="0"/>
            </a:endParaRPr>
          </a:p>
        </p:txBody>
      </p:sp>
      <p:sp>
        <p:nvSpPr>
          <p:cNvPr id="4" name="TextBox 3"/>
          <p:cNvSpPr txBox="1"/>
          <p:nvPr/>
        </p:nvSpPr>
        <p:spPr>
          <a:xfrm>
            <a:off x="1400282" y="5222450"/>
            <a:ext cx="731290" cy="230832"/>
          </a:xfrm>
          <a:prstGeom prst="rect">
            <a:avLst/>
          </a:prstGeom>
          <a:noFill/>
        </p:spPr>
        <p:txBody>
          <a:bodyPr wrap="none" rtlCol="0">
            <a:spAutoFit/>
          </a:bodyPr>
          <a:lstStyle/>
          <a:p>
            <a:r>
              <a:rPr lang="en-US" sz="900" dirty="0">
                <a:solidFill>
                  <a:schemeClr val="bg1">
                    <a:lumMod val="65000"/>
                  </a:schemeClr>
                </a:solidFill>
              </a:rPr>
              <a:t>Wikipedia</a:t>
            </a:r>
            <a:endParaRPr lang="en-US" sz="900" dirty="0">
              <a:solidFill>
                <a:schemeClr val="bg1">
                  <a:lumMod val="65000"/>
                </a:schemeClr>
              </a:solidFill>
            </a:endParaRPr>
          </a:p>
        </p:txBody>
      </p:sp>
      <p:sp>
        <p:nvSpPr>
          <p:cNvPr id="5" name="Rectangle 4"/>
          <p:cNvSpPr/>
          <p:nvPr/>
        </p:nvSpPr>
        <p:spPr>
          <a:xfrm>
            <a:off x="1723423" y="4094006"/>
            <a:ext cx="8933687"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The algorithm is based on grayscale pictures. Therefore, the pre-requisite is to convert the image to grayscale before following the above-mentioned steps.</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5" name="Rectangle 4"/>
          <p:cNvSpPr/>
          <p:nvPr/>
        </p:nvSpPr>
        <p:spPr>
          <a:xfrm>
            <a:off x="1522831" y="2736502"/>
            <a:ext cx="6096000" cy="2462213"/>
          </a:xfrm>
          <a:prstGeom prst="rect">
            <a:avLst/>
          </a:prstGeom>
        </p:spPr>
        <p:txBody>
          <a:bodyPr>
            <a:spAutoFit/>
          </a:bodyPr>
          <a:lstStyle/>
          <a:p>
            <a:r>
              <a:rPr lang="en-US" sz="1400" dirty="0">
                <a:latin typeface="Arial" panose="020B0604020202020204" pitchFamily="34" charset="0"/>
                <a:cs typeface="Arial" panose="020B0604020202020204" pitchFamily="34" charset="0"/>
              </a:rPr>
              <a:t>The Canny edge detection algorithm is composed of 5 steps:</a:t>
            </a: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Noise reduction;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Gradient calculation;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Non-maximum suppression;</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Double threshold;</a:t>
            </a:r>
            <a:endParaRPr lang="en-US" sz="1400" dirty="0">
              <a:latin typeface="Arial" panose="020B0604020202020204" pitchFamily="34" charset="0"/>
              <a:cs typeface="Arial" panose="020B0604020202020204" pitchFamily="34" charset="0"/>
            </a:endParaRP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dirty="0">
                <a:latin typeface="Arial" panose="020B0604020202020204" pitchFamily="34" charset="0"/>
                <a:cs typeface="Arial" panose="020B0604020202020204" pitchFamily="34" charset="0"/>
              </a:rPr>
              <a:t>Edge Tracking by Hysteresis.</a:t>
            </a:r>
            <a:endParaRPr lang="en-US" sz="1400" dirty="0">
              <a:latin typeface="Arial" panose="020B0604020202020204" pitchFamily="34" charset="0"/>
              <a:cs typeface="Arial" panose="020B0604020202020204" pitchFamily="34" charset="0"/>
            </a:endParaRPr>
          </a:p>
        </p:txBody>
      </p:sp>
      <p:sp>
        <p:nvSpPr>
          <p:cNvPr id="3" name="Rectangle 2"/>
          <p:cNvSpPr/>
          <p:nvPr/>
        </p:nvSpPr>
        <p:spPr>
          <a:xfrm>
            <a:off x="1451143" y="5202000"/>
            <a:ext cx="9289713" cy="230832"/>
          </a:xfrm>
          <a:prstGeom prst="rect">
            <a:avLst/>
          </a:prstGeom>
        </p:spPr>
        <p:txBody>
          <a:bodyPr wrap="square">
            <a:spAutoFit/>
          </a:bodyPr>
          <a:lstStyle/>
          <a:p>
            <a:r>
              <a:rPr lang="en-US" sz="900" dirty="0">
                <a:solidFill>
                  <a:schemeClr val="bg1">
                    <a:lumMod val="65000"/>
                  </a:schemeClr>
                </a:solidFill>
              </a:rPr>
              <a:t>https://towardsdatascience.com/canny-edge-detection-step-by-step-in-python-computer-vision-b49c3a2d8123</a:t>
            </a:r>
            <a:endParaRPr lang="en-US" sz="900" dirty="0">
              <a:solidFill>
                <a:schemeClr val="bg1">
                  <a:lumMod val="6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3" name="Rectangle 2"/>
          <p:cNvSpPr/>
          <p:nvPr/>
        </p:nvSpPr>
        <p:spPr>
          <a:xfrm>
            <a:off x="1522831" y="2408251"/>
            <a:ext cx="6096000" cy="307777"/>
          </a:xfrm>
          <a:prstGeom prst="rect">
            <a:avLst/>
          </a:prstGeom>
        </p:spPr>
        <p:txBody>
          <a:bodyPr>
            <a:spAutoFit/>
          </a:bodyPr>
          <a:lstStyle/>
          <a:p>
            <a:r>
              <a:rPr lang="en-US" sz="1400" dirty="0">
                <a:latin typeface="Arial" panose="020B0604020202020204" pitchFamily="34" charset="0"/>
                <a:cs typeface="Arial" panose="020B0604020202020204" pitchFamily="34" charset="0"/>
              </a:rPr>
              <a:t>Canny Edge Detection Results:</a:t>
            </a:r>
            <a:endParaRPr lang="en-US" sz="1400" dirty="0">
              <a:latin typeface="Arial" panose="020B0604020202020204" pitchFamily="34" charset="0"/>
              <a:cs typeface="Arial" panose="020B0604020202020204" pitchFamily="34" charset="0"/>
            </a:endParaRPr>
          </a:p>
        </p:txBody>
      </p:sp>
      <p:sp>
        <p:nvSpPr>
          <p:cNvPr id="6" name="Rectangle 5"/>
          <p:cNvSpPr/>
          <p:nvPr/>
        </p:nvSpPr>
        <p:spPr>
          <a:xfrm>
            <a:off x="1454869" y="5249331"/>
            <a:ext cx="8829773" cy="215444"/>
          </a:xfrm>
          <a:prstGeom prst="rect">
            <a:avLst/>
          </a:prstGeom>
        </p:spPr>
        <p:txBody>
          <a:bodyPr wrap="square">
            <a:spAutoFit/>
          </a:bodyPr>
          <a:lstStyle/>
          <a:p>
            <a:r>
              <a:rPr lang="en-US" sz="800" dirty="0">
                <a:solidFill>
                  <a:schemeClr val="bg1">
                    <a:lumMod val="65000"/>
                  </a:schemeClr>
                </a:solidFill>
              </a:rPr>
              <a:t>Image Courtesy: https://automaticaddison.com/how-the-canny-edge-detector-works/</a:t>
            </a:r>
            <a:endParaRPr lang="en-US" sz="800" dirty="0">
              <a:solidFill>
                <a:schemeClr val="bg1">
                  <a:lumMod val="65000"/>
                </a:schemeClr>
              </a:solidFill>
            </a:endParaRPr>
          </a:p>
        </p:txBody>
      </p:sp>
      <p:pic>
        <p:nvPicPr>
          <p:cNvPr id="8" name="Picture 7"/>
          <p:cNvPicPr>
            <a:picLocks noChangeAspect="1"/>
          </p:cNvPicPr>
          <p:nvPr/>
        </p:nvPicPr>
        <p:blipFill>
          <a:blip r:embed="rId1"/>
          <a:stretch>
            <a:fillRect/>
          </a:stretch>
        </p:blipFill>
        <p:spPr>
          <a:xfrm>
            <a:off x="4570831" y="2716028"/>
            <a:ext cx="3342247" cy="21724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
        <p:nvSpPr>
          <p:cNvPr id="6" name="Rectangle 5"/>
          <p:cNvSpPr/>
          <p:nvPr/>
        </p:nvSpPr>
        <p:spPr>
          <a:xfrm>
            <a:off x="1735481" y="3429000"/>
            <a:ext cx="8596296" cy="95410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One way to get rid of the noise on the image, is by applying Gaussian blur to smooth it. To do so, image convolution technique is applied with a Gaussian Kernel (3x3, 5x5, 7x7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The kernel size depends on the expected blurring effect. Basically, the smallest the kernel, the less visible is the blur. In our example, we will use a 5 by 5 Gaussian kernel.</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31" y="2045185"/>
            <a:ext cx="8933688" cy="457200"/>
          </a:xfrm>
        </p:spPr>
        <p:txBody>
          <a:bodyPr>
            <a:normAutofit/>
          </a:bodyPr>
          <a:lstStyle/>
          <a:p>
            <a:r>
              <a:rPr lang="en-US" sz="1600" b="1" dirty="0"/>
              <a:t>Canny edge detection</a:t>
            </a:r>
            <a:endParaRPr lang="en-US" sz="1600" dirty="0"/>
          </a:p>
        </p:txBody>
      </p:sp>
      <p:sp>
        <p:nvSpPr>
          <p:cNvPr id="4" name="Rectangle 3"/>
          <p:cNvSpPr/>
          <p:nvPr/>
        </p:nvSpPr>
        <p:spPr>
          <a:xfrm>
            <a:off x="1735481" y="2502385"/>
            <a:ext cx="2241319" cy="307777"/>
          </a:xfrm>
          <a:prstGeom prst="rect">
            <a:avLst/>
          </a:prstGeom>
        </p:spPr>
        <p:txBody>
          <a:bodyPr wrap="none">
            <a:spAutoFit/>
          </a:bodyPr>
          <a:lstStyle/>
          <a:p>
            <a:r>
              <a:rPr lang="en-US" sz="1400" b="1" dirty="0">
                <a:latin typeface="Arial" panose="020B0604020202020204" pitchFamily="34" charset="0"/>
                <a:cs typeface="Arial" panose="020B0604020202020204" pitchFamily="34" charset="0"/>
              </a:rPr>
              <a:t>Step 1: Noise Reduction</a:t>
            </a:r>
            <a:endParaRPr lang="en-US" sz="1400" b="1" dirty="0">
              <a:latin typeface="Arial" panose="020B0604020202020204" pitchFamily="34" charset="0"/>
              <a:cs typeface="Arial" panose="020B0604020202020204" pitchFamily="34" charset="0"/>
            </a:endParaRPr>
          </a:p>
        </p:txBody>
      </p:sp>
      <p:sp>
        <p:nvSpPr>
          <p:cNvPr id="5" name="TextBox 4"/>
          <p:cNvSpPr txBox="1"/>
          <p:nvPr/>
        </p:nvSpPr>
        <p:spPr>
          <a:xfrm>
            <a:off x="1735481" y="2823871"/>
            <a:ext cx="8256932" cy="8002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As the edge detection is highly sensitive to noise (and the main logic to </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Detect edges is using derivatives) , noise reduction is required as first step.</a:t>
            </a:r>
            <a:endParaRPr lang="en-US" sz="1400" dirty="0">
              <a:latin typeface="Arial" panose="020B0604020202020204" pitchFamily="34" charset="0"/>
              <a:cs typeface="Arial" panose="020B0604020202020204" pitchFamily="34" charset="0"/>
            </a:endParaRPr>
          </a:p>
          <a:p>
            <a:endParaRPr lang="en-US" dirty="0"/>
          </a:p>
        </p:txBody>
      </p:sp>
      <p:sp>
        <p:nvSpPr>
          <p:cNvPr id="6" name="Rectangle 5"/>
          <p:cNvSpPr/>
          <p:nvPr/>
        </p:nvSpPr>
        <p:spPr>
          <a:xfrm>
            <a:off x="1735481" y="3429000"/>
            <a:ext cx="8596296" cy="954107"/>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One way to get rid of the noise on the image, is by applying Gaussian blur to smooth it. To do so, image convolution technique is applied with a Gaussian Kernel (3x3, 5x5, 7x7 </a:t>
            </a:r>
            <a:r>
              <a:rPr lang="en-US" sz="1400" dirty="0" err="1">
                <a:latin typeface="Arial" panose="020B0604020202020204" pitchFamily="34" charset="0"/>
                <a:cs typeface="Arial" panose="020B0604020202020204" pitchFamily="34" charset="0"/>
              </a:rPr>
              <a:t>etc</a:t>
            </a:r>
            <a:r>
              <a:rPr lang="en-US" sz="1400" dirty="0">
                <a:latin typeface="Arial" panose="020B0604020202020204" pitchFamily="34" charset="0"/>
                <a:cs typeface="Arial" panose="020B0604020202020204" pitchFamily="34" charset="0"/>
              </a:rPr>
              <a:t>…). The kernel size depends on the expected blurring effect. Basically, the smallest the kernel, the less visible is the blur. In our example, we will use a 5 by 5 Gaussian kernel.</a:t>
            </a:r>
            <a:endParaRPr lang="en-US" sz="1400" dirty="0">
              <a:latin typeface="Arial" panose="020B0604020202020204" pitchFamily="34" charset="0"/>
              <a:cs typeface="Arial" panose="020B0604020202020204" pitchFamily="34" charset="0"/>
            </a:endParaRPr>
          </a:p>
        </p:txBody>
      </p:sp>
      <p:pic>
        <p:nvPicPr>
          <p:cNvPr id="7" name="Picture 6" descr="eqngaus2.gif"/>
          <p:cNvPicPr>
            <a:picLocks noChangeAspect="1"/>
          </p:cNvPicPr>
          <p:nvPr/>
        </p:nvPicPr>
        <p:blipFill>
          <a:blip r:embed="rId1"/>
          <a:stretch>
            <a:fillRect/>
          </a:stretch>
        </p:blipFill>
        <p:spPr>
          <a:xfrm>
            <a:off x="4872516" y="4550705"/>
            <a:ext cx="2600325" cy="590550"/>
          </a:xfrm>
          <a:prstGeom prst="rect">
            <a:avLst/>
          </a:prstGeom>
        </p:spPr>
      </p:pic>
      <p:sp>
        <p:nvSpPr>
          <p:cNvPr id="3" name="TextBox 2"/>
          <p:cNvSpPr txBox="1"/>
          <p:nvPr/>
        </p:nvSpPr>
        <p:spPr>
          <a:xfrm>
            <a:off x="2342963" y="4680459"/>
            <a:ext cx="2441694" cy="307777"/>
          </a:xfrm>
          <a:prstGeom prst="rect">
            <a:avLst/>
          </a:prstGeom>
          <a:noFill/>
        </p:spPr>
        <p:txBody>
          <a:bodyPr wrap="none" rtlCol="0">
            <a:spAutoFit/>
          </a:bodyPr>
          <a:lstStyle/>
          <a:p>
            <a:r>
              <a:rPr lang="en-US" sz="1400" dirty="0">
                <a:latin typeface="Arial" panose="020B0604020202020204" pitchFamily="34" charset="0"/>
                <a:cs typeface="Arial" panose="020B0604020202020204" pitchFamily="34" charset="0"/>
              </a:rPr>
              <a:t>Formula to compute Kernel: </a:t>
            </a:r>
            <a:endParaRPr lang="en-US" sz="1400" dirty="0">
              <a:latin typeface="Arial" panose="020B0604020202020204" pitchFamily="34" charset="0"/>
              <a:cs typeface="Arial" panose="020B0604020202020204"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{E830BF08-1C3F-4B56-839D-2104272624BE}tf78438558_win32</Template>
  <TotalTime>0</TotalTime>
  <Words>8627</Words>
  <Application>WPS Presentation</Application>
  <PresentationFormat>Widescreen</PresentationFormat>
  <Paragraphs>278</Paragraphs>
  <Slides>36</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SimSun</vt:lpstr>
      <vt:lpstr>Wingdings</vt:lpstr>
      <vt:lpstr>Garamond</vt:lpstr>
      <vt:lpstr>Century Gothic</vt:lpstr>
      <vt:lpstr>Microsoft YaHei</vt:lpstr>
      <vt:lpstr>Arial Unicode MS</vt:lpstr>
      <vt:lpstr>Calibri</vt:lpstr>
      <vt:lpstr>Cambria Math</vt:lpstr>
      <vt:lpstr>SavonVTI</vt:lpstr>
      <vt:lpstr>Medical Image Analysis</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Canny edge detection</vt:lpstr>
      <vt:lpstr>PowerPoint 演示文稿</vt:lpstr>
      <vt:lpstr>PowerPoint 演示文稿</vt:lpstr>
      <vt:lpstr>Morphology:</vt:lpstr>
      <vt:lpstr>Morphology:</vt:lpstr>
      <vt:lpstr>Morphology:</vt:lpstr>
      <vt:lpstr>Morphology:</vt:lpstr>
      <vt:lpstr>Morphology:</vt:lpstr>
      <vt:lpstr>Morphology:</vt:lpstr>
      <vt:lpstr>Morphology: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Dr. Zobia Suhail</cp:lastModifiedBy>
  <cp:revision>15</cp:revision>
  <dcterms:created xsi:type="dcterms:W3CDTF">2020-09-15T06:38:00Z</dcterms:created>
  <dcterms:modified xsi:type="dcterms:W3CDTF">2024-11-28T05:05:04Z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142FB4749A4B4D7EA38B982125B04C03</vt:lpwstr>
  </property>
  <property fmtid="{D5CDD505-2E9C-101B-9397-08002B2CF9AE}" pid="4" name="KSOProductBuildVer">
    <vt:lpwstr>1033-12.2.0.18911</vt:lpwstr>
  </property>
</Properties>
</file>