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llaboutcircuits.com/technical-articles/image-histogram-characteristics-machine-learning-image-processi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allaboutcircuits.com/technical-articles/image-histogram-characteristics-machine-learning-image-processing/" TargetMode="Externa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hyperlink" Target="https://www.allaboutcircuits.com/technical-articles/image-histogram-characteristics-machine-learning-image-processin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hyperlink" Target="https://www.allaboutcircuits.com/technical-articles/image-histogram-characteristics-machine-learning-image-processin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hyperlink" Target="https://www.allaboutcircuits.com/technical-articles/image-histogram-characteristics-machine-learning-image-processin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0950" y="3429000"/>
            <a:ext cx="10704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Practice: To read DICOM image and view it using </a:t>
            </a:r>
            <a:r>
              <a:rPr lang="en-US" sz="2800" dirty="0" err="1"/>
              <a:t>imageIO</a:t>
            </a:r>
            <a:r>
              <a:rPr lang="en-US" sz="2800" dirty="0"/>
              <a:t> and </a:t>
            </a:r>
            <a:endParaRPr lang="en-US" sz="2800" dirty="0"/>
          </a:p>
          <a:p>
            <a:pPr algn="ctr"/>
            <a:r>
              <a:rPr lang="en-US" sz="2800" dirty="0"/>
              <a:t>Matplotlib libraries in Python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76783" y="150550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389994"/>
            <a:ext cx="631134" cy="631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5649" y="1389994"/>
            <a:ext cx="631134" cy="6311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963" y="2093499"/>
            <a:ext cx="4049901" cy="3353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0950" y="1153097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Intensities: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9632" y="1887030"/>
            <a:ext cx="89193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Images are represented as two dimension array array, where each element of the</a:t>
            </a:r>
            <a:endParaRPr lang="en-US" dirty="0"/>
          </a:p>
          <a:p>
            <a:r>
              <a:rPr lang="en-US" dirty="0"/>
              <a:t>Array represents individual component of the image that us called picture element</a:t>
            </a:r>
            <a:endParaRPr lang="en-US" dirty="0"/>
          </a:p>
          <a:p>
            <a:r>
              <a:rPr lang="en-US" dirty="0"/>
              <a:t>Or </a:t>
            </a:r>
            <a:r>
              <a:rPr lang="en-US" sz="2400" dirty="0"/>
              <a:t>pixel.</a:t>
            </a:r>
            <a:endParaRPr lang="en-US" sz="2400" dirty="0"/>
          </a:p>
          <a:p>
            <a:endParaRPr lang="en-US" sz="2400" dirty="0"/>
          </a:p>
          <a:p>
            <a:r>
              <a:rPr lang="en-US" dirty="0"/>
              <a:t>The number of bits used to store that value of the pixel identify the number of grey levels (or</a:t>
            </a:r>
            <a:endParaRPr lang="en-US" dirty="0"/>
          </a:p>
          <a:p>
            <a:r>
              <a:rPr lang="en-US" dirty="0"/>
              <a:t>Possible grey level values) used to describe a pixel.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5787" y="6537803"/>
            <a:ext cx="11009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"/>
              </a:rPr>
              <a:t>Source Courtesy: https://www.allaboutcircuits.com/technical-articles/image-histogram-characteristics-machine-learning-image-processing/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779776" y="4657985"/>
            <a:ext cx="641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many values can be stored to represent image pixel 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50950" y="1153097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Intensities: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9632" y="2130870"/>
            <a:ext cx="89193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Images are represented as two dimension array array, where each element of the</a:t>
            </a:r>
            <a:endParaRPr lang="en-US" dirty="0"/>
          </a:p>
          <a:p>
            <a:r>
              <a:rPr lang="en-US" dirty="0"/>
              <a:t>Array represents individual component of the image that us called picture element</a:t>
            </a:r>
            <a:endParaRPr lang="en-US" dirty="0"/>
          </a:p>
          <a:p>
            <a:r>
              <a:rPr lang="en-US" dirty="0"/>
              <a:t>Or </a:t>
            </a:r>
            <a:r>
              <a:rPr lang="en-US" sz="2400" dirty="0"/>
              <a:t>pixel.</a:t>
            </a:r>
            <a:endParaRPr lang="en-US" sz="2400" dirty="0"/>
          </a:p>
          <a:p>
            <a:endParaRPr lang="en-US" sz="2400" dirty="0"/>
          </a:p>
          <a:p>
            <a:r>
              <a:rPr lang="en-US" dirty="0"/>
              <a:t>The number of bits used to store that value of the pixel identify the number of grey levels (or</a:t>
            </a:r>
            <a:endParaRPr lang="en-US" dirty="0"/>
          </a:p>
          <a:p>
            <a:r>
              <a:rPr lang="en-US" dirty="0"/>
              <a:t>Possible grey level values) used to describe a pixel.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4546"/>
          <a:stretch>
            <a:fillRect/>
          </a:stretch>
        </p:blipFill>
        <p:spPr>
          <a:xfrm>
            <a:off x="2946797" y="4245540"/>
            <a:ext cx="6298406" cy="16167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5787" y="6537803"/>
            <a:ext cx="11009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Source Courtesy: https://www.allaboutcircuits.com/technical-articles/image-histogram-characteristics-machine-learning-image-processing/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250950" y="1153097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Intensities: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0950" y="1153097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Intensities:</a:t>
            </a:r>
            <a:endParaRPr lang="en-US" sz="2400" dirty="0"/>
          </a:p>
        </p:txBody>
      </p:sp>
      <p:sp>
        <p:nvSpPr>
          <p:cNvPr id="10" name="TextBox 14"/>
          <p:cNvSpPr txBox="1"/>
          <p:nvPr/>
        </p:nvSpPr>
        <p:spPr>
          <a:xfrm>
            <a:off x="1723018" y="185401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Effects of Grey Values: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745025" y="6626847"/>
            <a:ext cx="1955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 copyright: Gonzalez &amp; Woods </a:t>
            </a:r>
            <a:endParaRPr lang="en-US" sz="900" dirty="0"/>
          </a:p>
        </p:txBody>
      </p:sp>
      <p:sp>
        <p:nvSpPr>
          <p:cNvPr id="12" name="TextBox 1"/>
          <p:cNvSpPr txBox="1"/>
          <p:nvPr/>
        </p:nvSpPr>
        <p:spPr>
          <a:xfrm>
            <a:off x="4266801" y="5343943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Resolution: 452 x 354 (for all images)</a:t>
            </a:r>
            <a:endParaRPr lang="en-US" dirty="0"/>
          </a:p>
        </p:txBody>
      </p:sp>
      <p:pic>
        <p:nvPicPr>
          <p:cNvPr id="13" name="Picture 12" descr="PPT - Digital Image Processing: Digital Imaging Fundamentals PowerPoint  Presentation - ID:494338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19650" r="4042" b="41000"/>
          <a:stretch>
            <a:fillRect/>
          </a:stretch>
        </p:blipFill>
        <p:spPr bwMode="auto">
          <a:xfrm>
            <a:off x="3059281" y="2709660"/>
            <a:ext cx="6803834" cy="22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0950" y="1153097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Intensities:</a:t>
            </a:r>
            <a:endParaRPr lang="en-US" sz="2400" dirty="0"/>
          </a:p>
        </p:txBody>
      </p:sp>
      <p:sp>
        <p:nvSpPr>
          <p:cNvPr id="8" name="TextBox 14"/>
          <p:cNvSpPr txBox="1"/>
          <p:nvPr/>
        </p:nvSpPr>
        <p:spPr>
          <a:xfrm>
            <a:off x="2232950" y="1594323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Effects of Grey Values: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13879" y="6627168"/>
            <a:ext cx="1955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 copyright: Gonzalez &amp; Woods </a:t>
            </a:r>
            <a:endParaRPr lang="en-US" sz="900" dirty="0"/>
          </a:p>
        </p:txBody>
      </p:sp>
      <p:sp>
        <p:nvSpPr>
          <p:cNvPr id="15" name="TextBox 1"/>
          <p:cNvSpPr txBox="1"/>
          <p:nvPr/>
        </p:nvSpPr>
        <p:spPr>
          <a:xfrm>
            <a:off x="4395533" y="5806201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Resolution: 452 x 354 (for all images)</a:t>
            </a:r>
            <a:endParaRPr lang="en-US" dirty="0"/>
          </a:p>
        </p:txBody>
      </p:sp>
      <p:pic>
        <p:nvPicPr>
          <p:cNvPr id="16" name="Picture 15" descr="PPT - Digital Image Processing: Digital Imaging Fundamentals PowerPoint  Presentation - ID:494338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t="59000" r="4041"/>
          <a:stretch>
            <a:fillRect/>
          </a:stretch>
        </p:blipFill>
        <p:spPr bwMode="auto">
          <a:xfrm>
            <a:off x="3025902" y="3017438"/>
            <a:ext cx="6629146" cy="22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963" y="2093499"/>
            <a:ext cx="5463845" cy="4523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1539" y="1258612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Intensities: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794389" y="2211483"/>
            <a:ext cx="1784463" cy="1792224"/>
          </a:xfrm>
          <a:prstGeom prst="rect">
            <a:avLst/>
          </a:prstGeom>
          <a:solidFill>
            <a:schemeClr val="lt1">
              <a:alpha val="16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94389" y="2321211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94389" y="2455323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94389" y="2583339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94389" y="2680875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94389" y="2802795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94389" y="2912523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94389" y="2997867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94389" y="3900075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94389" y="3802539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94389" y="3711437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4389" y="3601371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4389" y="3516027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94389" y="3394107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94389" y="3284379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94389" y="3186843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94389" y="3104547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98021" y="2211483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89461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66456" y="2211483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60149" y="220843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45493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30837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07832" y="2235867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01525" y="222367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72085" y="220843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51333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42773" y="222367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22021" y="220843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13461" y="220843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773592" y="2211483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46744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22149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07493" y="220843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86741" y="2205387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72424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47829" y="222367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06536" y="2220627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963" y="2093499"/>
            <a:ext cx="5463845" cy="4523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1539" y="1258612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Intensities: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794389" y="2211483"/>
            <a:ext cx="1784463" cy="1792224"/>
          </a:xfrm>
          <a:prstGeom prst="rect">
            <a:avLst/>
          </a:prstGeom>
          <a:solidFill>
            <a:schemeClr val="lt1">
              <a:alpha val="16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94389" y="2321211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94389" y="2455323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94389" y="2583339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94389" y="2680875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94389" y="2802795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94389" y="2912523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94389" y="2997867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94389" y="3900075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94389" y="3802539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94389" y="3711437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4389" y="3601371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4389" y="3516027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94389" y="3394107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94389" y="3284379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94389" y="3186843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94389" y="3104547"/>
            <a:ext cx="17844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98021" y="2211483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89461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66456" y="2211483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60149" y="220843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45493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30837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07832" y="2235867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01525" y="222367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72085" y="220843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51333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42773" y="222367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22021" y="220843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13461" y="220843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773592" y="2211483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46744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22149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07493" y="220843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86741" y="2205387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72424" y="2217579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47829" y="2223675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06536" y="2220627"/>
            <a:ext cx="0" cy="17922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66002" y="2235867"/>
            <a:ext cx="628387" cy="3474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84798" y="2537026"/>
            <a:ext cx="628387" cy="3474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184798" y="2861009"/>
            <a:ext cx="628387" cy="3474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3591" y="2350472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 of Pixel [1,1]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90842" y="2721692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 of Pixel [3,1]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02983" y="3099713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 of Pixel [6,1]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539" y="1258612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Intensities: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84704" y="2750862"/>
            <a:ext cx="747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image is composed of three channels of 2D images, where each channel</a:t>
            </a:r>
            <a:endParaRPr lang="en-US" dirty="0"/>
          </a:p>
          <a:p>
            <a:r>
              <a:rPr lang="en-US" dirty="0"/>
              <a:t>Represents RED ,  GREEN and BLUE (RGB) components of the image</a:t>
            </a:r>
            <a:endParaRPr lang="en-US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945698" y="4116028"/>
          <a:ext cx="266191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274"/>
                <a:gridCol w="380274"/>
                <a:gridCol w="380274"/>
                <a:gridCol w="380274"/>
                <a:gridCol w="380274"/>
                <a:gridCol w="380274"/>
                <a:gridCol w="380274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/>
        </p:nvGraphicFramePr>
        <p:xfrm>
          <a:off x="4850061" y="4116028"/>
          <a:ext cx="266191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274"/>
                <a:gridCol w="380274"/>
                <a:gridCol w="380274"/>
                <a:gridCol w="380274"/>
                <a:gridCol w="380274"/>
                <a:gridCol w="380274"/>
                <a:gridCol w="380274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/>
        </p:nvGraphicFramePr>
        <p:xfrm>
          <a:off x="7803195" y="4116028"/>
          <a:ext cx="266191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274"/>
                <a:gridCol w="380274"/>
                <a:gridCol w="380274"/>
                <a:gridCol w="380274"/>
                <a:gridCol w="380274"/>
                <a:gridCol w="380274"/>
                <a:gridCol w="380274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539" y="1258612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Intensities: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84704" y="2750862"/>
            <a:ext cx="747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image is composed of three channels of 2D images, where each channel</a:t>
            </a:r>
            <a:endParaRPr lang="en-US" dirty="0"/>
          </a:p>
          <a:p>
            <a:r>
              <a:rPr lang="en-US" dirty="0"/>
              <a:t>Represents RED ,  GREEN and BLUE (RGB) components of the image</a:t>
            </a:r>
            <a:endParaRPr lang="en-US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945698" y="4116028"/>
          <a:ext cx="266191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274"/>
                <a:gridCol w="380274"/>
                <a:gridCol w="380274"/>
                <a:gridCol w="380274"/>
                <a:gridCol w="380274"/>
                <a:gridCol w="380274"/>
                <a:gridCol w="380274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/>
        </p:nvGraphicFramePr>
        <p:xfrm>
          <a:off x="2332267" y="4481788"/>
          <a:ext cx="266191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274"/>
                <a:gridCol w="380274"/>
                <a:gridCol w="380274"/>
                <a:gridCol w="380274"/>
                <a:gridCol w="380274"/>
                <a:gridCol w="380274"/>
                <a:gridCol w="380274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7"/>
          <p:cNvGraphicFramePr>
            <a:graphicFrameLocks noGrp="1"/>
          </p:cNvGraphicFramePr>
          <p:nvPr/>
        </p:nvGraphicFramePr>
        <p:xfrm>
          <a:off x="2718836" y="4847548"/>
          <a:ext cx="266191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274"/>
                <a:gridCol w="380274"/>
                <a:gridCol w="380274"/>
                <a:gridCol w="380274"/>
                <a:gridCol w="380274"/>
                <a:gridCol w="380274"/>
                <a:gridCol w="380274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73525" y="41124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6499" y="4508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39824" y="48577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96499" y="4297122"/>
            <a:ext cx="6237901" cy="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0192" y="5042374"/>
            <a:ext cx="5474208" cy="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4704" y="4628774"/>
            <a:ext cx="5949696" cy="1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8517845" y="3984477"/>
            <a:ext cx="438892" cy="128859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737291" y="4444108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(180, 70, 230)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2367445" y="6131596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Dr. zobia Suhail</a:t>
            </a:r>
            <a:endParaRPr lang="en-US"/>
          </a:p>
          <a:p>
            <a:r>
              <a:rPr lang="en-US"/>
              <a:t>PhD in Medical image processing</a:t>
            </a:r>
            <a:endParaRPr lang="en-US"/>
          </a:p>
          <a:p>
            <a:r>
              <a:rPr lang="en-US"/>
              <a:t>Aberystwyth university, Wales, uk (2019)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50950" y="14131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How we can process images using computers?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50950" y="14131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How we can process images using computers?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070" name="Picture 22" descr="https://lh3.googleusercontent.com/Ut4wt6yVSQWkhfpM3prKgLVC6awPPHSaAvymZmOhV2RtIUc1tCNJEvQeLdzJZfHANitWDLTNY0b0aJu7RGyWOsk9Fv6y027zI0WWSW1GZDOBLhobAkeLLHi-5l-DUHvi4X634UQ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26101" r="57800" b="40565"/>
          <a:stretch>
            <a:fillRect/>
          </a:stretch>
        </p:blipFill>
        <p:spPr bwMode="auto">
          <a:xfrm>
            <a:off x="2389632" y="3096768"/>
            <a:ext cx="156057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108704" y="32833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Input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pic>
        <p:nvPicPr>
          <p:cNvPr id="2072" name="Picture 24" descr="https://lh6.googleusercontent.com/c6zm0cylQd6MYzGk1O3frItjll7P-GVqlsRppFVmi7zXx3V_okp7u1UmaO660Oo2rreITYxQMwA_eHPxe-XOExoCPe4-AbcRyrbMqvNdEWimoiqynoaU2BYnlER_dYLcv6pOv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41" y="2872128"/>
            <a:ext cx="2270185" cy="19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lh3.googleusercontent.com/Ut4wt6yVSQWkhfpM3prKgLVC6awPPHSaAvymZmOhV2RtIUc1tCNJEvQeLdzJZfHANitWDLTNY0b0aJu7RGyWOsk9Fv6y027zI0WWSW1GZDOBLhobAkeLLHi-5l-DUHvi4X634UQ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26104" r="58400" b="40562"/>
          <a:stretch>
            <a:fillRect/>
          </a:stretch>
        </p:blipFill>
        <p:spPr bwMode="auto">
          <a:xfrm>
            <a:off x="8427119" y="2983040"/>
            <a:ext cx="156057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315200" y="32443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Output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79447" y="3705999"/>
            <a:ext cx="1026575" cy="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15200" y="3613666"/>
            <a:ext cx="1026575" cy="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35032" y="46394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Process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50950" y="14131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How we can process images using computers?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070" name="Picture 22" descr="https://lh3.googleusercontent.com/Ut4wt6yVSQWkhfpM3prKgLVC6awPPHSaAvymZmOhV2RtIUc1tCNJEvQeLdzJZfHANitWDLTNY0b0aJu7RGyWOsk9Fv6y027zI0WWSW1GZDOBLhobAkeLLHi-5l-DUHvi4X634UQ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26101" r="57800" b="40565"/>
          <a:stretch>
            <a:fillRect/>
          </a:stretch>
        </p:blipFill>
        <p:spPr bwMode="auto">
          <a:xfrm>
            <a:off x="2389632" y="3096768"/>
            <a:ext cx="156057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108704" y="32833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Input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pic>
        <p:nvPicPr>
          <p:cNvPr id="2072" name="Picture 24" descr="https://lh6.googleusercontent.com/c6zm0cylQd6MYzGk1O3frItjll7P-GVqlsRppFVmi7zXx3V_okp7u1UmaO660Oo2rreITYxQMwA_eHPxe-XOExoCPe4-AbcRyrbMqvNdEWimoiqynoaU2BYnlER_dYLcv6pOv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765" y="2872128"/>
            <a:ext cx="2270185" cy="19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67660" y="31871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In Memory Image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79447" y="3705999"/>
            <a:ext cx="1026575" cy="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728504" y="3613666"/>
            <a:ext cx="1026575" cy="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22" descr="https://lh3.googleusercontent.com/Ut4wt6yVSQWkhfpM3prKgLVC6awPPHSaAvymZmOhV2RtIUc1tCNJEvQeLdzJZfHANitWDLTNY0b0aJu7RGyWOsk9Fv6y027zI0WWSW1GZDOBLhobAkeLLHi-5l-DUHvi4X634UQ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26101" r="57800" b="40565"/>
          <a:stretch>
            <a:fillRect/>
          </a:stretch>
        </p:blipFill>
        <p:spPr bwMode="auto">
          <a:xfrm>
            <a:off x="9612189" y="2805510"/>
            <a:ext cx="156057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425507" y="46528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Read Image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636573" y="2938272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57307" y="3066288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657306" y="3199299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636572" y="3313855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657306" y="3429000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57305" y="3559045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642668" y="3689075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673148" y="3834383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673148" y="3963395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673148" y="4074856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73148" y="4183316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797515" y="2805510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925531" y="2805509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041355" y="2805509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68128" y="2805509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79099" y="2799045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394923" y="2799044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522939" y="2799044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649712" y="2799044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777728" y="2805140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899648" y="2805140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09376" y="2807236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9712763" y="2366036"/>
            <a:ext cx="779106" cy="52344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9226909" y="4254213"/>
            <a:ext cx="485854" cy="48654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10491869" y="20488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898317" y="47260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178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50950" y="14131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How we can process images using computers?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7" name="Picture 22" descr="https://lh3.googleusercontent.com/Ut4wt6yVSQWkhfpM3prKgLVC6awPPHSaAvymZmOhV2RtIUc1tCNJEvQeLdzJZfHANitWDLTNY0b0aJu7RGyWOsk9Fv6y027zI0WWSW1GZDOBLhobAkeLLHi-5l-DUHvi4X634UQ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26101" r="57800" b="40565"/>
          <a:stretch>
            <a:fillRect/>
          </a:stretch>
        </p:blipFill>
        <p:spPr bwMode="auto">
          <a:xfrm>
            <a:off x="1748349" y="2997498"/>
            <a:ext cx="156057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772733" y="3130260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93467" y="3258276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93466" y="3391287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72732" y="3505843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3466" y="3620988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93465" y="3751033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78828" y="3881063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09308" y="4026371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09308" y="4155383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09308" y="4266844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09308" y="4375304"/>
            <a:ext cx="147033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33675" y="2997498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61691" y="2997497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7515" y="2997497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04288" y="2997497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15259" y="3003225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31083" y="3003224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59099" y="3003224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85872" y="2991032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13888" y="2997128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35808" y="2997128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45536" y="2999224"/>
            <a:ext cx="0" cy="152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548403" y="2794806"/>
            <a:ext cx="1853165" cy="14902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554518" y="2802257"/>
            <a:ext cx="0" cy="174644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2153" y="241649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25875" y="419063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pic>
        <p:nvPicPr>
          <p:cNvPr id="4098" name="Picture 2" descr="https://lh5.googleusercontent.com/ESRTficN6yf_BZwLVRCuiCsCMNQczr9cMBhE0nE8ZYBee81uyfibR1JYqLOAe35sCalsb7692S7JNUZ3SnGXGxCDPGh854bHvkGvKIUn8lM8A81_Vg3HdZgnEyI3uSUWuSmaj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00" y="2716692"/>
            <a:ext cx="1930276" cy="17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792982" y="4843321"/>
            <a:ext cx="7717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I [2,3]            access pixel value from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second row and third column.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703600" y="5059132"/>
            <a:ext cx="450460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50950" y="14131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How we can process images using computers?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2982" y="4843321"/>
            <a:ext cx="7717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I [2,3]            access pixel value from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second row and third column.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703600" y="5059132"/>
            <a:ext cx="450460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24" name="Picture 4" descr="https://lh5.googleusercontent.com/ESRTficN6yf_BZwLVRCuiCsCMNQczr9cMBhE0nE8ZYBee81uyfibR1JYqLOAe35sCalsb7692S7JNUZ3SnGXGxCDPGh854bHvkGvKIUn8lM8A81_Vg3HdZgnEyI3uSUWuSmajiQ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2614613"/>
            <a:ext cx="18002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79515" y="3232772"/>
            <a:ext cx="438912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4272" y="1674673"/>
            <a:ext cx="8875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Image as Function:</a:t>
            </a:r>
            <a:endParaRPr 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endParaRPr 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f( x, y ) gives the intensity at position ( x, y ) with a finite range: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                              f: [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a,b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]x[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c,d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]     [0,1] 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A color image is just three functions pasted together.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                f (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) = [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) ,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) , f</a:t>
            </a:r>
            <a:r>
              <a:rPr lang="en-US" baseline="-25000" dirty="0">
                <a:solidFill>
                  <a:srgbClr val="000000"/>
                </a:solidFill>
                <a:latin typeface="Century Gothic" panose="020B050202020202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) ]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82733" y="3515474"/>
            <a:ext cx="3061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8656" y="1874838"/>
            <a:ext cx="9009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Image as Function: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Image processing  usually defines a new image in terms of the existing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Image f.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i.e.                         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ꞌ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= g ( f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)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Is an example of a simple operation that transforms each pixel individually.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8656" y="1874838"/>
            <a:ext cx="9009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Image as Function: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8656" y="2582258"/>
            <a:ext cx="94366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Example : Convert color image to Greyscale Image.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ꞌ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= g ( f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)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Where  f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ꞌ (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)  is the greyscale image and f in representing color image,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Whereas g is a function that is used to convert color image to greyscale.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8656" y="1874838"/>
            <a:ext cx="9009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Image as Function: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8656" y="2798168"/>
            <a:ext cx="9156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Example : Convert color image to Greyscale Image.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ꞌ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= g ( f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)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New grayscale image = ( (0.3 * R) + (0.59 * G) + (0.11 * B) )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8656" y="1874838"/>
            <a:ext cx="9009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Image as Function: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38656" y="2336503"/>
            <a:ext cx="736429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Example : Convert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image to Greyscale Image.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9" name="Picture 5" descr="https://lh6.googleusercontent.com/PYkfBlEin4Hsy0yq_dT8o643Ml0XhrngbQsFEKq-b85GHs_0tz2z0UyP8Az1khaBr8EnJbeXU5DxuwzYUxIdJhZi0hx4kxcr-JoocVVayrGj_88-n2UniGvzfIJpiGBM-vAs5s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060" y="3087046"/>
            <a:ext cx="2018762" cy="155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4.googleusercontent.com/okC8QRyGIBJgEQKjY9fUzJUxEvsvkgYCO0IXCk2Z_wMY2JXPrGI3Eot--vJ29C_5zmBiDMuV1khwp8Fm3Q0fiOdRf5JPAvBa2M_xDog9qNojtafPhBphQ7z0R4o89i-Dm83C9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17" y="3082213"/>
            <a:ext cx="2319354" cy="144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426822" y="3852672"/>
            <a:ext cx="2431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6237" y="3429000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 </a:t>
            </a:r>
            <a:r>
              <a:rPr lang="es-ES" b="1" baseline="30000" dirty="0"/>
              <a:t>ꞌ</a:t>
            </a:r>
            <a:r>
              <a:rPr lang="es-ES" dirty="0"/>
              <a:t>= g ( f (</a:t>
            </a:r>
            <a:r>
              <a:rPr lang="es-ES" dirty="0" err="1"/>
              <a:t>x,y</a:t>
            </a:r>
            <a:r>
              <a:rPr lang="es-ES" dirty="0"/>
              <a:t>) )</a:t>
            </a:r>
            <a:endParaRPr lang="es-ES" sz="900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3142" y="662716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Century Gothic" panose="020B0502020202020204" pitchFamily="34" charset="0"/>
              </a:rPr>
              <a:t>Image Courtesy: https://www.tutorialspoint.com/dip/grayscale_to_rgb_conversion.htm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145536" y="488899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91559" y="4800231"/>
            <a:ext cx="3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539" y="1258612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Histograms: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29840" y="2596301"/>
            <a:ext cx="890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image histogram in a graphical representation of pixel intensities count.</a:t>
            </a:r>
            <a:endParaRPr lang="en-US" dirty="0"/>
          </a:p>
          <a:p>
            <a:endParaRPr lang="en-US" dirty="0"/>
          </a:p>
          <a:p>
            <a:r>
              <a:rPr lang="en-US" dirty="0"/>
              <a:t>Possible intensity values are represented along x-axis and their count are </a:t>
            </a:r>
            <a:endParaRPr lang="en-US" dirty="0"/>
          </a:p>
          <a:p>
            <a:r>
              <a:rPr lang="en-US" dirty="0"/>
              <a:t>Represented along y-axis.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539" y="1258612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Histograms: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87552" y="6152246"/>
            <a:ext cx="10631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"/>
              </a:rPr>
              <a:t>Image Courtesy: https://www.allaboutcircuits.com/technical-articles/image-histogram-characteristics-machine-learning-image-processing/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2623296"/>
            <a:ext cx="6155054" cy="2496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57391" y="2021698"/>
            <a:ext cx="26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Binary Image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539" y="1258612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Histograms: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87552" y="6152246"/>
            <a:ext cx="10631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"/>
              </a:rPr>
              <a:t>Image Courtesy: https://www.allaboutcircuits.com/technical-articles/image-histogram-characteristics-machine-learning-image-processing/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38" y="2303804"/>
            <a:ext cx="8496300" cy="3419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59855" y="1870782"/>
            <a:ext cx="306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Gray Scale Image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539" y="1258612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Histograms: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87552" y="6152246"/>
            <a:ext cx="10631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"/>
              </a:rPr>
              <a:t>Image Courtesy: https://www.allaboutcircuits.com/technical-articles/image-histogram-characteristics-machine-learning-image-processing/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77" y="2119344"/>
            <a:ext cx="5902141" cy="37335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9855" y="175001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Color Image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539" y="1258612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Histograms: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509052" y="32401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imageio</a:t>
            </a:r>
            <a:r>
              <a:rPr lang="en-US" dirty="0"/>
              <a:t> as </a:t>
            </a:r>
            <a:r>
              <a:rPr lang="en-US" dirty="0" err="1"/>
              <a:t>io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=</a:t>
            </a:r>
            <a:r>
              <a:rPr lang="en-US" dirty="0" err="1"/>
              <a:t>io.imread</a:t>
            </a:r>
            <a:r>
              <a:rPr lang="en-US" dirty="0"/>
              <a:t>(‘original.png’)</a:t>
            </a:r>
            <a:endParaRPr lang="en-US" dirty="0"/>
          </a:p>
          <a:p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, bins=100)</a:t>
            </a:r>
            <a:endParaRPr lang="en-US" dirty="0"/>
          </a:p>
          <a:p>
            <a:r>
              <a:rPr lang="en-US" dirty="0" err="1"/>
              <a:t>plt.ylabel</a:t>
            </a:r>
            <a:r>
              <a:rPr lang="en-US" dirty="0"/>
              <a:t>('frequency')</a:t>
            </a:r>
            <a:endParaRPr lang="en-US" dirty="0"/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0186" y="2136297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3878" y="2020785"/>
            <a:ext cx="631134" cy="631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9052" y="2020785"/>
            <a:ext cx="631134" cy="631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Overview of Previous Lecture: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Course overview</a:t>
            </a:r>
            <a:endParaRPr lang="en-US" dirty="0"/>
          </a:p>
          <a:p>
            <a:r>
              <a:rPr lang="en-US" dirty="0"/>
              <a:t>Use of Computerized Diagnosis System by health professionals</a:t>
            </a:r>
            <a:endParaRPr lang="en-US" dirty="0"/>
          </a:p>
          <a:p>
            <a:r>
              <a:rPr lang="en-US" dirty="0"/>
              <a:t>Imaging Modalities</a:t>
            </a:r>
            <a:endParaRPr lang="en-US" dirty="0"/>
          </a:p>
          <a:p>
            <a:r>
              <a:rPr lang="en-US" dirty="0"/>
              <a:t>Image data formats (DICOM (.</a:t>
            </a:r>
            <a:r>
              <a:rPr lang="en-US" dirty="0" err="1"/>
              <a:t>dcm</a:t>
            </a:r>
            <a:r>
              <a:rPr lang="en-US" dirty="0"/>
              <a:t>))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Overview of Previous Lecture: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Course overview</a:t>
            </a:r>
            <a:endParaRPr lang="en-US" dirty="0"/>
          </a:p>
          <a:p>
            <a:r>
              <a:rPr lang="en-US" dirty="0"/>
              <a:t>Use of Computerized Diagnosis System by health professionals</a:t>
            </a:r>
            <a:endParaRPr lang="en-US" dirty="0"/>
          </a:p>
          <a:p>
            <a:r>
              <a:rPr lang="en-US" dirty="0"/>
              <a:t>Imaging Modalities</a:t>
            </a:r>
            <a:endParaRPr lang="en-US" dirty="0"/>
          </a:p>
          <a:p>
            <a:r>
              <a:rPr lang="en-US" dirty="0"/>
              <a:t>Image data formats (DICOM (.</a:t>
            </a:r>
            <a:r>
              <a:rPr lang="en-US" dirty="0" err="1"/>
              <a:t>dcm</a:t>
            </a:r>
            <a:r>
              <a:rPr lang="en-US" dirty="0"/>
              <a:t>))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6783" y="150550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389994"/>
            <a:ext cx="631134" cy="631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5649" y="1389994"/>
            <a:ext cx="631134" cy="6311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02242" y="2805548"/>
            <a:ext cx="93282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Python is an interpreted, high-level and general-purpose programming language. Created by Guido van Rossum and first released in 1991.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Simple syntax like English language.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6783" y="150550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389994"/>
            <a:ext cx="631134" cy="631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5649" y="1389994"/>
            <a:ext cx="631134" cy="6311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7649" y="2505094"/>
            <a:ext cx="105257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Python Syntax compared to other programming languages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Python was designed for readability, and has some similarities to the English language with influence from mathematics.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Python uses new lines to complete a command, as opposed to other programming languages which often use semicolons or parentheses.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Python relies on indentation, using whitespace, to define scope; such as the scope of loops, functions and classes. Other programming languages often use curly-brackets for this purpose.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6783" y="150550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389994"/>
            <a:ext cx="631134" cy="631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5649" y="1389994"/>
            <a:ext cx="631134" cy="631134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46537" y="2289754"/>
            <a:ext cx="753122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Python: Installation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9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Free and Open Source Distribution of Python with simple package management and deployment.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naconda (Python distribution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501" y="2882244"/>
            <a:ext cx="3028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6783" y="150550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389994"/>
            <a:ext cx="631134" cy="631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5649" y="1389994"/>
            <a:ext cx="631134" cy="6311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48540" y="2571169"/>
            <a:ext cx="838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Python: Common Libraries</a:t>
            </a:r>
            <a:endParaRPr lang="en-US" dirty="0"/>
          </a:p>
          <a:p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Numpy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Used for working with arrays</a:t>
            </a:r>
            <a:endParaRPr lang="en-US" dirty="0"/>
          </a:p>
          <a:p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Scipy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 SciPy library depends on NumPy,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            which provides convenient and fast N-dimensional array manipulation.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Matplotlib: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Use to create static, animated and interactive visualizations</a:t>
            </a:r>
            <a:endParaRPr lang="en-US" dirty="0"/>
          </a:p>
          <a:p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Opencv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Programming functions for real-time computer vision</a:t>
            </a:r>
            <a:endParaRPr lang="en-US" dirty="0"/>
          </a:p>
          <a:p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Imageio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to read and write images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6431</Words>
  <Application>WPS Presentation</Application>
  <PresentationFormat>Widescreen</PresentationFormat>
  <Paragraphs>351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Gill Sans MT</vt:lpstr>
      <vt:lpstr>Century Gothic</vt:lpstr>
      <vt:lpstr>Times New Roman</vt:lpstr>
      <vt:lpstr>Office Theme</vt:lpstr>
      <vt:lpstr>PowerPoint 演示文稿</vt:lpstr>
      <vt:lpstr>PowerPoint 演示文稿</vt:lpstr>
      <vt:lpstr>PowerPoint 演示文稿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Administrator</dc:creator>
  <cp:lastModifiedBy>Administrator</cp:lastModifiedBy>
  <cp:revision>1</cp:revision>
  <dcterms:created xsi:type="dcterms:W3CDTF">2024-10-10T05:34:11Z</dcterms:created>
  <dcterms:modified xsi:type="dcterms:W3CDTF">2024-10-10T05:34:11Z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4C7D65BCA386458F924EAFD1404EC390</vt:lpwstr>
  </property>
  <property fmtid="{D5CDD505-2E9C-101B-9397-08002B2CF9AE}" pid="3" name="KSOProductBuildVer">
    <vt:lpwstr>1033-11.2.0.10463</vt:lpwstr>
  </property>
</Properties>
</file>