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 removePersonalInfoOnSave="1" autoCompressPictures="0">
  <p:sldMasterIdLst>
    <p:sldMasterId id="2147483648" r:id="rId1"/>
  </p:sldMasterIdLst>
  <p:notesMasterIdLst>
    <p:notesMasterId r:id="rId28"/>
  </p:notesMasterIdLst>
  <p:sldIdLst>
    <p:sldId id="257" r:id="rId3"/>
    <p:sldId id="263" r:id="rId4"/>
    <p:sldId id="323" r:id="rId5"/>
    <p:sldId id="262" r:id="rId6"/>
    <p:sldId id="322" r:id="rId7"/>
    <p:sldId id="324" r:id="rId8"/>
    <p:sldId id="325" r:id="rId9"/>
    <p:sldId id="304" r:id="rId10"/>
    <p:sldId id="326" r:id="rId11"/>
    <p:sldId id="327" r:id="rId12"/>
    <p:sldId id="328" r:id="rId13"/>
    <p:sldId id="329" r:id="rId14"/>
    <p:sldId id="331" r:id="rId15"/>
    <p:sldId id="330" r:id="rId16"/>
    <p:sldId id="301" r:id="rId17"/>
    <p:sldId id="303" r:id="rId18"/>
    <p:sldId id="346" r:id="rId19"/>
    <p:sldId id="347" r:id="rId20"/>
    <p:sldId id="335" r:id="rId21"/>
    <p:sldId id="306" r:id="rId22"/>
    <p:sldId id="307" r:id="rId23"/>
    <p:sldId id="309" r:id="rId24"/>
    <p:sldId id="310" r:id="rId25"/>
    <p:sldId id="311" r:id="rId26"/>
    <p:sldId id="336" r:id="rId27"/>
    <p:sldId id="337" r:id="rId29"/>
    <p:sldId id="338" r:id="rId30"/>
    <p:sldId id="339" r:id="rId31"/>
    <p:sldId id="340" r:id="rId32"/>
    <p:sldId id="341" r:id="rId33"/>
    <p:sldId id="312" r:id="rId34"/>
    <p:sldId id="313" r:id="rId35"/>
    <p:sldId id="314" r:id="rId36"/>
    <p:sldId id="315" r:id="rId37"/>
    <p:sldId id="316" r:id="rId38"/>
    <p:sldId id="317" r:id="rId39"/>
    <p:sldId id="342" r:id="rId40"/>
    <p:sldId id="318" r:id="rId41"/>
    <p:sldId id="343" r:id="rId42"/>
    <p:sldId id="321" r:id="rId43"/>
    <p:sldId id="26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7E56D4-BD1B-4DA0-9D76-FF142F65D06F}">
          <p14:sldIdLst>
            <p14:sldId id="257"/>
            <p14:sldId id="263"/>
            <p14:sldId id="323"/>
            <p14:sldId id="262"/>
            <p14:sldId id="322"/>
            <p14:sldId id="324"/>
            <p14:sldId id="325"/>
            <p14:sldId id="304"/>
            <p14:sldId id="326"/>
            <p14:sldId id="327"/>
            <p14:sldId id="328"/>
            <p14:sldId id="329"/>
            <p14:sldId id="331"/>
            <p14:sldId id="330"/>
            <p14:sldId id="301"/>
            <p14:sldId id="303"/>
            <p14:sldId id="346"/>
            <p14:sldId id="347"/>
          </p14:sldIdLst>
        </p14:section>
        <p14:section name="Untitled Section" id="{5BA149C5-E497-44E7-B5FB-C4C9D5008027}">
          <p14:sldIdLst>
            <p14:sldId id="335"/>
            <p14:sldId id="306"/>
            <p14:sldId id="307"/>
            <p14:sldId id="309"/>
            <p14:sldId id="310"/>
            <p14:sldId id="311"/>
            <p14:sldId id="336"/>
            <p14:sldId id="337"/>
            <p14:sldId id="338"/>
            <p14:sldId id="339"/>
            <p14:sldId id="340"/>
            <p14:sldId id="341"/>
            <p14:sldId id="312"/>
            <p14:sldId id="313"/>
            <p14:sldId id="314"/>
            <p14:sldId id="315"/>
            <p14:sldId id="316"/>
            <p14:sldId id="317"/>
            <p14:sldId id="342"/>
            <p14:sldId id="318"/>
            <p14:sldId id="343"/>
            <p14:sldId id="321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903F"/>
    <a:srgbClr val="E4F2F5"/>
    <a:srgbClr val="F8D22F"/>
    <a:srgbClr val="3488A0"/>
    <a:srgbClr val="344529"/>
    <a:srgbClr val="2B3922"/>
    <a:srgbClr val="2E3722"/>
    <a:srgbClr val="FCF7F1"/>
    <a:srgbClr val="B8D233"/>
    <a:srgbClr val="5CC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19" autoAdjust="0"/>
  </p:normalViewPr>
  <p:slideViewPr>
    <p:cSldViewPr snapToGrid="0">
      <p:cViewPr varScale="1">
        <p:scale>
          <a:sx n="97" d="100"/>
          <a:sy n="97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FB280-7061-4DD8-8D2A-F0FF495DF4F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7FD73-77CC-42BD-A246-9DF07FFF20E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https://www.cs.auckland.ac.nz/courses/compsci373s1c/PatricesLectures/Image%20Filtering_2up.pdf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7FD73-77CC-42BD-A246-9DF07FFF20E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https://www.mathworks.com/help/images/apply-gaussian-smoothing-filters-to-images.html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7FD73-77CC-42BD-A246-9DF07FFF20E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345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GIF"/><Relationship Id="rId1" Type="http://schemas.openxmlformats.org/officeDocument/2006/relationships/image" Target="../media/image4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hyperlink" Target="https://www.researchgate.net/publication/324673471_Parallel_Processing_of_Images_in_Mobile_Devices_using_BOINC/figures?lo=1" TargetMode="External"/><Relationship Id="rId1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hyperlink" Target="https://homepages.inf.ed.ac.uk/rbf/HIPR2/gsmooth.htm" TargetMode="External"/><Relationship Id="rId2" Type="http://schemas.openxmlformats.org/officeDocument/2006/relationships/image" Target="../media/image11.GIF"/><Relationship Id="rId1" Type="http://schemas.openxmlformats.org/officeDocument/2006/relationships/image" Target="../media/image10.GIF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Medial Image Analysis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Dr. </a:t>
            </a:r>
            <a:r>
              <a:rPr lang="en-US" dirty="0" err="1">
                <a:solidFill>
                  <a:schemeClr val="tx1"/>
                </a:solidFill>
              </a:rPr>
              <a:t>Zobia</a:t>
            </a:r>
            <a:r>
              <a:rPr lang="en-US" dirty="0">
                <a:solidFill>
                  <a:schemeClr val="tx1"/>
                </a:solidFill>
              </a:rPr>
              <a:t> Suhail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5481" y="1628382"/>
            <a:ext cx="3174773" cy="36012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33672" y="4355616"/>
            <a:ext cx="4459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(r-s, c-t) </a:t>
            </a:r>
            <a:endParaRPr lang="en-US" dirty="0"/>
          </a:p>
          <a:p>
            <a:r>
              <a:rPr lang="en-US" dirty="0"/>
              <a:t>The neighborhood T(r-s, c-t) around </a:t>
            </a:r>
            <a:r>
              <a:rPr lang="en-US" dirty="0" err="1"/>
              <a:t>r,c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spatial filtering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324350" y="2658725"/>
            <a:ext cx="331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mask is the kernel w(</a:t>
            </a:r>
            <a:r>
              <a:rPr lang="en-US" dirty="0" err="1"/>
              <a:t>s,t</a:t>
            </a:r>
            <a:r>
              <a:rPr lang="en-US" dirty="0"/>
              <a:t>).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spatial filtering</a:t>
            </a:r>
            <a:endParaRPr lang="en-US" sz="16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35481" y="2502385"/>
            <a:ext cx="6906058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example, suppose the image 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	and the convolutional kernel is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	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fontAlgn="t"/>
            <a:endParaRPr lang="en-US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Source Courtesy: http://matlab.izmiran.ru/help/toolbox/images/linfilt3.html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                                                                                                              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le 11"/>
          <p:cNvGraphicFramePr>
            <a:graphicFrameLocks noGrp="1"/>
          </p:cNvGraphicFramePr>
          <p:nvPr/>
        </p:nvGraphicFramePr>
        <p:xfrm>
          <a:off x="1778127" y="2891027"/>
          <a:ext cx="2843276" cy="1855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724"/>
                <a:gridCol w="585724"/>
                <a:gridCol w="585724"/>
                <a:gridCol w="500380"/>
                <a:gridCol w="5857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2534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5"/>
          <p:cNvGraphicFramePr>
            <a:graphicFrameLocks noGrp="1"/>
          </p:cNvGraphicFramePr>
          <p:nvPr/>
        </p:nvGraphicFramePr>
        <p:xfrm>
          <a:off x="6341111" y="2906562"/>
          <a:ext cx="197992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976"/>
                <a:gridCol w="659976"/>
                <a:gridCol w="6599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spatial filtering</a:t>
            </a:r>
            <a:endParaRPr lang="en-US" sz="16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35481" y="2363886"/>
            <a:ext cx="747832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+mj-lt"/>
              </a:rPr>
              <a:t>The following figure shows how to compute the (2,4) output pixel using these steps:</a:t>
            </a:r>
            <a:endParaRPr lang="en-US" altLang="en-US" sz="1200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200" dirty="0">
                <a:latin typeface="+mj-lt"/>
              </a:rPr>
              <a:t>Rotate the convolution kernel 180 degrees about its </a:t>
            </a:r>
            <a:r>
              <a:rPr lang="en-US" altLang="en-US" sz="1200" dirty="0" err="1">
                <a:latin typeface="+mj-lt"/>
              </a:rPr>
              <a:t>center</a:t>
            </a:r>
            <a:r>
              <a:rPr lang="en-US" altLang="en-US" sz="1200" dirty="0">
                <a:latin typeface="+mj-lt"/>
              </a:rPr>
              <a:t> element. </a:t>
            </a:r>
            <a:endParaRPr lang="en-US" altLang="en-US" sz="1200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US" altLang="en-US" sz="1200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en-US" sz="1200" dirty="0">
                <a:latin typeface="+mj-lt"/>
              </a:rPr>
              <a:t>Slide the </a:t>
            </a:r>
            <a:r>
              <a:rPr lang="en-US" altLang="en-US" sz="1200" dirty="0" err="1">
                <a:latin typeface="+mj-lt"/>
              </a:rPr>
              <a:t>center</a:t>
            </a:r>
            <a:r>
              <a:rPr lang="en-US" altLang="en-US" sz="1200" dirty="0">
                <a:latin typeface="+mj-lt"/>
              </a:rPr>
              <a:t> element of the convolution kernel so that it lies on top of the (2,4) element of A. </a:t>
            </a:r>
            <a:endParaRPr lang="en-US" altLang="en-US" sz="1200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en-US" altLang="en-US" sz="1200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en-US" sz="1200" dirty="0">
                <a:latin typeface="+mj-lt"/>
              </a:rPr>
              <a:t>Multiply each weight in the rotated convolution kernel by the pixel of A underneath. </a:t>
            </a:r>
            <a:endParaRPr lang="en-US" altLang="en-US" sz="1200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endParaRPr lang="en-US" altLang="en-US" sz="1200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en-US" altLang="en-US" sz="1200" dirty="0">
                <a:latin typeface="+mj-lt"/>
              </a:rPr>
              <a:t>Sum the individual products from step 3. </a:t>
            </a:r>
            <a:endParaRPr lang="en-US" altLang="en-US" sz="1200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+mj-lt"/>
              </a:rPr>
              <a:t>Hence the (2,4) output pixel is </a:t>
            </a:r>
            <a:endParaRPr lang="en-US" altLang="en-US" sz="1200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+mj-lt"/>
              </a:rPr>
              <a:t>     </a:t>
            </a:r>
            <a:endParaRPr lang="en-US" sz="1200" dirty="0">
              <a:latin typeface="+mj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+mj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+mj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+mj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+mj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+mj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+mj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                                                                                                              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1522831" y="2273785"/>
            <a:ext cx="6096000" cy="421654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Filtering: [Convolution mask Flipping]</a:t>
            </a:r>
            <a:endParaRPr lang="x-none" sz="2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15"/>
          <p:cNvGraphicFramePr>
            <a:graphicFrameLocks noGrp="1"/>
          </p:cNvGraphicFramePr>
          <p:nvPr/>
        </p:nvGraphicFramePr>
        <p:xfrm>
          <a:off x="1940561" y="3243096"/>
          <a:ext cx="1979928" cy="132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976"/>
                <a:gridCol w="659976"/>
                <a:gridCol w="659976"/>
              </a:tblGrid>
              <a:tr h="442968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4296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4296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15"/>
          <p:cNvGraphicFramePr>
            <a:graphicFrameLocks noGrp="1"/>
          </p:cNvGraphicFramePr>
          <p:nvPr/>
        </p:nvGraphicFramePr>
        <p:xfrm>
          <a:off x="5106036" y="3251502"/>
          <a:ext cx="1979928" cy="132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976"/>
                <a:gridCol w="659976"/>
                <a:gridCol w="659976"/>
              </a:tblGrid>
              <a:tr h="44296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4296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42968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15"/>
          <p:cNvGraphicFramePr>
            <a:graphicFrameLocks noGrp="1"/>
          </p:cNvGraphicFramePr>
          <p:nvPr/>
        </p:nvGraphicFramePr>
        <p:xfrm>
          <a:off x="8271511" y="3251502"/>
          <a:ext cx="1979928" cy="132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976"/>
                <a:gridCol w="659976"/>
                <a:gridCol w="659976"/>
              </a:tblGrid>
              <a:tr h="44296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2968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42968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920489" y="3429000"/>
            <a:ext cx="1185547" cy="9410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20489" y="3429000"/>
            <a:ext cx="1185547" cy="9410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085964" y="3429000"/>
            <a:ext cx="118554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503226" y="3021330"/>
            <a:ext cx="4284664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509260" y="3028950"/>
            <a:ext cx="0" cy="1996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765030" y="3028950"/>
            <a:ext cx="0" cy="199692"/>
          </a:xfrm>
          <a:prstGeom prst="line">
            <a:avLst/>
          </a:prstGeom>
          <a:ln w="25400">
            <a:solidFill>
              <a:schemeClr val="tx1"/>
            </a:solidFill>
            <a:headEnd type="none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spatial filtering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821" y="5180647"/>
            <a:ext cx="5048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007" y="2408872"/>
            <a:ext cx="5419725" cy="27717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410587" y="1643493"/>
            <a:ext cx="6096000" cy="421654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Filtering: [Convolution]</a:t>
            </a:r>
            <a:endParaRPr lang="x-none" sz="2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306276" y="2536743"/>
          <a:ext cx="330199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714"/>
                <a:gridCol w="471714"/>
                <a:gridCol w="471714"/>
                <a:gridCol w="471714"/>
                <a:gridCol w="471714"/>
                <a:gridCol w="471714"/>
                <a:gridCol w="4717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5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6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7</a:t>
                      </a:r>
                      <a:endParaRPr lang="en-GB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8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9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10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11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12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13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14</a:t>
                      </a:r>
                      <a:endParaRPr lang="en-GB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15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16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17</a:t>
                      </a:r>
                      <a:endParaRPr lang="en-GB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18</a:t>
                      </a:r>
                      <a:endParaRPr lang="en-GB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19</a:t>
                      </a:r>
                      <a:endParaRPr lang="en-GB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20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21</a:t>
                      </a:r>
                      <a:endParaRPr lang="en-GB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22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23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24</a:t>
                      </a:r>
                      <a:endParaRPr lang="en-GB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25</a:t>
                      </a:r>
                      <a:endParaRPr lang="en-GB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26</a:t>
                      </a:r>
                      <a:endParaRPr lang="en-GB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27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28</a:t>
                      </a:r>
                      <a:endParaRPr lang="en-GB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29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30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31</a:t>
                      </a:r>
                      <a:endParaRPr lang="en-GB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32</a:t>
                      </a:r>
                      <a:endParaRPr lang="en-GB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33</a:t>
                      </a:r>
                      <a:endParaRPr lang="en-GB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34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35</a:t>
                      </a:r>
                      <a:endParaRPr lang="en-GB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36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37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38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39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40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41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42</a:t>
                      </a:r>
                      <a:endParaRPr lang="en-GB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43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44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45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46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47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48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49</a:t>
                      </a:r>
                      <a:endParaRPr lang="en-GB" baseline="-25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00553" y="3356763"/>
          <a:ext cx="1348152" cy="11013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384"/>
                <a:gridCol w="449384"/>
                <a:gridCol w="449384"/>
              </a:tblGrid>
              <a:tr h="36987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  <a:endParaRPr lang="en-GB" dirty="0"/>
                    </a:p>
                  </a:txBody>
                  <a:tcPr/>
                </a:tc>
              </a:tr>
              <a:tr h="31498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  <a:endParaRPr lang="en-GB" dirty="0"/>
                    </a:p>
                  </a:txBody>
                  <a:tcPr/>
                </a:tc>
              </a:tr>
              <a:tr h="31498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H="1">
            <a:off x="2825262" y="3317631"/>
            <a:ext cx="2403230" cy="386861"/>
          </a:xfrm>
          <a:prstGeom prst="line">
            <a:avLst/>
          </a:prstGeom>
          <a:ln w="254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825263" y="3259016"/>
            <a:ext cx="3868616" cy="128953"/>
          </a:xfrm>
          <a:prstGeom prst="line">
            <a:avLst/>
          </a:prstGeom>
          <a:ln w="254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2825262" y="4243754"/>
            <a:ext cx="2403230" cy="105508"/>
          </a:xfrm>
          <a:prstGeom prst="line">
            <a:avLst/>
          </a:prstGeom>
          <a:ln w="254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813540" y="4407877"/>
            <a:ext cx="3868614" cy="58615"/>
          </a:xfrm>
          <a:prstGeom prst="line">
            <a:avLst/>
          </a:prstGeom>
          <a:ln w="254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394091" y="3877994"/>
          <a:ext cx="9573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385"/>
              </a:tblGrid>
              <a:tr h="29964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I</a:t>
                      </a:r>
                      <a:r>
                        <a:rPr lang="en-GB" sz="2400" baseline="-25000" dirty="0"/>
                        <a:t>25</a:t>
                      </a:r>
                      <a:endParaRPr lang="en-GB" sz="2400" baseline="-25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 flipH="1" flipV="1">
            <a:off x="6142894" y="3663460"/>
            <a:ext cx="3235568" cy="216880"/>
          </a:xfrm>
          <a:prstGeom prst="line">
            <a:avLst/>
          </a:prstGeom>
          <a:ln w="254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6142894" y="4021017"/>
            <a:ext cx="3235568" cy="187568"/>
          </a:xfrm>
          <a:prstGeom prst="line">
            <a:avLst/>
          </a:prstGeom>
          <a:ln w="254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741048" y="5169877"/>
            <a:ext cx="95310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/>
              <a:t>I</a:t>
            </a:r>
            <a:r>
              <a:rPr lang="en-GB" sz="1400" b="1" baseline="-25000" dirty="0"/>
              <a:t>25</a:t>
            </a:r>
            <a:r>
              <a:rPr lang="en-GB" sz="1400" dirty="0"/>
              <a:t> = A * I</a:t>
            </a:r>
            <a:r>
              <a:rPr lang="en-GB" sz="1400" baseline="-25000" dirty="0"/>
              <a:t>17 </a:t>
            </a:r>
            <a:r>
              <a:rPr lang="en-GB" sz="1400" dirty="0"/>
              <a:t> + B * I</a:t>
            </a:r>
            <a:r>
              <a:rPr lang="en-GB" sz="1400" baseline="-25000" dirty="0"/>
              <a:t>18 </a:t>
            </a:r>
            <a:r>
              <a:rPr lang="en-GB" sz="1400" dirty="0"/>
              <a:t>+ C * I</a:t>
            </a:r>
            <a:r>
              <a:rPr lang="en-GB" sz="1400" baseline="-25000" dirty="0"/>
              <a:t>19 </a:t>
            </a:r>
            <a:r>
              <a:rPr lang="en-GB" sz="1400" dirty="0"/>
              <a:t>+ D * I</a:t>
            </a:r>
            <a:r>
              <a:rPr lang="en-GB" sz="1400" baseline="-25000" dirty="0"/>
              <a:t>24 </a:t>
            </a:r>
            <a:r>
              <a:rPr lang="en-GB" sz="1400" dirty="0"/>
              <a:t>+ E * I</a:t>
            </a:r>
            <a:r>
              <a:rPr lang="en-GB" sz="1400" baseline="-25000" dirty="0"/>
              <a:t>25 </a:t>
            </a:r>
            <a:r>
              <a:rPr lang="en-GB" sz="1400" dirty="0"/>
              <a:t>+ F * I</a:t>
            </a:r>
            <a:r>
              <a:rPr lang="en-GB" sz="1400" baseline="-25000" dirty="0"/>
              <a:t>26 </a:t>
            </a:r>
            <a:r>
              <a:rPr lang="en-GB" sz="1400" dirty="0"/>
              <a:t>+ G * I</a:t>
            </a:r>
            <a:r>
              <a:rPr lang="en-GB" sz="1400" baseline="-25000" dirty="0"/>
              <a:t>31 </a:t>
            </a:r>
            <a:r>
              <a:rPr lang="en-GB" sz="1400" dirty="0"/>
              <a:t>+ H * I</a:t>
            </a:r>
            <a:r>
              <a:rPr lang="en-GB" sz="1400" baseline="-25000" dirty="0"/>
              <a:t>32 </a:t>
            </a:r>
            <a:r>
              <a:rPr lang="en-GB" sz="1400" dirty="0"/>
              <a:t>+ I * I</a:t>
            </a:r>
            <a:r>
              <a:rPr lang="en-GB" sz="1400" baseline="-25000" dirty="0"/>
              <a:t>33</a:t>
            </a:r>
            <a:endParaRPr lang="en-GB" sz="1400" baseline="-25000" dirty="0"/>
          </a:p>
          <a:p>
            <a:r>
              <a:rPr lang="en-GB" sz="1400" dirty="0"/>
              <a:t> </a:t>
            </a:r>
            <a:endParaRPr lang="en-GB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306276" y="2536743"/>
          <a:ext cx="330199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714"/>
                <a:gridCol w="471714"/>
                <a:gridCol w="471714"/>
                <a:gridCol w="471714"/>
                <a:gridCol w="471714"/>
                <a:gridCol w="471714"/>
                <a:gridCol w="4717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5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6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7</a:t>
                      </a:r>
                      <a:endParaRPr lang="en-GB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8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9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10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11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12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13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14</a:t>
                      </a:r>
                      <a:endParaRPr lang="en-GB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15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16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17</a:t>
                      </a:r>
                      <a:endParaRPr lang="en-GB" baseline="-25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18</a:t>
                      </a:r>
                      <a:endParaRPr lang="en-GB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19</a:t>
                      </a:r>
                      <a:endParaRPr lang="en-GB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20</a:t>
                      </a:r>
                      <a:endParaRPr lang="en-GB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21</a:t>
                      </a:r>
                      <a:endParaRPr lang="en-GB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22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23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24</a:t>
                      </a:r>
                      <a:endParaRPr lang="en-GB" baseline="-25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25</a:t>
                      </a:r>
                      <a:endParaRPr lang="en-GB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26</a:t>
                      </a:r>
                      <a:endParaRPr lang="en-GB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27</a:t>
                      </a:r>
                      <a:endParaRPr lang="en-GB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28</a:t>
                      </a:r>
                      <a:endParaRPr lang="en-GB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29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30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31</a:t>
                      </a:r>
                      <a:endParaRPr lang="en-GB" baseline="-25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32</a:t>
                      </a:r>
                      <a:endParaRPr lang="en-GB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33</a:t>
                      </a:r>
                      <a:endParaRPr lang="en-GB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34</a:t>
                      </a:r>
                      <a:endParaRPr lang="en-GB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35</a:t>
                      </a:r>
                      <a:endParaRPr lang="en-GB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36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37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38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39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40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41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42</a:t>
                      </a:r>
                      <a:endParaRPr lang="en-GB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43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44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45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46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47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48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49</a:t>
                      </a:r>
                      <a:endParaRPr lang="en-GB" baseline="-25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00553" y="3356763"/>
          <a:ext cx="1348152" cy="11013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384"/>
                <a:gridCol w="449384"/>
                <a:gridCol w="449384"/>
              </a:tblGrid>
              <a:tr h="36987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  <a:endParaRPr lang="en-GB" dirty="0"/>
                    </a:p>
                  </a:txBody>
                  <a:tcPr/>
                </a:tc>
              </a:tr>
              <a:tr h="31498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  <a:endParaRPr lang="en-GB" dirty="0"/>
                    </a:p>
                  </a:txBody>
                  <a:tcPr/>
                </a:tc>
              </a:tr>
              <a:tr h="31498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H="1">
            <a:off x="2825262" y="3317631"/>
            <a:ext cx="2942492" cy="386861"/>
          </a:xfrm>
          <a:prstGeom prst="line">
            <a:avLst/>
          </a:prstGeom>
          <a:ln w="254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825263" y="3317631"/>
            <a:ext cx="4314091" cy="70338"/>
          </a:xfrm>
          <a:prstGeom prst="line">
            <a:avLst/>
          </a:prstGeom>
          <a:ln w="254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2825262" y="4243754"/>
            <a:ext cx="2942492" cy="105508"/>
          </a:xfrm>
          <a:prstGeom prst="line">
            <a:avLst/>
          </a:prstGeom>
          <a:ln w="254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813540" y="4349262"/>
            <a:ext cx="4325814" cy="117230"/>
          </a:xfrm>
          <a:prstGeom prst="line">
            <a:avLst/>
          </a:prstGeom>
          <a:ln w="254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394091" y="3877994"/>
          <a:ext cx="95738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385"/>
              </a:tblGrid>
              <a:tr h="299648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I</a:t>
                      </a:r>
                      <a:r>
                        <a:rPr lang="en-GB" sz="1800" baseline="-25000" dirty="0"/>
                        <a:t>26</a:t>
                      </a:r>
                      <a:endParaRPr lang="en-GB" sz="1800" baseline="-25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 flipH="1" flipV="1">
            <a:off x="6635262" y="3663460"/>
            <a:ext cx="2743200" cy="216880"/>
          </a:xfrm>
          <a:prstGeom prst="line">
            <a:avLst/>
          </a:prstGeom>
          <a:ln w="254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6635262" y="4021017"/>
            <a:ext cx="2743200" cy="187568"/>
          </a:xfrm>
          <a:prstGeom prst="line">
            <a:avLst/>
          </a:prstGeom>
          <a:ln w="254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41323" y="5177281"/>
            <a:ext cx="95310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/>
              <a:t>I</a:t>
            </a:r>
            <a:r>
              <a:rPr lang="en-GB" sz="1200" b="1" baseline="-25000" dirty="0"/>
              <a:t>26</a:t>
            </a:r>
            <a:r>
              <a:rPr lang="en-GB" sz="1200" baseline="-25000" dirty="0"/>
              <a:t> </a:t>
            </a:r>
            <a:r>
              <a:rPr lang="en-GB" sz="1200" dirty="0"/>
              <a:t>= A * I</a:t>
            </a:r>
            <a:r>
              <a:rPr lang="en-GB" sz="1200" baseline="-25000" dirty="0"/>
              <a:t>18 </a:t>
            </a:r>
            <a:r>
              <a:rPr lang="en-GB" sz="1200" dirty="0"/>
              <a:t> + B * I</a:t>
            </a:r>
            <a:r>
              <a:rPr lang="en-GB" sz="1200" baseline="-25000" dirty="0"/>
              <a:t>19 </a:t>
            </a:r>
            <a:r>
              <a:rPr lang="en-GB" sz="1200" dirty="0"/>
              <a:t>+ C * I</a:t>
            </a:r>
            <a:r>
              <a:rPr lang="en-GB" sz="1200" baseline="-25000" dirty="0"/>
              <a:t>20 </a:t>
            </a:r>
            <a:r>
              <a:rPr lang="en-GB" sz="1200" dirty="0"/>
              <a:t>+ D * I</a:t>
            </a:r>
            <a:r>
              <a:rPr lang="en-GB" sz="1200" baseline="-25000" dirty="0"/>
              <a:t>25 </a:t>
            </a:r>
            <a:r>
              <a:rPr lang="en-GB" sz="1200" dirty="0"/>
              <a:t>+ E * I</a:t>
            </a:r>
            <a:r>
              <a:rPr lang="en-GB" sz="1200" baseline="-25000" dirty="0"/>
              <a:t>26 </a:t>
            </a:r>
            <a:r>
              <a:rPr lang="en-GB" sz="1200" dirty="0"/>
              <a:t>+ F * I</a:t>
            </a:r>
            <a:r>
              <a:rPr lang="en-GB" sz="1200" baseline="-25000" dirty="0"/>
              <a:t>27 </a:t>
            </a:r>
            <a:r>
              <a:rPr lang="en-GB" sz="1200" dirty="0"/>
              <a:t>+ G * I</a:t>
            </a:r>
            <a:r>
              <a:rPr lang="en-GB" sz="1200" baseline="-25000" dirty="0"/>
              <a:t>32 </a:t>
            </a:r>
            <a:r>
              <a:rPr lang="en-GB" sz="1200" dirty="0"/>
              <a:t>+ H * I</a:t>
            </a:r>
            <a:r>
              <a:rPr lang="en-GB" sz="1200" baseline="-25000" dirty="0"/>
              <a:t>33 </a:t>
            </a:r>
            <a:r>
              <a:rPr lang="en-GB" sz="1200" dirty="0"/>
              <a:t>+ I * I</a:t>
            </a:r>
            <a:r>
              <a:rPr lang="en-GB" sz="1200" baseline="-25000" dirty="0"/>
              <a:t>34</a:t>
            </a:r>
            <a:endParaRPr lang="en-GB" sz="1200" baseline="-25000" dirty="0"/>
          </a:p>
          <a:p>
            <a:r>
              <a:rPr lang="en-GB" sz="1200" dirty="0"/>
              <a:t> </a:t>
            </a:r>
            <a:endParaRPr lang="en-GB" sz="1200" dirty="0"/>
          </a:p>
        </p:txBody>
      </p:sp>
      <p:sp>
        <p:nvSpPr>
          <p:cNvPr id="16" name="Rectangle 15"/>
          <p:cNvSpPr/>
          <p:nvPr/>
        </p:nvSpPr>
        <p:spPr>
          <a:xfrm>
            <a:off x="1465276" y="1817179"/>
            <a:ext cx="6096000" cy="421654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Filtering: [Convolution]</a:t>
            </a:r>
            <a:endParaRPr lang="x-none" sz="2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Convolution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419961" y="2273785"/>
            <a:ext cx="377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Normalizing the Kernel response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9158" y="4845817"/>
            <a:ext cx="370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 = (I – MIN) * 255 / (MAX – MIN)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3219" y="2750771"/>
            <a:ext cx="76754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Resulting kernel response values may not be in the rage 0-255</a:t>
            </a:r>
            <a:endParaRPr lang="en-US" dirty="0"/>
          </a:p>
          <a:p>
            <a:r>
              <a:rPr lang="en-US" dirty="0"/>
              <a:t>We may need to map the new values in the range 0-255</a:t>
            </a:r>
            <a:endParaRPr lang="en-US" dirty="0"/>
          </a:p>
          <a:p>
            <a:r>
              <a:rPr lang="en-US" dirty="0"/>
              <a:t>Find the maximum and minimum values </a:t>
            </a:r>
            <a:endParaRPr lang="en-US" dirty="0"/>
          </a:p>
          <a:p>
            <a:endParaRPr lang="en-US" dirty="0"/>
          </a:p>
          <a:p>
            <a:r>
              <a:rPr lang="en-US" dirty="0"/>
              <a:t>First compute the maximum (MAX) and minimum (MIN) values</a:t>
            </a:r>
            <a:endParaRPr lang="en-US" dirty="0"/>
          </a:p>
          <a:p>
            <a:r>
              <a:rPr lang="en-US" dirty="0"/>
              <a:t>From kernel response, then for each intermediate value I compute: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Convolution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419961" y="2273785"/>
            <a:ext cx="377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Normalizing the Kernel response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730" y="4759771"/>
            <a:ext cx="370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 = (I – MIN) * 255 / (MAX – MIN)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4679" y="2707748"/>
            <a:ext cx="3156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 consider the image after applying filter: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6"/>
          <p:cNvGraphicFramePr>
            <a:graphicFrameLocks noGrp="1"/>
          </p:cNvGraphicFramePr>
          <p:nvPr/>
        </p:nvGraphicFramePr>
        <p:xfrm>
          <a:off x="1911507" y="3373276"/>
          <a:ext cx="270077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258"/>
                <a:gridCol w="900258"/>
                <a:gridCol w="9002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3080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3390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3720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4060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44679" y="4485796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4060, MIN = 3060</a:t>
            </a:r>
            <a:endParaRPr lang="en-US" dirty="0"/>
          </a:p>
        </p:txBody>
      </p:sp>
      <p:graphicFrame>
        <p:nvGraphicFramePr>
          <p:cNvPr id="9" name="Table 6"/>
          <p:cNvGraphicFramePr>
            <a:graphicFrameLocks noGrp="1"/>
          </p:cNvGraphicFramePr>
          <p:nvPr/>
        </p:nvGraphicFramePr>
        <p:xfrm>
          <a:off x="6679610" y="3353793"/>
          <a:ext cx="270077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258"/>
                <a:gridCol w="900258"/>
                <a:gridCol w="9002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558731" y="2846247"/>
            <a:ext cx="315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after mapping :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1479587" y="2273785"/>
            <a:ext cx="6096000" cy="421654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Filtering: </a:t>
            </a:r>
            <a:endParaRPr lang="x-none" sz="2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22831" y="2924039"/>
            <a:ext cx="88441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200" b="1" dirty="0"/>
              <a:t>Low pass filters (Smoothing)</a:t>
            </a:r>
            <a:br>
              <a:rPr lang="en-US" sz="1200" dirty="0"/>
            </a:br>
            <a:r>
              <a:rPr lang="en-US" sz="1200" dirty="0"/>
              <a:t>Low pass filtering, is employed to remove high spatial frequency noise from a digital image. The low-pass filters usually employ moving window operator which affects one pixel of the image at a time, changing its value by some function of a local region (window) of pixels. The operator moves over the image to affect all the pixels in the image. </a:t>
            </a:r>
            <a:endParaRPr lang="en-US" sz="1200" dirty="0"/>
          </a:p>
          <a:p>
            <a:pPr>
              <a:buFont typeface="+mj-lt"/>
              <a:buAutoNum type="arabicPeriod"/>
            </a:pPr>
            <a:endParaRPr lang="en-US" sz="1200" dirty="0"/>
          </a:p>
          <a:p>
            <a:pPr>
              <a:buFont typeface="+mj-lt"/>
              <a:buAutoNum type="arabicPeriod"/>
            </a:pPr>
            <a:r>
              <a:rPr lang="en-US" sz="1200" b="1" dirty="0"/>
              <a:t>High pass filters (Edge Detection, Sharpening)</a:t>
            </a:r>
            <a:br>
              <a:rPr lang="en-US" sz="1200" dirty="0"/>
            </a:br>
            <a:r>
              <a:rPr lang="en-US" sz="1200" dirty="0"/>
              <a:t>A high-pass filter can be used to make an image appear sharper. These filters emphasize fine details in the image - the opposite of the low-pass filter. High-pass filtering works in the same way as low-pass filtering; it just uses a different convolution kernel. 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3120390" y="5243479"/>
            <a:ext cx="86505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Contents Courtesy: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https://www.bogotobogo.com/Matlab/Matlab_Tutorial_Digital_Image_Processing_6_Filter_Smoothing_Low_Pass_fspecial_filter2.php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Medical image analysis: image filtering</a:t>
            </a:r>
            <a:endParaRPr lang="en-US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7934406" y="5139262"/>
            <a:ext cx="28172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</a:rPr>
              <a:t>© 2002 R. C. </a:t>
            </a:r>
            <a:r>
              <a:rPr lang="es-ES" sz="1200" dirty="0" err="1">
                <a:latin typeface="Arial" panose="020B0604020202020204" pitchFamily="34" charset="0"/>
              </a:rPr>
              <a:t>Gonzalez</a:t>
            </a:r>
            <a:r>
              <a:rPr lang="es-ES" sz="1200" dirty="0">
                <a:latin typeface="Arial" panose="020B0604020202020204" pitchFamily="34" charset="0"/>
              </a:rPr>
              <a:t> &amp; R. E. Woods</a:t>
            </a:r>
            <a:endParaRPr lang="en-US" sz="1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697774" y="2730107"/>
            <a:ext cx="7154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Smoothing filters are used for giving image blurring effect or to reduce the noise in the image.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3762" y="3154149"/>
            <a:ext cx="3171825" cy="18025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22831" y="5214507"/>
            <a:ext cx="1045549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hlinkClick r:id="rId2"/>
              </a:rPr>
              <a:t>Image Courtesy: https://www.researchgate.net/publication/324673471_Parallel_Processing_of_Images_in_Mobile_Devices_using_BOINC/figures?lo=1</a:t>
            </a:r>
            <a:endParaRPr lang="x-none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2831" y="2365080"/>
            <a:ext cx="6096000" cy="421654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Smoothing Filters : [Low Pass Filters]</a:t>
            </a:r>
            <a:endParaRPr lang="x-none" sz="2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1522831" y="2366765"/>
            <a:ext cx="6096000" cy="421654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Smoothing Filters : [Low Pass Filters]</a:t>
            </a:r>
            <a:endParaRPr lang="x-none" sz="2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8419" y="3074454"/>
            <a:ext cx="87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Linear Spatial filters are simply the averaging of the pixels contained in the neighbors of the filter mask.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Results in reduced sharp transitions in the image greyscale.</a:t>
            </a:r>
            <a:endParaRPr lang="x-none" sz="1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1646257" y="2366765"/>
            <a:ext cx="6096000" cy="421654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Smoothing Filters</a:t>
            </a:r>
            <a:endParaRPr lang="x-none" sz="2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91796" y="2788419"/>
            <a:ext cx="34002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Smoothing Masks:</a:t>
            </a:r>
            <a:endParaRPr lang="en-US" dirty="0"/>
          </a:p>
          <a:p>
            <a:endParaRPr lang="en-US" dirty="0"/>
          </a:p>
          <a:p>
            <a:r>
              <a:rPr lang="en-US" dirty="0"/>
              <a:t>1.Averaging / Mean  Filters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Weighted Averaging filters</a:t>
            </a:r>
            <a:endParaRPr lang="x-non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789826" y="2982729"/>
            <a:ext cx="73198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Smoothing Masks: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1.Averaging Filters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 Are used to reduce the unwanted details in the image.</a:t>
            </a:r>
            <a:endParaRPr lang="en-US" sz="1200" dirty="0"/>
          </a:p>
          <a:p>
            <a:r>
              <a:rPr lang="en-US" sz="1200" dirty="0"/>
              <a:t> </a:t>
            </a:r>
            <a:endParaRPr lang="en-US" sz="1200" dirty="0"/>
          </a:p>
          <a:p>
            <a:r>
              <a:rPr lang="en-US" sz="1200" dirty="0"/>
              <a:t>If the size of the mask is m x n , the normalized constant in equal To 1 / m x n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1646257" y="2366765"/>
            <a:ext cx="6096000" cy="421654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Filters: [Smoothing Filters]</a:t>
            </a:r>
            <a:endParaRPr lang="x-none" sz="2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900696" y="219434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/>
          </a:p>
          <a:p>
            <a:endParaRPr lang="x-none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085427" y="2789362"/>
            <a:ext cx="498886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Smoothing Masks: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1.Averaging Filters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 Are used to reduce the unwanted details in the image.</a:t>
            </a:r>
            <a:endParaRPr lang="en-US" sz="1200" dirty="0"/>
          </a:p>
          <a:p>
            <a:r>
              <a:rPr lang="en-US" sz="1200" dirty="0"/>
              <a:t>If the size of the mask is m x n , the normalized constant in </a:t>
            </a:r>
            <a:r>
              <a:rPr lang="en-US" sz="1200" dirty="0" err="1"/>
              <a:t>equalt</a:t>
            </a:r>
            <a:endParaRPr lang="en-US" sz="1200" dirty="0"/>
          </a:p>
          <a:p>
            <a:r>
              <a:rPr lang="en-US" sz="1200" dirty="0"/>
              <a:t>To 1 / m x n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graphicFrame>
        <p:nvGraphicFramePr>
          <p:cNvPr id="9" name="Table 6"/>
          <p:cNvGraphicFramePr>
            <a:graphicFrameLocks noGrp="1"/>
          </p:cNvGraphicFramePr>
          <p:nvPr/>
        </p:nvGraphicFramePr>
        <p:xfrm>
          <a:off x="4362898" y="4247116"/>
          <a:ext cx="278454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8183"/>
                <a:gridCol w="928183"/>
                <a:gridCol w="9281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3364383" y="4693781"/>
            <a:ext cx="41467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21677" y="425729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x-none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438953" y="48705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</a:t>
            </a:r>
            <a:endParaRPr lang="x-none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907094" y="455746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*</a:t>
            </a:r>
            <a:endParaRPr lang="x-none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154563" y="4693781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 = 1  * ∑ </a:t>
            </a:r>
            <a:r>
              <a:rPr lang="en-US" sz="1200" baseline="-25000" dirty="0" err="1"/>
              <a:t>i</a:t>
            </a:r>
            <a:r>
              <a:rPr lang="en-US" sz="1200" baseline="-25000" dirty="0"/>
              <a:t>=I,9</a:t>
            </a:r>
            <a:r>
              <a:rPr lang="en-US" sz="1200" dirty="0"/>
              <a:t> I </a:t>
            </a:r>
            <a:r>
              <a:rPr lang="en-US" sz="1200" baseline="-25000" dirty="0" err="1"/>
              <a:t>i</a:t>
            </a:r>
            <a:endParaRPr lang="x-none" sz="1200" baseline="-25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8370611" y="5038771"/>
            <a:ext cx="41467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27819" y="50826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</a:t>
            </a:r>
            <a:endParaRPr lang="x-none" sz="1200" dirty="0"/>
          </a:p>
        </p:txBody>
      </p:sp>
      <p:sp>
        <p:nvSpPr>
          <p:cNvPr id="18" name="Rectangle 17"/>
          <p:cNvSpPr/>
          <p:nvPr/>
        </p:nvSpPr>
        <p:spPr>
          <a:xfrm>
            <a:off x="1646257" y="2366765"/>
            <a:ext cx="6096000" cy="421654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Filters: [Smoothing Filters]</a:t>
            </a:r>
            <a:endParaRPr lang="x-none" sz="2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900696" y="219434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/>
          </a:p>
          <a:p>
            <a:endParaRPr lang="x-none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765387" y="2788419"/>
            <a:ext cx="2964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Example: [Border Values unchanged]</a:t>
            </a:r>
            <a:endParaRPr lang="en-US" sz="1200" b="1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5058453" y="2846608"/>
          <a:ext cx="207509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849"/>
                <a:gridCol w="345849"/>
                <a:gridCol w="345849"/>
                <a:gridCol w="345849"/>
                <a:gridCol w="345849"/>
                <a:gridCol w="345849"/>
              </a:tblGrid>
              <a:tr h="3066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0666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066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066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0666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066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646257" y="2366765"/>
            <a:ext cx="6096000" cy="421654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Filters: [Smoothing Filters]</a:t>
            </a:r>
            <a:endParaRPr lang="x-none" sz="2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900696" y="219434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/>
          </a:p>
          <a:p>
            <a:endParaRPr lang="x-none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765387" y="2788419"/>
            <a:ext cx="2964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Example: [Border Values unchanged]</a:t>
            </a:r>
            <a:endParaRPr lang="en-US" sz="1200" b="1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5058453" y="2846608"/>
          <a:ext cx="207509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849"/>
                <a:gridCol w="345849"/>
                <a:gridCol w="345849"/>
                <a:gridCol w="345849"/>
                <a:gridCol w="345849"/>
                <a:gridCol w="345849"/>
              </a:tblGrid>
              <a:tr h="3066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0666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066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066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0666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066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58453" y="2880360"/>
          <a:ext cx="1037547" cy="1038497"/>
        </p:xfrm>
        <a:graphic>
          <a:graphicData uri="http://schemas.openxmlformats.org/drawingml/2006/table">
            <a:tbl>
              <a:tblPr/>
              <a:tblGrid>
                <a:gridCol w="1037547"/>
              </a:tblGrid>
              <a:tr h="10384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3"/>
          <p:cNvGraphicFramePr>
            <a:graphicFrameLocks noGrp="1"/>
          </p:cNvGraphicFramePr>
          <p:nvPr/>
        </p:nvGraphicFramePr>
        <p:xfrm>
          <a:off x="7605711" y="2823965"/>
          <a:ext cx="207509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849"/>
                <a:gridCol w="345849"/>
                <a:gridCol w="345849"/>
                <a:gridCol w="345849"/>
                <a:gridCol w="345849"/>
                <a:gridCol w="345849"/>
              </a:tblGrid>
              <a:tr h="3066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66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57903F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57903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66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66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66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66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522831" y="5074920"/>
            <a:ext cx="4861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Average = round(1+4+0+2+2+4+1+0+1)/9 = 2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270171" y="3429000"/>
            <a:ext cx="1741715" cy="17118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18332" y="2485045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107922" y="2485045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1646257" y="2366765"/>
            <a:ext cx="6096000" cy="421654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Filters: [Smoothing Filters]</a:t>
            </a:r>
            <a:endParaRPr lang="x-none" sz="2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900696" y="219434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/>
          </a:p>
          <a:p>
            <a:endParaRPr lang="x-none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765387" y="2788419"/>
            <a:ext cx="2829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Example: [Extending Border Values]</a:t>
            </a:r>
            <a:endParaRPr lang="en-US" sz="1200" b="1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5058453" y="2846608"/>
          <a:ext cx="207509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849"/>
                <a:gridCol w="345849"/>
                <a:gridCol w="345849"/>
                <a:gridCol w="345849"/>
                <a:gridCol w="345849"/>
                <a:gridCol w="345849"/>
              </a:tblGrid>
              <a:tr h="3066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0666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066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066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0666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066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53137" y="2572485"/>
          <a:ext cx="1092547" cy="1038497"/>
        </p:xfrm>
        <a:graphic>
          <a:graphicData uri="http://schemas.openxmlformats.org/drawingml/2006/table">
            <a:tbl>
              <a:tblPr/>
              <a:tblGrid>
                <a:gridCol w="1092547"/>
              </a:tblGrid>
              <a:tr h="10384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3"/>
          <p:cNvGraphicFramePr>
            <a:graphicFrameLocks noGrp="1"/>
          </p:cNvGraphicFramePr>
          <p:nvPr/>
        </p:nvGraphicFramePr>
        <p:xfrm>
          <a:off x="7605711" y="2823965"/>
          <a:ext cx="207509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849"/>
                <a:gridCol w="345849"/>
                <a:gridCol w="345849"/>
                <a:gridCol w="345849"/>
                <a:gridCol w="345849"/>
                <a:gridCol w="345849"/>
              </a:tblGrid>
              <a:tr h="3066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66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66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66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66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66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570307" y="2256788"/>
            <a:ext cx="4861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Average = round(1+4+0+1+4+0+2+2+4)/9 = 2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8072284" y="2537931"/>
            <a:ext cx="2211755" cy="4038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5996" y="2572485"/>
            <a:ext cx="241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1    4   0   1    3    1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5400000">
            <a:off x="3439756" y="3843460"/>
            <a:ext cx="274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1   1    2    1   1   2    1   1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74884" y="5035418"/>
            <a:ext cx="241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1    1    4   0   1    3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5564714" y="4113882"/>
            <a:ext cx="339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dirty="0"/>
              <a:t>1    3    0    2   5   0   0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646257" y="2366765"/>
            <a:ext cx="6096000" cy="421654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Filters: [Smoothing Filters]</a:t>
            </a:r>
            <a:endParaRPr lang="x-none" sz="2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1646257" y="2366765"/>
            <a:ext cx="6096000" cy="421654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Filters: [Smoothing Filters]</a:t>
            </a:r>
            <a:endParaRPr lang="x-none" sz="2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0696" y="219434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/>
          </a:p>
          <a:p>
            <a:endParaRPr lang="x-none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765387" y="2788419"/>
            <a:ext cx="2004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Example: [Zero Padding]</a:t>
            </a:r>
            <a:endParaRPr lang="en-US" sz="1200" b="1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5058453" y="2846608"/>
          <a:ext cx="207509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849"/>
                <a:gridCol w="345849"/>
                <a:gridCol w="345849"/>
                <a:gridCol w="345849"/>
                <a:gridCol w="345849"/>
                <a:gridCol w="345849"/>
              </a:tblGrid>
              <a:tr h="3066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0666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066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066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0666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066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15692" y="4329999"/>
          <a:ext cx="1092547" cy="1038497"/>
        </p:xfrm>
        <a:graphic>
          <a:graphicData uri="http://schemas.openxmlformats.org/drawingml/2006/table">
            <a:tbl>
              <a:tblPr/>
              <a:tblGrid>
                <a:gridCol w="1092547"/>
              </a:tblGrid>
              <a:tr h="10384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3"/>
          <p:cNvGraphicFramePr>
            <a:graphicFrameLocks noGrp="1"/>
          </p:cNvGraphicFramePr>
          <p:nvPr/>
        </p:nvGraphicFramePr>
        <p:xfrm>
          <a:off x="7605711" y="2823965"/>
          <a:ext cx="207509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849"/>
                <a:gridCol w="345849"/>
                <a:gridCol w="345849"/>
                <a:gridCol w="345849"/>
                <a:gridCol w="345849"/>
                <a:gridCol w="345849"/>
              </a:tblGrid>
              <a:tr h="3066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66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66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66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66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66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570307" y="2256788"/>
            <a:ext cx="4861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Average = round(2+5+0+3+0+0+0+0+0)/9 = 1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9555310" y="2537931"/>
            <a:ext cx="728729" cy="23113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5996" y="2572485"/>
            <a:ext cx="241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0    0   0   0    0    0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5400000">
            <a:off x="3439756" y="3843460"/>
            <a:ext cx="274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0   0    0   0    0   0    0   0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74884" y="5035418"/>
            <a:ext cx="241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0    0    0   0   0    0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4369432" y="5381837"/>
            <a:ext cx="590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0   0   0    0    0   0   0    0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1646257" y="2366765"/>
            <a:ext cx="6096000" cy="421654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Filters: [Image Results]</a:t>
            </a:r>
            <a:endParaRPr lang="x-none" sz="2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0696" y="219434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/>
          </a:p>
          <a:p>
            <a:endParaRPr lang="x-none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9132" y="2788419"/>
            <a:ext cx="5353050" cy="23717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2831" y="5160144"/>
            <a:ext cx="85782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https://www.bogotobogo.com/Matlab/Matlab_Tutorial_Digital_Image_Processing_6_Filter_Smoothing_Low_Pass_fspecial_filter2.php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522831" y="2200717"/>
            <a:ext cx="74368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200" dirty="0"/>
          </a:p>
          <a:p>
            <a:r>
              <a:rPr lang="en-GB" sz="1200" dirty="0"/>
              <a:t>Image filtering is used either to compress or to enhance some image</a:t>
            </a:r>
            <a:endParaRPr lang="en-GB" sz="1200" dirty="0"/>
          </a:p>
          <a:p>
            <a:r>
              <a:rPr lang="en-GB" sz="1200" dirty="0"/>
              <a:t>Features.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Normally used as pre-processing step to achieve better results.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Filters can be spatial or frequency 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Through image filtering, we achieve the following operations:</a:t>
            </a:r>
            <a:endParaRPr lang="en-GB" sz="1200" dirty="0"/>
          </a:p>
          <a:p>
            <a:endParaRPr lang="en-GB" sz="1200" dirty="0"/>
          </a:p>
          <a:p>
            <a:pPr marL="342900" indent="-342900">
              <a:buAutoNum type="arabicPeriod"/>
            </a:pPr>
            <a:r>
              <a:rPr lang="en-GB" sz="1200" dirty="0"/>
              <a:t>Smoothing</a:t>
            </a:r>
            <a:endParaRPr lang="en-GB" sz="1200" dirty="0"/>
          </a:p>
          <a:p>
            <a:pPr marL="342900" indent="-342900">
              <a:buAutoNum type="arabicPeriod"/>
            </a:pPr>
            <a:r>
              <a:rPr lang="en-GB" sz="1200" dirty="0"/>
              <a:t>Sharpening</a:t>
            </a:r>
            <a:endParaRPr lang="en-GB" sz="1200" dirty="0"/>
          </a:p>
          <a:p>
            <a:pPr marL="342900" indent="-342900">
              <a:buAutoNum type="arabicPeriod"/>
            </a:pPr>
            <a:r>
              <a:rPr lang="en-GB" sz="1200" dirty="0"/>
              <a:t>Edge Enhancement</a:t>
            </a:r>
            <a:endParaRPr lang="en-GB" sz="1200" dirty="0"/>
          </a:p>
          <a:p>
            <a:endParaRPr lang="en-GB" sz="1200" dirty="0"/>
          </a:p>
          <a:p>
            <a:pPr marL="342900" indent="-342900">
              <a:buAutoNum type="arabicPeriod"/>
            </a:pPr>
            <a:endParaRPr lang="en-GB" sz="1200" dirty="0"/>
          </a:p>
          <a:p>
            <a:r>
              <a:rPr lang="en-GB" sz="1200" dirty="0"/>
              <a:t>Image filtering is normally achieved using kernel and the process is called </a:t>
            </a:r>
            <a:r>
              <a:rPr lang="en-GB" sz="1200" b="1" dirty="0"/>
              <a:t>convolution</a:t>
            </a:r>
            <a:r>
              <a:rPr lang="en-GB" sz="1200" dirty="0"/>
              <a:t>.</a:t>
            </a:r>
            <a:endParaRPr lang="en-GB" sz="1200" dirty="0"/>
          </a:p>
          <a:p>
            <a:endParaRPr lang="en-GB" sz="1200" dirty="0"/>
          </a:p>
          <a:p>
            <a:endParaRPr lang="en-GB" sz="1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1646257" y="2366765"/>
            <a:ext cx="6096000" cy="421654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Filters: [Image Results]</a:t>
            </a:r>
            <a:endParaRPr lang="x-none" sz="2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0696" y="219434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/>
          </a:p>
          <a:p>
            <a:endParaRPr lang="x-none" sz="1200" dirty="0"/>
          </a:p>
        </p:txBody>
      </p:sp>
      <p:sp>
        <p:nvSpPr>
          <p:cNvPr id="4" name="Rectangle 3"/>
          <p:cNvSpPr/>
          <p:nvPr/>
        </p:nvSpPr>
        <p:spPr>
          <a:xfrm>
            <a:off x="1522831" y="5160144"/>
            <a:ext cx="85782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https://www.bogotobogo.com/Matlab/Matlab_Tutorial_Digital_Image_Processing_6_Filter_Smoothing_Low_Pass_fspecial_filter2.php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1001" y="2898007"/>
            <a:ext cx="5305425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1646257" y="2366765"/>
            <a:ext cx="6096000" cy="421654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Weighted Average Filters: [Smoothing Filters]</a:t>
            </a:r>
            <a:endParaRPr lang="x-none" sz="2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0696" y="219434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/>
          </a:p>
          <a:p>
            <a:endParaRPr lang="x-non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733876" y="2788419"/>
            <a:ext cx="613180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Smoothing Masks: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2. Weighted Averaging filters</a:t>
            </a:r>
            <a:endParaRPr lang="x-none" sz="1200" dirty="0"/>
          </a:p>
          <a:p>
            <a:endParaRPr lang="en-US" sz="1200" dirty="0"/>
          </a:p>
          <a:p>
            <a:r>
              <a:rPr lang="en-US" sz="1200" dirty="0"/>
              <a:t> Image pixels are multiplied by different coefficients instead of 1.</a:t>
            </a:r>
            <a:endParaRPr lang="en-US" sz="1200" dirty="0"/>
          </a:p>
          <a:p>
            <a:r>
              <a:rPr lang="en-US" sz="1200" dirty="0"/>
              <a:t>Normally the centered pixel is multiplied by higher value to give it more weight </a:t>
            </a:r>
            <a:endParaRPr lang="en-US" sz="1200" dirty="0"/>
          </a:p>
          <a:p>
            <a:r>
              <a:rPr lang="en-US" sz="1200" dirty="0"/>
              <a:t>In overall computation</a:t>
            </a:r>
            <a:endParaRPr lang="en-US" sz="1200" dirty="0"/>
          </a:p>
          <a:p>
            <a:r>
              <a:rPr lang="en-US" sz="1200" dirty="0"/>
              <a:t>The other pixels are weighted according to their distance from the central pixel.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graphicFrame>
        <p:nvGraphicFramePr>
          <p:cNvPr id="19" name="Table 6"/>
          <p:cNvGraphicFramePr>
            <a:graphicFrameLocks noGrp="1"/>
          </p:cNvGraphicFramePr>
          <p:nvPr/>
        </p:nvGraphicFramePr>
        <p:xfrm>
          <a:off x="4268629" y="4355616"/>
          <a:ext cx="278454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8183"/>
                <a:gridCol w="928183"/>
                <a:gridCol w="9281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x-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3327408" y="4802281"/>
            <a:ext cx="41467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27408" y="43657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x-none" dirty="0"/>
          </a:p>
        </p:txBody>
      </p:sp>
      <p:sp>
        <p:nvSpPr>
          <p:cNvPr id="22" name="TextBox 21"/>
          <p:cNvSpPr txBox="1"/>
          <p:nvPr/>
        </p:nvSpPr>
        <p:spPr>
          <a:xfrm>
            <a:off x="3278095" y="49123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  <a:endParaRPr lang="x-none" dirty="0"/>
          </a:p>
        </p:txBody>
      </p:sp>
      <p:sp>
        <p:nvSpPr>
          <p:cNvPr id="23" name="TextBox 22"/>
          <p:cNvSpPr txBox="1"/>
          <p:nvPr/>
        </p:nvSpPr>
        <p:spPr>
          <a:xfrm>
            <a:off x="3812825" y="466596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  <a:endParaRPr lang="x-none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412822" y="4543048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= 1  * ∑ </a:t>
            </a:r>
            <a:r>
              <a:rPr lang="en-US" baseline="-25000" dirty="0" err="1"/>
              <a:t>i</a:t>
            </a:r>
            <a:r>
              <a:rPr lang="en-US" baseline="-25000" dirty="0"/>
              <a:t>=I,9</a:t>
            </a:r>
            <a:r>
              <a:rPr lang="en-US" dirty="0"/>
              <a:t> W </a:t>
            </a:r>
            <a:r>
              <a:rPr lang="en-US" baseline="-25000" dirty="0" err="1"/>
              <a:t>i</a:t>
            </a:r>
            <a:r>
              <a:rPr lang="en-US" baseline="-25000" dirty="0"/>
              <a:t>  </a:t>
            </a:r>
            <a:r>
              <a:rPr lang="en-US" dirty="0"/>
              <a:t>I </a:t>
            </a:r>
            <a:r>
              <a:rPr lang="en-US" baseline="-25000" dirty="0" err="1"/>
              <a:t>i</a:t>
            </a:r>
            <a:endParaRPr lang="x-none" baseline="-250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7773762" y="4904463"/>
            <a:ext cx="41467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24987" y="497161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  <a:endParaRPr lang="x-none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1646257" y="2366765"/>
            <a:ext cx="6096000" cy="421654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Weighted Average Filters: [Smoothing Filters]</a:t>
            </a:r>
            <a:endParaRPr lang="x-none" sz="2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0696" y="219434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/>
          </a:p>
          <a:p>
            <a:endParaRPr lang="x-none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646257" y="2714458"/>
            <a:ext cx="371768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Smoothing Masks: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2. Weighted Averaging filters</a:t>
            </a:r>
            <a:endParaRPr lang="x-none" sz="1200" dirty="0"/>
          </a:p>
          <a:p>
            <a:endParaRPr lang="en-US" sz="1200" dirty="0"/>
          </a:p>
          <a:p>
            <a:r>
              <a:rPr lang="en-US" sz="1200" dirty="0"/>
              <a:t> The general form of weighted filters is given by: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1001872" y="3337345"/>
            <a:ext cx="106538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800" dirty="0"/>
          </a:p>
          <a:p>
            <a:r>
              <a:rPr lang="en-GB" sz="2800" dirty="0"/>
              <a:t>            </a:t>
            </a:r>
            <a:r>
              <a:rPr lang="en-GB" sz="2800" b="1" dirty="0"/>
              <a:t>R</a:t>
            </a:r>
            <a:r>
              <a:rPr lang="en-GB" sz="2800" dirty="0"/>
              <a:t> =  ∑    ∑   [W(</a:t>
            </a:r>
            <a:r>
              <a:rPr lang="en-GB" sz="2800" dirty="0" err="1"/>
              <a:t>s,t</a:t>
            </a:r>
            <a:r>
              <a:rPr lang="en-GB" sz="2800" dirty="0"/>
              <a:t>)    I(x-</a:t>
            </a:r>
            <a:r>
              <a:rPr lang="en-GB" sz="2800" dirty="0" err="1"/>
              <a:t>s,y</a:t>
            </a:r>
            <a:r>
              <a:rPr lang="en-GB" sz="2800"/>
              <a:t>-t</a:t>
            </a:r>
            <a:r>
              <a:rPr lang="en-GB" sz="2800" dirty="0"/>
              <a:t>) ]      </a:t>
            </a:r>
            <a:endParaRPr lang="en-GB" sz="2800" dirty="0"/>
          </a:p>
          <a:p>
            <a:r>
              <a:rPr lang="en-GB" sz="2800" dirty="0"/>
              <a:t> </a:t>
            </a:r>
            <a:endParaRPr lang="en-GB" sz="2800" baseline="-25000" dirty="0"/>
          </a:p>
          <a:p>
            <a:endParaRPr lang="en-GB" sz="2800" dirty="0"/>
          </a:p>
          <a:p>
            <a:r>
              <a:rPr lang="en-GB" sz="2800" dirty="0"/>
              <a:t>   </a:t>
            </a:r>
            <a:endParaRPr lang="en-GB" sz="28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053442" y="4477377"/>
            <a:ext cx="73146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06586" y="495127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S=-a</a:t>
            </a:r>
            <a:endParaRPr lang="x-none" dirty="0"/>
          </a:p>
        </p:txBody>
      </p:sp>
      <p:sp>
        <p:nvSpPr>
          <p:cNvPr id="28" name="TextBox 27"/>
          <p:cNvSpPr txBox="1"/>
          <p:nvPr/>
        </p:nvSpPr>
        <p:spPr>
          <a:xfrm>
            <a:off x="4267985" y="494446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t=-b</a:t>
            </a:r>
            <a:endParaRPr lang="x-none" dirty="0"/>
          </a:p>
        </p:txBody>
      </p:sp>
      <p:sp>
        <p:nvSpPr>
          <p:cNvPr id="29" name="TextBox 28"/>
          <p:cNvSpPr txBox="1"/>
          <p:nvPr/>
        </p:nvSpPr>
        <p:spPr>
          <a:xfrm>
            <a:off x="3806885" y="438094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x-none" dirty="0"/>
          </a:p>
        </p:txBody>
      </p:sp>
      <p:sp>
        <p:nvSpPr>
          <p:cNvPr id="30" name="TextBox 29"/>
          <p:cNvSpPr txBox="1"/>
          <p:nvPr/>
        </p:nvSpPr>
        <p:spPr>
          <a:xfrm>
            <a:off x="4453858" y="43926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x-none" dirty="0"/>
          </a:p>
        </p:txBody>
      </p:sp>
      <p:sp>
        <p:nvSpPr>
          <p:cNvPr id="31" name="Rectangle 30"/>
          <p:cNvSpPr/>
          <p:nvPr/>
        </p:nvSpPr>
        <p:spPr>
          <a:xfrm>
            <a:off x="4753940" y="4617110"/>
            <a:ext cx="14093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/>
              <a:t>[W(</a:t>
            </a:r>
            <a:r>
              <a:rPr lang="en-GB" sz="2800" dirty="0" err="1"/>
              <a:t>s,t</a:t>
            </a:r>
            <a:r>
              <a:rPr lang="en-GB" sz="2800" dirty="0"/>
              <a:t>)]</a:t>
            </a:r>
            <a:endParaRPr lang="x-none" sz="2800" dirty="0"/>
          </a:p>
        </p:txBody>
      </p:sp>
      <p:sp>
        <p:nvSpPr>
          <p:cNvPr id="32" name="Rectangle 31"/>
          <p:cNvSpPr/>
          <p:nvPr/>
        </p:nvSpPr>
        <p:spPr>
          <a:xfrm>
            <a:off x="3627398" y="4567800"/>
            <a:ext cx="20409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 ∑    ∑ </a:t>
            </a:r>
            <a:endParaRPr lang="x-none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2810366" y="413164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S=-a</a:t>
            </a:r>
            <a:endParaRPr lang="x-none" dirty="0"/>
          </a:p>
        </p:txBody>
      </p:sp>
      <p:sp>
        <p:nvSpPr>
          <p:cNvPr id="34" name="TextBox 33"/>
          <p:cNvSpPr txBox="1"/>
          <p:nvPr/>
        </p:nvSpPr>
        <p:spPr>
          <a:xfrm>
            <a:off x="3474810" y="413339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t=-b</a:t>
            </a:r>
            <a:endParaRPr lang="x-none" dirty="0"/>
          </a:p>
        </p:txBody>
      </p:sp>
      <p:sp>
        <p:nvSpPr>
          <p:cNvPr id="35" name="TextBox 34"/>
          <p:cNvSpPr txBox="1"/>
          <p:nvPr/>
        </p:nvSpPr>
        <p:spPr>
          <a:xfrm>
            <a:off x="2968261" y="358272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x-none" dirty="0"/>
          </a:p>
        </p:txBody>
      </p:sp>
      <p:sp>
        <p:nvSpPr>
          <p:cNvPr id="36" name="TextBox 35"/>
          <p:cNvSpPr txBox="1"/>
          <p:nvPr/>
        </p:nvSpPr>
        <p:spPr>
          <a:xfrm>
            <a:off x="3612646" y="3576233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x-none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1646257" y="2366765"/>
            <a:ext cx="6096000" cy="421654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Filtering: [Order Statistical Filters]</a:t>
            </a:r>
            <a:endParaRPr lang="x-none" sz="2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0696" y="219434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/>
          </a:p>
          <a:p>
            <a:endParaRPr lang="x-non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646257" y="2977588"/>
            <a:ext cx="70118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Order Statistical Filters: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Are </a:t>
            </a:r>
            <a:r>
              <a:rPr lang="en-US" sz="1200" b="1" dirty="0"/>
              <a:t>non linear filters</a:t>
            </a:r>
            <a:r>
              <a:rPr lang="en-US" sz="1200" dirty="0"/>
              <a:t>, where the response of the filter is based on order / ranking of the filters.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Example: Median Filters: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Are commonly used for noise removal with less blurring as compared to linear filters.</a:t>
            </a:r>
            <a:endParaRPr lang="en-US" sz="1200" dirty="0"/>
          </a:p>
          <a:p>
            <a:endParaRPr lang="en-US" sz="12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1420014" y="2215951"/>
            <a:ext cx="6096000" cy="421654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Filtering: [Smoothing Filters]</a:t>
            </a:r>
            <a:endParaRPr lang="x-none" sz="2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0696" y="219434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/>
          </a:p>
          <a:p>
            <a:endParaRPr lang="x-none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900696" y="219434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1500553" y="1402375"/>
            <a:ext cx="4867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Statistical Filters [Median Filter]: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11319" y="2592512"/>
          <a:ext cx="330199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714"/>
                <a:gridCol w="471714"/>
                <a:gridCol w="471714"/>
                <a:gridCol w="471714"/>
                <a:gridCol w="471714"/>
                <a:gridCol w="471714"/>
                <a:gridCol w="4717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5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6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7</a:t>
                      </a:r>
                      <a:endParaRPr lang="en-GB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8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9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10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11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12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13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14</a:t>
                      </a:r>
                      <a:endParaRPr lang="en-GB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15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16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17</a:t>
                      </a:r>
                      <a:endParaRPr lang="en-GB" baseline="-25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18</a:t>
                      </a:r>
                      <a:endParaRPr lang="en-GB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19</a:t>
                      </a:r>
                      <a:endParaRPr lang="en-GB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20</a:t>
                      </a:r>
                      <a:endParaRPr lang="en-GB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21</a:t>
                      </a:r>
                      <a:endParaRPr lang="en-GB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22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23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24</a:t>
                      </a:r>
                      <a:endParaRPr lang="en-GB" baseline="-25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25</a:t>
                      </a:r>
                      <a:endParaRPr lang="en-GB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26</a:t>
                      </a:r>
                      <a:endParaRPr lang="en-GB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27</a:t>
                      </a:r>
                      <a:endParaRPr lang="en-GB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28</a:t>
                      </a:r>
                      <a:endParaRPr lang="en-GB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29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30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31</a:t>
                      </a:r>
                      <a:endParaRPr lang="en-GB" baseline="-25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32</a:t>
                      </a:r>
                      <a:endParaRPr lang="en-GB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33</a:t>
                      </a:r>
                      <a:endParaRPr lang="en-GB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34</a:t>
                      </a:r>
                      <a:endParaRPr lang="en-GB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35</a:t>
                      </a:r>
                      <a:endParaRPr lang="en-GB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36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37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38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39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40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41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42</a:t>
                      </a:r>
                      <a:endParaRPr lang="en-GB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43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44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45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46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47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48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49</a:t>
                      </a:r>
                      <a:endParaRPr lang="en-GB" baseline="-25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605596" y="3412532"/>
          <a:ext cx="1348152" cy="11013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384"/>
                <a:gridCol w="449384"/>
                <a:gridCol w="449384"/>
              </a:tblGrid>
              <a:tr h="36987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1498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1498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H="1">
            <a:off x="2930305" y="3373400"/>
            <a:ext cx="2942492" cy="386861"/>
          </a:xfrm>
          <a:prstGeom prst="line">
            <a:avLst/>
          </a:prstGeom>
          <a:ln w="254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930306" y="3373400"/>
            <a:ext cx="4314091" cy="70338"/>
          </a:xfrm>
          <a:prstGeom prst="line">
            <a:avLst/>
          </a:prstGeom>
          <a:ln w="254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2930305" y="4299523"/>
            <a:ext cx="2942492" cy="105508"/>
          </a:xfrm>
          <a:prstGeom prst="line">
            <a:avLst/>
          </a:prstGeom>
          <a:ln w="254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918583" y="4405031"/>
            <a:ext cx="4325814" cy="117230"/>
          </a:xfrm>
          <a:prstGeom prst="line">
            <a:avLst/>
          </a:prstGeom>
          <a:ln w="254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499134" y="3933763"/>
          <a:ext cx="95738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385"/>
              </a:tblGrid>
              <a:tr h="29964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 (</a:t>
                      </a:r>
                      <a:r>
                        <a:rPr lang="en-GB" b="1" dirty="0" err="1"/>
                        <a:t>x,y</a:t>
                      </a:r>
                      <a:r>
                        <a:rPr lang="en-GB" b="1" dirty="0"/>
                        <a:t>) </a:t>
                      </a:r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 flipH="1" flipV="1">
            <a:off x="6740305" y="3719229"/>
            <a:ext cx="2743200" cy="216880"/>
          </a:xfrm>
          <a:prstGeom prst="line">
            <a:avLst/>
          </a:prstGeom>
          <a:ln w="254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6740305" y="4076786"/>
            <a:ext cx="2743200" cy="187568"/>
          </a:xfrm>
          <a:prstGeom prst="line">
            <a:avLst/>
          </a:prstGeom>
          <a:ln w="254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72046" y="4527561"/>
            <a:ext cx="0" cy="7891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5596" y="5152953"/>
            <a:ext cx="7666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	2	2	3	3	4	5	7	8</a:t>
            </a:r>
            <a:endParaRPr lang="en-US" sz="12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1420014" y="2215951"/>
            <a:ext cx="6096000" cy="421654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Filtering: [Smoothing Filters]</a:t>
            </a:r>
            <a:endParaRPr lang="x-none" sz="2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0696" y="219434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/>
          </a:p>
          <a:p>
            <a:endParaRPr lang="x-none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900696" y="219434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1500553" y="1402375"/>
            <a:ext cx="4867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Statistical Filters [Median Filter]: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11319" y="2592512"/>
          <a:ext cx="330199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714"/>
                <a:gridCol w="471714"/>
                <a:gridCol w="471714"/>
                <a:gridCol w="471714"/>
                <a:gridCol w="471714"/>
                <a:gridCol w="471714"/>
                <a:gridCol w="4717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5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6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7</a:t>
                      </a:r>
                      <a:endParaRPr lang="en-GB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8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9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10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11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12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13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14</a:t>
                      </a:r>
                      <a:endParaRPr lang="en-GB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15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16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17</a:t>
                      </a:r>
                      <a:endParaRPr lang="en-GB" baseline="-25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18</a:t>
                      </a:r>
                      <a:endParaRPr lang="en-GB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19</a:t>
                      </a:r>
                      <a:endParaRPr lang="en-GB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20</a:t>
                      </a:r>
                      <a:endParaRPr lang="en-GB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21</a:t>
                      </a:r>
                      <a:endParaRPr lang="en-GB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22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23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24</a:t>
                      </a:r>
                      <a:endParaRPr lang="en-GB" baseline="-25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25</a:t>
                      </a:r>
                      <a:endParaRPr lang="en-GB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26</a:t>
                      </a:r>
                      <a:endParaRPr lang="en-GB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27</a:t>
                      </a:r>
                      <a:endParaRPr lang="en-GB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28</a:t>
                      </a:r>
                      <a:endParaRPr lang="en-GB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29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30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31</a:t>
                      </a:r>
                      <a:endParaRPr lang="en-GB" baseline="-25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32</a:t>
                      </a:r>
                      <a:endParaRPr lang="en-GB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33</a:t>
                      </a:r>
                      <a:endParaRPr lang="en-GB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34</a:t>
                      </a:r>
                      <a:endParaRPr lang="en-GB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35</a:t>
                      </a:r>
                      <a:endParaRPr lang="en-GB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36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37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38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39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40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41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42</a:t>
                      </a:r>
                      <a:endParaRPr lang="en-GB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43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44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45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46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47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48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49</a:t>
                      </a:r>
                      <a:endParaRPr lang="en-GB" baseline="-25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605596" y="3412532"/>
          <a:ext cx="1348152" cy="11013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384"/>
                <a:gridCol w="449384"/>
                <a:gridCol w="449384"/>
              </a:tblGrid>
              <a:tr h="36987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1498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1498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H="1">
            <a:off x="2930305" y="3373400"/>
            <a:ext cx="2942492" cy="386861"/>
          </a:xfrm>
          <a:prstGeom prst="line">
            <a:avLst/>
          </a:prstGeom>
          <a:ln w="254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930306" y="3373400"/>
            <a:ext cx="4314091" cy="70338"/>
          </a:xfrm>
          <a:prstGeom prst="line">
            <a:avLst/>
          </a:prstGeom>
          <a:ln w="254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2930305" y="4299523"/>
            <a:ext cx="2942492" cy="105508"/>
          </a:xfrm>
          <a:prstGeom prst="line">
            <a:avLst/>
          </a:prstGeom>
          <a:ln w="254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918583" y="4405031"/>
            <a:ext cx="4325814" cy="117230"/>
          </a:xfrm>
          <a:prstGeom prst="line">
            <a:avLst/>
          </a:prstGeom>
          <a:ln w="254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499134" y="3933763"/>
          <a:ext cx="95738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385"/>
              </a:tblGrid>
              <a:tr h="29964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 (</a:t>
                      </a:r>
                      <a:r>
                        <a:rPr lang="en-GB" b="1" dirty="0" err="1"/>
                        <a:t>x,y</a:t>
                      </a:r>
                      <a:r>
                        <a:rPr lang="en-GB" b="1" dirty="0"/>
                        <a:t>) </a:t>
                      </a:r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 flipH="1" flipV="1">
            <a:off x="6740305" y="3719229"/>
            <a:ext cx="2743200" cy="216880"/>
          </a:xfrm>
          <a:prstGeom prst="line">
            <a:avLst/>
          </a:prstGeom>
          <a:ln w="254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6740305" y="4076786"/>
            <a:ext cx="2743200" cy="187568"/>
          </a:xfrm>
          <a:prstGeom prst="line">
            <a:avLst/>
          </a:prstGeom>
          <a:ln w="254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72046" y="4527561"/>
            <a:ext cx="0" cy="7891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5596" y="5152953"/>
            <a:ext cx="7666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	2	2	3	</a:t>
            </a:r>
            <a:r>
              <a:rPr lang="en-US" sz="1200" b="1" dirty="0">
                <a:solidFill>
                  <a:srgbClr val="FF0000"/>
                </a:solidFill>
              </a:rPr>
              <a:t>3</a:t>
            </a:r>
            <a:r>
              <a:rPr lang="en-US" sz="1200" dirty="0"/>
              <a:t>	4	5	7	8</a:t>
            </a:r>
            <a:endParaRPr lang="en-US" sz="12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1420014" y="2215951"/>
            <a:ext cx="6096000" cy="421654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Filtering: [Smoothing Filters]</a:t>
            </a:r>
            <a:endParaRPr lang="x-none" sz="2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0696" y="219434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/>
          </a:p>
          <a:p>
            <a:endParaRPr lang="x-none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900696" y="219434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1500553" y="1402375"/>
            <a:ext cx="4867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Statistical Filters [Median Filter]: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11319" y="2592512"/>
          <a:ext cx="330199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714"/>
                <a:gridCol w="471714"/>
                <a:gridCol w="471714"/>
                <a:gridCol w="471714"/>
                <a:gridCol w="471714"/>
                <a:gridCol w="471714"/>
                <a:gridCol w="4717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5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6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7</a:t>
                      </a:r>
                      <a:endParaRPr lang="en-GB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8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9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10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11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12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13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14</a:t>
                      </a:r>
                      <a:endParaRPr lang="en-GB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15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16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17</a:t>
                      </a:r>
                      <a:endParaRPr lang="en-GB" baseline="-25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18</a:t>
                      </a:r>
                      <a:endParaRPr lang="en-GB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19</a:t>
                      </a:r>
                      <a:endParaRPr lang="en-GB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20</a:t>
                      </a:r>
                      <a:endParaRPr lang="en-GB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21</a:t>
                      </a:r>
                      <a:endParaRPr lang="en-GB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22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23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24</a:t>
                      </a:r>
                      <a:endParaRPr lang="en-GB" baseline="-25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25</a:t>
                      </a:r>
                      <a:endParaRPr lang="en-GB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GB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27</a:t>
                      </a:r>
                      <a:endParaRPr lang="en-GB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28</a:t>
                      </a:r>
                      <a:endParaRPr lang="en-GB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29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30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31</a:t>
                      </a:r>
                      <a:endParaRPr lang="en-GB" baseline="-25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32</a:t>
                      </a:r>
                      <a:endParaRPr lang="en-GB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33</a:t>
                      </a:r>
                      <a:endParaRPr lang="en-GB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34</a:t>
                      </a:r>
                      <a:endParaRPr lang="en-GB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35</a:t>
                      </a:r>
                      <a:endParaRPr lang="en-GB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36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37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38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39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40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41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42</a:t>
                      </a:r>
                      <a:endParaRPr lang="en-GB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43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44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45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46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47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48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  <a:r>
                        <a:rPr lang="en-GB" baseline="-25000" dirty="0"/>
                        <a:t>49</a:t>
                      </a:r>
                      <a:endParaRPr lang="en-GB" baseline="-25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605596" y="3412532"/>
          <a:ext cx="1348152" cy="11013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384"/>
                <a:gridCol w="449384"/>
                <a:gridCol w="449384"/>
              </a:tblGrid>
              <a:tr h="36987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1498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1498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H="1">
            <a:off x="2930305" y="3373400"/>
            <a:ext cx="2942492" cy="386861"/>
          </a:xfrm>
          <a:prstGeom prst="line">
            <a:avLst/>
          </a:prstGeom>
          <a:ln w="254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930306" y="3373400"/>
            <a:ext cx="4314091" cy="70338"/>
          </a:xfrm>
          <a:prstGeom prst="line">
            <a:avLst/>
          </a:prstGeom>
          <a:ln w="254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2930305" y="4299523"/>
            <a:ext cx="2942492" cy="105508"/>
          </a:xfrm>
          <a:prstGeom prst="line">
            <a:avLst/>
          </a:prstGeom>
          <a:ln w="254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918583" y="4405031"/>
            <a:ext cx="4325814" cy="117230"/>
          </a:xfrm>
          <a:prstGeom prst="line">
            <a:avLst/>
          </a:prstGeom>
          <a:ln w="254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499134" y="3933763"/>
          <a:ext cx="95738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385"/>
              </a:tblGrid>
              <a:tr h="299648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 (</a:t>
                      </a:r>
                      <a:r>
                        <a:rPr lang="en-GB" b="1" dirty="0" err="1"/>
                        <a:t>x,y</a:t>
                      </a:r>
                      <a:r>
                        <a:rPr lang="en-GB" b="1" dirty="0"/>
                        <a:t>) </a:t>
                      </a:r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 flipH="1" flipV="1">
            <a:off x="6740305" y="3719229"/>
            <a:ext cx="2743200" cy="216880"/>
          </a:xfrm>
          <a:prstGeom prst="line">
            <a:avLst/>
          </a:prstGeom>
          <a:ln w="254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6740305" y="4076786"/>
            <a:ext cx="2743200" cy="187568"/>
          </a:xfrm>
          <a:prstGeom prst="line">
            <a:avLst/>
          </a:prstGeom>
          <a:ln w="254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72046" y="4527561"/>
            <a:ext cx="0" cy="7891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5596" y="5152953"/>
            <a:ext cx="7666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	2	2	3	</a:t>
            </a:r>
            <a:r>
              <a:rPr lang="en-US" sz="1200" b="1" dirty="0">
                <a:solidFill>
                  <a:srgbClr val="FF0000"/>
                </a:solidFill>
              </a:rPr>
              <a:t>3</a:t>
            </a:r>
            <a:r>
              <a:rPr lang="en-US" sz="1200" dirty="0"/>
              <a:t>	4	5	7	8</a:t>
            </a:r>
            <a:endParaRPr lang="en-US" sz="12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524107" y="3933763"/>
            <a:ext cx="1008668" cy="13829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1646257" y="2366765"/>
            <a:ext cx="6096000" cy="421654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Median Filters: [Image Results]</a:t>
            </a:r>
            <a:endParaRPr lang="x-none" sz="2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0696" y="219434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/>
          </a:p>
          <a:p>
            <a:endParaRPr lang="x-none" sz="1200" dirty="0"/>
          </a:p>
        </p:txBody>
      </p:sp>
      <p:sp>
        <p:nvSpPr>
          <p:cNvPr id="4" name="Rectangle 3"/>
          <p:cNvSpPr/>
          <p:nvPr/>
        </p:nvSpPr>
        <p:spPr>
          <a:xfrm>
            <a:off x="1522831" y="5160144"/>
            <a:ext cx="85782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https://www.bogotobogo.com/Matlab/Matlab_Tutorial_Digital_Image_Processing_6_Filter_Smoothing_Low_Pass_fspecial_filter2.php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2831" y="2700589"/>
            <a:ext cx="90229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Median filtering is a nonlinear operation often used in image processing to reduce "salt and pepper" noise.</a:t>
            </a:r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2955" y="2960841"/>
            <a:ext cx="4626089" cy="209152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1420014" y="2215951"/>
            <a:ext cx="6096000" cy="421654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Gaussian Filter: [Smoothing Filters]</a:t>
            </a:r>
            <a:endParaRPr lang="x-none" sz="2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0696" y="219434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/>
          </a:p>
          <a:p>
            <a:endParaRPr lang="x-none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900696" y="219434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x-none" dirty="0"/>
          </a:p>
        </p:txBody>
      </p:sp>
      <p:sp>
        <p:nvSpPr>
          <p:cNvPr id="22" name="TextBox 21"/>
          <p:cNvSpPr txBox="1"/>
          <p:nvPr/>
        </p:nvSpPr>
        <p:spPr>
          <a:xfrm>
            <a:off x="1522831" y="2588708"/>
            <a:ext cx="52517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Gaussian Filter: Gaussian filter is derived from Gaussian function.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Results in reduced image noise and also reduce the image details.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In this sense it is similar to the mean filter, but it uses a different kernel</a:t>
            </a:r>
            <a:endParaRPr lang="en-US" sz="1200" dirty="0"/>
          </a:p>
          <a:p>
            <a:r>
              <a:rPr lang="en-US" sz="1200" dirty="0"/>
              <a:t>that represents the shape of a Gaussian (`bell-shaped') hump. 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23" name="Picture 22" descr="eqngaus2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7085" y="4299774"/>
            <a:ext cx="2600325" cy="590550"/>
          </a:xfrm>
          <a:prstGeom prst="rect">
            <a:avLst/>
          </a:prstGeom>
        </p:spPr>
      </p:pic>
      <p:pic>
        <p:nvPicPr>
          <p:cNvPr id="24" name="Picture 23" descr="gauss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394" y="2808371"/>
            <a:ext cx="3667125" cy="2352675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486794" y="5216396"/>
            <a:ext cx="42723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hlinkClick r:id="rId3"/>
              </a:rPr>
              <a:t>Image Courtesy: https://homepages.inf.ed.ac.uk/rbf/HIPR2/gsmooth.htm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900696" y="219434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/>
          </a:p>
          <a:p>
            <a:endParaRPr lang="x-none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900696" y="219434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x-none" dirty="0"/>
          </a:p>
        </p:txBody>
      </p:sp>
      <p:sp>
        <p:nvSpPr>
          <p:cNvPr id="10" name="Rectangle 9"/>
          <p:cNvSpPr/>
          <p:nvPr/>
        </p:nvSpPr>
        <p:spPr>
          <a:xfrm>
            <a:off x="1420014" y="2215951"/>
            <a:ext cx="6096000" cy="421654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Gaussian Filter: [Smoothing Filters]</a:t>
            </a:r>
            <a:endParaRPr lang="x-none" sz="2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9472" y="3074429"/>
            <a:ext cx="2355894" cy="1885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3135113"/>
            <a:ext cx="2280082" cy="18251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864" y="3135113"/>
            <a:ext cx="2280082" cy="18251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330" y="3178401"/>
            <a:ext cx="2096114" cy="16778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522831" y="2200717"/>
            <a:ext cx="7436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200" dirty="0"/>
          </a:p>
          <a:p>
            <a:r>
              <a:rPr lang="en-GB" sz="1200" b="1" dirty="0">
                <a:solidFill>
                  <a:srgbClr val="FF0000"/>
                </a:solidFill>
              </a:rPr>
              <a:t>Spatial Neighbours:</a:t>
            </a:r>
            <a:endParaRPr lang="en-GB" sz="1200" b="1" dirty="0">
              <a:solidFill>
                <a:srgbClr val="FF0000"/>
              </a:solidFill>
            </a:endParaRPr>
          </a:p>
          <a:p>
            <a:endParaRPr lang="en-GB" sz="1200" dirty="0"/>
          </a:p>
          <a:p>
            <a:endParaRPr lang="en-GB" sz="12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138367" y="3031714"/>
            <a:ext cx="0" cy="22095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38367" y="3031714"/>
            <a:ext cx="2811085" cy="58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059606" y="2971430"/>
            <a:ext cx="1028700" cy="12609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37855" y="3060541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Origin</a:t>
            </a:r>
            <a:endParaRPr lang="en-US" sz="1200" dirty="0"/>
          </a:p>
        </p:txBody>
      </p:sp>
      <p:graphicFrame>
        <p:nvGraphicFramePr>
          <p:cNvPr id="20" name="Table 20"/>
          <p:cNvGraphicFramePr>
            <a:graphicFrameLocks noGrp="1"/>
          </p:cNvGraphicFramePr>
          <p:nvPr/>
        </p:nvGraphicFramePr>
        <p:xfrm>
          <a:off x="4780766" y="3371424"/>
          <a:ext cx="899937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979"/>
                <a:gridCol w="299979"/>
                <a:gridCol w="299979"/>
              </a:tblGrid>
              <a:tr h="2141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41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41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>
            <a:off x="5332652" y="3646170"/>
            <a:ext cx="905011" cy="30503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32589" y="3461503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(x, y)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680703" y="4225950"/>
            <a:ext cx="3523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3x3 neighborhood about a point (x, y) in the </a:t>
            </a:r>
            <a:endParaRPr lang="en-US" sz="1200" dirty="0"/>
          </a:p>
          <a:p>
            <a:r>
              <a:rPr lang="en-US" sz="1200" dirty="0"/>
              <a:t>Spatial domain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603777" y="5056637"/>
            <a:ext cx="32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f in a spatial domain</a:t>
            </a:r>
            <a:endParaRPr lang="en-US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1420014" y="2215951"/>
            <a:ext cx="6096000" cy="421654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Filtering: [Python]</a:t>
            </a:r>
            <a:endParaRPr lang="x-none" sz="2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0696" y="219434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/>
          </a:p>
          <a:p>
            <a:endParaRPr lang="x-none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900696" y="219434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2320414" y="2972939"/>
            <a:ext cx="304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apply filters in Python: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05490" y="3620231"/>
            <a:ext cx="591947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cv2.blur(image,(figure_size, figure_size))</a:t>
            </a:r>
            <a:endParaRPr lang="en-US" dirty="0"/>
          </a:p>
          <a:p>
            <a:r>
              <a:rPr lang="en-US" dirty="0"/>
              <a:t>cv2.medianBlur(image, </a:t>
            </a:r>
            <a:r>
              <a:rPr lang="en-US" dirty="0" err="1"/>
              <a:t>figure_size</a:t>
            </a:r>
            <a:r>
              <a:rPr lang="en-US" dirty="0"/>
              <a:t>)</a:t>
            </a:r>
            <a:endParaRPr lang="en-US" dirty="0">
              <a:latin typeface="Menlo"/>
            </a:endParaRPr>
          </a:p>
          <a:p>
            <a:r>
              <a:rPr lang="en-US" dirty="0"/>
              <a:t>cv2.GaussianBlur(image2, (</a:t>
            </a:r>
            <a:r>
              <a:rPr lang="en-US" dirty="0" err="1"/>
              <a:t>figure_size</a:t>
            </a:r>
            <a:r>
              <a:rPr lang="en-US" dirty="0"/>
              <a:t>, </a:t>
            </a:r>
            <a:r>
              <a:rPr lang="en-US" dirty="0" err="1"/>
              <a:t>figure_size</a:t>
            </a:r>
            <a:r>
              <a:rPr lang="en-US" dirty="0"/>
              <a:t>),0)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590774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Medical Image Analysis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Low Pass Filters</a:t>
            </a:r>
            <a:endParaRPr lang="en-US" b="1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spatial filtering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522831" y="2200717"/>
            <a:ext cx="74368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200" dirty="0"/>
          </a:p>
          <a:p>
            <a:r>
              <a:rPr lang="en-GB" sz="1200" dirty="0"/>
              <a:t>Let I and J be the images such thar : J = T(I)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Where T is representing any transformation such that: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J(</a:t>
            </a:r>
            <a:r>
              <a:rPr lang="en-GB" sz="1200" dirty="0" err="1"/>
              <a:t>r,c</a:t>
            </a:r>
            <a:r>
              <a:rPr lang="en-GB" sz="1200" dirty="0"/>
              <a:t>) = T[I](</a:t>
            </a:r>
            <a:r>
              <a:rPr lang="en-GB" sz="1200" dirty="0" err="1"/>
              <a:t>r,c</a:t>
            </a:r>
            <a:r>
              <a:rPr lang="en-GB" sz="1200" dirty="0"/>
              <a:t>) = f { I(</a:t>
            </a:r>
            <a:r>
              <a:rPr lang="en-GB" sz="1200" dirty="0" err="1"/>
              <a:t>u,v</a:t>
            </a:r>
            <a:r>
              <a:rPr lang="en-GB" sz="1200" dirty="0"/>
              <a:t>) | u € {r-s , … ,r, … , </a:t>
            </a:r>
            <a:r>
              <a:rPr lang="en-GB" sz="1200" dirty="0" err="1"/>
              <a:t>r+s</a:t>
            </a:r>
            <a:r>
              <a:rPr lang="en-GB" sz="1200" dirty="0"/>
              <a:t>} , v  € {c-d,… , c, …  </a:t>
            </a:r>
            <a:r>
              <a:rPr lang="en-GB" sz="1200" dirty="0" err="1"/>
              <a:t>c+d</a:t>
            </a:r>
            <a:r>
              <a:rPr lang="en-GB" sz="1200" dirty="0"/>
              <a:t>} }</a:t>
            </a:r>
            <a:endParaRPr lang="en-GB" sz="1200" dirty="0"/>
          </a:p>
          <a:p>
            <a:endParaRPr lang="en-GB" sz="1200" dirty="0"/>
          </a:p>
          <a:p>
            <a:pPr marL="342900" indent="-342900">
              <a:buAutoNum type="arabicPeriod"/>
            </a:pPr>
            <a:endParaRPr lang="en-GB" sz="1200" dirty="0"/>
          </a:p>
          <a:p>
            <a:r>
              <a:rPr lang="en-US" sz="1200" dirty="0"/>
              <a:t>Where the value of the transformed image, J, at pixel location(</a:t>
            </a:r>
            <a:r>
              <a:rPr lang="en-US" sz="1200" dirty="0" err="1"/>
              <a:t>r,c</a:t>
            </a:r>
            <a:r>
              <a:rPr lang="en-US" sz="1200" dirty="0"/>
              <a:t>) is a function of the values of the original image, I, in a 2s+1 </a:t>
            </a:r>
            <a:r>
              <a:rPr lang="en-US" sz="1200" b="1" dirty="0"/>
              <a:t>x</a:t>
            </a:r>
            <a:r>
              <a:rPr lang="en-US" sz="1200" dirty="0"/>
              <a:t>  2d+1 rectangular neighborhood centered on pixel location (</a:t>
            </a:r>
            <a:r>
              <a:rPr lang="en-US" sz="1200" dirty="0" err="1"/>
              <a:t>r,c</a:t>
            </a:r>
            <a:r>
              <a:rPr lang="en-US" sz="1200" dirty="0"/>
              <a:t>).</a:t>
            </a:r>
            <a:endParaRPr lang="en-GB" sz="1200" dirty="0"/>
          </a:p>
          <a:p>
            <a:endParaRPr lang="en-GB" sz="1200" dirty="0"/>
          </a:p>
        </p:txBody>
      </p:sp>
      <p:sp>
        <p:nvSpPr>
          <p:cNvPr id="3" name="Rectangle 2"/>
          <p:cNvSpPr/>
          <p:nvPr/>
        </p:nvSpPr>
        <p:spPr>
          <a:xfrm>
            <a:off x="1431391" y="5174665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Source Courtesy: 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http://engr.case.edu/merat_francis/eecs490f07/lectures/lecture6.pdf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Moving windows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522831" y="2875087"/>
            <a:ext cx="74368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200" dirty="0"/>
          </a:p>
          <a:p>
            <a:r>
              <a:rPr lang="en-US" sz="1200" dirty="0"/>
              <a:t>The value, J(</a:t>
            </a:r>
            <a:r>
              <a:rPr lang="en-US" sz="1200" dirty="0" err="1"/>
              <a:t>r,c</a:t>
            </a:r>
            <a:r>
              <a:rPr lang="en-US" sz="1200" dirty="0"/>
              <a:t>) = T[I](</a:t>
            </a:r>
            <a:r>
              <a:rPr lang="en-US" sz="1200" dirty="0" err="1"/>
              <a:t>r,c</a:t>
            </a:r>
            <a:r>
              <a:rPr lang="en-US" sz="1200" dirty="0"/>
              <a:t>), is a function of a rectangular neighborhood centered on pixel location (</a:t>
            </a:r>
            <a:r>
              <a:rPr lang="en-US" sz="1200" dirty="0" err="1"/>
              <a:t>r,c</a:t>
            </a:r>
            <a:r>
              <a:rPr lang="en-US" sz="1200" dirty="0"/>
              <a:t>) in I.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There is a different neighborhood for each pixel location, but if the dimensions of the neighbor-hood are the same for each location, then transform T is sometimes called a moving window transform.</a:t>
            </a:r>
            <a:endParaRPr lang="en-GB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5481" y="1628382"/>
            <a:ext cx="3174773" cy="36012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49240" y="3737610"/>
            <a:ext cx="54986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moving window is placed over image pixel 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r,c</a:t>
            </a:r>
            <a:r>
              <a:rPr lang="en-US" dirty="0"/>
              <a:t>) , corresponding pixels are multiplies and </a:t>
            </a:r>
            <a:endParaRPr lang="en-US" dirty="0"/>
          </a:p>
          <a:p>
            <a:r>
              <a:rPr lang="en-US" dirty="0"/>
              <a:t>The result summed 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spatial filtering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1522831" y="2273785"/>
            <a:ext cx="6096000" cy="421654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Filtering: </a:t>
            </a:r>
            <a:endParaRPr lang="x-none" sz="2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48315" y="3612442"/>
            <a:ext cx="1065382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/>
              <a:t>G(</a:t>
            </a:r>
            <a:r>
              <a:rPr lang="en-GB" sz="1200" b="1" dirty="0" err="1"/>
              <a:t>x,y</a:t>
            </a:r>
            <a:r>
              <a:rPr lang="en-GB" sz="1200" b="1" dirty="0"/>
              <a:t>)</a:t>
            </a:r>
            <a:r>
              <a:rPr lang="en-GB" sz="1200" dirty="0"/>
              <a:t>= W(-1,-1) * F(x-1,y-1) </a:t>
            </a:r>
            <a:r>
              <a:rPr lang="en-GB" sz="1200" baseline="-25000" dirty="0"/>
              <a:t> </a:t>
            </a:r>
            <a:r>
              <a:rPr lang="en-GB" sz="1200" dirty="0"/>
              <a:t> +  W(-1,0) * F(x-1,y) </a:t>
            </a:r>
            <a:r>
              <a:rPr lang="en-GB" sz="1200" baseline="-25000" dirty="0"/>
              <a:t> </a:t>
            </a:r>
            <a:r>
              <a:rPr lang="en-GB" sz="1200" dirty="0"/>
              <a:t>+  W(-1,1) * F(x-1,y+1)+  W(0,-1) * F(x,y-1) +  W(0,0) * F(</a:t>
            </a:r>
            <a:r>
              <a:rPr lang="en-GB" sz="1200" dirty="0" err="1"/>
              <a:t>x,y</a:t>
            </a:r>
            <a:r>
              <a:rPr lang="en-GB" sz="1200" dirty="0"/>
              <a:t>) +  </a:t>
            </a:r>
            <a:endParaRPr lang="en-GB" sz="1200" dirty="0"/>
          </a:p>
          <a:p>
            <a:r>
              <a:rPr lang="en-GB" sz="1200" dirty="0"/>
              <a:t>     W(0,1) * F(x,y+1) + W(1,-1) * F(x+1,y-1) +  W(1,0) * F(x+1,y) +  W(1,1) * F(x+1,y+1)</a:t>
            </a:r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In general, it can be written as: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            </a:t>
            </a:r>
            <a:r>
              <a:rPr lang="en-GB" sz="1200" b="1" dirty="0"/>
              <a:t>G(</a:t>
            </a:r>
            <a:r>
              <a:rPr lang="en-GB" sz="1200" b="1" dirty="0" err="1"/>
              <a:t>x,y</a:t>
            </a:r>
            <a:r>
              <a:rPr lang="en-GB" sz="1200" b="1" dirty="0"/>
              <a:t>)</a:t>
            </a:r>
            <a:r>
              <a:rPr lang="en-GB" sz="1200" dirty="0"/>
              <a:t> </a:t>
            </a:r>
            <a:r>
              <a:rPr lang="en-GB" sz="1200" b="1" dirty="0"/>
              <a:t>=  </a:t>
            </a:r>
            <a:r>
              <a:rPr lang="en-GB" sz="1200" dirty="0"/>
              <a:t>∑    ∑   [W(</a:t>
            </a:r>
            <a:r>
              <a:rPr lang="en-GB" sz="1200" dirty="0" err="1"/>
              <a:t>s,t</a:t>
            </a:r>
            <a:r>
              <a:rPr lang="en-GB" sz="1200" dirty="0"/>
              <a:t>)    F(</a:t>
            </a:r>
            <a:r>
              <a:rPr lang="en-GB" sz="1200" dirty="0" err="1"/>
              <a:t>x+s,y+t</a:t>
            </a:r>
            <a:r>
              <a:rPr lang="en-GB" sz="1200" dirty="0"/>
              <a:t>) ]     Where, x and y varies so that each pixel in W visits every pixel in F.  </a:t>
            </a:r>
            <a:endParaRPr lang="en-GB" sz="1200" dirty="0"/>
          </a:p>
          <a:p>
            <a:r>
              <a:rPr lang="en-GB" sz="1200" dirty="0"/>
              <a:t>                 </a:t>
            </a:r>
            <a:r>
              <a:rPr lang="en-GB" sz="700" dirty="0"/>
              <a:t>s=-a : a   t=-</a:t>
            </a:r>
            <a:r>
              <a:rPr lang="en-GB" sz="700" dirty="0" err="1"/>
              <a:t>b:b</a:t>
            </a:r>
            <a:endParaRPr lang="en-GB" sz="700" baseline="-25000" dirty="0"/>
          </a:p>
          <a:p>
            <a:endParaRPr lang="en-GB" sz="1200" dirty="0"/>
          </a:p>
          <a:p>
            <a:r>
              <a:rPr lang="en-GB" sz="1200" dirty="0"/>
              <a:t>   </a:t>
            </a:r>
            <a:endParaRPr lang="en-GB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522831" y="2647630"/>
            <a:ext cx="8334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 General [For linear Filtering]: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If W is indicating kernel window where the rows and cols range from -1 to 1</a:t>
            </a:r>
            <a:endParaRPr lang="en-GB" sz="1200" dirty="0"/>
          </a:p>
          <a:p>
            <a:r>
              <a:rPr lang="en-GB" sz="1200" dirty="0"/>
              <a:t>And </a:t>
            </a:r>
            <a:r>
              <a:rPr lang="en-GB" sz="1200" b="1" dirty="0"/>
              <a:t>F</a:t>
            </a:r>
            <a:r>
              <a:rPr lang="en-GB" sz="1200" dirty="0"/>
              <a:t> is indicating the image area to be processed that is centred at F(</a:t>
            </a:r>
            <a:r>
              <a:rPr lang="en-GB" sz="1200" dirty="0" err="1"/>
              <a:t>x,y</a:t>
            </a:r>
            <a:r>
              <a:rPr lang="en-GB" sz="1200" dirty="0"/>
              <a:t>), linear spatial filtering is given by:</a:t>
            </a:r>
            <a:endParaRPr lang="en-GB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31" y="2045185"/>
            <a:ext cx="8933688" cy="457200"/>
          </a:xfrm>
        </p:spPr>
        <p:txBody>
          <a:bodyPr>
            <a:normAutofit/>
          </a:bodyPr>
          <a:lstStyle/>
          <a:p>
            <a:r>
              <a:rPr lang="en-US" sz="1600" b="1" dirty="0"/>
              <a:t>Medical image analysis : image filtering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1522831" y="2273785"/>
            <a:ext cx="6096000" cy="421654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Filtering: [Convolution]</a:t>
            </a:r>
            <a:endParaRPr lang="x-none" sz="2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2831" y="2647630"/>
            <a:ext cx="83346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Object w[</a:t>
            </a:r>
            <a:r>
              <a:rPr lang="en-GB" sz="1200" dirty="0" err="1"/>
              <a:t>s,t</a:t>
            </a:r>
            <a:r>
              <a:rPr lang="en-GB" sz="1200" dirty="0"/>
              <a:t>] is the equation is a weighted function (rectangular matrix of numbers)</a:t>
            </a:r>
            <a:endParaRPr lang="en-GB" sz="1200" dirty="0"/>
          </a:p>
          <a:p>
            <a:r>
              <a:rPr lang="en-GB" sz="1200" dirty="0"/>
              <a:t>This matrix is the moving window</a:t>
            </a:r>
            <a:endParaRPr lang="en-GB" sz="1200" dirty="0"/>
          </a:p>
          <a:p>
            <a:r>
              <a:rPr lang="en-US" sz="1200" dirty="0"/>
              <a:t>Pixel (</a:t>
            </a:r>
            <a:r>
              <a:rPr lang="en-US" sz="1200" dirty="0" err="1"/>
              <a:t>r,c</a:t>
            </a:r>
            <a:r>
              <a:rPr lang="en-US" sz="1200" dirty="0"/>
              <a:t>) in the output image is the weighted sum of pixels from the original image in the neighborhood of (</a:t>
            </a:r>
            <a:r>
              <a:rPr lang="en-US" sz="1200" dirty="0" err="1"/>
              <a:t>r,c</a:t>
            </a:r>
            <a:r>
              <a:rPr lang="en-US" sz="1200" dirty="0"/>
              <a:t>) traced by the matrix.</a:t>
            </a:r>
            <a:endParaRPr lang="en-US" sz="1200" dirty="0"/>
          </a:p>
          <a:p>
            <a:r>
              <a:rPr lang="en-US" sz="1200" dirty="0"/>
              <a:t>Each pixel in the neighborhood of (</a:t>
            </a:r>
            <a:r>
              <a:rPr lang="en-US" sz="1200" dirty="0" err="1"/>
              <a:t>r,c</a:t>
            </a:r>
            <a:r>
              <a:rPr lang="en-US" sz="1200" dirty="0"/>
              <a:t>) is multiplied by the corresponding matrix value — </a:t>
            </a:r>
            <a:r>
              <a:rPr lang="en-US" sz="1200" b="1" dirty="0"/>
              <a:t>after the matrix is rotated by180º.</a:t>
            </a:r>
            <a:endParaRPr lang="en-US" sz="1200" b="1" dirty="0"/>
          </a:p>
          <a:p>
            <a:r>
              <a:rPr lang="en-US" sz="1200" dirty="0"/>
              <a:t>The sum of those products is the value of pixel (</a:t>
            </a:r>
            <a:r>
              <a:rPr lang="en-US" sz="1200" dirty="0" err="1"/>
              <a:t>r,c</a:t>
            </a:r>
            <a:r>
              <a:rPr lang="en-US" sz="1200" dirty="0"/>
              <a:t>) in the output image</a:t>
            </a:r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The convolution of W(</a:t>
            </a:r>
            <a:r>
              <a:rPr lang="en-GB" sz="1200" dirty="0" err="1"/>
              <a:t>x,y</a:t>
            </a:r>
            <a:r>
              <a:rPr lang="en-GB" sz="1200" dirty="0"/>
              <a:t>) and F(X,Y) is given as: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 W(</a:t>
            </a:r>
            <a:r>
              <a:rPr lang="en-GB" sz="1200" dirty="0" err="1"/>
              <a:t>x,y</a:t>
            </a:r>
            <a:r>
              <a:rPr lang="en-GB" sz="1200" dirty="0"/>
              <a:t>) * F(X,Y)</a:t>
            </a:r>
            <a:r>
              <a:rPr lang="en-GB" sz="1200" b="1" dirty="0"/>
              <a:t>=  </a:t>
            </a:r>
            <a:r>
              <a:rPr lang="en-GB" sz="1200" dirty="0"/>
              <a:t>∑    ∑   [W(</a:t>
            </a:r>
            <a:r>
              <a:rPr lang="en-GB" sz="1200" dirty="0" err="1"/>
              <a:t>s,t</a:t>
            </a:r>
            <a:r>
              <a:rPr lang="en-GB" sz="1200" dirty="0"/>
              <a:t>)    F(x-</a:t>
            </a:r>
            <a:r>
              <a:rPr lang="en-GB" sz="1200" dirty="0" err="1"/>
              <a:t>s,y</a:t>
            </a:r>
            <a:r>
              <a:rPr lang="en-GB" sz="1200" dirty="0"/>
              <a:t>-t) ]</a:t>
            </a:r>
            <a:endParaRPr lang="en-GB" sz="1200" dirty="0"/>
          </a:p>
          <a:p>
            <a:r>
              <a:rPr lang="en-GB" sz="1200" dirty="0"/>
              <a:t>                         </a:t>
            </a:r>
            <a:r>
              <a:rPr lang="en-GB" sz="700" dirty="0"/>
              <a:t>S= -a : a   t= -b: b</a:t>
            </a:r>
            <a:endParaRPr lang="en-GB" sz="1200" dirty="0"/>
          </a:p>
          <a:p>
            <a:r>
              <a:rPr lang="en-GB" sz="1200" dirty="0"/>
              <a:t> </a:t>
            </a:r>
            <a:endParaRPr lang="en-GB" sz="1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11997</Words>
  <Application>WPS Presentation</Application>
  <PresentationFormat>Widescreen</PresentationFormat>
  <Paragraphs>1847</Paragraphs>
  <Slides>41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3" baseType="lpstr">
      <vt:lpstr>Arial</vt:lpstr>
      <vt:lpstr>SimSun</vt:lpstr>
      <vt:lpstr>Wingdings</vt:lpstr>
      <vt:lpstr>Garamond</vt:lpstr>
      <vt:lpstr>Calibri</vt:lpstr>
      <vt:lpstr>Times New Roman</vt:lpstr>
      <vt:lpstr>Century Gothic</vt:lpstr>
      <vt:lpstr>Microsoft YaHei</vt:lpstr>
      <vt:lpstr>Arial Unicode MS</vt:lpstr>
      <vt:lpstr>Menlo</vt:lpstr>
      <vt:lpstr>Segoe Print</vt:lpstr>
      <vt:lpstr>SavonVTI</vt:lpstr>
      <vt:lpstr>Medial Image Analysis</vt:lpstr>
      <vt:lpstr>Medical image analysis: image filtering</vt:lpstr>
      <vt:lpstr>Medical image analysis : image filtering</vt:lpstr>
      <vt:lpstr>Medical image analysis : image filtering</vt:lpstr>
      <vt:lpstr>Medical image analysis : spatial filtering</vt:lpstr>
      <vt:lpstr>Medical image analysis : Moving windows</vt:lpstr>
      <vt:lpstr>Medical image analysis : spatial filtering</vt:lpstr>
      <vt:lpstr>Medical image analysis : image filtering</vt:lpstr>
      <vt:lpstr>Medical image analysis : image filtering</vt:lpstr>
      <vt:lpstr>Medical image analysis : spatial filtering</vt:lpstr>
      <vt:lpstr>Medical image analysis : spatial filtering</vt:lpstr>
      <vt:lpstr>Medical image analysis : spatial filtering</vt:lpstr>
      <vt:lpstr>Medical image analysis : image filtering</vt:lpstr>
      <vt:lpstr>Medical image analysis : spatial filtering</vt:lpstr>
      <vt:lpstr>Medical image analysis : image filtering</vt:lpstr>
      <vt:lpstr>Medical image analysis : image filtering</vt:lpstr>
      <vt:lpstr>Medical image analysis : Convolution</vt:lpstr>
      <vt:lpstr>Medical image analysis : Convolution</vt:lpstr>
      <vt:lpstr>Medical image analysis : image filtering</vt:lpstr>
      <vt:lpstr>Medical image analysis : image filtering</vt:lpstr>
      <vt:lpstr>Medical image analysis : image filtering</vt:lpstr>
      <vt:lpstr>Medical image analysis : image filtering</vt:lpstr>
      <vt:lpstr>Medical image analysis : image filtering</vt:lpstr>
      <vt:lpstr>Medical image analysis : image filtering</vt:lpstr>
      <vt:lpstr>Medical image analysis : image filtering</vt:lpstr>
      <vt:lpstr>Medical image analysis : image filtering</vt:lpstr>
      <vt:lpstr>Medical image analysis : image filtering</vt:lpstr>
      <vt:lpstr>Medical image analysis : image filtering</vt:lpstr>
      <vt:lpstr>Medical image analysis : image filtering</vt:lpstr>
      <vt:lpstr>Medical image analysis : image filtering</vt:lpstr>
      <vt:lpstr>Medical image analysis : image filtering</vt:lpstr>
      <vt:lpstr>Medical image analysis : image filtering</vt:lpstr>
      <vt:lpstr>Medical image analysis : image filtering</vt:lpstr>
      <vt:lpstr>Medical image analysis : image filtering</vt:lpstr>
      <vt:lpstr>Medical image analysis : image filtering</vt:lpstr>
      <vt:lpstr>Medical image analysis : image filtering</vt:lpstr>
      <vt:lpstr>Medical image analysis : image filtering</vt:lpstr>
      <vt:lpstr>Medical image analysis : image filtering</vt:lpstr>
      <vt:lpstr>Medical image analysis : image filtering</vt:lpstr>
      <vt:lpstr>Medical image analysis : image filtering</vt:lpstr>
      <vt:lpstr>Medical Image Analysis  Low Pass Filters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Dr. Zobia Suhail</cp:lastModifiedBy>
  <cp:revision>8</cp:revision>
  <dcterms:created xsi:type="dcterms:W3CDTF">2020-09-15T06:38:00Z</dcterms:created>
  <dcterms:modified xsi:type="dcterms:W3CDTF">2024-10-29T15:15:55Z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7DC24E125C3F4723B5C05862BD29994F</vt:lpwstr>
  </property>
  <property fmtid="{D5CDD505-2E9C-101B-9397-08002B2CF9AE}" pid="4" name="KSOProductBuildVer">
    <vt:lpwstr>1033-12.2.0.18283</vt:lpwstr>
  </property>
</Properties>
</file>