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media/image16.webp" ContentType="image/webp"/>
  <Override PartName="/ppt/media/image17.webp" ContentType="image/webp"/>
  <Override PartName="/ppt/media/image18.webp" ContentType="image/webp"/>
  <Override PartName="/ppt/media/image3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 removePersonalInfoOnSave="1" autoCompressPictures="0">
  <p:sldMasterIdLst>
    <p:sldMasterId id="2147483648" r:id="rId1"/>
  </p:sldMasterIdLst>
  <p:notesMasterIdLst>
    <p:notesMasterId r:id="rId7"/>
  </p:notesMasterIdLst>
  <p:sldIdLst>
    <p:sldId id="257" r:id="rId3"/>
    <p:sldId id="263" r:id="rId4"/>
    <p:sldId id="349" r:id="rId5"/>
    <p:sldId id="356" r:id="rId6"/>
    <p:sldId id="323" r:id="rId8"/>
    <p:sldId id="351" r:id="rId9"/>
    <p:sldId id="352" r:id="rId10"/>
    <p:sldId id="353" r:id="rId11"/>
    <p:sldId id="354" r:id="rId12"/>
    <p:sldId id="355" r:id="rId13"/>
    <p:sldId id="376" r:id="rId14"/>
    <p:sldId id="362" r:id="rId15"/>
    <p:sldId id="357" r:id="rId16"/>
    <p:sldId id="359" r:id="rId17"/>
    <p:sldId id="360" r:id="rId18"/>
    <p:sldId id="375" r:id="rId19"/>
    <p:sldId id="361" r:id="rId20"/>
    <p:sldId id="364" r:id="rId21"/>
    <p:sldId id="363" r:id="rId22"/>
    <p:sldId id="365" r:id="rId23"/>
    <p:sldId id="366" r:id="rId24"/>
    <p:sldId id="378" r:id="rId25"/>
    <p:sldId id="369" r:id="rId26"/>
    <p:sldId id="368" r:id="rId27"/>
    <p:sldId id="350" r:id="rId28"/>
    <p:sldId id="377" r:id="rId29"/>
    <p:sldId id="379" r:id="rId30"/>
    <p:sldId id="380" r:id="rId31"/>
    <p:sldId id="348" r:id="rId32"/>
    <p:sldId id="370" r:id="rId33"/>
    <p:sldId id="371" r:id="rId34"/>
    <p:sldId id="372" r:id="rId35"/>
    <p:sldId id="373" r:id="rId36"/>
    <p:sldId id="374" r:id="rId37"/>
    <p:sldId id="321" r:id="rId38"/>
    <p:sldId id="26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7E56D4-BD1B-4DA0-9D76-FF142F65D06F}">
          <p14:sldIdLst>
            <p14:sldId id="257"/>
            <p14:sldId id="263"/>
            <p14:sldId id="349"/>
            <p14:sldId id="356"/>
            <p14:sldId id="323"/>
            <p14:sldId id="351"/>
            <p14:sldId id="352"/>
            <p14:sldId id="353"/>
            <p14:sldId id="354"/>
            <p14:sldId id="355"/>
            <p14:sldId id="376"/>
            <p14:sldId id="362"/>
            <p14:sldId id="357"/>
            <p14:sldId id="359"/>
            <p14:sldId id="360"/>
            <p14:sldId id="375"/>
            <p14:sldId id="361"/>
            <p14:sldId id="364"/>
            <p14:sldId id="363"/>
            <p14:sldId id="365"/>
            <p14:sldId id="366"/>
            <p14:sldId id="378"/>
            <p14:sldId id="369"/>
            <p14:sldId id="368"/>
            <p14:sldId id="350"/>
            <p14:sldId id="377"/>
            <p14:sldId id="379"/>
            <p14:sldId id="380"/>
            <p14:sldId id="348"/>
            <p14:sldId id="370"/>
            <p14:sldId id="371"/>
            <p14:sldId id="372"/>
            <p14:sldId id="373"/>
            <p14:sldId id="374"/>
          </p14:sldIdLst>
        </p14:section>
        <p14:section name="Untitled Section" id="{5BA149C5-E497-44E7-B5FB-C4C9D5008027}">
          <p14:sldIdLst>
            <p14:sldId id="321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903F"/>
    <a:srgbClr val="E4F2F5"/>
    <a:srgbClr val="F8D22F"/>
    <a:srgbClr val="3488A0"/>
    <a:srgbClr val="344529"/>
    <a:srgbClr val="2B3922"/>
    <a:srgbClr val="2E3722"/>
    <a:srgbClr val="FCF7F1"/>
    <a:srgbClr val="B8D233"/>
    <a:srgbClr val="5CC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-29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customXml" Target="../customXml/item3.xml"/><Relationship Id="rId44" Type="http://schemas.openxmlformats.org/officeDocument/2006/relationships/customXml" Target="../customXml/item2.xml"/><Relationship Id="rId43" Type="http://schemas.openxmlformats.org/officeDocument/2006/relationships/customXml" Target="../customXml/item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High pass filters</a:t>
          </a:r>
        </a:p>
      </dgm:t>
    </dgm:pt>
    <dgm:pt modelId="{CAD7EF86-FB23-41F6-BF42-040B36DEFDB1}" cxnId="{C7AD8469-3C68-4AF9-AB82-79B0043AA120}" type="parTrans">
      <dgm:prSet/>
      <dgm:spPr/>
      <dgm:t>
        <a:bodyPr/>
        <a:lstStyle/>
        <a:p>
          <a:endParaRPr lang="en-US"/>
        </a:p>
      </dgm:t>
    </dgm:pt>
    <dgm:pt modelId="{5B62599A-5C9B-48E7-896E-EA782AC60C8B}" cxnId="{C7AD8469-3C68-4AF9-AB82-79B0043AA120}" type="sibTrans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Image derivative</a:t>
          </a:r>
        </a:p>
      </dgm:t>
    </dgm:pt>
    <dgm:pt modelId="{1A0E2090-1D4F-438A-8766-B6030CE01ADD}" cxnId="{A9154303-8225-4248-91DC-1B0156A35F07}" type="parTrans">
      <dgm:prSet/>
      <dgm:spPr/>
      <dgm:t>
        <a:bodyPr/>
        <a:lstStyle/>
        <a:p>
          <a:endParaRPr lang="en-US"/>
        </a:p>
      </dgm:t>
    </dgm:pt>
    <dgm:pt modelId="{9646853A-8964-4519-A5B1-0B7D18B2983D}" cxnId="{A9154303-8225-4248-91DC-1B0156A35F07}" type="sibTrans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First and second derivative edge detection operators</a:t>
          </a:r>
        </a:p>
      </dgm:t>
    </dgm:pt>
    <dgm:pt modelId="{A7920A2F-3244-4159-AF04-6A1D38B7B317}" cxnId="{C4CCE57E-E871-46D6-BAD5-880252C95D22}" type="parTrans">
      <dgm:prSet/>
      <dgm:spPr/>
      <dgm:t>
        <a:bodyPr/>
        <a:lstStyle/>
        <a:p>
          <a:endParaRPr lang="en-US"/>
        </a:p>
      </dgm:t>
    </dgm:pt>
    <dgm:pt modelId="{8500F72A-2C6D-4FDF-9C1D-CA691380EB0B}" cxnId="{C4CCE57E-E871-46D6-BAD5-880252C95D22}" type="sibTrans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solidFill>
          <a:srgbClr val="FF0000"/>
        </a:solid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solidFill>
          <a:srgbClr val="3488A0"/>
        </a:solidFill>
        <a:ln>
          <a:noFill/>
        </a:ln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solidFill>
          <a:srgbClr val="F8D22F"/>
        </a:solidFill>
        <a:ln>
          <a:noFill/>
        </a:ln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solidFill>
          <a:srgbClr val="FF0000"/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500" kern="1200" dirty="0"/>
            <a:t>High pass filters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solidFill>
          <a:srgbClr val="3488A0"/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500" kern="1200" dirty="0"/>
            <a:t>Image derivative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solidFill>
          <a:srgbClr val="F8D22F"/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500" kern="1200" dirty="0"/>
            <a:t>First and second derivative edge detection operators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FB280-7061-4DD8-8D2A-F0FF495DF4F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7FD73-77CC-42BD-A246-9DF07FFF20E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Keeping f(x) – f(x-1) for second </a:t>
            </a:r>
            <a:r>
              <a:rPr lang="en-US" dirty="0" smtClean="0"/>
              <a:t>derivative (to </a:t>
            </a:r>
            <a:r>
              <a:rPr lang="en-US" smtClean="0"/>
              <a:t>take derivative of f(x+1) –f(x))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7FD73-77CC-42BD-A246-9DF07FFF20E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https://en.wikipedia.org/wiki/Prewitt_operator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7FD73-77CC-42BD-A246-9DF07FFF20E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http://dept.me.umn.edu/courses/me5286/vision/VisionNotes/2017/ME5286-Lecture7-2017-EdgeDetection2.pdf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7FD73-77CC-42BD-A246-9DF07FFF20E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7FD73-77CC-42BD-A246-9DF07FFF20E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https://en.wikipedia.org/wiki/Sobel_operator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7FD73-77CC-42BD-A246-9DF07FFF20E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https://en.wikipedia.org/wiki/Sobel_operator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7FD73-77CC-42BD-A246-9DF07FFF20E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https://towardsdatascience.com/image-derivative-8a07a4118550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7FD73-77CC-42BD-A246-9DF07FFF20E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https://theailearner.com/2019/05/24/first-order-derivative-kernels-for-edge-detection/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7FD73-77CC-42BD-A246-9DF07FFF20E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Scaling is required after applying Laplacian due to negative values: </a:t>
            </a:r>
            <a:r>
              <a:rPr lang="en-US" dirty="0" err="1"/>
              <a:t>Fm</a:t>
            </a:r>
            <a:r>
              <a:rPr lang="en-US" dirty="0"/>
              <a:t> = f – min(f)</a:t>
            </a:r>
            <a:endParaRPr lang="en-US" dirty="0"/>
          </a:p>
          <a:p>
            <a:r>
              <a:rPr lang="en-US" dirty="0"/>
              <a:t>Fs = K [</a:t>
            </a:r>
            <a:r>
              <a:rPr lang="en-US" dirty="0" err="1"/>
              <a:t>fm</a:t>
            </a:r>
            <a:r>
              <a:rPr lang="en-US" dirty="0"/>
              <a:t> / max(</a:t>
            </a:r>
            <a:r>
              <a:rPr lang="en-US" dirty="0" err="1"/>
              <a:t>fm</a:t>
            </a:r>
            <a:r>
              <a:rPr lang="en-US" dirty="0" smtClean="0"/>
              <a:t>)]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Resultant filter response is subtracted from the original image if the central value is negative and added otherwise (to sharp the image).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7FD73-77CC-42BD-A246-9DF07FFF20E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Gonzalez &amp; </a:t>
            </a:r>
            <a:r>
              <a:rPr lang="en-US" dirty="0" smtClean="0"/>
              <a:t>Woods</a:t>
            </a:r>
            <a:endParaRPr lang="en-US" dirty="0" smtClean="0"/>
          </a:p>
          <a:p>
            <a:r>
              <a:rPr lang="en-US" dirty="0" smtClean="0"/>
              <a:t>Normalize the filter response: (Res-</a:t>
            </a:r>
            <a:r>
              <a:rPr lang="en-US" dirty="0" err="1" smtClean="0"/>
              <a:t>MinR</a:t>
            </a:r>
            <a:r>
              <a:rPr lang="en-US" dirty="0" smtClean="0"/>
              <a:t>) / (</a:t>
            </a:r>
            <a:r>
              <a:rPr lang="en-US" dirty="0" err="1" smtClean="0"/>
              <a:t>MaxR-MinR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Sharpened = response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img</a:t>
            </a:r>
            <a:endParaRPr lang="en-US" baseline="0" dirty="0" smtClean="0"/>
          </a:p>
          <a:p>
            <a:r>
              <a:rPr lang="en-US" baseline="0" dirty="0" smtClean="0"/>
              <a:t>Sharpened =( </a:t>
            </a:r>
            <a:r>
              <a:rPr lang="en-US" baseline="0" dirty="0" err="1" smtClean="0"/>
              <a:t>Shaprpened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MinS</a:t>
            </a:r>
            <a:r>
              <a:rPr lang="en-US" baseline="0" dirty="0" smtClean="0"/>
              <a:t>) / (</a:t>
            </a:r>
            <a:r>
              <a:rPr lang="en-US" baseline="0" dirty="0" err="1" smtClean="0"/>
              <a:t>MaxS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MinS</a:t>
            </a:r>
            <a:r>
              <a:rPr lang="en-US" baseline="0" dirty="0" smtClean="0"/>
              <a:t>)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Or</a:t>
            </a:r>
            <a:endParaRPr lang="en-US" baseline="0" dirty="0" smtClean="0"/>
          </a:p>
          <a:p>
            <a:r>
              <a:rPr lang="en-US" baseline="0" dirty="0" smtClean="0"/>
              <a:t>G= </a:t>
            </a:r>
            <a:r>
              <a:rPr lang="en-US" baseline="0" dirty="0" err="1" smtClean="0"/>
              <a:t>img</a:t>
            </a:r>
            <a:r>
              <a:rPr lang="en-US" baseline="0" dirty="0" smtClean="0"/>
              <a:t> + c * </a:t>
            </a:r>
            <a:r>
              <a:rPr lang="en-US" baseline="0" dirty="0" err="1" smtClean="0"/>
              <a:t>LaplacianImage</a:t>
            </a:r>
            <a:r>
              <a:rPr lang="en-US" baseline="0" dirty="0" smtClean="0"/>
              <a:t> //c=-1 if central value is negative and +1 otherwise</a:t>
            </a:r>
            <a:endParaRPr lang="en-US" baseline="0" dirty="0" smtClean="0"/>
          </a:p>
          <a:p>
            <a:r>
              <a:rPr lang="en-US" baseline="0" dirty="0" err="1" smtClean="0"/>
              <a:t>G_Clip</a:t>
            </a:r>
            <a:r>
              <a:rPr lang="en-US" baseline="0" dirty="0" smtClean="0"/>
              <a:t>=</a:t>
            </a:r>
            <a:r>
              <a:rPr lang="en-US" baseline="0" dirty="0" err="1" smtClean="0"/>
              <a:t>np.clip</a:t>
            </a:r>
            <a:r>
              <a:rPr lang="en-US" baseline="0" dirty="0" smtClean="0"/>
              <a:t>(G,0,255)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7FD73-77CC-42BD-A246-9DF07FFF20E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https://towardsdatascience.com/image-derivative-8a07a4118550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FD73-77CC-42BD-A246-9DF07FFF20E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G. </a:t>
            </a:r>
            <a:r>
              <a:rPr lang="en-US" dirty="0" err="1"/>
              <a:t>Gonzelaz</a:t>
            </a:r>
            <a:r>
              <a:rPr lang="en-US" dirty="0"/>
              <a:t> &amp; Woods ; Digital Image Processing (3</a:t>
            </a:r>
            <a:r>
              <a:rPr lang="en-US" baseline="30000" dirty="0"/>
              <a:t>rd</a:t>
            </a:r>
            <a:r>
              <a:rPr lang="en-US" dirty="0"/>
              <a:t> Edition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Step, Ramp, Line or Roof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7FD73-77CC-42BD-A246-9DF07FFF20E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http://dept.me.umn.edu/courses/me5286/vision/VisionNotes/2017/ME5286-Lecture7-2017-EdgeDetection2.pdf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7FD73-77CC-42BD-A246-9DF07FFF20E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http://dept.me.umn.edu/courses/me5286/vision/VisionNotes/2017/ME5286-Lecture7-2017-EdgeDetection2.pdf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7FD73-77CC-42BD-A246-9DF07FFF20E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7FD73-77CC-42BD-A246-9DF07FFF20E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smtClean="0"/>
              <a:t>dept.me.umn.edu/courses/me5286/vision/VisionNotes/2017/ME5286-Lecture7-2017-EdgeDetection2.pdf</a:t>
            </a:r>
            <a:endParaRPr lang="en-US" dirty="0" smtClean="0"/>
          </a:p>
          <a:p>
            <a:r>
              <a:rPr lang="en-US" dirty="0" smtClean="0"/>
              <a:t>Here using forward difference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7FD73-77CC-42BD-A246-9DF07FFF20E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7FD73-77CC-42BD-A246-9DF07FFF20E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https://en.wikipedia.org/wiki/Prewitt_operator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7FD73-77CC-42BD-A246-9DF07FFF20E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345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web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webp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webp"/><Relationship Id="rId1" Type="http://schemas.openxmlformats.org/officeDocument/2006/relationships/image" Target="../media/image17.webp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Medical Image Analysis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Dr. </a:t>
            </a:r>
            <a:r>
              <a:rPr lang="en-US" dirty="0" err="1">
                <a:solidFill>
                  <a:schemeClr val="tx1"/>
                </a:solidFill>
              </a:rPr>
              <a:t>Zobia</a:t>
            </a:r>
            <a:r>
              <a:rPr lang="en-US" dirty="0">
                <a:solidFill>
                  <a:schemeClr val="tx1"/>
                </a:solidFill>
              </a:rPr>
              <a:t> Suhail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425677" y="214111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Second Derivatives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6181809" y="2561522"/>
            <a:ext cx="0" cy="2841183"/>
          </a:xfrm>
          <a:prstGeom prst="lin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6181810" y="4265693"/>
            <a:ext cx="3425279" cy="56368"/>
          </a:xfrm>
          <a:prstGeom prst="lin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181809" y="4301943"/>
            <a:ext cx="6172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8009198" y="3160593"/>
            <a:ext cx="118190" cy="114939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 flipV="1">
            <a:off x="8126760" y="3171581"/>
            <a:ext cx="372255" cy="22788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402140" y="4282447"/>
            <a:ext cx="62043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923644" y="28772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923644" y="4070770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8598490" y="4273319"/>
            <a:ext cx="6172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882885" y="508105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8499044" y="4273319"/>
            <a:ext cx="99417" cy="117706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19514" y="2486556"/>
            <a:ext cx="0" cy="2841183"/>
          </a:xfrm>
          <a:prstGeom prst="lin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719515" y="4190727"/>
            <a:ext cx="3425279" cy="56368"/>
          </a:xfrm>
          <a:prstGeom prst="lin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719514" y="4226977"/>
            <a:ext cx="6172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251986" y="2907590"/>
            <a:ext cx="159278" cy="133950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3411266" y="2941219"/>
            <a:ext cx="189184" cy="128575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634766" y="4218911"/>
            <a:ext cx="6172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61349" y="2802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461349" y="399580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 flipH="1" flipV="1">
            <a:off x="2345711" y="4210845"/>
            <a:ext cx="181899" cy="110882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521708" y="4210845"/>
            <a:ext cx="95837" cy="110882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567977" y="4210845"/>
            <a:ext cx="6172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20590" y="500608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 flipH="1" flipV="1">
            <a:off x="6801849" y="4318333"/>
            <a:ext cx="181899" cy="110882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6977846" y="3104225"/>
            <a:ext cx="333836" cy="232293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7307176" y="3104828"/>
            <a:ext cx="92664" cy="120543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108" y="2734491"/>
            <a:ext cx="5785427" cy="24744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98255" y="236450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16218" y="2733841"/>
            <a:ext cx="923637" cy="554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71546" y="1353780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1340" y="1965175"/>
            <a:ext cx="4409319" cy="3310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522831" y="233628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Edge Detection using Derivatives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2830" y="2908846"/>
            <a:ext cx="81698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Often, points that lie on an edge are detected by:</a:t>
            </a:r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Detecting the local maxima or minima of the first derivative</a:t>
            </a:r>
            <a:endParaRPr lang="en-US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Detecting the zero-crossings of the second derivative.</a:t>
            </a:r>
            <a:endParaRPr lang="en-US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First derivative detect thick edges , Second order derivative detect thin edges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522831" y="233628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Edge Detection using First Derivatives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88820" y="3108960"/>
            <a:ext cx="5466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/  y  = f(x,y+1) - f(</a:t>
            </a:r>
            <a:r>
              <a:rPr lang="en-US" dirty="0" err="1"/>
              <a:t>x,y</a:t>
            </a:r>
            <a:r>
              <a:rPr lang="en-US"/>
              <a:t>) </a:t>
            </a:r>
            <a:r>
              <a:rPr lang="en-US" dirty="0"/>
              <a:t>: Gradient in y-directions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f /  x = f(x+1,y) – f(</a:t>
            </a:r>
            <a:r>
              <a:rPr lang="en-US" dirty="0" err="1"/>
              <a:t>x,y</a:t>
            </a:r>
            <a:r>
              <a:rPr lang="en-US" dirty="0"/>
              <a:t>) :    Gradient in x-directions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943099" y="3173690"/>
            <a:ext cx="5543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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300287" y="3162259"/>
            <a:ext cx="5543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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934526" y="3704103"/>
            <a:ext cx="5543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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303144" y="3715534"/>
            <a:ext cx="5543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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522831" y="233628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Edge Detection using Derivatives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2831" y="2705615"/>
            <a:ext cx="81698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We can implement df / dx and df / </a:t>
            </a:r>
            <a:r>
              <a:rPr lang="en-US" dirty="0" err="1">
                <a:latin typeface="Arial" panose="020B0604020202020204" pitchFamily="34" charset="0"/>
              </a:rPr>
              <a:t>dy</a:t>
            </a:r>
            <a:r>
              <a:rPr lang="en-US" dirty="0">
                <a:latin typeface="Arial" panose="020B0604020202020204" pitchFamily="34" charset="0"/>
              </a:rPr>
              <a:t> using the following masks:</a:t>
            </a:r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3" name="Table 4"/>
          <p:cNvGraphicFramePr>
            <a:graphicFrameLocks noGrp="1"/>
          </p:cNvGraphicFramePr>
          <p:nvPr/>
        </p:nvGraphicFramePr>
        <p:xfrm>
          <a:off x="2260600" y="3520016"/>
          <a:ext cx="11798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915"/>
                <a:gridCol w="5899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2260600" y="4262993"/>
          <a:ext cx="4597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7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5394960" y="3520016"/>
            <a:ext cx="91440" cy="804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050280" y="3515989"/>
            <a:ext cx="91440" cy="804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352704" y="3515989"/>
            <a:ext cx="91440" cy="804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655128" y="3515989"/>
            <a:ext cx="91440" cy="804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95950" y="3515989"/>
            <a:ext cx="91440" cy="804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10200" y="3814449"/>
            <a:ext cx="91440" cy="804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65520" y="3810422"/>
            <a:ext cx="91440" cy="804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367944" y="3810422"/>
            <a:ext cx="91440" cy="804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670368" y="3810422"/>
            <a:ext cx="91440" cy="804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699760" y="3810422"/>
            <a:ext cx="91440" cy="804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394960" y="4108485"/>
            <a:ext cx="91440" cy="804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050280" y="4104458"/>
            <a:ext cx="91440" cy="804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52704" y="4104458"/>
            <a:ext cx="91440" cy="804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655128" y="4104458"/>
            <a:ext cx="91440" cy="804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695950" y="4104458"/>
            <a:ext cx="91440" cy="804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410200" y="4392973"/>
            <a:ext cx="91440" cy="804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054090" y="4388946"/>
            <a:ext cx="91440" cy="804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367944" y="4388946"/>
            <a:ext cx="91440" cy="804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670368" y="4388946"/>
            <a:ext cx="91440" cy="804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699760" y="4388946"/>
            <a:ext cx="91440" cy="804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55665" y="343888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20574" y="358993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363783" y="3044581"/>
            <a:ext cx="2674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(x + 1 /2 , y) Good Approximation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516226" y="3811084"/>
            <a:ext cx="177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Good Approximation</a:t>
            </a:r>
            <a:endParaRPr lang="en-US" sz="1200" dirty="0"/>
          </a:p>
          <a:p>
            <a:r>
              <a:rPr lang="en-US" sz="1200" dirty="0"/>
              <a:t>(x, y+1 / 2)</a:t>
            </a:r>
            <a:endParaRPr lang="en-US" sz="1200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5624531" y="3264177"/>
            <a:ext cx="829357" cy="29202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523412" y="3774596"/>
            <a:ext cx="888146" cy="1568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522831" y="233628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Edge Detection using Derivatives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2831" y="2705615"/>
            <a:ext cx="81698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We can implement df / dx and df / </a:t>
            </a:r>
            <a:r>
              <a:rPr lang="en-US" dirty="0" err="1">
                <a:latin typeface="Arial" panose="020B0604020202020204" pitchFamily="34" charset="0"/>
              </a:rPr>
              <a:t>dy</a:t>
            </a:r>
            <a:r>
              <a:rPr lang="en-US" dirty="0">
                <a:latin typeface="Arial" panose="020B0604020202020204" pitchFamily="34" charset="0"/>
              </a:rPr>
              <a:t> using the following masks:</a:t>
            </a:r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3" name="Table 4"/>
          <p:cNvGraphicFramePr>
            <a:graphicFrameLocks noGrp="1"/>
          </p:cNvGraphicFramePr>
          <p:nvPr/>
        </p:nvGraphicFramePr>
        <p:xfrm>
          <a:off x="2260600" y="3520016"/>
          <a:ext cx="11798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915"/>
                <a:gridCol w="5899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2260600" y="4262993"/>
          <a:ext cx="4597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7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5394960" y="3520016"/>
            <a:ext cx="91440" cy="804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050280" y="3515989"/>
            <a:ext cx="91440" cy="804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352704" y="3515989"/>
            <a:ext cx="91440" cy="804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655128" y="3515989"/>
            <a:ext cx="91440" cy="804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95950" y="3515989"/>
            <a:ext cx="91440" cy="804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10200" y="3814449"/>
            <a:ext cx="91440" cy="804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65520" y="3810422"/>
            <a:ext cx="91440" cy="804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367944" y="3810422"/>
            <a:ext cx="91440" cy="804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670368" y="3810422"/>
            <a:ext cx="91440" cy="804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699760" y="3810422"/>
            <a:ext cx="91440" cy="804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394960" y="4108485"/>
            <a:ext cx="91440" cy="804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050280" y="4104458"/>
            <a:ext cx="91440" cy="804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52704" y="4104458"/>
            <a:ext cx="91440" cy="804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655128" y="4104458"/>
            <a:ext cx="91440" cy="804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695950" y="4104458"/>
            <a:ext cx="91440" cy="804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410200" y="4392973"/>
            <a:ext cx="91440" cy="804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054090" y="4388946"/>
            <a:ext cx="91440" cy="804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367944" y="4388946"/>
            <a:ext cx="91440" cy="804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670368" y="4388946"/>
            <a:ext cx="91440" cy="804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699760" y="4388946"/>
            <a:ext cx="91440" cy="804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55665" y="343888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20574" y="358993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363783" y="3044581"/>
            <a:ext cx="2674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(x + 1 /2 , y) Good Approximation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516226" y="3811084"/>
            <a:ext cx="177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Good Approximation</a:t>
            </a:r>
            <a:endParaRPr lang="en-US" sz="1200" dirty="0"/>
          </a:p>
          <a:p>
            <a:r>
              <a:rPr lang="en-US" sz="1200" dirty="0"/>
              <a:t>(x, y+1 / 2)</a:t>
            </a:r>
            <a:endParaRPr lang="en-US" sz="1200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5624531" y="3264177"/>
            <a:ext cx="829357" cy="29202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523412" y="3774596"/>
            <a:ext cx="888146" cy="1568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455665" y="5067258"/>
            <a:ext cx="4398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[ −1     0     1] 	(centred about x):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522831" y="233628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Approximation of First Derivatives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54530" y="2793483"/>
            <a:ext cx="72426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consider the following pixel alignment around pixel (</a:t>
            </a:r>
            <a:r>
              <a:rPr lang="en-US" dirty="0" err="1"/>
              <a:t>i,j</a:t>
            </a:r>
            <a:r>
              <a:rPr lang="en-US" dirty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a0    a1   a2</a:t>
            </a:r>
            <a:endParaRPr lang="en-US" dirty="0"/>
          </a:p>
          <a:p>
            <a:r>
              <a:rPr lang="en-US" dirty="0"/>
              <a:t>a7   [</a:t>
            </a:r>
            <a:r>
              <a:rPr lang="en-US" dirty="0" err="1"/>
              <a:t>i,j</a:t>
            </a:r>
            <a:r>
              <a:rPr lang="en-US" dirty="0"/>
              <a:t>]   a3</a:t>
            </a:r>
            <a:endParaRPr lang="en-US" dirty="0"/>
          </a:p>
          <a:p>
            <a:r>
              <a:rPr lang="en-US" dirty="0"/>
              <a:t>a6    a5   a4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partial            and   f/  y derivatives can be computed as: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80409" y="4476710"/>
            <a:ext cx="5543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</a:t>
            </a:r>
            <a:r>
              <a:rPr lang="en-US" dirty="0"/>
              <a:t>f/  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57586" y="4476710"/>
            <a:ext cx="5543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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57698" y="4477969"/>
            <a:ext cx="5543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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83237" y="4476709"/>
            <a:ext cx="5543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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522831" y="233628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Approximation of First Derivatives [Gradient]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54530" y="2793483"/>
            <a:ext cx="825754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a0    a1   a2</a:t>
            </a:r>
            <a:endParaRPr lang="en-US" dirty="0"/>
          </a:p>
          <a:p>
            <a:r>
              <a:rPr lang="en-US" dirty="0"/>
              <a:t>a7   [</a:t>
            </a:r>
            <a:r>
              <a:rPr lang="en-US" dirty="0" err="1"/>
              <a:t>i,j</a:t>
            </a:r>
            <a:r>
              <a:rPr lang="en-US" dirty="0"/>
              <a:t>]   a3</a:t>
            </a:r>
            <a:endParaRPr lang="en-US" dirty="0"/>
          </a:p>
          <a:p>
            <a:r>
              <a:rPr lang="en-US" dirty="0"/>
              <a:t>a6    a5   a4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Mx = (a2+ca3+a4) – (a0 + ca7 +a6)</a:t>
            </a:r>
            <a:endParaRPr lang="en-US" dirty="0"/>
          </a:p>
          <a:p>
            <a:r>
              <a:rPr lang="en-US" dirty="0"/>
              <a:t>My = (a6+ca5+a4) – (a0 +ca1+a2)</a:t>
            </a:r>
            <a:endParaRPr lang="en-US" dirty="0"/>
          </a:p>
          <a:p>
            <a:endParaRPr lang="en-US" dirty="0"/>
          </a:p>
          <a:p>
            <a:r>
              <a:rPr lang="en-US" dirty="0"/>
              <a:t>C  implies more weightage for the closest pixel to the center of the mask.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522831" y="233628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Prewit</a:t>
            </a:r>
            <a:r>
              <a:rPr lang="en-US" b="1" dirty="0">
                <a:solidFill>
                  <a:srgbClr val="FF0000"/>
                </a:solidFill>
              </a:rPr>
              <a:t> Operator: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54530" y="2793483"/>
            <a:ext cx="83327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Computes approximation of the gradient of the image intensity function.</a:t>
            </a:r>
            <a:endParaRPr lang="en-US" dirty="0"/>
          </a:p>
          <a:p>
            <a:r>
              <a:rPr lang="en-US" dirty="0"/>
              <a:t>At each point in the image, the result of the Prewitt operator is either the </a:t>
            </a:r>
            <a:endParaRPr lang="en-US" dirty="0"/>
          </a:p>
          <a:p>
            <a:r>
              <a:rPr lang="en-US" dirty="0"/>
              <a:t>corresponding gradient vector or the norm of this vector.</a:t>
            </a:r>
            <a:endParaRPr lang="en-US" dirty="0"/>
          </a:p>
          <a:p>
            <a:r>
              <a:rPr lang="en-US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M</a:t>
            </a:r>
            <a:r>
              <a:rPr lang="en-US" baseline="-25000" dirty="0" err="1"/>
              <a:t>x</a:t>
            </a:r>
            <a:r>
              <a:rPr lang="en-US" dirty="0" smtClean="0"/>
              <a:t> </a:t>
            </a:r>
            <a:r>
              <a:rPr lang="en-US" dirty="0"/>
              <a:t>= 1     0    -1                </a:t>
            </a:r>
            <a:r>
              <a:rPr lang="en-US" dirty="0" smtClean="0"/>
              <a:t>M</a:t>
            </a:r>
            <a:r>
              <a:rPr lang="en-US" baseline="-25000" dirty="0"/>
              <a:t>y</a:t>
            </a:r>
            <a:r>
              <a:rPr lang="en-US" dirty="0" smtClean="0"/>
              <a:t> </a:t>
            </a:r>
            <a:r>
              <a:rPr lang="en-US" dirty="0"/>
              <a:t>= 1      1     1</a:t>
            </a:r>
            <a:endParaRPr lang="en-US" dirty="0"/>
          </a:p>
          <a:p>
            <a:r>
              <a:rPr lang="en-US" dirty="0"/>
              <a:t>         1     0    -1                         0     0     0</a:t>
            </a:r>
            <a:endParaRPr lang="en-US" dirty="0"/>
          </a:p>
          <a:p>
            <a:r>
              <a:rPr lang="en-US" dirty="0"/>
              <a:t>         1     0    -1                        -1    -1    -1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Medical Image Analysis</a:t>
            </a:r>
            <a:r>
              <a:rPr lang="en-US" sz="2000" b="1" dirty="0"/>
              <a:t>: image filtering</a:t>
            </a:r>
            <a:endParaRPr lang="en-US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7934406" y="5139262"/>
            <a:ext cx="28172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</a:rPr>
              <a:t>© 2002 R. C. </a:t>
            </a:r>
            <a:r>
              <a:rPr lang="es-ES" sz="1200" dirty="0" err="1">
                <a:latin typeface="Arial" panose="020B0604020202020204" pitchFamily="34" charset="0"/>
              </a:rPr>
              <a:t>Gonzalez</a:t>
            </a:r>
            <a:r>
              <a:rPr lang="es-ES" sz="1200" dirty="0">
                <a:latin typeface="Arial" panose="020B0604020202020204" pitchFamily="34" charset="0"/>
              </a:rPr>
              <a:t> &amp; R. E. Woods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522831" y="233628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Prewitt Operator: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1954530" y="2793483"/>
                <a:ext cx="8332730" cy="2595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Computes approximation of the gradient of the image intensity function.</a:t>
                </a:r>
                <a:endParaRPr lang="en-US" dirty="0"/>
              </a:p>
              <a:p>
                <a:r>
                  <a:rPr lang="en-US" dirty="0"/>
                  <a:t>At each point in the image, the result of the Prewitt operator is either the </a:t>
                </a:r>
                <a:endParaRPr lang="en-US" dirty="0"/>
              </a:p>
              <a:p>
                <a:r>
                  <a:rPr lang="en-US" dirty="0"/>
                  <a:t>corresponding gradient vector or the norm of this vector.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Gradient  Vector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plc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𝑀𝑦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Magnitude Gradient Vector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en-US" dirty="0"/>
                  <a:t> </a:t>
                </a:r>
                <a:endParaRPr lang="en-US" dirty="0"/>
              </a:p>
              <a:p>
                <a:r>
                  <a:rPr lang="en-US" dirty="0"/>
                  <a:t>Gradient Direction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atan</m:t>
                            </m:r>
                          </m:e>
                          <m:sup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530" y="2793483"/>
                <a:ext cx="8332730" cy="2595454"/>
              </a:xfrm>
              <a:prstGeom prst="rect">
                <a:avLst/>
              </a:prstGeom>
              <a:blipFill rotWithShape="1">
                <a:blip r:embed="rId1"/>
                <a:stretch>
                  <a:fillRect t="-5" r="3" b="1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522831" y="233628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Prewitt Operator: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0160" y="2705615"/>
            <a:ext cx="2869515" cy="21521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579" y="2705615"/>
            <a:ext cx="2869515" cy="21521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66210" y="5060981"/>
            <a:ext cx="454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Gradient Using Prewitt Operator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7417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522831" y="233628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Prewitt Operator: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6209" y="5101440"/>
            <a:ext cx="454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Gradient Using Prewitt Operator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525" y="2705615"/>
            <a:ext cx="1320654" cy="16655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078" y="2700969"/>
            <a:ext cx="1336160" cy="16830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31" y="2700970"/>
            <a:ext cx="1339083" cy="16866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283" y="2520949"/>
            <a:ext cx="1698784" cy="21397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707" y="2700969"/>
            <a:ext cx="1325958" cy="167015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0831" y="4612015"/>
            <a:ext cx="142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Gradient_y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075358" y="4607772"/>
            <a:ext cx="142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Gradient_x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196430" y="4605123"/>
            <a:ext cx="1746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Gradient_Mag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8378376" y="4612015"/>
            <a:ext cx="142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Edges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522831" y="233628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Sobel Operator: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54530" y="2793483"/>
            <a:ext cx="83327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Computes approximation of the gradient of the image intensity function.</a:t>
            </a:r>
            <a:endParaRPr lang="en-US" dirty="0"/>
          </a:p>
          <a:p>
            <a:r>
              <a:rPr lang="en-US" dirty="0"/>
              <a:t>At each point in the image, the result of the Sobel operator is either the </a:t>
            </a:r>
            <a:endParaRPr lang="en-US" dirty="0"/>
          </a:p>
          <a:p>
            <a:r>
              <a:rPr lang="en-US" dirty="0"/>
              <a:t>corresponding gradient vector or the norm of this vector.</a:t>
            </a:r>
            <a:endParaRPr lang="en-US" dirty="0"/>
          </a:p>
          <a:p>
            <a:r>
              <a:rPr lang="en-US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M</a:t>
            </a:r>
            <a:r>
              <a:rPr lang="en-US" baseline="-25000" dirty="0" err="1"/>
              <a:t>x</a:t>
            </a:r>
            <a:r>
              <a:rPr lang="en-US" dirty="0" smtClean="0"/>
              <a:t> </a:t>
            </a:r>
            <a:r>
              <a:rPr lang="en-US" dirty="0"/>
              <a:t>= 1     0    -1                </a:t>
            </a:r>
            <a:r>
              <a:rPr lang="en-US" dirty="0" smtClean="0"/>
              <a:t>M</a:t>
            </a:r>
            <a:r>
              <a:rPr lang="en-US" baseline="-25000" dirty="0"/>
              <a:t>y</a:t>
            </a:r>
            <a:r>
              <a:rPr lang="en-US" dirty="0" smtClean="0"/>
              <a:t> </a:t>
            </a:r>
            <a:r>
              <a:rPr lang="en-US" dirty="0"/>
              <a:t>= 1      2     1</a:t>
            </a:r>
            <a:endParaRPr lang="en-US" dirty="0"/>
          </a:p>
          <a:p>
            <a:r>
              <a:rPr lang="en-US" dirty="0"/>
              <a:t>         2     0    -2                         0     0     0</a:t>
            </a:r>
            <a:endParaRPr lang="en-US" dirty="0"/>
          </a:p>
          <a:p>
            <a:r>
              <a:rPr lang="en-US" dirty="0"/>
              <a:t>         1     0    -1                        -1    -2    -1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522831" y="233628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Sobel Operator: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1954530" y="2793483"/>
                <a:ext cx="8332730" cy="2595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Computes approximation of the gradient of the image intensity function.</a:t>
                </a:r>
                <a:endParaRPr lang="en-US" dirty="0"/>
              </a:p>
              <a:p>
                <a:r>
                  <a:rPr lang="en-US" dirty="0"/>
                  <a:t>At each point in the image, the result of the Sobel operator is either the </a:t>
                </a:r>
                <a:endParaRPr lang="en-US" dirty="0"/>
              </a:p>
              <a:p>
                <a:r>
                  <a:rPr lang="en-US" dirty="0"/>
                  <a:t>corresponding gradient vector or the norm of this vector.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Gradient  Vector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plc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𝑀𝑦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Magnitude Gradient Vector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en-US" dirty="0"/>
                  <a:t> </a:t>
                </a:r>
                <a:endParaRPr lang="en-US" dirty="0"/>
              </a:p>
              <a:p>
                <a:r>
                  <a:rPr lang="en-US" dirty="0"/>
                  <a:t>Gradient Direction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atan</m:t>
                            </m:r>
                          </m:e>
                          <m:sup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530" y="2793483"/>
                <a:ext cx="8332730" cy="2595454"/>
              </a:xfrm>
              <a:prstGeom prst="rect">
                <a:avLst/>
              </a:prstGeom>
              <a:blipFill rotWithShape="1">
                <a:blip r:embed="rId1"/>
                <a:stretch>
                  <a:fillRect t="-5" r="3" b="1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2720" y="2814636"/>
            <a:ext cx="2857500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675" y="2871787"/>
            <a:ext cx="2857500" cy="21431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22831" y="233628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Sobel Operator: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6210" y="5060981"/>
            <a:ext cx="428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Sobel Operator applied to an image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425677" y="2417577"/>
            <a:ext cx="8632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Derivative Filter and Noise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2831" y="2740742"/>
            <a:ext cx="9183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erivative </a:t>
            </a:r>
            <a:r>
              <a:rPr lang="en-US" dirty="0"/>
              <a:t>operator is affected by </a:t>
            </a:r>
            <a:r>
              <a:rPr lang="en-US" dirty="0" smtClean="0"/>
              <a:t>noise, Numerical </a:t>
            </a:r>
            <a:r>
              <a:rPr lang="en-US" dirty="0"/>
              <a:t>derivatives can amplify noise!</a:t>
            </a:r>
            <a:br>
              <a:rPr lang="en-US" dirty="0"/>
            </a:br>
            <a:r>
              <a:rPr lang="en-US" dirty="0"/>
              <a:t>(particularly higher order derivatives)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18766" y="3897745"/>
            <a:ext cx="5541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 = </a:t>
            </a:r>
            <a:r>
              <a:rPr lang="en-US" dirty="0" err="1" smtClean="0"/>
              <a:t>Derivative_Filter</a:t>
            </a:r>
            <a:r>
              <a:rPr lang="en-US" dirty="0" smtClean="0"/>
              <a:t> * (</a:t>
            </a:r>
            <a:r>
              <a:rPr lang="en-US" dirty="0" err="1" smtClean="0"/>
              <a:t>Smoothing_Filter</a:t>
            </a:r>
            <a:r>
              <a:rPr lang="en-US" dirty="0" smtClean="0"/>
              <a:t> * I)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Or (Associativity of Convolution Operators)</a:t>
            </a:r>
            <a:endParaRPr lang="en-US" dirty="0" smtClean="0"/>
          </a:p>
          <a:p>
            <a:endParaRPr lang="en-US" dirty="0"/>
          </a:p>
          <a:p>
            <a:r>
              <a:rPr lang="en-US" smtClean="0"/>
              <a:t>E = (</a:t>
            </a:r>
            <a:r>
              <a:rPr lang="en-US" dirty="0" err="1" smtClean="0"/>
              <a:t>Derivative_Filter</a:t>
            </a:r>
            <a:r>
              <a:rPr lang="en-US" dirty="0" smtClean="0"/>
              <a:t> </a:t>
            </a:r>
            <a:r>
              <a:rPr lang="en-US" dirty="0"/>
              <a:t>* (</a:t>
            </a:r>
            <a:r>
              <a:rPr lang="en-US" dirty="0" err="1" smtClean="0"/>
              <a:t>Smoothing_Filter</a:t>
            </a:r>
            <a:r>
              <a:rPr lang="en-US" dirty="0" smtClean="0"/>
              <a:t>) </a:t>
            </a:r>
            <a:r>
              <a:rPr lang="en-US" dirty="0"/>
              <a:t>* </a:t>
            </a:r>
            <a:r>
              <a:rPr lang="en-US" dirty="0" smtClean="0"/>
              <a:t>I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407205" y="2298398"/>
            <a:ext cx="8632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Derivative Filter and Noise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37" y="2740742"/>
            <a:ext cx="5107708" cy="267922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407205" y="2298398"/>
            <a:ext cx="8632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Derivative Filter and Noise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605" y="2962150"/>
            <a:ext cx="3563504" cy="19700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010" y="3001564"/>
            <a:ext cx="3559463" cy="193065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425677" y="2045185"/>
            <a:ext cx="893368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425677" y="2417577"/>
            <a:ext cx="8632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Laplacian Filters (Second Derivative for Image Sharpening)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8780" y="3154680"/>
            <a:ext cx="89370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Defining a Discrete formulation of second order derivative and then construct </a:t>
            </a:r>
            <a:endParaRPr lang="en-US" dirty="0"/>
          </a:p>
          <a:p>
            <a:r>
              <a:rPr lang="en-US" dirty="0"/>
              <a:t>a filter mask based on that formulation.</a:t>
            </a:r>
            <a:endParaRPr lang="en-US" dirty="0"/>
          </a:p>
          <a:p>
            <a:endParaRPr lang="en-US" dirty="0"/>
          </a:p>
          <a:p>
            <a:r>
              <a:rPr lang="en-US" dirty="0"/>
              <a:t>Isotropic Filters (Rotation Invariant)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425677" y="2045185"/>
            <a:ext cx="893368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1600" b="1" dirty="0"/>
              <a:t>Medical image analysis: image filtering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425677" y="24175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High pass filters (Edge Detection, Sharpening)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79639" y="3063908"/>
            <a:ext cx="90043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edges and fine details are associated with high frequency component</a:t>
            </a:r>
            <a:endParaRPr lang="en-US" dirty="0"/>
          </a:p>
          <a:p>
            <a:r>
              <a:rPr lang="en-US" dirty="0"/>
              <a:t>Of the image. High pass filters only allow to pass the high frequencies and drop</a:t>
            </a:r>
            <a:endParaRPr lang="en-US" dirty="0"/>
          </a:p>
          <a:p>
            <a:r>
              <a:rPr lang="en-US" dirty="0"/>
              <a:t>The low ones: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can say that high pass frequencies are the reverse of low pass frequencies:</a:t>
            </a:r>
            <a:endParaRPr lang="en-US" dirty="0"/>
          </a:p>
          <a:p>
            <a:r>
              <a:rPr lang="en-US" dirty="0"/>
              <a:t>i.e.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</a:t>
            </a:r>
            <a:r>
              <a:rPr lang="en-US" baseline="-25000" dirty="0" err="1"/>
              <a:t>hp</a:t>
            </a:r>
            <a:r>
              <a:rPr lang="en-US" dirty="0"/>
              <a:t> (</a:t>
            </a:r>
            <a:r>
              <a:rPr lang="en-US" dirty="0" err="1"/>
              <a:t>u,v</a:t>
            </a:r>
            <a:r>
              <a:rPr lang="en-US" dirty="0"/>
              <a:t>) = 1 – </a:t>
            </a:r>
            <a:r>
              <a:rPr lang="en-US" dirty="0" err="1"/>
              <a:t>R</a:t>
            </a:r>
            <a:r>
              <a:rPr lang="en-US" baseline="-25000" dirty="0" err="1"/>
              <a:t>lp</a:t>
            </a:r>
            <a:r>
              <a:rPr lang="en-US" dirty="0"/>
              <a:t>(</a:t>
            </a:r>
            <a:r>
              <a:rPr lang="en-US" dirty="0" err="1"/>
              <a:t>u,v</a:t>
            </a:r>
            <a:r>
              <a:rPr lang="en-US" dirty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425677" y="2045185"/>
            <a:ext cx="893368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425676" y="2417577"/>
            <a:ext cx="8632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Laplacian Filters (Second Derivative for Image Sharpening)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8780" y="3154680"/>
            <a:ext cx="84241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Simplest isotropic derivative operator as a function of image is defined as:</a:t>
            </a:r>
            <a:endParaRPr lang="en-US" dirty="0"/>
          </a:p>
          <a:p>
            <a:r>
              <a:rPr lang="en-US" dirty="0"/>
              <a:t>▼</a:t>
            </a:r>
            <a:r>
              <a:rPr lang="en-US" baseline="30000" dirty="0"/>
              <a:t>2</a:t>
            </a:r>
            <a:r>
              <a:rPr lang="en-US" dirty="0"/>
              <a:t>f =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48328" y="4426549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f /   x</a:t>
            </a:r>
            <a:r>
              <a:rPr lang="en-US" baseline="30000" dirty="0"/>
              <a:t>2</a:t>
            </a:r>
            <a:r>
              <a:rPr lang="en-US" dirty="0"/>
              <a:t>  = f(x+1) +  f(x-1) – 2f(x)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02607" y="4495060"/>
            <a:ext cx="5543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</a:t>
            </a:r>
            <a:r>
              <a:rPr lang="en-US" baseline="30000" dirty="0"/>
              <a:t>2</a:t>
            </a:r>
            <a:endParaRPr lang="en-US" baseline="30000" dirty="0"/>
          </a:p>
        </p:txBody>
      </p:sp>
      <p:sp>
        <p:nvSpPr>
          <p:cNvPr id="9" name="TextBox 8"/>
          <p:cNvSpPr txBox="1"/>
          <p:nvPr/>
        </p:nvSpPr>
        <p:spPr>
          <a:xfrm>
            <a:off x="3101525" y="4483629"/>
            <a:ext cx="5543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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48328" y="3431679"/>
            <a:ext cx="2584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/         +  </a:t>
            </a:r>
            <a:endParaRPr lang="en-US" dirty="0"/>
          </a:p>
          <a:p>
            <a:endParaRPr lang="en-US" dirty="0"/>
          </a:p>
          <a:p>
            <a:r>
              <a:rPr lang="en-US" dirty="0"/>
              <a:t>f /  x = f(x+1,y) – f(</a:t>
            </a:r>
            <a:r>
              <a:rPr lang="en-US" dirty="0" err="1"/>
              <a:t>x,y</a:t>
            </a:r>
            <a:r>
              <a:rPr lang="en-US" dirty="0"/>
              <a:t>)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10586" y="3472130"/>
            <a:ext cx="5543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 </a:t>
            </a:r>
            <a:r>
              <a:rPr lang="en-US" dirty="0"/>
              <a:t></a:t>
            </a:r>
            <a:r>
              <a:rPr lang="en-US" baseline="30000" dirty="0"/>
              <a:t>2 </a:t>
            </a:r>
            <a:r>
              <a:rPr lang="en-US" dirty="0"/>
              <a:t>  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32945" y="3477560"/>
            <a:ext cx="5543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</a:t>
            </a:r>
            <a:r>
              <a:rPr lang="en-US" dirty="0"/>
              <a:t>x</a:t>
            </a:r>
            <a:r>
              <a:rPr lang="en-US" baseline="30000" dirty="0"/>
              <a:t>2</a:t>
            </a:r>
            <a:endParaRPr lang="en-US" baseline="30000" dirty="0"/>
          </a:p>
        </p:txBody>
      </p:sp>
      <p:sp>
        <p:nvSpPr>
          <p:cNvPr id="19" name="TextBox 18"/>
          <p:cNvSpPr txBox="1"/>
          <p:nvPr/>
        </p:nvSpPr>
        <p:spPr>
          <a:xfrm>
            <a:off x="3797613" y="3477560"/>
            <a:ext cx="5543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</a:t>
            </a:r>
            <a:r>
              <a:rPr lang="en-US" baseline="30000" dirty="0"/>
              <a:t>2</a:t>
            </a:r>
            <a:r>
              <a:rPr lang="en-US" dirty="0"/>
              <a:t>f</a:t>
            </a:r>
            <a:r>
              <a:rPr lang="en-US" baseline="30000" dirty="0"/>
              <a:t> </a:t>
            </a:r>
            <a:r>
              <a:rPr lang="en-US" dirty="0"/>
              <a:t> /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46822" y="3466130"/>
            <a:ext cx="5543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</a:t>
            </a:r>
            <a:r>
              <a:rPr lang="en-US" dirty="0"/>
              <a:t>y</a:t>
            </a:r>
            <a:r>
              <a:rPr lang="en-US" baseline="30000" dirty="0"/>
              <a:t>2</a:t>
            </a:r>
            <a:endParaRPr lang="en-US" baseline="30000" dirty="0"/>
          </a:p>
        </p:txBody>
      </p:sp>
      <p:sp>
        <p:nvSpPr>
          <p:cNvPr id="21" name="TextBox 20"/>
          <p:cNvSpPr txBox="1"/>
          <p:nvPr/>
        </p:nvSpPr>
        <p:spPr>
          <a:xfrm>
            <a:off x="2599180" y="4010765"/>
            <a:ext cx="5543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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975795" y="4031843"/>
            <a:ext cx="5543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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425677" y="2045185"/>
            <a:ext cx="893368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425676" y="2417577"/>
            <a:ext cx="8632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Laplacian Filters (Second Derivative for Image Sharpening)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8780" y="3154680"/>
            <a:ext cx="84241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Simplest isotropic derivative operator as a function of image is defined as:</a:t>
            </a:r>
            <a:endParaRPr lang="en-US" dirty="0"/>
          </a:p>
          <a:p>
            <a:r>
              <a:rPr lang="en-US" dirty="0"/>
              <a:t>▼</a:t>
            </a:r>
            <a:r>
              <a:rPr lang="en-US" baseline="30000" dirty="0"/>
              <a:t>2</a:t>
            </a:r>
            <a:r>
              <a:rPr lang="en-US" dirty="0"/>
              <a:t>f =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48328" y="4426549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f /   x</a:t>
            </a:r>
            <a:r>
              <a:rPr lang="en-US" baseline="30000" dirty="0"/>
              <a:t>2</a:t>
            </a:r>
            <a:r>
              <a:rPr lang="en-US" dirty="0"/>
              <a:t>  = f(x+1) +  f(x-1) – 2f(x)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02607" y="4495060"/>
            <a:ext cx="5543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</a:t>
            </a:r>
            <a:r>
              <a:rPr lang="en-US" baseline="30000" dirty="0"/>
              <a:t>2</a:t>
            </a:r>
            <a:endParaRPr lang="en-US" baseline="30000" dirty="0"/>
          </a:p>
        </p:txBody>
      </p:sp>
      <p:sp>
        <p:nvSpPr>
          <p:cNvPr id="9" name="TextBox 8"/>
          <p:cNvSpPr txBox="1"/>
          <p:nvPr/>
        </p:nvSpPr>
        <p:spPr>
          <a:xfrm>
            <a:off x="3101525" y="4483629"/>
            <a:ext cx="5543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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48328" y="3431679"/>
            <a:ext cx="2584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/         +  </a:t>
            </a:r>
            <a:endParaRPr lang="en-US" dirty="0"/>
          </a:p>
          <a:p>
            <a:endParaRPr lang="en-US" dirty="0"/>
          </a:p>
          <a:p>
            <a:r>
              <a:rPr lang="en-US" dirty="0"/>
              <a:t>f /  x = f(x+1,y) – f(</a:t>
            </a:r>
            <a:r>
              <a:rPr lang="en-US" dirty="0" err="1"/>
              <a:t>x,y</a:t>
            </a:r>
            <a:r>
              <a:rPr lang="en-US" dirty="0"/>
              <a:t>)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10586" y="3472130"/>
            <a:ext cx="5543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 </a:t>
            </a:r>
            <a:r>
              <a:rPr lang="en-US" dirty="0"/>
              <a:t></a:t>
            </a:r>
            <a:r>
              <a:rPr lang="en-US" baseline="30000" dirty="0"/>
              <a:t>2 </a:t>
            </a:r>
            <a:r>
              <a:rPr lang="en-US" dirty="0"/>
              <a:t>  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32945" y="3477560"/>
            <a:ext cx="5543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</a:t>
            </a:r>
            <a:r>
              <a:rPr lang="en-US" dirty="0"/>
              <a:t>x</a:t>
            </a:r>
            <a:r>
              <a:rPr lang="en-US" baseline="30000" dirty="0"/>
              <a:t>2</a:t>
            </a:r>
            <a:endParaRPr lang="en-US" baseline="30000" dirty="0"/>
          </a:p>
        </p:txBody>
      </p:sp>
      <p:sp>
        <p:nvSpPr>
          <p:cNvPr id="19" name="TextBox 18"/>
          <p:cNvSpPr txBox="1"/>
          <p:nvPr/>
        </p:nvSpPr>
        <p:spPr>
          <a:xfrm>
            <a:off x="3797613" y="3477560"/>
            <a:ext cx="5543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</a:t>
            </a:r>
            <a:r>
              <a:rPr lang="en-US" baseline="30000" dirty="0"/>
              <a:t>2</a:t>
            </a:r>
            <a:r>
              <a:rPr lang="en-US" dirty="0"/>
              <a:t>f</a:t>
            </a:r>
            <a:r>
              <a:rPr lang="en-US" baseline="30000" dirty="0"/>
              <a:t> </a:t>
            </a:r>
            <a:r>
              <a:rPr lang="en-US" dirty="0"/>
              <a:t> /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46822" y="3466130"/>
            <a:ext cx="5543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</a:t>
            </a:r>
            <a:r>
              <a:rPr lang="en-US" dirty="0"/>
              <a:t>y</a:t>
            </a:r>
            <a:r>
              <a:rPr lang="en-US" baseline="30000" dirty="0"/>
              <a:t>2</a:t>
            </a:r>
            <a:endParaRPr lang="en-US" baseline="30000" dirty="0"/>
          </a:p>
        </p:txBody>
      </p:sp>
      <p:sp>
        <p:nvSpPr>
          <p:cNvPr id="21" name="TextBox 20"/>
          <p:cNvSpPr txBox="1"/>
          <p:nvPr/>
        </p:nvSpPr>
        <p:spPr>
          <a:xfrm>
            <a:off x="2599180" y="4010765"/>
            <a:ext cx="5543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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975795" y="4031843"/>
            <a:ext cx="5543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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68780" y="4979355"/>
            <a:ext cx="406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f /   x</a:t>
            </a:r>
            <a:r>
              <a:rPr lang="en-US" baseline="30000" dirty="0"/>
              <a:t>2</a:t>
            </a:r>
            <a:r>
              <a:rPr lang="en-US" dirty="0"/>
              <a:t>  = f(x+1,y) +  f(x-1,y) – 2f(</a:t>
            </a:r>
            <a:r>
              <a:rPr lang="en-US" dirty="0" err="1"/>
              <a:t>x,y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23059" y="5047866"/>
            <a:ext cx="5543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</a:t>
            </a:r>
            <a:r>
              <a:rPr lang="en-US" baseline="30000" dirty="0"/>
              <a:t>2</a:t>
            </a:r>
            <a:endParaRPr lang="en-US" baseline="30000" dirty="0"/>
          </a:p>
        </p:txBody>
      </p:sp>
      <p:sp>
        <p:nvSpPr>
          <p:cNvPr id="23" name="TextBox 22"/>
          <p:cNvSpPr txBox="1"/>
          <p:nvPr/>
        </p:nvSpPr>
        <p:spPr>
          <a:xfrm>
            <a:off x="2121977" y="5036435"/>
            <a:ext cx="5543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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12558" y="4979615"/>
            <a:ext cx="407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f /   y</a:t>
            </a:r>
            <a:r>
              <a:rPr lang="en-US" baseline="30000" dirty="0"/>
              <a:t>2</a:t>
            </a:r>
            <a:r>
              <a:rPr lang="en-US" dirty="0"/>
              <a:t>  = f(x,y+1) +  f(x,y-1) – 2f(</a:t>
            </a:r>
            <a:r>
              <a:rPr lang="en-US" dirty="0" err="1"/>
              <a:t>x,y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66837" y="5048126"/>
            <a:ext cx="5543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</a:t>
            </a:r>
            <a:r>
              <a:rPr lang="en-US" baseline="30000" dirty="0"/>
              <a:t>2</a:t>
            </a:r>
            <a:endParaRPr lang="en-US" baseline="30000" dirty="0"/>
          </a:p>
        </p:txBody>
      </p:sp>
      <p:sp>
        <p:nvSpPr>
          <p:cNvPr id="26" name="TextBox 25"/>
          <p:cNvSpPr txBox="1"/>
          <p:nvPr/>
        </p:nvSpPr>
        <p:spPr>
          <a:xfrm>
            <a:off x="6465755" y="5036695"/>
            <a:ext cx="5543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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65497" y="4726633"/>
            <a:ext cx="3066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 have to keep the second variable: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252972" y="5210187"/>
            <a:ext cx="1244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For x-Direction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7380578" y="5208672"/>
            <a:ext cx="1252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For y-Direction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425677" y="2045185"/>
            <a:ext cx="893368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425676" y="2417577"/>
            <a:ext cx="8632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Laplacian Filters (Second Derivative for Image Sharpening)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8780" y="3154680"/>
            <a:ext cx="781816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Therefore, from the preceding equation, the discrete Laplacian of 2 </a:t>
            </a:r>
            <a:endParaRPr lang="en-US" dirty="0"/>
          </a:p>
          <a:p>
            <a:r>
              <a:rPr lang="en-US" dirty="0"/>
              <a:t>variables can be defined as:</a:t>
            </a:r>
            <a:endParaRPr lang="en-US" dirty="0"/>
          </a:p>
          <a:p>
            <a:endParaRPr lang="en-US" dirty="0"/>
          </a:p>
          <a:p>
            <a:r>
              <a:rPr lang="en-US" dirty="0"/>
              <a:t>▼</a:t>
            </a:r>
            <a:r>
              <a:rPr lang="en-US" baseline="30000" dirty="0"/>
              <a:t>2</a:t>
            </a:r>
            <a:r>
              <a:rPr lang="en-US" dirty="0"/>
              <a:t>f (</a:t>
            </a:r>
            <a:r>
              <a:rPr lang="en-US" dirty="0" err="1"/>
              <a:t>x,y</a:t>
            </a:r>
            <a:r>
              <a:rPr lang="en-US" dirty="0"/>
              <a:t>)  = f(x+1,y) + f(x-1,y) + f(x,y+1) + f(x,y-1) -4f(</a:t>
            </a:r>
            <a:r>
              <a:rPr lang="en-US" dirty="0" err="1"/>
              <a:t>x,y</a:t>
            </a:r>
            <a:r>
              <a:rPr lang="en-US" dirty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Filter Mask:         0    1    0                       0     -1     0</a:t>
            </a:r>
            <a:endParaRPr lang="en-US" dirty="0"/>
          </a:p>
          <a:p>
            <a:r>
              <a:rPr lang="en-US" dirty="0"/>
              <a:t>                            1   -4    1	                     -1     4     -1		</a:t>
            </a:r>
            <a:endParaRPr lang="en-US" dirty="0"/>
          </a:p>
          <a:p>
            <a:r>
              <a:rPr lang="en-US" dirty="0"/>
              <a:t>                            0    1    0 		       0     -1      0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425677" y="2045185"/>
            <a:ext cx="893368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425676" y="2417577"/>
            <a:ext cx="8632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Laplacian Filters (Second Derivative for Image Sharpening)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8780" y="3154680"/>
            <a:ext cx="75713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Extended Filter Mask To include Diagonal terms: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   1     1    1                               -1    -1    -1</a:t>
            </a:r>
            <a:endParaRPr lang="en-US" dirty="0"/>
          </a:p>
          <a:p>
            <a:r>
              <a:rPr lang="en-US" dirty="0"/>
              <a:t>         1    -8    1           	            -1     8    -1	                     	</a:t>
            </a:r>
            <a:endParaRPr lang="en-US" dirty="0"/>
          </a:p>
          <a:p>
            <a:r>
              <a:rPr lang="en-US" dirty="0"/>
              <a:t>         1     1    1                               -1    -1    -1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425677" y="2045185"/>
            <a:ext cx="893368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425676" y="2417577"/>
            <a:ext cx="8632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Laplacian Filters (Second Derivative for Image Sharpening)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5677" y="2874777"/>
            <a:ext cx="6753687" cy="23076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1420014" y="2215951"/>
            <a:ext cx="6096000" cy="421654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solidFill>
                  <a:srgbClr val="FF0000"/>
                </a:solidFill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Image Filtering: [Python]</a:t>
            </a:r>
            <a:endParaRPr lang="x-none" sz="2000" b="1" dirty="0">
              <a:solidFill>
                <a:srgbClr val="FF0000"/>
              </a:solidFill>
              <a:effectLst/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0696" y="219434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/>
          </a:p>
          <a:p>
            <a:endParaRPr lang="x-none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900696" y="219434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2320414" y="2972939"/>
            <a:ext cx="304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apply filters in Python: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05490" y="3620231"/>
            <a:ext cx="59811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enlo"/>
              </a:rPr>
              <a:t>cv2.blur(image,(</a:t>
            </a:r>
            <a:r>
              <a:rPr lang="en-US" dirty="0" err="1">
                <a:latin typeface="Menlo"/>
              </a:rPr>
              <a:t>figure_size</a:t>
            </a:r>
            <a:r>
              <a:rPr lang="en-US" dirty="0">
                <a:latin typeface="Menlo"/>
              </a:rPr>
              <a:t>, </a:t>
            </a:r>
            <a:r>
              <a:rPr lang="en-US" dirty="0" err="1">
                <a:latin typeface="Menlo"/>
              </a:rPr>
              <a:t>figure_size</a:t>
            </a:r>
            <a:r>
              <a:rPr lang="en-US" dirty="0">
                <a:latin typeface="Menlo"/>
              </a:rPr>
              <a:t>))</a:t>
            </a:r>
            <a:endParaRPr lang="en-US" dirty="0">
              <a:latin typeface="Menlo"/>
            </a:endParaRPr>
          </a:p>
          <a:p>
            <a:r>
              <a:rPr lang="en-US" dirty="0"/>
              <a:t>cv2.medianBlur(image, </a:t>
            </a:r>
            <a:r>
              <a:rPr lang="en-US" dirty="0" err="1"/>
              <a:t>figure_size</a:t>
            </a:r>
            <a:r>
              <a:rPr lang="en-US" dirty="0"/>
              <a:t>)</a:t>
            </a:r>
            <a:endParaRPr lang="en-US" dirty="0">
              <a:latin typeface="Menlo"/>
            </a:endParaRPr>
          </a:p>
          <a:p>
            <a:r>
              <a:rPr lang="en-US" dirty="0"/>
              <a:t>cv2.GaussianBlur(image2, (</a:t>
            </a:r>
            <a:r>
              <a:rPr lang="en-US" dirty="0" err="1"/>
              <a:t>figure_size</a:t>
            </a:r>
            <a:r>
              <a:rPr lang="en-US" dirty="0"/>
              <a:t>, </a:t>
            </a:r>
            <a:r>
              <a:rPr lang="en-US" dirty="0" err="1"/>
              <a:t>figure_size</a:t>
            </a:r>
            <a:r>
              <a:rPr lang="en-US" dirty="0"/>
              <a:t>),0)</a:t>
            </a:r>
            <a:endParaRPr lang="en-US" dirty="0"/>
          </a:p>
          <a:p>
            <a:r>
              <a:rPr lang="en-US" dirty="0"/>
              <a:t>cv2.Laplacian(img,cv.CV_64F)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Computer Vision</a:t>
            </a:r>
            <a:endParaRPr lang="en-US" dirty="0"/>
          </a:p>
        </p:txBody>
      </p:sp>
      <p:graphicFrame>
        <p:nvGraphicFramePr>
          <p:cNvPr id="5" name="Content Placeholder 2" descr="SmartArt graphic"/>
          <p:cNvGraphicFramePr>
            <a:graphicFrameLocks noGrp="1"/>
          </p:cNvGraphicFramePr>
          <p:nvPr>
            <p:ph idx="1"/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370243" y="6146878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End of Lecture 9-10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425677" y="2045185"/>
            <a:ext cx="893368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425677" y="241757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Derivatives in Image Processing: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63531" y="3065976"/>
            <a:ext cx="104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762295" y="3429000"/>
            <a:ext cx="464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44544" y="3399129"/>
            <a:ext cx="104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49846" y="324645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08409" y="3397400"/>
            <a:ext cx="232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f(x+1) – f(x)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97579" y="4258936"/>
            <a:ext cx="104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/>
              <a:t>2</a:t>
            </a:r>
            <a:r>
              <a:rPr lang="en-US" dirty="0"/>
              <a:t>f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762295" y="4633185"/>
            <a:ext cx="515623" cy="7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86440" y="4617537"/>
            <a:ext cx="104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30000" dirty="0"/>
              <a:t>2</a:t>
            </a:r>
            <a:endParaRPr lang="en-US" baseline="30000" dirty="0"/>
          </a:p>
        </p:txBody>
      </p:sp>
      <p:sp>
        <p:nvSpPr>
          <p:cNvPr id="13" name="TextBox 12"/>
          <p:cNvSpPr txBox="1"/>
          <p:nvPr/>
        </p:nvSpPr>
        <p:spPr>
          <a:xfrm>
            <a:off x="2349846" y="442214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27036" y="4414228"/>
            <a:ext cx="3079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f(x+1) + f(x-1) – 2f(x)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44507" y="3151226"/>
            <a:ext cx="232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f(x+ ▲x) – f(x)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727036" y="3572035"/>
            <a:ext cx="1440364" cy="1003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027761" y="3607876"/>
            <a:ext cx="524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▲x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473677" y="3433240"/>
            <a:ext cx="3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874520" y="3107395"/>
            <a:ext cx="5543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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50998" y="3440513"/>
            <a:ext cx="5543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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43087" y="4329807"/>
            <a:ext cx="5543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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26433" y="4660883"/>
            <a:ext cx="5543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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6915030" y="3137689"/>
            <a:ext cx="530942" cy="1573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999773" y="3133519"/>
            <a:ext cx="530942" cy="1573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57401" y="3132374"/>
            <a:ext cx="530942" cy="15731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49983" y="3165987"/>
            <a:ext cx="530942" cy="15731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011865" y="3165987"/>
            <a:ext cx="530942" cy="15731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80162" y="3170638"/>
            <a:ext cx="530942" cy="1573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425677" y="241757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Derivatives in Image Processing: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949983" y="3165987"/>
            <a:ext cx="530942" cy="15731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11865" y="3165987"/>
            <a:ext cx="530942" cy="15731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686430" y="3137689"/>
            <a:ext cx="530942" cy="1573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771173" y="3133519"/>
            <a:ext cx="530942" cy="1573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228801" y="3132374"/>
            <a:ext cx="530942" cy="15731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271261" y="2983230"/>
            <a:ext cx="0" cy="1760539"/>
          </a:xfrm>
          <a:prstGeom prst="lin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271262" y="4733710"/>
            <a:ext cx="2039086" cy="10059"/>
          </a:xfrm>
          <a:prstGeom prst="lin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271261" y="4723651"/>
            <a:ext cx="6172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869571" y="3165987"/>
            <a:ext cx="0" cy="153951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877051" y="3172858"/>
            <a:ext cx="6172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494271" y="3194192"/>
            <a:ext cx="0" cy="153951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517131" y="4723806"/>
            <a:ext cx="6172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678195" y="2964730"/>
            <a:ext cx="0" cy="1760539"/>
          </a:xfrm>
          <a:prstGeom prst="lin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8678196" y="4715210"/>
            <a:ext cx="2039086" cy="10059"/>
          </a:xfrm>
          <a:prstGeom prst="lin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678195" y="3178753"/>
            <a:ext cx="6172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9276505" y="3170347"/>
            <a:ext cx="0" cy="153951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276505" y="4709865"/>
            <a:ext cx="6172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9912635" y="3198552"/>
            <a:ext cx="0" cy="153951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901205" y="3195718"/>
            <a:ext cx="6172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12067" y="30662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46925" y="450233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413487" y="30095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409530" y="450233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480162" y="3170638"/>
            <a:ext cx="530942" cy="1573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425677" y="241757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Derivatives in Image Processing: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425677" y="241757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First Derivatives: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765478" y="3002994"/>
            <a:ext cx="0" cy="1760539"/>
          </a:xfrm>
          <a:prstGeom prst="lin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765479" y="4753474"/>
            <a:ext cx="2039086" cy="10059"/>
          </a:xfrm>
          <a:prstGeom prst="lin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765478" y="4743415"/>
            <a:ext cx="6172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363788" y="3185751"/>
            <a:ext cx="0" cy="153951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371268" y="3204052"/>
            <a:ext cx="6172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988488" y="3213956"/>
            <a:ext cx="0" cy="153951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011348" y="4743570"/>
            <a:ext cx="6172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06284" y="30860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441142" y="452210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5552472" y="2561844"/>
            <a:ext cx="0" cy="2841183"/>
          </a:xfrm>
          <a:prstGeom prst="lin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552473" y="4266015"/>
            <a:ext cx="3425279" cy="56368"/>
          </a:xfrm>
          <a:prstGeom prst="lin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552472" y="4302265"/>
            <a:ext cx="6172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6169692" y="3002994"/>
            <a:ext cx="121768" cy="131938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6291461" y="3036625"/>
            <a:ext cx="199123" cy="128575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490584" y="4294199"/>
            <a:ext cx="6172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94307" y="287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94307" y="4071092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 flipH="1" flipV="1">
            <a:off x="7083213" y="4294199"/>
            <a:ext cx="181899" cy="110882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7259210" y="4294199"/>
            <a:ext cx="95837" cy="110882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343785" y="4286133"/>
            <a:ext cx="6172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253548" y="508137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425677" y="241757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First Derivatives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552472" y="2561844"/>
            <a:ext cx="0" cy="2841183"/>
          </a:xfrm>
          <a:prstGeom prst="lin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552473" y="4266015"/>
            <a:ext cx="3425279" cy="56368"/>
          </a:xfrm>
          <a:prstGeom prst="lin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552472" y="4302265"/>
            <a:ext cx="6172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7143750" y="2982877"/>
            <a:ext cx="100472" cy="130337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7244224" y="3016507"/>
            <a:ext cx="111168" cy="127769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490584" y="4294199"/>
            <a:ext cx="6172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94307" y="287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94307" y="4071092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 flipH="1" flipV="1">
            <a:off x="6178669" y="4286133"/>
            <a:ext cx="181899" cy="110882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6354666" y="4286133"/>
            <a:ext cx="95837" cy="110882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343785" y="4286133"/>
            <a:ext cx="6172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253548" y="508137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765206" y="3041251"/>
            <a:ext cx="0" cy="1760539"/>
          </a:xfrm>
          <a:prstGeom prst="lin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765207" y="4791731"/>
            <a:ext cx="2039086" cy="10059"/>
          </a:xfrm>
          <a:prstGeom prst="lin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765206" y="3255274"/>
            <a:ext cx="6172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363516" y="3246868"/>
            <a:ext cx="0" cy="153951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363516" y="4786386"/>
            <a:ext cx="6172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999646" y="3275073"/>
            <a:ext cx="0" cy="153951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988216" y="3272239"/>
            <a:ext cx="6172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00498" y="30860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28140" y="4532510"/>
            <a:ext cx="36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425677" y="214111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Second Derivatives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724601" y="2605591"/>
            <a:ext cx="0" cy="2841183"/>
          </a:xfrm>
          <a:prstGeom prst="lin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724602" y="4309762"/>
            <a:ext cx="3425279" cy="56368"/>
          </a:xfrm>
          <a:prstGeom prst="lin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724601" y="4346012"/>
            <a:ext cx="6172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341821" y="3046741"/>
            <a:ext cx="121768" cy="131938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2463590" y="3080372"/>
            <a:ext cx="199123" cy="128575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662713" y="4337946"/>
            <a:ext cx="6172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66436" y="29212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466436" y="411483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 flipH="1" flipV="1">
            <a:off x="3255342" y="4337946"/>
            <a:ext cx="181899" cy="110882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3431339" y="4337946"/>
            <a:ext cx="95837" cy="110882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515914" y="4329880"/>
            <a:ext cx="6172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425677" y="512512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6181809" y="2561522"/>
            <a:ext cx="0" cy="2841183"/>
          </a:xfrm>
          <a:prstGeom prst="lin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6181810" y="4265693"/>
            <a:ext cx="3425279" cy="56368"/>
          </a:xfrm>
          <a:prstGeom prst="lin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181809" y="4301943"/>
            <a:ext cx="6172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6799029" y="3002672"/>
            <a:ext cx="121768" cy="131938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 flipV="1">
            <a:off x="6920799" y="3036303"/>
            <a:ext cx="368076" cy="236640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402140" y="4282447"/>
            <a:ext cx="44976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923644" y="28772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923644" y="4070770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 flipV="1">
            <a:off x="7826850" y="4293877"/>
            <a:ext cx="181899" cy="110882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8002847" y="3079769"/>
            <a:ext cx="333836" cy="232293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384602" y="4273319"/>
            <a:ext cx="61722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882885" y="508105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7309019" y="4273758"/>
            <a:ext cx="95837" cy="110882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8332177" y="3080372"/>
            <a:ext cx="92664" cy="120543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/>
</ds:datastoreItem>
</file>

<file path=customXml/itemProps2.xml><?xml version="1.0" encoding="utf-8"?>
<ds:datastoreItem xmlns:ds="http://schemas.openxmlformats.org/officeDocument/2006/customXml" ds:itemID="{2D276E62-80A3-44DD-9BCC-97ED2B99B57F}">
  <ds:schemaRefs/>
</ds:datastoreItem>
</file>

<file path=customXml/itemProps3.xml><?xml version="1.0" encoding="utf-8"?>
<ds:datastoreItem xmlns:ds="http://schemas.openxmlformats.org/officeDocument/2006/customXml" ds:itemID="{137651BA-F45C-4845-9AB3-E0A65B39F5E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7213</Words>
  <Application>WPS Presentation</Application>
  <PresentationFormat>Widescreen</PresentationFormat>
  <Paragraphs>493</Paragraphs>
  <Slides>36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Arial</vt:lpstr>
      <vt:lpstr>SimSun</vt:lpstr>
      <vt:lpstr>Wingdings</vt:lpstr>
      <vt:lpstr>Garamond</vt:lpstr>
      <vt:lpstr>Century Gothic</vt:lpstr>
      <vt:lpstr>Microsoft YaHei</vt:lpstr>
      <vt:lpstr>Arial Unicode MS</vt:lpstr>
      <vt:lpstr>Calibri</vt:lpstr>
      <vt:lpstr>Cambria Math</vt:lpstr>
      <vt:lpstr>Times New Roman</vt:lpstr>
      <vt:lpstr>Menlo</vt:lpstr>
      <vt:lpstr>Segoe Print</vt:lpstr>
      <vt:lpstr>SavonVTI</vt:lpstr>
      <vt:lpstr>Medical Image Analysis</vt:lpstr>
      <vt:lpstr>Medical Image Analysis: image filtering</vt:lpstr>
      <vt:lpstr>PowerPoint 演示文稿</vt:lpstr>
      <vt:lpstr>PowerPoint 演示文稿</vt:lpstr>
      <vt:lpstr>Medical image analysis : image filtering</vt:lpstr>
      <vt:lpstr>Medical image analysis : image filtering</vt:lpstr>
      <vt:lpstr>Medical image analysis : image filtering</vt:lpstr>
      <vt:lpstr>Medical image analysis : image filtering</vt:lpstr>
      <vt:lpstr>Medical image analysis : image filtering</vt:lpstr>
      <vt:lpstr>Medical image analysis : image filtering</vt:lpstr>
      <vt:lpstr>Medical image analysis : image filtering</vt:lpstr>
      <vt:lpstr>Medical image analysis : image filtering</vt:lpstr>
      <vt:lpstr>Medical image analysis : image filtering</vt:lpstr>
      <vt:lpstr>Medical image analysis : image filtering</vt:lpstr>
      <vt:lpstr>Medical image analysis : image filtering</vt:lpstr>
      <vt:lpstr>Medical image analysis : image filtering</vt:lpstr>
      <vt:lpstr>Medical image analysis : image filtering</vt:lpstr>
      <vt:lpstr>Medical image analysis : image filtering</vt:lpstr>
      <vt:lpstr>Medical image analysis : image filtering</vt:lpstr>
      <vt:lpstr>Medical image analysis : image filtering</vt:lpstr>
      <vt:lpstr>Medical image analysis : image filtering</vt:lpstr>
      <vt:lpstr>Medical image analysis : image filtering</vt:lpstr>
      <vt:lpstr>Medical image analysis : image filtering</vt:lpstr>
      <vt:lpstr>Medical image analysis : image filtering</vt:lpstr>
      <vt:lpstr>Medical image analysis : image filtering</vt:lpstr>
      <vt:lpstr>Medical image analysis : image filtering</vt:lpstr>
      <vt:lpstr>Medical image analysis : image filtering</vt:lpstr>
      <vt:lpstr>Medical image analysis : image filtering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Medical image analysis : image filtering</vt:lpstr>
      <vt:lpstr>Computer Vision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Dr. Zobia Suhail</cp:lastModifiedBy>
  <cp:revision>5</cp:revision>
  <dcterms:created xsi:type="dcterms:W3CDTF">2020-09-15T06:38:00Z</dcterms:created>
  <dcterms:modified xsi:type="dcterms:W3CDTF">2024-11-06T10:01:18Z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3491F34CFD3A44E89F680403F8730032_12</vt:lpwstr>
  </property>
  <property fmtid="{D5CDD505-2E9C-101B-9397-08002B2CF9AE}" pid="4" name="KSOProductBuildVer">
    <vt:lpwstr>1033-12.2.0.18607</vt:lpwstr>
  </property>
</Properties>
</file>