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9"/>
  </p:notesMasterIdLst>
  <p:sldIdLst>
    <p:sldId id="256" r:id="rId2"/>
    <p:sldId id="337" r:id="rId3"/>
    <p:sldId id="257" r:id="rId4"/>
    <p:sldId id="259" r:id="rId5"/>
    <p:sldId id="351" r:id="rId6"/>
    <p:sldId id="352" r:id="rId7"/>
    <p:sldId id="353" r:id="rId8"/>
    <p:sldId id="357" r:id="rId9"/>
    <p:sldId id="356" r:id="rId10"/>
    <p:sldId id="358" r:id="rId11"/>
    <p:sldId id="359" r:id="rId12"/>
    <p:sldId id="361" r:id="rId13"/>
    <p:sldId id="362" r:id="rId14"/>
    <p:sldId id="363" r:id="rId15"/>
    <p:sldId id="364" r:id="rId16"/>
    <p:sldId id="367" r:id="rId17"/>
    <p:sldId id="354" r:id="rId18"/>
    <p:sldId id="365" r:id="rId19"/>
    <p:sldId id="366" r:id="rId20"/>
    <p:sldId id="368" r:id="rId21"/>
    <p:sldId id="370" r:id="rId22"/>
    <p:sldId id="380" r:id="rId23"/>
    <p:sldId id="374" r:id="rId24"/>
    <p:sldId id="377" r:id="rId25"/>
    <p:sldId id="378" r:id="rId26"/>
    <p:sldId id="379" r:id="rId27"/>
    <p:sldId id="381" r:id="rId28"/>
    <p:sldId id="375" r:id="rId29"/>
    <p:sldId id="376" r:id="rId30"/>
    <p:sldId id="382" r:id="rId31"/>
    <p:sldId id="383" r:id="rId32"/>
    <p:sldId id="384" r:id="rId33"/>
    <p:sldId id="387" r:id="rId34"/>
    <p:sldId id="385" r:id="rId35"/>
    <p:sldId id="386" r:id="rId36"/>
    <p:sldId id="371" r:id="rId37"/>
    <p:sldId id="389" r:id="rId38"/>
    <p:sldId id="388" r:id="rId39"/>
    <p:sldId id="391" r:id="rId40"/>
    <p:sldId id="390" r:id="rId41"/>
    <p:sldId id="392" r:id="rId42"/>
    <p:sldId id="373" r:id="rId43"/>
    <p:sldId id="395" r:id="rId44"/>
    <p:sldId id="396" r:id="rId45"/>
    <p:sldId id="397" r:id="rId46"/>
    <p:sldId id="398" r:id="rId47"/>
    <p:sldId id="39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5" autoAdjust="0"/>
    <p:restoredTop sz="86477" autoAdjust="0"/>
  </p:normalViewPr>
  <p:slideViewPr>
    <p:cSldViewPr snapToGrid="0">
      <p:cViewPr varScale="1">
        <p:scale>
          <a:sx n="96" d="100"/>
          <a:sy n="96" d="100"/>
        </p:scale>
        <p:origin x="84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42" y="110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EC9144-EE35-4A2F-941F-058B0586CD7E}" type="datetimeFigureOut">
              <a:rPr lang="en-GB" smtClean="0"/>
              <a:t>20/09/2021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A70455-C7CD-4ECC-AD3E-7C610997A0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56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abyss.uoregon.edu/~js/glossary/correlation.html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logistic-regression-detailed-overview-46c4da4303bc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towardsdatascience.com/logistic-regression-detailed-overview-46c4da4303bc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upport-vector_machin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ustering-in-machine-learning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k-means-clustering-introduction/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lustering-in-machine-learnin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clustering-in-machine-learning/" TargetMode="Externa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generated/sklearn.cluster.KMeans.html" TargetMode="External"/><Relationship Id="rId2" Type="http://schemas.openxmlformats.org/officeDocument/2006/relationships/hyperlink" Target="https://www.geeksforgeeks.org/clustering-in-machine-learning/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s.waikato.ac.nz/ml/weka/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://www.cas.mcmaster.ca/~cs4tf3/iris.arff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6851AA-67FE-4E09-A44C-E63F20AC872F}"/>
              </a:ext>
            </a:extLst>
          </p:cNvPr>
          <p:cNvSpPr txBox="1">
            <a:spLocks/>
          </p:cNvSpPr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 the name of </a:t>
            </a:r>
            <a:r>
              <a:rPr lang="en-US" dirty="0" err="1"/>
              <a:t>allah</a:t>
            </a:r>
            <a:r>
              <a:rPr lang="en-US" dirty="0"/>
              <a:t> the most merciful and </a:t>
            </a:r>
            <a:r>
              <a:rPr lang="en-US" dirty="0" err="1"/>
              <a:t>benificient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7048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does Machine Learning work?</a:t>
            </a:r>
            <a:endParaRPr lang="en-GB" dirty="0"/>
          </a:p>
        </p:txBody>
      </p:sp>
      <p:sp>
        <p:nvSpPr>
          <p:cNvPr id="13" name="Rectangle 12"/>
          <p:cNvSpPr/>
          <p:nvPr/>
        </p:nvSpPr>
        <p:spPr>
          <a:xfrm>
            <a:off x="1876011" y="3034699"/>
            <a:ext cx="87748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Training  dataset is used to train the machine using machine learning algorithm.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New input of data is introduced to the machine learning algorithm to make a prediction on the basis of the model.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The prediction is evaluated for an accuracy and if the accuracy is acceptable, the machine learning algorithm is deployed.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dirty="0"/>
              <a:t>If not, the machine learning algorithm is trained again and again with an enhanced training data set.</a:t>
            </a:r>
          </a:p>
        </p:txBody>
      </p:sp>
    </p:spTree>
    <p:extLst>
      <p:ext uri="{BB962C8B-B14F-4D97-AF65-F5344CB8AC3E}">
        <p14:creationId xmlns:p14="http://schemas.microsoft.com/office/powerpoint/2010/main" val="201623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How does Machine Learning work?</a:t>
            </a:r>
            <a:endParaRPr lang="en-GB" dirty="0"/>
          </a:p>
        </p:txBody>
      </p:sp>
      <p:pic>
        <p:nvPicPr>
          <p:cNvPr id="1026" name="Picture 2" descr="Machine Learning for Beginners- PART 1 - Brain Station 23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740" y="2361696"/>
            <a:ext cx="74771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102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4211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Potential areas of Machine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65482" y="2135038"/>
            <a:ext cx="7164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Agriculture</a:t>
            </a:r>
          </a:p>
          <a:p>
            <a:r>
              <a:rPr lang="en-GB" sz="1600" dirty="0"/>
              <a:t>Bioinformatics</a:t>
            </a:r>
          </a:p>
          <a:p>
            <a:r>
              <a:rPr lang="en-GB" sz="1600" dirty="0"/>
              <a:t>Classifying DNA sequences</a:t>
            </a:r>
          </a:p>
          <a:p>
            <a:r>
              <a:rPr lang="en-GB" sz="1600" dirty="0"/>
              <a:t>Computer Networks</a:t>
            </a:r>
          </a:p>
          <a:p>
            <a:r>
              <a:rPr lang="en-GB" sz="1600" dirty="0"/>
              <a:t>Telecommunication</a:t>
            </a:r>
          </a:p>
          <a:p>
            <a:r>
              <a:rPr lang="en-GB" sz="1600" dirty="0"/>
              <a:t>Computer vision, object recognition</a:t>
            </a:r>
          </a:p>
          <a:p>
            <a:r>
              <a:rPr lang="en-GB" sz="1600" dirty="0"/>
              <a:t>Detecting credit-card fraud</a:t>
            </a:r>
          </a:p>
          <a:p>
            <a:r>
              <a:rPr lang="en-GB" sz="1600" dirty="0"/>
              <a:t>General game playing</a:t>
            </a:r>
          </a:p>
          <a:p>
            <a:r>
              <a:rPr lang="en-GB" sz="1600" dirty="0"/>
              <a:t>Information retrieval</a:t>
            </a:r>
          </a:p>
          <a:p>
            <a:r>
              <a:rPr lang="en-GB" sz="1600" dirty="0"/>
              <a:t>Machine learning control</a:t>
            </a:r>
          </a:p>
          <a:p>
            <a:r>
              <a:rPr lang="en-GB" sz="1600" dirty="0"/>
              <a:t>Machine perception</a:t>
            </a:r>
          </a:p>
          <a:p>
            <a:r>
              <a:rPr lang="en-GB" sz="1600" dirty="0"/>
              <a:t>Automated medical diagnosis</a:t>
            </a:r>
          </a:p>
          <a:p>
            <a:r>
              <a:rPr lang="en-GB" sz="1600" dirty="0"/>
              <a:t>Natural language processing</a:t>
            </a:r>
          </a:p>
          <a:p>
            <a:r>
              <a:rPr lang="en-GB" sz="1600" dirty="0"/>
              <a:t>Online advertising</a:t>
            </a:r>
          </a:p>
          <a:p>
            <a:r>
              <a:rPr lang="en-GB" sz="1600" dirty="0"/>
              <a:t>Search engines</a:t>
            </a:r>
          </a:p>
          <a:p>
            <a:r>
              <a:rPr lang="en-GB" sz="1600" dirty="0"/>
              <a:t>Sentiment analysis (or opinion mining)</a:t>
            </a:r>
          </a:p>
          <a:p>
            <a:r>
              <a:rPr lang="en-GB" sz="1600" dirty="0"/>
              <a:t>Speech and handwriting recognition</a:t>
            </a:r>
          </a:p>
          <a:p>
            <a:r>
              <a:rPr lang="en-GB" sz="1600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96416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421140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Potential areas of Machine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1265482" y="2135038"/>
            <a:ext cx="716494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/>
              <a:t>Agriculture</a:t>
            </a:r>
          </a:p>
          <a:p>
            <a:r>
              <a:rPr lang="en-GB" sz="1600" dirty="0"/>
              <a:t>Bioinformatics</a:t>
            </a:r>
          </a:p>
          <a:p>
            <a:r>
              <a:rPr lang="en-GB" sz="1600" dirty="0"/>
              <a:t>Classifying DNA sequences</a:t>
            </a:r>
          </a:p>
          <a:p>
            <a:r>
              <a:rPr lang="en-GB" sz="1600" dirty="0"/>
              <a:t>Computer Networks</a:t>
            </a:r>
          </a:p>
          <a:p>
            <a:r>
              <a:rPr lang="en-GB" sz="1600" dirty="0"/>
              <a:t>Telecommunication</a:t>
            </a:r>
          </a:p>
          <a:p>
            <a:r>
              <a:rPr lang="en-GB" sz="1600" dirty="0"/>
              <a:t>Computer vision, object recognition</a:t>
            </a:r>
          </a:p>
          <a:p>
            <a:r>
              <a:rPr lang="en-GB" sz="1600" dirty="0"/>
              <a:t>Detecting credit-card fraud</a:t>
            </a:r>
          </a:p>
          <a:p>
            <a:r>
              <a:rPr lang="en-GB" sz="1600" dirty="0"/>
              <a:t>General game playing</a:t>
            </a:r>
          </a:p>
          <a:p>
            <a:r>
              <a:rPr lang="en-GB" sz="1600" dirty="0"/>
              <a:t>Information retrieval</a:t>
            </a:r>
          </a:p>
          <a:p>
            <a:r>
              <a:rPr lang="en-GB" sz="1600" dirty="0"/>
              <a:t>Machine learning control</a:t>
            </a:r>
          </a:p>
          <a:p>
            <a:r>
              <a:rPr lang="en-GB" sz="1600" dirty="0"/>
              <a:t>Machine perception</a:t>
            </a:r>
          </a:p>
          <a:p>
            <a:r>
              <a:rPr lang="en-GB" sz="1600" b="1" dirty="0"/>
              <a:t>Automated medical diagnosis</a:t>
            </a:r>
          </a:p>
          <a:p>
            <a:r>
              <a:rPr lang="en-GB" sz="1600" dirty="0"/>
              <a:t>Natural language processing</a:t>
            </a:r>
          </a:p>
          <a:p>
            <a:r>
              <a:rPr lang="en-GB" sz="1600" dirty="0"/>
              <a:t>Online advertising</a:t>
            </a:r>
          </a:p>
          <a:p>
            <a:r>
              <a:rPr lang="en-GB" sz="1600" dirty="0"/>
              <a:t>Search engines</a:t>
            </a:r>
          </a:p>
          <a:p>
            <a:r>
              <a:rPr lang="en-GB" sz="1600" dirty="0"/>
              <a:t>Sentiment analysis (or opinion mining)</a:t>
            </a:r>
          </a:p>
          <a:p>
            <a:r>
              <a:rPr lang="en-GB" sz="1600" dirty="0"/>
              <a:t>Speech and handwriting recognition</a:t>
            </a:r>
          </a:p>
          <a:p>
            <a:r>
              <a:rPr lang="en-GB" sz="1600" dirty="0"/>
              <a:t>Machine translation</a:t>
            </a:r>
          </a:p>
        </p:txBody>
      </p:sp>
    </p:spTree>
    <p:extLst>
      <p:ext uri="{BB962C8B-B14F-4D97-AF65-F5344CB8AC3E}">
        <p14:creationId xmlns:p14="http://schemas.microsoft.com/office/powerpoint/2010/main" val="1676679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698642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69122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Reinforcement Learning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7841087" y="3248269"/>
            <a:ext cx="2263033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2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6016448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56063" y="5112907"/>
            <a:ext cx="396775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train the machine to provide</a:t>
            </a:r>
          </a:p>
          <a:p>
            <a:r>
              <a:rPr lang="en-GB" dirty="0"/>
              <a:t>Specific output against specific input.</a:t>
            </a:r>
          </a:p>
          <a:p>
            <a:endParaRPr lang="en-GB" dirty="0"/>
          </a:p>
          <a:p>
            <a:r>
              <a:rPr lang="en-GB" dirty="0"/>
              <a:t>2 Categories:</a:t>
            </a:r>
          </a:p>
          <a:p>
            <a:r>
              <a:rPr lang="en-GB" b="1" dirty="0"/>
              <a:t>Regression  &amp;  Classification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62659" y="4997649"/>
            <a:ext cx="626325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 do not provide the machine with output values.</a:t>
            </a:r>
          </a:p>
          <a:p>
            <a:r>
              <a:rPr lang="en-GB" dirty="0"/>
              <a:t>The machine define the rules based on the</a:t>
            </a:r>
          </a:p>
          <a:p>
            <a:r>
              <a:rPr lang="en-GB" dirty="0"/>
              <a:t>Input data in order to detect the data patterns and then use </a:t>
            </a:r>
          </a:p>
          <a:p>
            <a:r>
              <a:rPr lang="en-GB" dirty="0"/>
              <a:t>Those patterns for similarity measure.</a:t>
            </a:r>
          </a:p>
          <a:p>
            <a:endParaRPr lang="en-GB" dirty="0"/>
          </a:p>
          <a:p>
            <a:r>
              <a:rPr lang="en-GB" b="1" dirty="0"/>
              <a:t>Clustering</a:t>
            </a:r>
          </a:p>
        </p:txBody>
      </p:sp>
    </p:spTree>
    <p:extLst>
      <p:ext uri="{BB962C8B-B14F-4D97-AF65-F5344CB8AC3E}">
        <p14:creationId xmlns:p14="http://schemas.microsoft.com/office/powerpoint/2010/main" val="2754566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32196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Types of Machine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4660005" y="237110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Machine Learning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1217023" y="4133365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Supervised Learning</a:t>
            </a:r>
          </a:p>
        </p:txBody>
      </p:sp>
      <p:sp>
        <p:nvSpPr>
          <p:cNvPr id="9" name="Rectangle 8"/>
          <p:cNvSpPr/>
          <p:nvPr/>
        </p:nvSpPr>
        <p:spPr>
          <a:xfrm>
            <a:off x="4870217" y="4120486"/>
            <a:ext cx="3181082" cy="8771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Unsupervised Learning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3039414" y="3248269"/>
            <a:ext cx="1620591" cy="885096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3" idx="2"/>
          </p:cNvCxnSpPr>
          <p:nvPr/>
        </p:nvCxnSpPr>
        <p:spPr>
          <a:xfrm>
            <a:off x="6250546" y="3248269"/>
            <a:ext cx="0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369122" y="4133365"/>
            <a:ext cx="3181082" cy="87716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Reinforcement Learning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7841087" y="3248269"/>
            <a:ext cx="2263033" cy="872217"/>
          </a:xfrm>
          <a:prstGeom prst="straightConnector1">
            <a:avLst/>
          </a:prstGeom>
          <a:ln w="31750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98529" y="5074273"/>
            <a:ext cx="44294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About taking suitable action to maximize </a:t>
            </a:r>
          </a:p>
          <a:p>
            <a:r>
              <a:rPr lang="en-GB" dirty="0"/>
              <a:t>Reward in a particular situation.</a:t>
            </a:r>
          </a:p>
          <a:p>
            <a:r>
              <a:rPr lang="en-GB" dirty="0"/>
              <a:t>It is about learning by interacting with the </a:t>
            </a:r>
          </a:p>
          <a:p>
            <a:r>
              <a:rPr lang="en-GB" dirty="0"/>
              <a:t>Environment.</a:t>
            </a:r>
          </a:p>
        </p:txBody>
      </p:sp>
    </p:spTree>
    <p:extLst>
      <p:ext uri="{BB962C8B-B14F-4D97-AF65-F5344CB8AC3E}">
        <p14:creationId xmlns:p14="http://schemas.microsoft.com/office/powerpoint/2010/main" val="3738018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254428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https://miro.medium.com/max/602/0*qf-O7Jm1mmZrXYq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009" y="2203043"/>
            <a:ext cx="8812214" cy="465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3315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282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6" name="Picture 4" descr="Let's talk about Machine Learning - Patricio Carrasco -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009" y="2094403"/>
            <a:ext cx="8357360" cy="4414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040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359070" y="1077968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3" y="1854553"/>
            <a:ext cx="186744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</a:t>
            </a:r>
          </a:p>
          <a:p>
            <a:pPr algn="ctr"/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VS</a:t>
            </a: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</a:t>
            </a:r>
          </a:p>
          <a:p>
            <a:pPr algn="ctr"/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Learning: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4098" name="Picture 2" descr="Supervised learning and unsupervised learning. Supervised learning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8669" y="1168117"/>
            <a:ext cx="6735652" cy="541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5318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6851AA-67FE-4E09-A44C-E63F20AC872F}"/>
              </a:ext>
            </a:extLst>
          </p:cNvPr>
          <p:cNvSpPr txBox="1">
            <a:spLocks/>
          </p:cNvSpPr>
          <p:nvPr/>
        </p:nvSpPr>
        <p:spPr>
          <a:xfrm>
            <a:off x="1230923" y="1250788"/>
            <a:ext cx="10318418" cy="43949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0000" kern="1200" cap="all" spc="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medical Image Analysis</a:t>
            </a:r>
            <a:endParaRPr lang="x-none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FE88BD6-B0A0-4A69-8E80-CB6BE6E90332}"/>
              </a:ext>
            </a:extLst>
          </p:cNvPr>
          <p:cNvSpPr txBox="1">
            <a:spLocks/>
          </p:cNvSpPr>
          <p:nvPr/>
        </p:nvSpPr>
        <p:spPr>
          <a:xfrm>
            <a:off x="2367445" y="6131596"/>
            <a:ext cx="8045373" cy="74227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2000" b="1" i="0" kern="1200" cap="all" spc="4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Dr. zobia Suhail</a:t>
            </a:r>
          </a:p>
          <a:p>
            <a:r>
              <a:rPr lang="en-US"/>
              <a:t>PhD in Medical image processing</a:t>
            </a:r>
          </a:p>
          <a:p>
            <a:r>
              <a:rPr lang="en-US"/>
              <a:t>Aberystwyth university, Wales, uk (2019)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8295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8333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978791" y="2640167"/>
            <a:ext cx="1098249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Regression is a statistical way of defining relationship between two or more variables, where  one variable</a:t>
            </a:r>
          </a:p>
          <a:p>
            <a:r>
              <a:rPr lang="en-GB" dirty="0"/>
              <a:t>Is dependent variable (normally termed as Y)and the other are known as independent variables.</a:t>
            </a:r>
          </a:p>
          <a:p>
            <a:endParaRPr lang="en-GB" dirty="0"/>
          </a:p>
          <a:p>
            <a:r>
              <a:rPr lang="en-GB" dirty="0"/>
              <a:t>Regression can be linear or non linear.</a:t>
            </a:r>
          </a:p>
          <a:p>
            <a:endParaRPr lang="en-GB" dirty="0"/>
          </a:p>
          <a:p>
            <a:r>
              <a:rPr lang="en-GB" dirty="0"/>
              <a:t>Linear regression can be simple or multiple linear regression.</a:t>
            </a:r>
          </a:p>
          <a:p>
            <a:endParaRPr lang="en-GB" dirty="0"/>
          </a:p>
          <a:p>
            <a:r>
              <a:rPr lang="en-GB" dirty="0"/>
              <a:t>Linear regression uses one independent variable to predict the outcome of the dependent variable (Y)</a:t>
            </a:r>
          </a:p>
          <a:p>
            <a:endParaRPr lang="en-GB" dirty="0"/>
          </a:p>
          <a:p>
            <a:r>
              <a:rPr lang="en-GB" dirty="0"/>
              <a:t>Multiple linear regression uses two or more independent variables to predict the outcome of the </a:t>
            </a:r>
          </a:p>
          <a:p>
            <a:r>
              <a:rPr lang="en-GB" dirty="0"/>
              <a:t>Dependent variable.</a:t>
            </a:r>
          </a:p>
        </p:txBody>
      </p:sp>
    </p:spTree>
    <p:extLst>
      <p:ext uri="{BB962C8B-B14F-4D97-AF65-F5344CB8AC3E}">
        <p14:creationId xmlns:p14="http://schemas.microsoft.com/office/powerpoint/2010/main" val="2011342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8974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Example of Minitab's fitted line pl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Example of Minitab's fitted line pl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Regression Analysis Tutorial and Examp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Regression Analysis Tutorial and Examp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Regression Analysis Tutorial and Examp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2" descr="Example of Minitab's fitted line pl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38" name="Picture 14" descr="http://abyss.uoregon.edu/~js/images/correlation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237" y="2935739"/>
            <a:ext cx="4467211" cy="3434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17575" y="6553063"/>
            <a:ext cx="49936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3"/>
              </a:rPr>
              <a:t>Image Courtesy: http://abyss.uoregon.edu/~js/glossary/correlation.html</a:t>
            </a:r>
            <a:endParaRPr lang="en-GB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410586" y="2382589"/>
            <a:ext cx="761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Simple Linear regression: </a:t>
            </a:r>
            <a:r>
              <a:rPr lang="en-GB" dirty="0" err="1"/>
              <a:t>a+bx</a:t>
            </a:r>
            <a:r>
              <a:rPr lang="en-GB" dirty="0"/>
              <a:t>  : where a is y-intercept, b is the slope.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65199" y="3953812"/>
            <a:ext cx="2723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Learned parameters are:</a:t>
            </a:r>
          </a:p>
          <a:p>
            <a:r>
              <a:rPr lang="en-GB" dirty="0"/>
              <a:t>a=42.3</a:t>
            </a:r>
          </a:p>
          <a:p>
            <a:r>
              <a:rPr lang="en-GB" dirty="0"/>
              <a:t>b=0.49</a:t>
            </a:r>
          </a:p>
        </p:txBody>
      </p:sp>
    </p:spTree>
    <p:extLst>
      <p:ext uri="{BB962C8B-B14F-4D97-AF65-F5344CB8AC3E}">
        <p14:creationId xmlns:p14="http://schemas.microsoft.com/office/powerpoint/2010/main" val="29400718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65466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Regression   [Python Implementation]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2" descr="Example of Minitab's fitted line plo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 descr="Example of Minitab's fitted line plo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6" descr="Regression Analysis Tutorial and Example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8" descr="Regression Analysis Tutorial and Examples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AutoShape 10" descr="Regression Analysis Tutorial and Examples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AutoShape 12" descr="Example of Minitab's fitted line plo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2061038" y="2471593"/>
            <a:ext cx="8443402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sklearn.linear_model</a:t>
            </a:r>
            <a:r>
              <a:rPr lang="en-GB" dirty="0"/>
              <a:t> import </a:t>
            </a:r>
            <a:r>
              <a:rPr lang="en-GB" dirty="0" err="1"/>
              <a:t>LinearRegression</a:t>
            </a:r>
            <a:endParaRPr lang="en-GB" dirty="0"/>
          </a:p>
          <a:p>
            <a:r>
              <a:rPr lang="en-GB" dirty="0"/>
              <a:t>X -&gt; Independent Variable</a:t>
            </a:r>
          </a:p>
          <a:p>
            <a:r>
              <a:rPr lang="en-GB" dirty="0"/>
              <a:t>Y-&gt; Dependent Variable</a:t>
            </a:r>
          </a:p>
          <a:p>
            <a:r>
              <a:rPr lang="en-GB" b="1" dirty="0">
                <a:solidFill>
                  <a:srgbClr val="FF0000"/>
                </a:solidFill>
              </a:rPr>
              <a:t>Split the data into Train and test (normally 20% for test and 80% for training)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X_train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X_test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y_test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 err="1"/>
              <a:t>regressor</a:t>
            </a:r>
            <a:r>
              <a:rPr lang="en-GB" dirty="0"/>
              <a:t> = </a:t>
            </a:r>
            <a:r>
              <a:rPr lang="en-GB" dirty="0" err="1"/>
              <a:t>LinearRegression</a:t>
            </a:r>
            <a:r>
              <a:rPr lang="en-GB" dirty="0"/>
              <a:t>() </a:t>
            </a:r>
            <a:br>
              <a:rPr lang="en-GB" dirty="0"/>
            </a:br>
            <a:r>
              <a:rPr lang="en-GB" dirty="0" err="1"/>
              <a:t>regressor.fit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 #training the algorithm</a:t>
            </a:r>
          </a:p>
          <a:p>
            <a:r>
              <a:rPr lang="en-GB" dirty="0"/>
              <a:t>print(</a:t>
            </a:r>
            <a:r>
              <a:rPr lang="en-GB" dirty="0" err="1"/>
              <a:t>regressor.intercept</a:t>
            </a:r>
            <a:r>
              <a:rPr lang="en-GB" dirty="0"/>
              <a:t>_) to check the value of c (intercept)</a:t>
            </a:r>
            <a:br>
              <a:rPr lang="en-GB" dirty="0"/>
            </a:br>
            <a:r>
              <a:rPr lang="en-GB" dirty="0"/>
              <a:t>print(</a:t>
            </a:r>
            <a:r>
              <a:rPr lang="en-GB" dirty="0" err="1"/>
              <a:t>regressor.coef</a:t>
            </a:r>
            <a:r>
              <a:rPr lang="en-GB" dirty="0"/>
              <a:t>_) to check the value of m (slope)</a:t>
            </a:r>
          </a:p>
          <a:p>
            <a:r>
              <a:rPr lang="en-GB" dirty="0" err="1"/>
              <a:t>y_pred</a:t>
            </a:r>
            <a:r>
              <a:rPr lang="en-GB" dirty="0"/>
              <a:t> = </a:t>
            </a:r>
            <a:r>
              <a:rPr lang="en-GB" dirty="0" err="1"/>
              <a:t>regressor.predict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</a:t>
            </a:r>
          </a:p>
          <a:p>
            <a:r>
              <a:rPr lang="en-GB" dirty="0" err="1"/>
              <a:t>Y_test</a:t>
            </a:r>
            <a:r>
              <a:rPr lang="en-GB" dirty="0"/>
              <a:t> -&gt; actual value and </a:t>
            </a:r>
            <a:r>
              <a:rPr lang="en-GB" dirty="0" err="1"/>
              <a:t>y_pred</a:t>
            </a:r>
            <a:r>
              <a:rPr lang="en-GB" dirty="0"/>
              <a:t>-&gt;predicted value</a:t>
            </a:r>
          </a:p>
        </p:txBody>
      </p:sp>
    </p:spTree>
    <p:extLst>
      <p:ext uri="{BB962C8B-B14F-4D97-AF65-F5344CB8AC3E}">
        <p14:creationId xmlns:p14="http://schemas.microsoft.com/office/powerpoint/2010/main" val="10840415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2129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Classification is a type of supervised learning. </a:t>
            </a:r>
          </a:p>
          <a:p>
            <a:endParaRPr lang="en-GB" dirty="0"/>
          </a:p>
          <a:p>
            <a:r>
              <a:rPr lang="en-GB" dirty="0"/>
              <a:t>It specifies the class to which data elements belong to and is best used when the output has finite and discrete values.</a:t>
            </a:r>
          </a:p>
          <a:p>
            <a:endParaRPr lang="en-GB" dirty="0"/>
          </a:p>
          <a:p>
            <a:r>
              <a:rPr lang="en-GB" dirty="0"/>
              <a:t>It predicts a class for an input variable as well.</a:t>
            </a:r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46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515397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411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Regression)</a:t>
            </a: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074" name="Picture 2" descr="https://miro.medium.com/max/800/1*UgYbimgPXf6XXxMy2yqRL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3012" y="2257877"/>
            <a:ext cx="762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897227" y="6396335"/>
            <a:ext cx="8298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Image </a:t>
            </a:r>
            <a:r>
              <a:rPr lang="en-GB" sz="1200" dirty="0" err="1">
                <a:hlinkClick r:id="rId3"/>
              </a:rPr>
              <a:t>Courtasy</a:t>
            </a:r>
            <a:r>
              <a:rPr lang="en-GB" sz="1200" dirty="0">
                <a:hlinkClick r:id="rId3"/>
              </a:rPr>
              <a:t>: https://towardsdatascience.com/logistic-regression-detailed-overview-46c4da4303bc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470103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5520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Regression)</a:t>
            </a: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897227" y="6396335"/>
            <a:ext cx="829828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Image </a:t>
            </a:r>
            <a:r>
              <a:rPr lang="en-GB" sz="1200" dirty="0" err="1">
                <a:hlinkClick r:id="rId2"/>
              </a:rPr>
              <a:t>Courtasy</a:t>
            </a:r>
            <a:r>
              <a:rPr lang="en-GB" sz="1200" dirty="0">
                <a:hlinkClick r:id="rId2"/>
              </a:rPr>
              <a:t>: https://towardsdatascience.com/logistic-regression-detailed-overview-46c4da4303bc</a:t>
            </a:r>
            <a:endParaRPr lang="en-GB" sz="1200" dirty="0"/>
          </a:p>
        </p:txBody>
      </p:sp>
      <p:pic>
        <p:nvPicPr>
          <p:cNvPr id="4098" name="Picture 2" descr="logistic regression model for binary classifi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721" y="2286451"/>
            <a:ext cx="6572250" cy="3752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03661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867416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  (Logistic Regression -&gt; Python)</a:t>
            </a: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GB" b="1" u="sng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GB" dirty="0"/>
              <a:t>from </a:t>
            </a:r>
            <a:r>
              <a:rPr lang="en-GB" dirty="0" err="1"/>
              <a:t>sklearn.linear_model</a:t>
            </a:r>
            <a:r>
              <a:rPr lang="en-GB" dirty="0"/>
              <a:t> import </a:t>
            </a:r>
            <a:r>
              <a:rPr lang="en-GB" dirty="0" err="1"/>
              <a:t>LogisticRegression</a:t>
            </a:r>
            <a:endParaRPr lang="en-GB" dirty="0"/>
          </a:p>
          <a:p>
            <a:r>
              <a:rPr lang="en-GB" dirty="0"/>
              <a:t>X -&gt; Independent Variable</a:t>
            </a:r>
          </a:p>
          <a:p>
            <a:r>
              <a:rPr lang="en-GB" dirty="0"/>
              <a:t>Y-&gt; Dependent (categorical) Variable</a:t>
            </a:r>
          </a:p>
          <a:p>
            <a:r>
              <a:rPr lang="en-GB" b="1" dirty="0">
                <a:solidFill>
                  <a:srgbClr val="FF0000"/>
                </a:solidFill>
              </a:rPr>
              <a:t>Split the data into Train and test</a:t>
            </a:r>
          </a:p>
          <a:p>
            <a:r>
              <a:rPr lang="en-GB" b="1" dirty="0" err="1">
                <a:solidFill>
                  <a:srgbClr val="FF0000"/>
                </a:solidFill>
              </a:rPr>
              <a:t>X_train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 err="1">
                <a:solidFill>
                  <a:srgbClr val="FF0000"/>
                </a:solidFill>
              </a:rPr>
              <a:t>X_test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y_train</a:t>
            </a:r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rgbClr val="FF0000"/>
                </a:solidFill>
              </a:rPr>
              <a:t> </a:t>
            </a:r>
            <a:r>
              <a:rPr lang="en-GB" b="1" dirty="0" err="1">
                <a:solidFill>
                  <a:srgbClr val="FF0000"/>
                </a:solidFill>
              </a:rPr>
              <a:t>y_test</a:t>
            </a:r>
            <a:r>
              <a:rPr lang="en-GB" b="1" dirty="0">
                <a:solidFill>
                  <a:srgbClr val="FF0000"/>
                </a:solidFill>
              </a:rPr>
              <a:t> </a:t>
            </a:r>
          </a:p>
          <a:p>
            <a:r>
              <a:rPr lang="en-GB" dirty="0" err="1"/>
              <a:t>logistic_regression</a:t>
            </a:r>
            <a:r>
              <a:rPr lang="en-GB" dirty="0"/>
              <a:t>= </a:t>
            </a:r>
            <a:r>
              <a:rPr lang="en-GB" dirty="0" err="1"/>
              <a:t>LogisticRegression</a:t>
            </a:r>
            <a:r>
              <a:rPr lang="en-GB" dirty="0"/>
              <a:t>() </a:t>
            </a:r>
          </a:p>
          <a:p>
            <a:r>
              <a:rPr lang="en-GB" dirty="0" err="1"/>
              <a:t>logistic_regression.fit</a:t>
            </a:r>
            <a:r>
              <a:rPr lang="en-GB" dirty="0"/>
              <a:t>(</a:t>
            </a:r>
            <a:r>
              <a:rPr lang="en-GB" dirty="0" err="1"/>
              <a:t>X_train,y_train</a:t>
            </a:r>
            <a:r>
              <a:rPr lang="en-GB" dirty="0"/>
              <a:t>) </a:t>
            </a:r>
          </a:p>
          <a:p>
            <a:r>
              <a:rPr lang="en-GB" dirty="0" err="1"/>
              <a:t>y_pred</a:t>
            </a:r>
            <a:r>
              <a:rPr lang="en-GB" dirty="0"/>
              <a:t>=</a:t>
            </a:r>
            <a:r>
              <a:rPr lang="en-GB" dirty="0" err="1"/>
              <a:t>logistic_regression.predict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 </a:t>
            </a:r>
            <a:br>
              <a:rPr lang="en-GB" dirty="0"/>
            </a:br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219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83961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r>
              <a:rPr lang="en-GB" dirty="0"/>
              <a:t>SVM is a machine learning algorithm that can be used for regression and classification, but </a:t>
            </a:r>
          </a:p>
          <a:p>
            <a:r>
              <a:rPr lang="en-GB" dirty="0"/>
              <a:t>Normally it is used for classification.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In the SVM algorithm, we plot each data item as a point in n-dimensional space</a:t>
            </a:r>
          </a:p>
          <a:p>
            <a:r>
              <a:rPr lang="en-GB" dirty="0"/>
              <a:t>(where n is number of features you have) with the value of each feature being the value of a </a:t>
            </a:r>
          </a:p>
          <a:p>
            <a:r>
              <a:rPr lang="en-GB" dirty="0"/>
              <a:t>particular coordinate. </a:t>
            </a:r>
          </a:p>
          <a:p>
            <a:r>
              <a:rPr lang="en-GB" dirty="0"/>
              <a:t>Then, we perform classification by finding the hyper-plane that differentiates the two classes </a:t>
            </a:r>
          </a:p>
          <a:p>
            <a:r>
              <a:rPr lang="en-GB" dirty="0"/>
              <a:t>very well.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1972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839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</a:t>
            </a:r>
            <a:r>
              <a:rPr lang="en-GB" sz="1600" b="1" u="sng" dirty="0">
                <a:solidFill>
                  <a:srgbClr val="002060"/>
                </a:solidFill>
              </a:rPr>
              <a:t>(Regression &amp; Classification)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 descr="https://upload.wikimedia.org/wikipedia/commons/thumb/b/b5/Svm_separating_hyperplanes_%28SVG%29.svg/220px-Svm_separating_hyperplanes_%28SVG%29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174" y="2300171"/>
            <a:ext cx="4635366" cy="400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6551054" y="3273260"/>
            <a:ext cx="353325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dirty="0"/>
              <a:t>H</a:t>
            </a:r>
            <a:r>
              <a:rPr lang="en-GB" baseline="-25000" dirty="0"/>
              <a:t>1</a:t>
            </a:r>
            <a:r>
              <a:rPr lang="en-GB" dirty="0"/>
              <a:t> does not separate the classes. </a:t>
            </a:r>
          </a:p>
          <a:p>
            <a:pPr algn="just"/>
            <a:r>
              <a:rPr lang="en-GB" dirty="0"/>
              <a:t>H</a:t>
            </a:r>
            <a:r>
              <a:rPr lang="en-GB" baseline="-25000" dirty="0"/>
              <a:t>2</a:t>
            </a:r>
            <a:r>
              <a:rPr lang="en-GB" dirty="0"/>
              <a:t> does, but only with a small margin. </a:t>
            </a:r>
          </a:p>
          <a:p>
            <a:pPr algn="just"/>
            <a:r>
              <a:rPr lang="en-GB" dirty="0"/>
              <a:t>H</a:t>
            </a:r>
            <a:r>
              <a:rPr lang="en-GB" baseline="-25000" dirty="0"/>
              <a:t>3</a:t>
            </a:r>
            <a:r>
              <a:rPr lang="en-GB" dirty="0"/>
              <a:t> separates them with the maximal margin.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8769" y="6464053"/>
            <a:ext cx="49359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>
                <a:hlinkClick r:id="rId3"/>
              </a:rPr>
              <a:t>Image Courtesy: https://en.wikipedia.org/wiki/Support-vector_machine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255721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C47E-247E-42D5-9967-C676523D1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Overview of Previous Lecture:</a:t>
            </a:r>
          </a:p>
          <a:p>
            <a:endParaRPr lang="en-US" dirty="0"/>
          </a:p>
          <a:p>
            <a:r>
              <a:rPr lang="en-US" dirty="0"/>
              <a:t>Image Features</a:t>
            </a:r>
          </a:p>
          <a:p>
            <a:r>
              <a:rPr lang="en-US" dirty="0"/>
              <a:t>Local Binary Patterns (LBP)</a:t>
            </a:r>
          </a:p>
          <a:p>
            <a:r>
              <a:rPr lang="en-US" dirty="0"/>
              <a:t>Histogram of Oriented Gradients (HOG)</a:t>
            </a:r>
            <a:endParaRPr lang="x-non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809608-5EAF-492A-9E6F-DDA0ACD7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255380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6857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Support Vector Machine (SVM)  (Python Implementation</a:t>
            </a:r>
            <a:r>
              <a:rPr lang="en-GB" sz="1600" b="1" u="sng" dirty="0">
                <a:solidFill>
                  <a:srgbClr val="002060"/>
                </a:solidFill>
              </a:rPr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296473" y="2408551"/>
            <a:ext cx="100755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from </a:t>
            </a:r>
            <a:r>
              <a:rPr lang="en-GB" dirty="0" err="1"/>
              <a:t>sklearn.svm</a:t>
            </a:r>
            <a:r>
              <a:rPr lang="en-GB" dirty="0"/>
              <a:t> import SVC    (Support Vector Classifier)</a:t>
            </a:r>
          </a:p>
          <a:p>
            <a:r>
              <a:rPr lang="en-GB" dirty="0" err="1"/>
              <a:t>svclassifier</a:t>
            </a:r>
            <a:r>
              <a:rPr lang="en-GB" dirty="0"/>
              <a:t> = SVC(kernel='linear') </a:t>
            </a:r>
          </a:p>
          <a:p>
            <a:r>
              <a:rPr lang="en-GB" dirty="0" err="1"/>
              <a:t>svclassifier.fit</a:t>
            </a:r>
            <a:r>
              <a:rPr lang="en-GB" dirty="0"/>
              <a:t>(</a:t>
            </a:r>
            <a:r>
              <a:rPr lang="en-GB" dirty="0" err="1"/>
              <a:t>X_train</a:t>
            </a:r>
            <a:r>
              <a:rPr lang="en-GB" dirty="0"/>
              <a:t>, </a:t>
            </a:r>
            <a:r>
              <a:rPr lang="en-GB" dirty="0" err="1"/>
              <a:t>y_train</a:t>
            </a:r>
            <a:r>
              <a:rPr lang="en-GB" dirty="0"/>
              <a:t>)</a:t>
            </a:r>
          </a:p>
          <a:p>
            <a:r>
              <a:rPr lang="en-GB" dirty="0" err="1"/>
              <a:t>y_pred</a:t>
            </a:r>
            <a:r>
              <a:rPr lang="en-GB" dirty="0"/>
              <a:t> = </a:t>
            </a:r>
            <a:r>
              <a:rPr lang="en-GB" dirty="0" err="1"/>
              <a:t>svclassifier.predict</a:t>
            </a:r>
            <a:r>
              <a:rPr lang="en-GB" dirty="0"/>
              <a:t>(</a:t>
            </a:r>
            <a:r>
              <a:rPr lang="en-GB" dirty="0" err="1"/>
              <a:t>X_test</a:t>
            </a:r>
            <a:r>
              <a:rPr lang="en-GB" dirty="0"/>
              <a:t>) 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5550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454717"/>
            <a:ext cx="4292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True vs. False and Positive vs. Negative</a:t>
            </a:r>
          </a:p>
        </p:txBody>
      </p:sp>
      <p:sp>
        <p:nvSpPr>
          <p:cNvPr id="7" name="Rectangle 6"/>
          <p:cNvSpPr/>
          <p:nvPr/>
        </p:nvSpPr>
        <p:spPr>
          <a:xfrm>
            <a:off x="1342272" y="3095132"/>
            <a:ext cx="1042901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Suppose we have 2 image classes:</a:t>
            </a:r>
          </a:p>
          <a:p>
            <a:r>
              <a:rPr lang="en-GB" b="1" dirty="0"/>
              <a:t>Cancerous -&gt; image contains cancerous symptoms</a:t>
            </a:r>
          </a:p>
          <a:p>
            <a:r>
              <a:rPr lang="en-GB" b="1" dirty="0"/>
              <a:t>Non-cancerous-&gt; image does not have cancerous symptoms</a:t>
            </a:r>
          </a:p>
          <a:p>
            <a:endParaRPr lang="en-GB" b="1" dirty="0"/>
          </a:p>
          <a:p>
            <a:r>
              <a:rPr lang="en-GB" b="1" dirty="0"/>
              <a:t>True Positive(TP):</a:t>
            </a:r>
            <a:r>
              <a:rPr lang="en-GB" dirty="0"/>
              <a:t> a correct detection (cancerous image if classified as cancerous)</a:t>
            </a:r>
            <a:br>
              <a:rPr lang="en-GB" dirty="0"/>
            </a:br>
            <a:r>
              <a:rPr lang="en-GB" b="1" dirty="0"/>
              <a:t>False Positive (FP):</a:t>
            </a:r>
            <a:r>
              <a:rPr lang="en-GB" dirty="0"/>
              <a:t> an incorrect detection (Non-cancerous image is classified as cancerous)</a:t>
            </a:r>
            <a:br>
              <a:rPr lang="en-GB" dirty="0"/>
            </a:br>
            <a:r>
              <a:rPr lang="en-GB" b="1" dirty="0"/>
              <a:t>True Negative (TN):</a:t>
            </a:r>
            <a:r>
              <a:rPr lang="en-GB" dirty="0"/>
              <a:t> a correct non-detection (Non-cancerous image is classified as con-cancerous)</a:t>
            </a:r>
            <a:br>
              <a:rPr lang="en-GB" dirty="0"/>
            </a:br>
            <a:r>
              <a:rPr lang="en-GB" b="1" dirty="0"/>
              <a:t>False Negative (FN):</a:t>
            </a:r>
            <a:r>
              <a:rPr lang="en-GB" dirty="0"/>
              <a:t> an incorrect non-detection (Cancerous image is classified </a:t>
            </a:r>
            <a:r>
              <a:rPr lang="en-GB"/>
              <a:t>as non-cancerous</a:t>
            </a:r>
            <a:r>
              <a:rPr lang="en-GB" dirty="0"/>
              <a:t>)</a:t>
            </a:r>
          </a:p>
          <a:p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147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Accuracy: A</a:t>
            </a:r>
            <a:r>
              <a:rPr lang="en-GB" dirty="0"/>
              <a:t>ccuracy can also be calculated in terms of positives and negatives as follows:</a:t>
            </a:r>
          </a:p>
          <a:p>
            <a:r>
              <a:rPr lang="en-GB" dirty="0"/>
              <a:t>Accuracy=TP+TN   /  TP+TN+FP+FN</a:t>
            </a:r>
          </a:p>
          <a:p>
            <a:r>
              <a:rPr lang="en-GB" dirty="0"/>
              <a:t>Where </a:t>
            </a:r>
            <a:r>
              <a:rPr lang="en-GB" i="1" dirty="0"/>
              <a:t>TP</a:t>
            </a:r>
            <a:r>
              <a:rPr lang="en-GB" dirty="0"/>
              <a:t> = True Positives, </a:t>
            </a:r>
            <a:r>
              <a:rPr lang="en-GB" i="1" dirty="0"/>
              <a:t>TN</a:t>
            </a:r>
            <a:r>
              <a:rPr lang="en-GB" dirty="0"/>
              <a:t> = True Negatives, </a:t>
            </a:r>
            <a:r>
              <a:rPr lang="en-GB" i="1" dirty="0"/>
              <a:t>FP</a:t>
            </a:r>
            <a:r>
              <a:rPr lang="en-GB" dirty="0"/>
              <a:t> = False Positives, and </a:t>
            </a:r>
            <a:r>
              <a:rPr lang="en-GB" i="1" dirty="0"/>
              <a:t>FN</a:t>
            </a:r>
            <a:r>
              <a:rPr lang="en-GB" dirty="0"/>
              <a:t> = False Negatives.</a:t>
            </a:r>
          </a:p>
          <a:p>
            <a:endParaRPr lang="en-GB" dirty="0"/>
          </a:p>
          <a:p>
            <a:endParaRPr lang="en-GB" dirty="0"/>
          </a:p>
          <a:p>
            <a:r>
              <a:rPr lang="en-GB" b="1" dirty="0"/>
              <a:t>Precision</a:t>
            </a:r>
            <a:r>
              <a:rPr lang="en-GB" dirty="0"/>
              <a:t> attempts to answer the following question:</a:t>
            </a:r>
          </a:p>
          <a:p>
            <a:r>
              <a:rPr lang="en-GB" dirty="0"/>
              <a:t>What proportion of positive identifications was actually correct?</a:t>
            </a:r>
          </a:p>
          <a:p>
            <a:r>
              <a:rPr lang="en-GB" dirty="0"/>
              <a:t>Precision is defined as follows:</a:t>
            </a:r>
          </a:p>
          <a:p>
            <a:r>
              <a:rPr lang="en-GB" dirty="0"/>
              <a:t>Precision=TP  / TP+FP</a:t>
            </a:r>
          </a:p>
          <a:p>
            <a:endParaRPr lang="en-GB" dirty="0"/>
          </a:p>
          <a:p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1159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Sensitivity: </a:t>
            </a:r>
            <a:r>
              <a:rPr lang="en-GB" dirty="0"/>
              <a:t>Sensitivity refers to the test's ability to correctly detect cancerous patients who do have the condition.</a:t>
            </a:r>
          </a:p>
          <a:p>
            <a:endParaRPr lang="en-GB" dirty="0"/>
          </a:p>
          <a:p>
            <a:r>
              <a:rPr lang="en-GB" dirty="0"/>
              <a:t>Sensitivity = TP   /  TP+FN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Specificity: </a:t>
            </a:r>
            <a:r>
              <a:rPr lang="en-GB" dirty="0"/>
              <a:t>Specificity relates to the test's ability to correctly reject healthy patients without a cancerous condition</a:t>
            </a:r>
          </a:p>
          <a:p>
            <a:endParaRPr lang="en-GB" b="1" dirty="0"/>
          </a:p>
          <a:p>
            <a:r>
              <a:rPr lang="en-GB" dirty="0"/>
              <a:t>Specificity:  TN  / TN + FP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8160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71288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2055468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482" y="2438303"/>
            <a:ext cx="104290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Confusion Matrix (Error Matrix)</a:t>
            </a:r>
          </a:p>
          <a:p>
            <a:r>
              <a:rPr lang="en-GB" dirty="0"/>
              <a:t>A confusion matrix is a table that is often used to describe the performance of a classification model (or “classifier”) on a set of test data for which the true values are known. It allows the visualization of the performance of an algorithm.</a:t>
            </a:r>
            <a:br>
              <a:rPr lang="en-GB" dirty="0"/>
            </a:br>
            <a:endParaRPr lang="en-GB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pic>
        <p:nvPicPr>
          <p:cNvPr id="1026" name="Picture 2" descr="https://media.geeksforgeeks.org/wp-content/uploads/Confusion_Matrix1_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20" t="15941" r="14670" b="27578"/>
          <a:stretch/>
        </p:blipFill>
        <p:spPr bwMode="auto">
          <a:xfrm>
            <a:off x="3477296" y="3742074"/>
            <a:ext cx="4363205" cy="200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687131" y="5834124"/>
            <a:ext cx="8686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Suppose Class 1 is Positive (cancerous) and Class 2 is Negative (Non Cancerous) </a:t>
            </a:r>
          </a:p>
        </p:txBody>
      </p:sp>
    </p:spTree>
    <p:extLst>
      <p:ext uri="{BB962C8B-B14F-4D97-AF65-F5344CB8AC3E}">
        <p14:creationId xmlns:p14="http://schemas.microsoft.com/office/powerpoint/2010/main" val="2353651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142360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326514"/>
            <a:ext cx="63850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Learning   ----- &gt;    Classification (Evaluation)</a:t>
            </a:r>
            <a:endParaRPr lang="en-GB" sz="1600" b="1" u="sng" dirty="0">
              <a:solidFill>
                <a:srgbClr val="002060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197732" y="1656219"/>
            <a:ext cx="21339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Evaluation Metrics:</a:t>
            </a:r>
          </a:p>
        </p:txBody>
      </p:sp>
      <p:sp>
        <p:nvSpPr>
          <p:cNvPr id="7" name="Rectangle 6"/>
          <p:cNvSpPr/>
          <p:nvPr/>
        </p:nvSpPr>
        <p:spPr>
          <a:xfrm>
            <a:off x="1213482" y="1974659"/>
            <a:ext cx="1042901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/>
              <a:t>Building Confusion Matrix in </a:t>
            </a:r>
            <a:r>
              <a:rPr lang="en-GB" b="1" dirty="0" err="1"/>
              <a:t>Pyhton</a:t>
            </a:r>
            <a:endParaRPr lang="en-GB" b="1" dirty="0"/>
          </a:p>
          <a:p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11" name="Rectangle 10"/>
          <p:cNvSpPr/>
          <p:nvPr/>
        </p:nvSpPr>
        <p:spPr>
          <a:xfrm>
            <a:off x="2571482" y="2229447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dirty="0"/>
              <a:t># Python script for confusion matrix creation. </a:t>
            </a:r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confusion_matrix</a:t>
            </a:r>
            <a:r>
              <a:rPr lang="en-GB" dirty="0"/>
              <a:t> </a:t>
            </a:r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accuracy_score</a:t>
            </a:r>
            <a:r>
              <a:rPr lang="en-GB" dirty="0"/>
              <a:t> </a:t>
            </a:r>
          </a:p>
          <a:p>
            <a:r>
              <a:rPr lang="en-GB" dirty="0"/>
              <a:t>from </a:t>
            </a:r>
            <a:r>
              <a:rPr lang="en-GB" dirty="0" err="1"/>
              <a:t>sklearn.metrics</a:t>
            </a:r>
            <a:r>
              <a:rPr lang="en-GB" dirty="0"/>
              <a:t> import </a:t>
            </a:r>
            <a:r>
              <a:rPr lang="en-GB" dirty="0" err="1"/>
              <a:t>classification_report</a:t>
            </a:r>
            <a:r>
              <a:rPr lang="en-GB" dirty="0"/>
              <a:t> </a:t>
            </a:r>
          </a:p>
          <a:p>
            <a:endParaRPr lang="en-GB" dirty="0"/>
          </a:p>
          <a:p>
            <a:r>
              <a:rPr lang="en-GB" dirty="0"/>
              <a:t>actual = [1, 1, 0, 1, 0, 0, 1, 0, 0, 0] </a:t>
            </a:r>
          </a:p>
          <a:p>
            <a:r>
              <a:rPr lang="en-GB" dirty="0"/>
              <a:t>predicted = [1, 0, 0, 1, 0, 0, 1, 1, 1, 0] </a:t>
            </a:r>
          </a:p>
          <a:p>
            <a:r>
              <a:rPr lang="en-GB" dirty="0"/>
              <a:t>results = </a:t>
            </a:r>
            <a:r>
              <a:rPr lang="en-GB" dirty="0" err="1"/>
              <a:t>confusion_matrix</a:t>
            </a:r>
            <a:r>
              <a:rPr lang="en-GB" dirty="0"/>
              <a:t>(actual, predicted) </a:t>
            </a:r>
          </a:p>
          <a:p>
            <a:r>
              <a:rPr lang="en-GB" dirty="0"/>
              <a:t>print 'Confusion Matrix :'</a:t>
            </a:r>
          </a:p>
          <a:p>
            <a:r>
              <a:rPr lang="en-GB" dirty="0"/>
              <a:t>print(results) </a:t>
            </a:r>
          </a:p>
          <a:p>
            <a:r>
              <a:rPr lang="en-GB" dirty="0"/>
              <a:t>print 'Accuracy Score :',</a:t>
            </a:r>
            <a:r>
              <a:rPr lang="en-GB" dirty="0" err="1"/>
              <a:t>accuracy_score</a:t>
            </a:r>
            <a:r>
              <a:rPr lang="en-GB" dirty="0"/>
              <a:t>(actual, predicted) </a:t>
            </a:r>
          </a:p>
          <a:p>
            <a:r>
              <a:rPr lang="en-GB" dirty="0"/>
              <a:t>print('True positive = ', results[0][0])</a:t>
            </a:r>
          </a:p>
          <a:p>
            <a:r>
              <a:rPr lang="en-GB" dirty="0"/>
              <a:t>print('False positive = ', results[0][1])</a:t>
            </a:r>
          </a:p>
          <a:p>
            <a:r>
              <a:rPr lang="en-GB" dirty="0"/>
              <a:t>print('False negative = ', results[1][0])</a:t>
            </a:r>
          </a:p>
          <a:p>
            <a:r>
              <a:rPr lang="en-GB" dirty="0"/>
              <a:t>print('True negative = ', results[1][1])</a:t>
            </a:r>
          </a:p>
        </p:txBody>
      </p:sp>
    </p:spTree>
    <p:extLst>
      <p:ext uri="{BB962C8B-B14F-4D97-AF65-F5344CB8AC3E}">
        <p14:creationId xmlns:p14="http://schemas.microsoft.com/office/powerpoint/2010/main" val="1748739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417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Clustering</a:t>
            </a:r>
          </a:p>
          <a:p>
            <a:pPr algn="ctr"/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Clustering</a:t>
            </a:r>
            <a:r>
              <a:rPr lang="en-GB" dirty="0"/>
              <a:t> is the task of dividing the population or data points into a number of groups</a:t>
            </a:r>
          </a:p>
          <a:p>
            <a:r>
              <a:rPr lang="en-GB" dirty="0"/>
              <a:t> such that data points in the same groups are more similar to other data points in the same</a:t>
            </a:r>
          </a:p>
          <a:p>
            <a:r>
              <a:rPr lang="en-GB" dirty="0"/>
              <a:t> group and dissimilar to the data points in other groups.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61060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41796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Clustering</a:t>
            </a:r>
          </a:p>
          <a:p>
            <a:pPr algn="ctr"/>
            <a:endParaRPr lang="en-GB" dirty="0"/>
          </a:p>
          <a:p>
            <a:r>
              <a:rPr lang="en-GB" dirty="0"/>
              <a:t> </a:t>
            </a:r>
            <a:r>
              <a:rPr lang="en-GB" b="1" dirty="0"/>
              <a:t>Clustering</a:t>
            </a:r>
            <a:r>
              <a:rPr lang="en-GB" dirty="0"/>
              <a:t> is the task of dividing the population or data points into a number of groups</a:t>
            </a:r>
          </a:p>
          <a:p>
            <a:r>
              <a:rPr lang="en-GB" dirty="0"/>
              <a:t> such that data points in the same groups are more similar to other data points in the same</a:t>
            </a:r>
          </a:p>
          <a:p>
            <a:r>
              <a:rPr lang="en-GB" dirty="0"/>
              <a:t> group and dissimilar to the data points in other groups.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26" name="Picture 2" descr="https://media.geeksforgeeks.org/wp-content/uploads/merge3clus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751" y="3692909"/>
            <a:ext cx="6305924" cy="242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987380" y="6557270"/>
            <a:ext cx="8633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Image Courtesy: https://www.geeksforgeeks.org/clustering-in-machine-learning/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608425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92314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Clustering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410585" y="2413338"/>
            <a:ext cx="10463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/>
              <a:t>K-Mean Clustering:</a:t>
            </a:r>
          </a:p>
          <a:p>
            <a:r>
              <a:rPr lang="en-GB" dirty="0">
                <a:hlinkClick r:id="rId2"/>
              </a:rPr>
              <a:t>K-means clustering algorithm</a:t>
            </a:r>
            <a:r>
              <a:rPr lang="en-GB" dirty="0"/>
              <a:t> – It is the simplest unsupervised learning algorithm that solves</a:t>
            </a:r>
          </a:p>
          <a:p>
            <a:r>
              <a:rPr lang="en-GB" dirty="0"/>
              <a:t> clustering problem. K-means algorithm partition n observations into k clusters where each observation belongs to the cluster with the nearest mean serving as a prototype of the cluster .</a:t>
            </a:r>
          </a:p>
        </p:txBody>
      </p:sp>
    </p:spTree>
    <p:extLst>
      <p:ext uri="{BB962C8B-B14F-4D97-AF65-F5344CB8AC3E}">
        <p14:creationId xmlns:p14="http://schemas.microsoft.com/office/powerpoint/2010/main" val="14919416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923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Clustering</a:t>
            </a:r>
          </a:p>
          <a:p>
            <a:endParaRPr lang="en-GB" dirty="0"/>
          </a:p>
          <a:p>
            <a:r>
              <a:rPr lang="en-GB" dirty="0"/>
              <a:t>K-Means Clustering [Algorithm]: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87380" y="6557270"/>
            <a:ext cx="8633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Image Courtesy: https://www.geeksforgeeks.org/clustering-in-machine-learning/</a:t>
            </a:r>
            <a:endParaRPr lang="en-GB" sz="1200" dirty="0"/>
          </a:p>
        </p:txBody>
      </p:sp>
      <p:sp>
        <p:nvSpPr>
          <p:cNvPr id="6" name="Rectangle 5"/>
          <p:cNvSpPr/>
          <p:nvPr/>
        </p:nvSpPr>
        <p:spPr>
          <a:xfrm>
            <a:off x="1197731" y="3031524"/>
            <a:ext cx="978794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GB" dirty="0"/>
              <a:t>The algorithm works as follows:</a:t>
            </a:r>
          </a:p>
          <a:p>
            <a:pPr marL="342900" indent="-342900" fontAlgn="base">
              <a:buAutoNum type="arabicPeriod"/>
            </a:pPr>
            <a:r>
              <a:rPr lang="en-GB" dirty="0"/>
              <a:t>First we initialize k points, called means, randomly.</a:t>
            </a:r>
          </a:p>
          <a:p>
            <a:pPr marL="342900" indent="-342900" fontAlgn="base">
              <a:buAutoNum type="arabicPeriod"/>
            </a:pPr>
            <a:endParaRPr lang="en-GB" dirty="0"/>
          </a:p>
          <a:p>
            <a:pPr fontAlgn="base"/>
            <a:r>
              <a:rPr lang="en-GB" dirty="0"/>
              <a:t>2. We categorize each item to its closest mean and we update the mean’s coordinates, which are the averages of the items categorized in that mean so far.</a:t>
            </a:r>
          </a:p>
          <a:p>
            <a:pPr fontAlgn="base"/>
            <a:endParaRPr lang="en-GB" dirty="0"/>
          </a:p>
          <a:p>
            <a:pPr fontAlgn="base"/>
            <a:r>
              <a:rPr lang="en-GB" dirty="0"/>
              <a:t>3. We repeat the process for a given number of iterations (or the centroids become stabilized) and at the end, we have our clusters.</a:t>
            </a:r>
          </a:p>
        </p:txBody>
      </p:sp>
    </p:spTree>
    <p:extLst>
      <p:ext uri="{BB962C8B-B14F-4D97-AF65-F5344CB8AC3E}">
        <p14:creationId xmlns:p14="http://schemas.microsoft.com/office/powerpoint/2010/main" val="418355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90555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What is Machine Learning (ML):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Machine Learning is a field of study in which we train the computers to think like humans.</a:t>
            </a:r>
          </a:p>
          <a:p>
            <a:r>
              <a:rPr lang="en-GB" dirty="0"/>
              <a:t>In this study we make the computers to perform without explicitly programmed.</a:t>
            </a:r>
          </a:p>
          <a:p>
            <a:endParaRPr lang="en-GB" dirty="0"/>
          </a:p>
          <a:p>
            <a:r>
              <a:rPr lang="en-GB" dirty="0"/>
              <a:t>Using Machine learning, the computer find the patterns of the huge amount of data that is given </a:t>
            </a:r>
          </a:p>
          <a:p>
            <a:r>
              <a:rPr lang="en-GB" dirty="0"/>
              <a:t>to the particular Machine learning algorithm. (Data can be anything that we fed into the Machine Learning</a:t>
            </a:r>
          </a:p>
          <a:p>
            <a:r>
              <a:rPr lang="en-GB" dirty="0"/>
              <a:t>algorithm, it can be number, words, digits etc.) </a:t>
            </a:r>
          </a:p>
        </p:txBody>
      </p:sp>
    </p:spTree>
    <p:extLst>
      <p:ext uri="{BB962C8B-B14F-4D97-AF65-F5344CB8AC3E}">
        <p14:creationId xmlns:p14="http://schemas.microsoft.com/office/powerpoint/2010/main" val="3982761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9231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Clustering</a:t>
            </a:r>
          </a:p>
          <a:p>
            <a:endParaRPr lang="en-GB" dirty="0"/>
          </a:p>
          <a:p>
            <a:r>
              <a:rPr lang="en-GB" dirty="0"/>
              <a:t>K-Means Clustering: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0" name="Picture 2" descr="https://media.geeksforgeeks.org/wp-content/uploads/k-means-copy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144" y="2979789"/>
            <a:ext cx="4778062" cy="328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87380" y="6557270"/>
            <a:ext cx="8633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3"/>
              </a:rPr>
              <a:t>Image Courtesy: https://www.geeksforgeeks.org/clustering-in-machine-learning/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0000686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33718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Unsupervised Learning   ----- &gt;  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Clustering</a:t>
            </a:r>
            <a:r>
              <a:rPr lang="en-GB" dirty="0" err="1"/>
              <a:t>K</a:t>
            </a:r>
            <a:r>
              <a:rPr lang="en-GB" dirty="0"/>
              <a:t>-Means Clustering [Python]:</a:t>
            </a:r>
          </a:p>
          <a:p>
            <a:r>
              <a:rPr lang="en-GB" dirty="0"/>
              <a:t>from </a:t>
            </a:r>
            <a:r>
              <a:rPr lang="en-GB" dirty="0" err="1"/>
              <a:t>sklearn.cluster</a:t>
            </a:r>
            <a:r>
              <a:rPr lang="en-GB" dirty="0"/>
              <a:t> import </a:t>
            </a:r>
            <a:r>
              <a:rPr lang="en-GB" dirty="0" err="1"/>
              <a:t>KMeans</a:t>
            </a:r>
            <a:endParaRPr lang="en-GB" dirty="0"/>
          </a:p>
          <a:p>
            <a:r>
              <a:rPr lang="en-GB" dirty="0"/>
              <a:t>&gt;&gt;&gt; import </a:t>
            </a:r>
            <a:r>
              <a:rPr lang="en-GB" dirty="0" err="1"/>
              <a:t>numpy</a:t>
            </a:r>
            <a:r>
              <a:rPr lang="en-GB" dirty="0"/>
              <a:t> as </a:t>
            </a:r>
            <a:r>
              <a:rPr lang="en-GB" dirty="0" err="1"/>
              <a:t>np</a:t>
            </a:r>
            <a:endParaRPr lang="en-GB" dirty="0"/>
          </a:p>
          <a:p>
            <a:r>
              <a:rPr lang="en-GB" dirty="0"/>
              <a:t>&gt;&gt;&gt; X = </a:t>
            </a:r>
            <a:r>
              <a:rPr lang="en-GB" dirty="0" err="1"/>
              <a:t>np.array</a:t>
            </a:r>
            <a:r>
              <a:rPr lang="en-GB" dirty="0"/>
              <a:t>([[1, 2], [1, 4], [1, 0], [10, 2], [10, 4], [10, 0]])</a:t>
            </a:r>
          </a:p>
          <a:p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kmeans</a:t>
            </a:r>
            <a:r>
              <a:rPr lang="en-GB" dirty="0"/>
              <a:t> = </a:t>
            </a:r>
            <a:r>
              <a:rPr lang="en-GB" dirty="0" err="1"/>
              <a:t>KMeans</a:t>
            </a:r>
            <a:r>
              <a:rPr lang="en-GB" dirty="0"/>
              <a:t>(</a:t>
            </a:r>
            <a:r>
              <a:rPr lang="en-GB" dirty="0" err="1"/>
              <a:t>n_clusters</a:t>
            </a:r>
            <a:r>
              <a:rPr lang="en-GB" dirty="0"/>
              <a:t>=2, </a:t>
            </a:r>
            <a:r>
              <a:rPr lang="en-GB" dirty="0" err="1"/>
              <a:t>random_state</a:t>
            </a:r>
            <a:r>
              <a:rPr lang="en-GB" dirty="0"/>
              <a:t>=0).fit(X)</a:t>
            </a:r>
          </a:p>
          <a:p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kmeans.labels</a:t>
            </a:r>
            <a:r>
              <a:rPr lang="en-GB" dirty="0"/>
              <a:t>_</a:t>
            </a:r>
          </a:p>
          <a:p>
            <a:r>
              <a:rPr lang="en-GB" dirty="0"/>
              <a:t>				    </a:t>
            </a:r>
            <a:r>
              <a:rPr lang="en-GB" dirty="0">
                <a:solidFill>
                  <a:srgbClr val="FF0000"/>
                </a:solidFill>
              </a:rPr>
              <a:t>array([1, 1, 1, 0, 0, 0], </a:t>
            </a:r>
            <a:r>
              <a:rPr lang="en-GB" dirty="0" err="1">
                <a:solidFill>
                  <a:srgbClr val="FF0000"/>
                </a:solidFill>
              </a:rPr>
              <a:t>dtype</a:t>
            </a:r>
            <a:r>
              <a:rPr lang="en-GB" dirty="0">
                <a:solidFill>
                  <a:srgbClr val="FF0000"/>
                </a:solidFill>
              </a:rPr>
              <a:t>=int32)</a:t>
            </a:r>
          </a:p>
          <a:p>
            <a:endParaRPr lang="en-GB" dirty="0"/>
          </a:p>
          <a:p>
            <a:r>
              <a:rPr lang="en-GB" dirty="0"/>
              <a:t>&gt;&gt;&gt; </a:t>
            </a:r>
            <a:r>
              <a:rPr lang="en-GB" dirty="0" err="1"/>
              <a:t>kmeans.predict</a:t>
            </a:r>
            <a:r>
              <a:rPr lang="en-GB" dirty="0"/>
              <a:t>([[0, 0], [12, 3]])</a:t>
            </a:r>
          </a:p>
          <a:p>
            <a:r>
              <a:rPr lang="en-GB" dirty="0"/>
              <a:t>                                                      </a:t>
            </a:r>
            <a:r>
              <a:rPr lang="en-GB" dirty="0">
                <a:solidFill>
                  <a:srgbClr val="FF0000"/>
                </a:solidFill>
              </a:rPr>
              <a:t> array([1, 0], </a:t>
            </a:r>
            <a:r>
              <a:rPr lang="en-GB" dirty="0" err="1">
                <a:solidFill>
                  <a:srgbClr val="FF0000"/>
                </a:solidFill>
              </a:rPr>
              <a:t>dtype</a:t>
            </a:r>
            <a:r>
              <a:rPr lang="en-GB" dirty="0">
                <a:solidFill>
                  <a:srgbClr val="FF0000"/>
                </a:solidFill>
              </a:rPr>
              <a:t>=int32)</a:t>
            </a:r>
          </a:p>
          <a:p>
            <a:r>
              <a:rPr lang="en-GB" dirty="0"/>
              <a:t>&gt;&gt;&gt; </a:t>
            </a:r>
            <a:r>
              <a:rPr lang="en-GB" dirty="0" err="1"/>
              <a:t>kmeans.cluster_centers</a:t>
            </a:r>
            <a:r>
              <a:rPr lang="en-GB" dirty="0"/>
              <a:t>_</a:t>
            </a:r>
          </a:p>
          <a:p>
            <a:r>
              <a:rPr lang="en-GB" dirty="0"/>
              <a:t>array([[10.,  2.],</a:t>
            </a:r>
          </a:p>
          <a:p>
            <a:r>
              <a:rPr lang="en-GB" dirty="0"/>
              <a:t>       [ 1.,  2.]])</a:t>
            </a:r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987380" y="6557270"/>
            <a:ext cx="863313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hlinkClick r:id="rId2"/>
              </a:rPr>
              <a:t>Code  Courtesy: </a:t>
            </a:r>
            <a:r>
              <a:rPr lang="en-GB" sz="1200" dirty="0">
                <a:hlinkClick r:id="rId3"/>
              </a:rPr>
              <a:t>https://scikit-learn.org/stable/modules/generated/sklearn.cluster.KMeans.html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77161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42676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WEKA :  A collection of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Maching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 Algorithms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Waikato Environment for Knowledge Analysis, developed at the University of Waikato, New Zealand.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Weka</a:t>
            </a:r>
            <a:r>
              <a:rPr lang="en-GB" dirty="0"/>
              <a:t> contains tools for </a:t>
            </a:r>
          </a:p>
          <a:p>
            <a:r>
              <a:rPr lang="en-GB" dirty="0"/>
              <a:t>Data pre-processing</a:t>
            </a:r>
          </a:p>
          <a:p>
            <a:r>
              <a:rPr lang="en-GB" dirty="0"/>
              <a:t>Classification</a:t>
            </a:r>
          </a:p>
          <a:p>
            <a:r>
              <a:rPr lang="en-GB" dirty="0"/>
              <a:t>Regression</a:t>
            </a:r>
          </a:p>
          <a:p>
            <a:r>
              <a:rPr lang="en-GB" dirty="0"/>
              <a:t>Clustering   and   Visualizations.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5242" y="2903450"/>
            <a:ext cx="5589255" cy="3819324"/>
          </a:xfrm>
          <a:prstGeom prst="rect">
            <a:avLst/>
          </a:prstGeom>
        </p:spPr>
      </p:pic>
      <p:pic>
        <p:nvPicPr>
          <p:cNvPr id="10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69" y="82324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183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616476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WEKA :  A collection of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Maching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 Algorithms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Website [to install]: </a:t>
            </a:r>
            <a:r>
              <a:rPr lang="en-GB" dirty="0">
                <a:hlinkClick r:id="rId2"/>
              </a:rPr>
              <a:t>https://www.cs.waikato.ac.nz/ml/weka/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6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69" y="2239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70599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965566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WEKA :  A collection of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Maching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 Algorithms </a:t>
            </a:r>
            <a:endParaRPr lang="en-GB" dirty="0"/>
          </a:p>
          <a:p>
            <a:endParaRPr lang="en-GB" dirty="0"/>
          </a:p>
          <a:p>
            <a:r>
              <a:rPr lang="en-GB" dirty="0"/>
              <a:t>ARFF (Attribute-Relation File Format):</a:t>
            </a:r>
          </a:p>
          <a:p>
            <a:endParaRPr lang="en-GB" dirty="0"/>
          </a:p>
          <a:p>
            <a:r>
              <a:rPr lang="en-GB" dirty="0"/>
              <a:t>An ARFF (Attribute-Relation File Format) file is an ASCII text file that describes a list of instances sharing</a:t>
            </a:r>
          </a:p>
          <a:p>
            <a:r>
              <a:rPr lang="en-GB" dirty="0"/>
              <a:t> a set of attributes. </a:t>
            </a:r>
          </a:p>
          <a:p>
            <a:r>
              <a:rPr lang="en-GB" dirty="0"/>
              <a:t>ARFF files were developed by the Machine Learning Project at the Department of Computer Science </a:t>
            </a:r>
          </a:p>
          <a:p>
            <a:r>
              <a:rPr lang="en-GB" dirty="0"/>
              <a:t>of The University of Waikato for use with the </a:t>
            </a:r>
            <a:r>
              <a:rPr lang="en-GB" dirty="0" err="1"/>
              <a:t>Weka</a:t>
            </a:r>
            <a:r>
              <a:rPr lang="en-GB" dirty="0"/>
              <a:t> Machine Learning Software.</a:t>
            </a:r>
          </a:p>
          <a:p>
            <a:br>
              <a:rPr lang="en-GB" dirty="0"/>
            </a:br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6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69" y="2239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55830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60613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294675" y="730232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64" y="991660"/>
            <a:ext cx="10431891" cy="904863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WEKA :  A collection of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Maching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 Algorithms </a:t>
            </a:r>
            <a:endParaRPr lang="en-GB" dirty="0"/>
          </a:p>
          <a:p>
            <a:r>
              <a:rPr lang="en-GB" dirty="0"/>
              <a:t>ARFF (Attribute-Relation File Format):</a:t>
            </a:r>
          </a:p>
          <a:p>
            <a:r>
              <a:rPr lang="en-GB" sz="1200" dirty="0"/>
              <a:t>Example:</a:t>
            </a:r>
          </a:p>
          <a:p>
            <a:r>
              <a:rPr lang="en-GB" sz="1200" dirty="0"/>
              <a:t> % 1. Title: Iris Plants Database</a:t>
            </a:r>
          </a:p>
          <a:p>
            <a:r>
              <a:rPr lang="en-GB" sz="1200" dirty="0"/>
              <a:t>   % </a:t>
            </a:r>
          </a:p>
          <a:p>
            <a:r>
              <a:rPr lang="en-GB" sz="1200" dirty="0"/>
              <a:t>   % 2. Sources:</a:t>
            </a:r>
          </a:p>
          <a:p>
            <a:r>
              <a:rPr lang="en-GB" sz="1200" dirty="0"/>
              <a:t>   %      (a) Creator: R.A. Fisher</a:t>
            </a:r>
          </a:p>
          <a:p>
            <a:r>
              <a:rPr lang="en-GB" sz="1200" dirty="0"/>
              <a:t>   %      (b) Donor: Michael Marshall (MARSHALL%PLU@io.arc.nasa.gov)</a:t>
            </a:r>
          </a:p>
          <a:p>
            <a:r>
              <a:rPr lang="en-GB" sz="1200" dirty="0"/>
              <a:t>   %      (c) Date: July, 1988</a:t>
            </a:r>
          </a:p>
          <a:p>
            <a:r>
              <a:rPr lang="en-GB" sz="1200" dirty="0"/>
              <a:t>   % </a:t>
            </a:r>
          </a:p>
          <a:p>
            <a:r>
              <a:rPr lang="en-GB" sz="1200" dirty="0"/>
              <a:t>   @RELATION iris</a:t>
            </a:r>
          </a:p>
          <a:p>
            <a:endParaRPr lang="en-GB" sz="1200" dirty="0"/>
          </a:p>
          <a:p>
            <a:pPr>
              <a:tabLst>
                <a:tab pos="4927600" algn="l"/>
              </a:tabLst>
            </a:pPr>
            <a:r>
              <a:rPr lang="en-GB" sz="1200" dirty="0"/>
              <a:t>   @ATTRIBUTE </a:t>
            </a:r>
            <a:r>
              <a:rPr lang="en-GB" sz="1200" dirty="0" err="1"/>
              <a:t>sepallength</a:t>
            </a:r>
            <a:r>
              <a:rPr lang="en-GB" sz="1200" dirty="0"/>
              <a:t>  NUMERIC      //Other </a:t>
            </a:r>
            <a:r>
              <a:rPr lang="en-GB" sz="1200" dirty="0" err="1"/>
              <a:t>datatypes</a:t>
            </a:r>
            <a:r>
              <a:rPr lang="en-GB" sz="1200" dirty="0"/>
              <a:t> </a:t>
            </a:r>
            <a:r>
              <a:rPr lang="en-GB" sz="1200" dirty="0" err="1"/>
              <a:t>couldbe</a:t>
            </a:r>
            <a:r>
              <a:rPr lang="en-GB" sz="1200" dirty="0"/>
              <a:t>  string, date (YYYY-MM-DD)</a:t>
            </a:r>
          </a:p>
          <a:p>
            <a:r>
              <a:rPr lang="en-GB" sz="1200" dirty="0"/>
              <a:t>   @ATTRIBUTE </a:t>
            </a:r>
            <a:r>
              <a:rPr lang="en-GB" sz="1200" dirty="0" err="1"/>
              <a:t>sepalwidth</a:t>
            </a:r>
            <a:r>
              <a:rPr lang="en-GB" sz="1200" dirty="0"/>
              <a:t>   NUMERIC</a:t>
            </a:r>
          </a:p>
          <a:p>
            <a:r>
              <a:rPr lang="en-GB" sz="1200" dirty="0"/>
              <a:t>   @ATTRIBUTE </a:t>
            </a:r>
            <a:r>
              <a:rPr lang="en-GB" sz="1200" dirty="0" err="1"/>
              <a:t>petallength</a:t>
            </a:r>
            <a:r>
              <a:rPr lang="en-GB" sz="1200" dirty="0"/>
              <a:t>  NUMERIC</a:t>
            </a:r>
          </a:p>
          <a:p>
            <a:r>
              <a:rPr lang="en-GB" sz="1200" dirty="0"/>
              <a:t>   @ATTRIBUTE </a:t>
            </a:r>
            <a:r>
              <a:rPr lang="en-GB" sz="1200" dirty="0" err="1"/>
              <a:t>petalwidth</a:t>
            </a:r>
            <a:r>
              <a:rPr lang="en-GB" sz="1200" dirty="0"/>
              <a:t>   NUMERIC</a:t>
            </a:r>
          </a:p>
          <a:p>
            <a:r>
              <a:rPr lang="en-GB" sz="1200" dirty="0"/>
              <a:t>   @ATTRIBUTE class        {Iris-</a:t>
            </a:r>
            <a:r>
              <a:rPr lang="en-GB" sz="1200" dirty="0" err="1"/>
              <a:t>setosa,Iris</a:t>
            </a:r>
            <a:r>
              <a:rPr lang="en-GB" sz="1200" dirty="0"/>
              <a:t>- </a:t>
            </a:r>
            <a:r>
              <a:rPr lang="en-GB" sz="1200" dirty="0" err="1"/>
              <a:t>versicolor,Iris-virginica</a:t>
            </a:r>
            <a:r>
              <a:rPr lang="en-GB" sz="1200" dirty="0"/>
              <a:t>}</a:t>
            </a:r>
          </a:p>
          <a:p>
            <a:r>
              <a:rPr lang="en-GB" sz="1200" dirty="0"/>
              <a:t>  </a:t>
            </a:r>
          </a:p>
          <a:p>
            <a:r>
              <a:rPr lang="en-GB" sz="1200" dirty="0"/>
              <a:t>@DATA</a:t>
            </a:r>
          </a:p>
          <a:p>
            <a:r>
              <a:rPr lang="en-GB" sz="1200" dirty="0"/>
              <a:t>   5.1,3.5,1.4,0.2,Iris-setosa</a:t>
            </a:r>
          </a:p>
          <a:p>
            <a:r>
              <a:rPr lang="en-GB" sz="1200" dirty="0"/>
              <a:t>   4.9,3.0,1.4,0.2,Iris-setosa</a:t>
            </a:r>
          </a:p>
          <a:p>
            <a:r>
              <a:rPr lang="en-GB" sz="1200" dirty="0"/>
              <a:t>   4.7,3.2,1.3,0.2,Iris-setosa</a:t>
            </a:r>
          </a:p>
          <a:p>
            <a:r>
              <a:rPr lang="en-GB" sz="1200" dirty="0"/>
              <a:t>   4.6,3.1,1.5,0.2,Iris-setosa</a:t>
            </a:r>
          </a:p>
          <a:p>
            <a:r>
              <a:rPr lang="en-GB" sz="1200" dirty="0"/>
              <a:t>   5.0,3.6,1.4,0.2,Iris-setosa</a:t>
            </a:r>
          </a:p>
          <a:p>
            <a:r>
              <a:rPr lang="en-GB" sz="1200" dirty="0"/>
              <a:t>   5.4,3.9,1.7,0.4,Iris-setosa</a:t>
            </a:r>
          </a:p>
          <a:p>
            <a:r>
              <a:rPr lang="en-GB" sz="1200" dirty="0"/>
              <a:t>   4.6,3.4,1.4,0.3,Iris-setosa</a:t>
            </a:r>
          </a:p>
          <a:p>
            <a:r>
              <a:rPr lang="en-GB" sz="1200" dirty="0"/>
              <a:t>   5.0,3.4,1.5,0.2,Iris-setosa</a:t>
            </a:r>
          </a:p>
          <a:p>
            <a:r>
              <a:rPr lang="en-GB" sz="1200" dirty="0"/>
              <a:t>   4.4,2.9,1.4,0.2,Iris-setosa</a:t>
            </a:r>
          </a:p>
          <a:p>
            <a:r>
              <a:rPr lang="en-GB" sz="1200" dirty="0"/>
              <a:t>   4.9,3.1,1.5,0.1,Iris-setosa</a:t>
            </a:r>
          </a:p>
          <a:p>
            <a:br>
              <a:rPr lang="en-GB" sz="1400" dirty="0"/>
            </a:b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pPr algn="ctr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6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69" y="2239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2720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60613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294675" y="730232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0764" y="991660"/>
            <a:ext cx="10431891" cy="338554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WEKA :  A collection of  </a:t>
            </a:r>
            <a:r>
              <a:rPr lang="en-GB" b="1" u="sng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Maching</a:t>
            </a:r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Learning Algorithms </a:t>
            </a:r>
            <a:endParaRPr lang="en-GB" dirty="0"/>
          </a:p>
          <a:p>
            <a:r>
              <a:rPr lang="en-GB" dirty="0"/>
              <a:t>ARFF (Attribute-Relation File Format):</a:t>
            </a:r>
          </a:p>
          <a:p>
            <a:r>
              <a:rPr lang="en-GB" sz="1200" dirty="0"/>
              <a:t>Example: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/>
              <a:t>ARFF file for IRIS data (150 instances)</a:t>
            </a:r>
          </a:p>
          <a:p>
            <a:endParaRPr lang="en-GB" sz="1400" dirty="0"/>
          </a:p>
          <a:p>
            <a:endParaRPr lang="en-GB" sz="1400" dirty="0"/>
          </a:p>
          <a:p>
            <a:r>
              <a:rPr lang="en-GB" sz="1400" dirty="0">
                <a:hlinkClick r:id="rId2"/>
              </a:rPr>
              <a:t>http://www.cas.mcmaster.ca/~cs4tf3/iris.arff</a:t>
            </a:r>
            <a:br>
              <a:rPr lang="en-GB" sz="1400" dirty="0"/>
            </a:br>
            <a:endParaRPr lang="en-GB" sz="1400" dirty="0"/>
          </a:p>
          <a:p>
            <a:endParaRPr lang="en-GB" sz="1400" dirty="0"/>
          </a:p>
          <a:p>
            <a:endParaRPr lang="en-GB" dirty="0"/>
          </a:p>
          <a:p>
            <a:pPr algn="ctr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2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AutoShape 4" descr="Make Better Predictions with Boosting, Bagging and Blendi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6" name="Picture 2" descr="https://waikato.github.io/weka-site/images/wek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9869" y="22399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92097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45448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Supervised  &amp; Unsupervised Learning  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AutoShape 2" descr="Let's talk about Machine Learning - Patricio Carrasco -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3868304" y="6430342"/>
            <a:ext cx="8029627" cy="405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 algn="r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 of Lecture    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itchFamily="2" charset="2"/>
              </a:rPr>
              <a:t>     </a:t>
            </a: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95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004204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Uses of Machine Learning: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Machine Learning is being used in many applications that we use.</a:t>
            </a:r>
          </a:p>
          <a:p>
            <a:endParaRPr lang="en-GB" dirty="0"/>
          </a:p>
          <a:p>
            <a:r>
              <a:rPr lang="en-GB" dirty="0"/>
              <a:t>YouTube</a:t>
            </a:r>
          </a:p>
          <a:p>
            <a:endParaRPr lang="en-GB" dirty="0"/>
          </a:p>
          <a:p>
            <a:r>
              <a:rPr lang="en-GB" dirty="0"/>
              <a:t>Google</a:t>
            </a:r>
          </a:p>
          <a:p>
            <a:endParaRPr lang="en-GB" dirty="0"/>
          </a:p>
          <a:p>
            <a:r>
              <a:rPr lang="en-GB" dirty="0"/>
              <a:t>Twitter</a:t>
            </a:r>
          </a:p>
          <a:p>
            <a:endParaRPr lang="en-GB" dirty="0"/>
          </a:p>
          <a:p>
            <a:r>
              <a:rPr lang="en-GB" dirty="0"/>
              <a:t>Facebook</a:t>
            </a:r>
          </a:p>
          <a:p>
            <a:endParaRPr lang="en-GB" dirty="0"/>
          </a:p>
          <a:p>
            <a:r>
              <a:rPr lang="en-GB" dirty="0"/>
              <a:t>And lots and lots of other applications that are using Machine Learning as underlying technology.</a:t>
            </a:r>
          </a:p>
        </p:txBody>
      </p:sp>
    </p:spTree>
    <p:extLst>
      <p:ext uri="{BB962C8B-B14F-4D97-AF65-F5344CB8AC3E}">
        <p14:creationId xmlns:p14="http://schemas.microsoft.com/office/powerpoint/2010/main" val="330736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9225602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Uses of Machine Learning: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Each of the mentioned applications collects as much data about you as possible so as to</a:t>
            </a:r>
          </a:p>
          <a:p>
            <a:r>
              <a:rPr lang="en-GB" dirty="0"/>
              <a:t>Predict your next actions.</a:t>
            </a:r>
          </a:p>
          <a:p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links you are clicking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groups you are joining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video you are watching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Which status you are reacting to.</a:t>
            </a:r>
          </a:p>
          <a:p>
            <a:endParaRPr lang="en-GB" dirty="0"/>
          </a:p>
          <a:p>
            <a:r>
              <a:rPr lang="en-GB" dirty="0"/>
              <a:t>And then use this information to make guess of your next action.</a:t>
            </a:r>
          </a:p>
        </p:txBody>
      </p:sp>
    </p:spTree>
    <p:extLst>
      <p:ext uri="{BB962C8B-B14F-4D97-AF65-F5344CB8AC3E}">
        <p14:creationId xmlns:p14="http://schemas.microsoft.com/office/powerpoint/2010/main" val="4293701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09681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Artificial Intelligence   ||    Machine Learning   ||   Deep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algn="ctr"/>
            <a:r>
              <a:rPr lang="en-GB" dirty="0"/>
              <a:t>What is Relationship?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784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73019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Artificial Intelligence   ||    Machine Learning   ||   Deep Learning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3387154" y="3097366"/>
            <a:ext cx="5601985" cy="2846231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Artificial Intelligence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3642587" y="3554566"/>
            <a:ext cx="5102170" cy="2219456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Machine Learning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4415327" y="4046101"/>
            <a:ext cx="3479432" cy="1431703"/>
          </a:xfrm>
          <a:prstGeom prst="rect">
            <a:avLst/>
          </a:prstGeom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r>
              <a:rPr lang="en-GB" dirty="0"/>
              <a:t>Deep Learning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9" name="Cloud Callout 8"/>
          <p:cNvSpPr/>
          <p:nvPr/>
        </p:nvSpPr>
        <p:spPr>
          <a:xfrm>
            <a:off x="7894759" y="3889419"/>
            <a:ext cx="3771364" cy="872533"/>
          </a:xfrm>
          <a:prstGeom prst="cloudCallout">
            <a:avLst>
              <a:gd name="adj1" fmla="val -58861"/>
              <a:gd name="adj2" fmla="val 10454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Make the computation of multi-layer neural network feasible.</a:t>
            </a:r>
          </a:p>
        </p:txBody>
      </p:sp>
      <p:sp>
        <p:nvSpPr>
          <p:cNvPr id="10" name="Cloud Callout 9"/>
          <p:cNvSpPr/>
          <p:nvPr/>
        </p:nvSpPr>
        <p:spPr>
          <a:xfrm flipH="1">
            <a:off x="837126" y="2302083"/>
            <a:ext cx="4237148" cy="663267"/>
          </a:xfrm>
          <a:prstGeom prst="cloudCallout">
            <a:avLst>
              <a:gd name="adj1" fmla="val -55518"/>
              <a:gd name="adj2" fmla="val 19386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Use statistical methods to enable the machines to improve with experience</a:t>
            </a:r>
            <a:endParaRPr lang="en-GB" dirty="0"/>
          </a:p>
        </p:txBody>
      </p:sp>
      <p:sp>
        <p:nvSpPr>
          <p:cNvPr id="11" name="Cloud Callout 10"/>
          <p:cNvSpPr/>
          <p:nvPr/>
        </p:nvSpPr>
        <p:spPr>
          <a:xfrm>
            <a:off x="7403205" y="2586498"/>
            <a:ext cx="4378818" cy="663267"/>
          </a:xfrm>
          <a:prstGeom prst="cloudCallout">
            <a:avLst>
              <a:gd name="adj1" fmla="val -58861"/>
              <a:gd name="adj2" fmla="val 104543"/>
            </a:avLst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Technique that enables the machine to mimic the human behaviour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5001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8625188-1393-436F-AD23-80BD7377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0950" y="382588"/>
            <a:ext cx="10179050" cy="1492250"/>
          </a:xfrm>
        </p:spPr>
        <p:txBody>
          <a:bodyPr/>
          <a:lstStyle/>
          <a:p>
            <a:r>
              <a:rPr lang="en-US" dirty="0"/>
              <a:t>medical Image Analysis</a:t>
            </a:r>
            <a:endParaRPr lang="x-non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A9DDB3-3049-402E-B301-106BFEAD59D6}"/>
              </a:ext>
            </a:extLst>
          </p:cNvPr>
          <p:cNvSpPr/>
          <p:nvPr/>
        </p:nvSpPr>
        <p:spPr>
          <a:xfrm>
            <a:off x="1410586" y="1348424"/>
            <a:ext cx="8029627" cy="42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304800" lvl="0">
              <a:lnSpc>
                <a:spcPct val="107000"/>
              </a:lnSpc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LEARNING:</a:t>
            </a:r>
            <a:endParaRPr lang="x-none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7732" y="1854553"/>
            <a:ext cx="151836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u="sng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BIG Picture: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TextBox 2"/>
          <p:cNvSpPr txBox="1"/>
          <p:nvPr/>
        </p:nvSpPr>
        <p:spPr>
          <a:xfrm>
            <a:off x="1639645" y="2670313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Input Data</a:t>
            </a:r>
          </a:p>
          <a:p>
            <a:pPr algn="ctr"/>
            <a:r>
              <a:rPr lang="en-GB" dirty="0"/>
              <a:t>Probably Large amount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744060" y="2686892"/>
            <a:ext cx="2056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ym typeface="Wingdings" pitchFamily="2" charset="2"/>
              </a:rPr>
              <a:t>Find underlying </a:t>
            </a:r>
          </a:p>
          <a:p>
            <a:pPr algn="ctr"/>
            <a:r>
              <a:rPr lang="en-GB" dirty="0">
                <a:sym typeface="Wingdings" pitchFamily="2" charset="2"/>
              </a:rPr>
              <a:t>pattern of the data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7437943" y="2685996"/>
            <a:ext cx="3082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ym typeface="Wingdings" pitchFamily="2" charset="2"/>
              </a:rPr>
              <a:t>Apply the learned pattern to </a:t>
            </a:r>
          </a:p>
          <a:p>
            <a:pPr algn="ctr"/>
            <a:r>
              <a:rPr lang="en-GB" dirty="0">
                <a:sym typeface="Wingdings" pitchFamily="2" charset="2"/>
              </a:rPr>
              <a:t>unseen data for output</a:t>
            </a:r>
            <a:endParaRPr lang="en-GB" dirty="0"/>
          </a:p>
        </p:txBody>
      </p:sp>
      <p:sp>
        <p:nvSpPr>
          <p:cNvPr id="11" name="Right Arrow 10"/>
          <p:cNvSpPr/>
          <p:nvPr/>
        </p:nvSpPr>
        <p:spPr>
          <a:xfrm>
            <a:off x="4145280" y="2993478"/>
            <a:ext cx="629260" cy="17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Arrow 11"/>
          <p:cNvSpPr/>
          <p:nvPr/>
        </p:nvSpPr>
        <p:spPr>
          <a:xfrm>
            <a:off x="6797040" y="3008718"/>
            <a:ext cx="629260" cy="1764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70331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28264</TotalTime>
  <Words>2910</Words>
  <Application>Microsoft Office PowerPoint</Application>
  <PresentationFormat>Widescreen</PresentationFormat>
  <Paragraphs>606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Calibri</vt:lpstr>
      <vt:lpstr>Gill Sans MT</vt:lpstr>
      <vt:lpstr>Impact</vt:lpstr>
      <vt:lpstr>Badge</vt:lpstr>
      <vt:lpstr>PowerPoint Presentation</vt:lpstr>
      <vt:lpstr>PowerPoint Presentation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  <vt:lpstr>medical Image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664</cp:revision>
  <dcterms:created xsi:type="dcterms:W3CDTF">2020-02-07T08:12:12Z</dcterms:created>
  <dcterms:modified xsi:type="dcterms:W3CDTF">2021-09-20T09:09:59Z</dcterms:modified>
</cp:coreProperties>
</file>