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3"/>
    <p:sldId id="337" r:id="rId4"/>
    <p:sldId id="257" r:id="rId5"/>
    <p:sldId id="259" r:id="rId6"/>
    <p:sldId id="351" r:id="rId7"/>
    <p:sldId id="352" r:id="rId8"/>
    <p:sldId id="353" r:id="rId9"/>
    <p:sldId id="357" r:id="rId10"/>
    <p:sldId id="356" r:id="rId11"/>
    <p:sldId id="358" r:id="rId12"/>
    <p:sldId id="359" r:id="rId13"/>
    <p:sldId id="361" r:id="rId14"/>
    <p:sldId id="362" r:id="rId15"/>
    <p:sldId id="363" r:id="rId16"/>
    <p:sldId id="364" r:id="rId17"/>
    <p:sldId id="367" r:id="rId18"/>
    <p:sldId id="354" r:id="rId19"/>
    <p:sldId id="365" r:id="rId20"/>
    <p:sldId id="366" r:id="rId21"/>
    <p:sldId id="368" r:id="rId22"/>
    <p:sldId id="370" r:id="rId23"/>
    <p:sldId id="380" r:id="rId24"/>
    <p:sldId id="374" r:id="rId25"/>
    <p:sldId id="377" r:id="rId26"/>
    <p:sldId id="378" r:id="rId27"/>
    <p:sldId id="379" r:id="rId28"/>
    <p:sldId id="381" r:id="rId30"/>
    <p:sldId id="375" r:id="rId31"/>
    <p:sldId id="376" r:id="rId32"/>
    <p:sldId id="382" r:id="rId33"/>
    <p:sldId id="383" r:id="rId34"/>
    <p:sldId id="384" r:id="rId35"/>
    <p:sldId id="387" r:id="rId36"/>
    <p:sldId id="430" r:id="rId37"/>
    <p:sldId id="385" r:id="rId38"/>
    <p:sldId id="38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6477" autoAdjust="0"/>
  </p:normalViewPr>
  <p:slideViewPr>
    <p:cSldViewPr snapToGrid="0" showGuides="1">
      <p:cViewPr varScale="1">
        <p:scale>
          <a:sx n="75" d="100"/>
          <a:sy n="75" d="100"/>
        </p:scale>
        <p:origin x="744" y="53"/>
      </p:cViewPr>
      <p:guideLst>
        <p:guide orient="horz" pos="2170"/>
        <p:guide pos="3868"/>
      </p:guideLst>
    </p:cSldViewPr>
  </p:slideViewPr>
  <p:outlineViewPr>
    <p:cViewPr>
      <p:scale>
        <a:sx n="33" d="100"/>
        <a:sy n="33" d="100"/>
      </p:scale>
      <p:origin x="42" y="110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C9144-EE35-4A2F-941F-058B0586CD7E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is </a:t>
            </a:r>
            <a:r>
              <a:rPr lang="en-US" b="1" dirty="0" smtClean="0"/>
              <a:t>a mathematical function that converts a vector of numbers into a vector of probabilities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70455-C7CD-4ECC-AD3E-7C610997A068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byss.uoregon.edu/~js/glossary/correlation.html" TargetMode="External"/><Relationship Id="rId1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logistic-regression-detailed-overview-46c4da4303bc" TargetMode="Externa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hyperlink" Target="https://towardsdatascience.com/logistic-regression-detailed-overview-46c4da4303bc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upport-vector_machine" TargetMode="Externa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name of </a:t>
            </a:r>
            <a:r>
              <a:rPr lang="en-US" dirty="0" err="1"/>
              <a:t>allah</a:t>
            </a:r>
            <a:r>
              <a:rPr lang="en-US" dirty="0"/>
              <a:t> the most merciful and </a:t>
            </a:r>
            <a:r>
              <a:rPr lang="en-US" dirty="0" err="1"/>
              <a:t>benificient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does Machine Learning work?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876011" y="3034699"/>
            <a:ext cx="87748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Training  dataset is used to train the machine using machine learning algorithm.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input of data is introduced to the machine learning algorithm to make a prediction on the basis of the model.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prediction is evaluated for an accuracy and if the accuracy is acceptable, the machine learning algorithm is deployed.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not, the machine learning algorithm is trained again and again with an enhanced training data set.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does Machine Learning work?</a:t>
            </a:r>
            <a:endParaRPr lang="en-GB" dirty="0"/>
          </a:p>
        </p:txBody>
      </p:sp>
      <p:pic>
        <p:nvPicPr>
          <p:cNvPr id="1026" name="Picture 2" descr="Machine Learning for Beginners- PART 1 - Brain Station 23 -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40" y="2361696"/>
            <a:ext cx="74771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4211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Potential areas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65482" y="2135038"/>
            <a:ext cx="7164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Agriculture</a:t>
            </a:r>
            <a:endParaRPr lang="en-GB" sz="1600" dirty="0"/>
          </a:p>
          <a:p>
            <a:r>
              <a:rPr lang="en-GB" sz="1600" dirty="0"/>
              <a:t>Bioinformatics</a:t>
            </a:r>
            <a:endParaRPr lang="en-GB" sz="1600" dirty="0"/>
          </a:p>
          <a:p>
            <a:r>
              <a:rPr lang="en-GB" sz="1600" dirty="0"/>
              <a:t>Classifying DNA sequences</a:t>
            </a:r>
            <a:endParaRPr lang="en-GB" sz="1600" dirty="0"/>
          </a:p>
          <a:p>
            <a:r>
              <a:rPr lang="en-GB" sz="1600" dirty="0"/>
              <a:t>Computer Networks</a:t>
            </a:r>
            <a:endParaRPr lang="en-GB" sz="1600" dirty="0"/>
          </a:p>
          <a:p>
            <a:r>
              <a:rPr lang="en-GB" sz="1600" dirty="0"/>
              <a:t>Telecommunication</a:t>
            </a:r>
            <a:endParaRPr lang="en-GB" sz="1600" dirty="0"/>
          </a:p>
          <a:p>
            <a:r>
              <a:rPr lang="en-GB" sz="1600" dirty="0"/>
              <a:t>Computer vision, object recognition</a:t>
            </a:r>
            <a:endParaRPr lang="en-GB" sz="1600" dirty="0"/>
          </a:p>
          <a:p>
            <a:r>
              <a:rPr lang="en-GB" sz="1600" dirty="0"/>
              <a:t>Detecting credit-card fraud</a:t>
            </a:r>
            <a:endParaRPr lang="en-GB" sz="1600" dirty="0"/>
          </a:p>
          <a:p>
            <a:r>
              <a:rPr lang="en-GB" sz="1600" dirty="0"/>
              <a:t>General game playing</a:t>
            </a:r>
            <a:endParaRPr lang="en-GB" sz="1600" dirty="0"/>
          </a:p>
          <a:p>
            <a:r>
              <a:rPr lang="en-GB" sz="1600" dirty="0"/>
              <a:t>Information retrieval</a:t>
            </a:r>
            <a:endParaRPr lang="en-GB" sz="1600" dirty="0"/>
          </a:p>
          <a:p>
            <a:r>
              <a:rPr lang="en-GB" sz="1600" dirty="0"/>
              <a:t>Machine learning control</a:t>
            </a:r>
            <a:endParaRPr lang="en-GB" sz="1600" dirty="0"/>
          </a:p>
          <a:p>
            <a:r>
              <a:rPr lang="en-GB" sz="1600" dirty="0"/>
              <a:t>Machine perception</a:t>
            </a:r>
            <a:endParaRPr lang="en-GB" sz="1600" dirty="0"/>
          </a:p>
          <a:p>
            <a:r>
              <a:rPr lang="en-GB" sz="1600" dirty="0"/>
              <a:t>Automated medical diagnosis</a:t>
            </a:r>
            <a:endParaRPr lang="en-GB" sz="1600" dirty="0"/>
          </a:p>
          <a:p>
            <a:r>
              <a:rPr lang="en-GB" sz="1600" dirty="0"/>
              <a:t>Natural language processing</a:t>
            </a:r>
            <a:endParaRPr lang="en-GB" sz="1600" dirty="0"/>
          </a:p>
          <a:p>
            <a:r>
              <a:rPr lang="en-GB" sz="1600" dirty="0"/>
              <a:t>Online advertising</a:t>
            </a:r>
            <a:endParaRPr lang="en-GB" sz="1600" dirty="0"/>
          </a:p>
          <a:p>
            <a:r>
              <a:rPr lang="en-GB" sz="1600" dirty="0"/>
              <a:t>Search engines</a:t>
            </a:r>
            <a:endParaRPr lang="en-GB" sz="1600" dirty="0"/>
          </a:p>
          <a:p>
            <a:r>
              <a:rPr lang="en-GB" sz="1600" dirty="0"/>
              <a:t>Sentiment analysis (or opinion mining)</a:t>
            </a:r>
            <a:endParaRPr lang="en-GB" sz="1600" dirty="0"/>
          </a:p>
          <a:p>
            <a:r>
              <a:rPr lang="en-GB" sz="1600" dirty="0"/>
              <a:t>Speech and handwriting recognition</a:t>
            </a:r>
            <a:endParaRPr lang="en-GB" sz="1600" dirty="0"/>
          </a:p>
          <a:p>
            <a:r>
              <a:rPr lang="en-GB" sz="1600" dirty="0"/>
              <a:t>Machine translation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4211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Potential areas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65482" y="2135038"/>
            <a:ext cx="7164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Agriculture</a:t>
            </a:r>
            <a:endParaRPr lang="en-GB" sz="1600" dirty="0"/>
          </a:p>
          <a:p>
            <a:r>
              <a:rPr lang="en-GB" sz="1600" dirty="0"/>
              <a:t>Bioinformatics</a:t>
            </a:r>
            <a:endParaRPr lang="en-GB" sz="1600" dirty="0"/>
          </a:p>
          <a:p>
            <a:r>
              <a:rPr lang="en-GB" sz="1600" dirty="0"/>
              <a:t>Classifying DNA sequences</a:t>
            </a:r>
            <a:endParaRPr lang="en-GB" sz="1600" dirty="0"/>
          </a:p>
          <a:p>
            <a:r>
              <a:rPr lang="en-GB" sz="1600" dirty="0"/>
              <a:t>Computer Networks</a:t>
            </a:r>
            <a:endParaRPr lang="en-GB" sz="1600" dirty="0"/>
          </a:p>
          <a:p>
            <a:r>
              <a:rPr lang="en-GB" sz="1600" dirty="0"/>
              <a:t>Telecommunication</a:t>
            </a:r>
            <a:endParaRPr lang="en-GB" sz="1600" dirty="0"/>
          </a:p>
          <a:p>
            <a:r>
              <a:rPr lang="en-GB" sz="1600" dirty="0"/>
              <a:t>Computer vision, object recognition</a:t>
            </a:r>
            <a:endParaRPr lang="en-GB" sz="1600" dirty="0"/>
          </a:p>
          <a:p>
            <a:r>
              <a:rPr lang="en-GB" sz="1600" dirty="0"/>
              <a:t>Detecting credit-card fraud</a:t>
            </a:r>
            <a:endParaRPr lang="en-GB" sz="1600" dirty="0"/>
          </a:p>
          <a:p>
            <a:r>
              <a:rPr lang="en-GB" sz="1600" dirty="0"/>
              <a:t>General game playing</a:t>
            </a:r>
            <a:endParaRPr lang="en-GB" sz="1600" dirty="0"/>
          </a:p>
          <a:p>
            <a:r>
              <a:rPr lang="en-GB" sz="1600" dirty="0"/>
              <a:t>Information retrieval</a:t>
            </a:r>
            <a:endParaRPr lang="en-GB" sz="1600" dirty="0"/>
          </a:p>
          <a:p>
            <a:r>
              <a:rPr lang="en-GB" sz="1600" dirty="0"/>
              <a:t>Machine learning control</a:t>
            </a:r>
            <a:endParaRPr lang="en-GB" sz="1600" dirty="0"/>
          </a:p>
          <a:p>
            <a:r>
              <a:rPr lang="en-GB" sz="1600" dirty="0"/>
              <a:t>Machine perception</a:t>
            </a:r>
            <a:endParaRPr lang="en-GB" sz="1600" dirty="0"/>
          </a:p>
          <a:p>
            <a:r>
              <a:rPr lang="en-GB" sz="1600" b="1" dirty="0"/>
              <a:t>Automated medical diagnosis</a:t>
            </a:r>
            <a:endParaRPr lang="en-GB" sz="1600" b="1" dirty="0"/>
          </a:p>
          <a:p>
            <a:r>
              <a:rPr lang="en-GB" sz="1600" dirty="0"/>
              <a:t>Natural language processing</a:t>
            </a:r>
            <a:endParaRPr lang="en-GB" sz="1600" dirty="0"/>
          </a:p>
          <a:p>
            <a:r>
              <a:rPr lang="en-GB" sz="1600" dirty="0"/>
              <a:t>Online advertising</a:t>
            </a:r>
            <a:endParaRPr lang="en-GB" sz="1600" dirty="0"/>
          </a:p>
          <a:p>
            <a:r>
              <a:rPr lang="en-GB" sz="1600" dirty="0"/>
              <a:t>Search engines</a:t>
            </a:r>
            <a:endParaRPr lang="en-GB" sz="1600" dirty="0"/>
          </a:p>
          <a:p>
            <a:r>
              <a:rPr lang="en-GB" sz="1600" dirty="0"/>
              <a:t>Sentiment analysis (or opinion mining)</a:t>
            </a:r>
            <a:endParaRPr lang="en-GB" sz="1600" dirty="0"/>
          </a:p>
          <a:p>
            <a:r>
              <a:rPr lang="en-GB" sz="1600" dirty="0"/>
              <a:t>Speech and handwriting recognition</a:t>
            </a:r>
            <a:endParaRPr lang="en-GB" sz="1600" dirty="0"/>
          </a:p>
          <a:p>
            <a:r>
              <a:rPr lang="en-GB" sz="1600" dirty="0"/>
              <a:t>Machine translation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3219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60005" y="237110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217023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698642" y="412048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369122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Reinforcement Learning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414" y="3248269"/>
            <a:ext cx="1620591" cy="88509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6250546" y="3248269"/>
            <a:ext cx="0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1087" y="3248269"/>
            <a:ext cx="2263033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3219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60005" y="237110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217023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16448" y="412048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414" y="3248269"/>
            <a:ext cx="1620591" cy="88509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6250546" y="3248269"/>
            <a:ext cx="0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6063" y="5112907"/>
            <a:ext cx="3967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train the machine to provide</a:t>
            </a:r>
            <a:endParaRPr lang="en-GB" dirty="0"/>
          </a:p>
          <a:p>
            <a:r>
              <a:rPr lang="en-GB" dirty="0"/>
              <a:t>Specific output against specific input.</a:t>
            </a:r>
            <a:endParaRPr lang="en-GB" dirty="0"/>
          </a:p>
          <a:p>
            <a:endParaRPr lang="en-GB" dirty="0"/>
          </a:p>
          <a:p>
            <a:r>
              <a:rPr lang="en-GB" dirty="0"/>
              <a:t>2 Categories:</a:t>
            </a:r>
            <a:endParaRPr lang="en-GB" dirty="0"/>
          </a:p>
          <a:p>
            <a:r>
              <a:rPr lang="en-GB" b="1" dirty="0"/>
              <a:t>Regression  &amp;  Classification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62659" y="4997649"/>
            <a:ext cx="6263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 do not provide the machine with output values.</a:t>
            </a:r>
            <a:endParaRPr lang="en-GB" dirty="0"/>
          </a:p>
          <a:p>
            <a:r>
              <a:rPr lang="en-GB" dirty="0"/>
              <a:t>The machine define the rules based on the</a:t>
            </a:r>
            <a:endParaRPr lang="en-GB" dirty="0"/>
          </a:p>
          <a:p>
            <a:r>
              <a:rPr lang="en-GB" dirty="0"/>
              <a:t>Input data in order to detect the data patterns and then use </a:t>
            </a:r>
            <a:endParaRPr lang="en-GB" dirty="0"/>
          </a:p>
          <a:p>
            <a:r>
              <a:rPr lang="en-GB" dirty="0"/>
              <a:t>Those patterns for similarity measure.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Clustering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3219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60005" y="237110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217023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70217" y="412048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414" y="3248269"/>
            <a:ext cx="1620591" cy="88509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6250546" y="3248269"/>
            <a:ext cx="0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69122" y="4133365"/>
            <a:ext cx="3181082" cy="8771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Reinforcement Learning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1087" y="3248269"/>
            <a:ext cx="2263033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98529" y="5074273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About taking suitable action to maximize </a:t>
            </a:r>
            <a:endParaRPr lang="en-GB" dirty="0"/>
          </a:p>
          <a:p>
            <a:r>
              <a:rPr lang="en-GB" dirty="0"/>
              <a:t>Reward in a particular situation.</a:t>
            </a:r>
            <a:endParaRPr lang="en-GB" dirty="0"/>
          </a:p>
          <a:p>
            <a:r>
              <a:rPr lang="en-GB" dirty="0"/>
              <a:t>It is about learning by interacting with the </a:t>
            </a:r>
            <a:endParaRPr lang="en-GB" dirty="0"/>
          </a:p>
          <a:p>
            <a:r>
              <a:rPr lang="en-GB" dirty="0"/>
              <a:t>Environment.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2544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miro.medium.com/max/602/0*qf-O7Jm1mmZrXYq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09" y="2203043"/>
            <a:ext cx="8812214" cy="465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282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3076" name="Picture 4" descr="Let's talk about Machine Learning - Patricio Carrasco -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09" y="2094403"/>
            <a:ext cx="8357360" cy="44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359070" y="1077968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3" y="1854553"/>
            <a:ext cx="186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VS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4098" name="Picture 2" descr="Supervised learning and unsupervised learning. Supervised learning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69" y="1168117"/>
            <a:ext cx="6735652" cy="54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medical Image Analysis</a:t>
            </a:r>
            <a:endParaRPr lang="x-none" dirty="0"/>
          </a:p>
        </p:txBody>
      </p:sp>
      <p:sp>
        <p:nvSpPr>
          <p:cNvPr id="5" name="Subtitle 2"/>
          <p:cNvSpPr txBox="1"/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  <a:endParaRPr lang="en-US"/>
          </a:p>
          <a:p>
            <a:r>
              <a:rPr lang="en-US"/>
              <a:t>PhD in Medical image processing</a:t>
            </a:r>
            <a:endParaRPr lang="en-US"/>
          </a:p>
          <a:p>
            <a:r>
              <a:rPr lang="en-US"/>
              <a:t>Aberystwyth university, Wales, uk (2019)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Regression: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8791" y="2640167"/>
            <a:ext cx="109824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Regression is a statistical way of defining relationship between two or more variables, where  one variable</a:t>
            </a:r>
            <a:endParaRPr lang="en-GB" dirty="0"/>
          </a:p>
          <a:p>
            <a:r>
              <a:rPr lang="en-GB" dirty="0"/>
              <a:t>Is dependent variable (normally termed as Y)and the other are known as independent variables.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Regression can be linear or non linear.</a:t>
            </a:r>
            <a:endParaRPr lang="en-GB" dirty="0"/>
          </a:p>
          <a:p>
            <a:endParaRPr lang="en-GB" dirty="0"/>
          </a:p>
          <a:p>
            <a:r>
              <a:rPr lang="en-GB" dirty="0"/>
              <a:t>Linear regression can be simple or multiple linear regression.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Linear regression uses one independent variable to predict the outcome of the dependent variable (Y)</a:t>
            </a:r>
            <a:endParaRPr lang="en-GB" dirty="0"/>
          </a:p>
          <a:p>
            <a:endParaRPr lang="en-GB" dirty="0"/>
          </a:p>
          <a:p>
            <a:r>
              <a:rPr lang="en-GB" dirty="0"/>
              <a:t>Multiple linear regression uses two or more independent variables to predict the outcome of the </a:t>
            </a:r>
            <a:endParaRPr lang="en-GB" dirty="0"/>
          </a:p>
          <a:p>
            <a:r>
              <a:rPr lang="en-GB" dirty="0"/>
              <a:t>Dependent variable.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89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Regression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AutoShape 2" descr="Example of Minitab's fitted line pl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7" name="AutoShape 4" descr="Example of Minitab's fitted line pl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AutoShape 6" descr="Regression Analysis Tutorial and Examp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9" name="AutoShape 8" descr="Regression Analysis Tutorial and Exampl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0" name="AutoShape 10" descr="Regression Analysis Tutorial and Exampl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1" name="AutoShape 12" descr="Example of Minitab's fitted line plo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1038" name="Picture 14" descr="http://abyss.uoregon.edu/~js/images/correlation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37" y="2935739"/>
            <a:ext cx="4467211" cy="34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17575" y="6553063"/>
            <a:ext cx="4993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2"/>
              </a:rPr>
              <a:t>Image Courtesy: http://abyss.uoregon.edu/~js/glossary/correlation.html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10586" y="2382589"/>
            <a:ext cx="761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Simple Linear regression: </a:t>
            </a:r>
            <a:r>
              <a:rPr lang="en-GB" dirty="0" err="1"/>
              <a:t>a+bx</a:t>
            </a:r>
            <a:r>
              <a:rPr lang="en-GB" dirty="0"/>
              <a:t>  : where a is y-intercept, b is the slope.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165199" y="395381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Learned parameters are:</a:t>
            </a:r>
            <a:endParaRPr lang="en-GB" dirty="0"/>
          </a:p>
          <a:p>
            <a:r>
              <a:rPr lang="en-GB" dirty="0"/>
              <a:t>a=42.3</a:t>
            </a:r>
            <a:endParaRPr lang="en-GB" dirty="0"/>
          </a:p>
          <a:p>
            <a:r>
              <a:rPr lang="en-GB" dirty="0"/>
              <a:t>b=0.49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654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Regression   [Python Implementation]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AutoShape 2" descr="Example of Minitab's fitted line pl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7" name="AutoShape 4" descr="Example of Minitab's fitted line pl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AutoShape 6" descr="Regression Analysis Tutorial and Examp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9" name="AutoShape 8" descr="Regression Analysis Tutorial and Exampl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0" name="AutoShape 10" descr="Regression Analysis Tutorial and Exampl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1" name="AutoShape 12" descr="Example of Minitab's fitted line plo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061038" y="2471593"/>
            <a:ext cx="844340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sklearn.linear_model</a:t>
            </a:r>
            <a:r>
              <a:rPr lang="en-GB" dirty="0"/>
              <a:t> import </a:t>
            </a:r>
            <a:r>
              <a:rPr lang="en-GB" dirty="0" err="1"/>
              <a:t>LinearRegression</a:t>
            </a:r>
            <a:endParaRPr lang="en-GB" dirty="0"/>
          </a:p>
          <a:p>
            <a:r>
              <a:rPr lang="en-GB" dirty="0"/>
              <a:t>X -&gt; Independent Variable</a:t>
            </a:r>
            <a:endParaRPr lang="en-GB" dirty="0"/>
          </a:p>
          <a:p>
            <a:r>
              <a:rPr lang="en-GB" dirty="0"/>
              <a:t>Y-&gt; Dependent Variable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Split the data into Train and test (normally 20% for test and 80% for training)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>
                <a:solidFill>
                  <a:srgbClr val="FF0000"/>
                </a:solidFill>
              </a:rPr>
              <a:t>X_train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>
                <a:solidFill>
                  <a:srgbClr val="FF0000"/>
                </a:solidFill>
              </a:rPr>
              <a:t>X_test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y_test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 err="1"/>
              <a:t>regressor</a:t>
            </a:r>
            <a:r>
              <a:rPr lang="en-GB" dirty="0"/>
              <a:t> = </a:t>
            </a:r>
            <a:r>
              <a:rPr lang="en-GB" dirty="0" err="1"/>
              <a:t>LinearRegression</a:t>
            </a:r>
            <a:r>
              <a:rPr lang="en-GB" dirty="0"/>
              <a:t>() </a:t>
            </a:r>
            <a:br>
              <a:rPr lang="en-GB" dirty="0"/>
            </a:br>
            <a:r>
              <a:rPr lang="en-GB" dirty="0" err="1"/>
              <a:t>regressor.fit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 #training the algorithm</a:t>
            </a:r>
            <a:endParaRPr lang="en-GB" dirty="0"/>
          </a:p>
          <a:p>
            <a:r>
              <a:rPr lang="en-GB" dirty="0"/>
              <a:t>print(</a:t>
            </a:r>
            <a:r>
              <a:rPr lang="en-GB" dirty="0" err="1"/>
              <a:t>regressor.intercept</a:t>
            </a:r>
            <a:r>
              <a:rPr lang="en-GB" dirty="0"/>
              <a:t>_) to check the value of c (intercept)</a:t>
            </a:r>
            <a:br>
              <a:rPr lang="en-GB" dirty="0"/>
            </a:br>
            <a:r>
              <a:rPr lang="en-GB" dirty="0"/>
              <a:t>print(</a:t>
            </a:r>
            <a:r>
              <a:rPr lang="en-GB" dirty="0" err="1"/>
              <a:t>regressor.coef</a:t>
            </a:r>
            <a:r>
              <a:rPr lang="en-GB" dirty="0"/>
              <a:t>_) to check the value of m (slope)</a:t>
            </a:r>
            <a:endParaRPr lang="en-GB" dirty="0"/>
          </a:p>
          <a:p>
            <a:r>
              <a:rPr lang="en-GB" dirty="0" err="1"/>
              <a:t>y_pred</a:t>
            </a:r>
            <a:r>
              <a:rPr lang="en-GB" dirty="0"/>
              <a:t> = </a:t>
            </a:r>
            <a:r>
              <a:rPr lang="en-GB" dirty="0" err="1"/>
              <a:t>regressor.predict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 err="1"/>
              <a:t>Y_test</a:t>
            </a:r>
            <a:r>
              <a:rPr lang="en-GB" dirty="0"/>
              <a:t> -&gt; actual value and </a:t>
            </a:r>
            <a:r>
              <a:rPr lang="en-GB" dirty="0" err="1"/>
              <a:t>y_pred</a:t>
            </a:r>
            <a:r>
              <a:rPr lang="en-GB" dirty="0"/>
              <a:t>-&gt;predicted value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212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Classification is a type of supervised learning. 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specifies the class to which data elements belong to and is best used when the output has finite and discrete values.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predicts a class for an input variable as well.</a:t>
            </a:r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5153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552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  (Logistic Regression)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3074" name="Picture 2" descr="https://miro.medium.com/max/800/1*UgYbimgPXf6XXxMy2yqRLw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2" y="2257877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7227" y="6396335"/>
            <a:ext cx="8298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Image </a:t>
            </a:r>
            <a:r>
              <a:rPr lang="en-GB" sz="1200" dirty="0" err="1">
                <a:hlinkClick r:id="rId2"/>
              </a:rPr>
              <a:t>Courtasy</a:t>
            </a:r>
            <a:r>
              <a:rPr lang="en-GB" sz="1200" dirty="0">
                <a:hlinkClick r:id="rId2"/>
              </a:rPr>
              <a:t>: https://towardsdatascience.com/logistic-regression-detailed-overview-46c4da4303bc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552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  (Logistic Regression)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7227" y="6396335"/>
            <a:ext cx="8298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1"/>
              </a:rPr>
              <a:t>Image </a:t>
            </a:r>
            <a:r>
              <a:rPr lang="en-GB" sz="1200" dirty="0" err="1">
                <a:hlinkClick r:id="rId1"/>
              </a:rPr>
              <a:t>Courtasy</a:t>
            </a:r>
            <a:r>
              <a:rPr lang="en-GB" sz="1200" dirty="0">
                <a:hlinkClick r:id="rId1"/>
              </a:rPr>
              <a:t>: https://towardsdatascience.com/logistic-regression-detailed-overview-46c4da4303bc</a:t>
            </a:r>
            <a:endParaRPr lang="en-GB" sz="1200" dirty="0"/>
          </a:p>
        </p:txBody>
      </p:sp>
      <p:pic>
        <p:nvPicPr>
          <p:cNvPr id="4098" name="Picture 2" descr="logistic regression model for binary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21" y="2286451"/>
            <a:ext cx="65722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86741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  (Logistic Regression -&gt; Python)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from </a:t>
            </a:r>
            <a:r>
              <a:rPr lang="en-GB" dirty="0" err="1"/>
              <a:t>sklearn.linear_model</a:t>
            </a:r>
            <a:r>
              <a:rPr lang="en-GB" dirty="0"/>
              <a:t> import </a:t>
            </a:r>
            <a:r>
              <a:rPr lang="en-GB" dirty="0" err="1"/>
              <a:t>LogisticRegression</a:t>
            </a:r>
            <a:endParaRPr lang="en-GB" dirty="0"/>
          </a:p>
          <a:p>
            <a:r>
              <a:rPr lang="en-GB" dirty="0"/>
              <a:t>X -&gt; Independent Variable</a:t>
            </a:r>
            <a:endParaRPr lang="en-GB" dirty="0"/>
          </a:p>
          <a:p>
            <a:r>
              <a:rPr lang="en-GB" dirty="0"/>
              <a:t>Y-&gt; Dependent (categorical) Variable</a:t>
            </a: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Split the data into Train and test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>
                <a:solidFill>
                  <a:srgbClr val="FF0000"/>
                </a:solidFill>
              </a:rPr>
              <a:t>X_train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>
                <a:solidFill>
                  <a:srgbClr val="FF0000"/>
                </a:solidFill>
              </a:rPr>
              <a:t>X_test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y_test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 err="1"/>
              <a:t>logistic_regression</a:t>
            </a:r>
            <a:r>
              <a:rPr lang="en-GB" dirty="0"/>
              <a:t>= </a:t>
            </a:r>
            <a:r>
              <a:rPr lang="en-GB" dirty="0" err="1"/>
              <a:t>LogisticRegression</a:t>
            </a:r>
            <a:r>
              <a:rPr lang="en-GB" dirty="0"/>
              <a:t>() </a:t>
            </a:r>
            <a:endParaRPr lang="en-GB" dirty="0"/>
          </a:p>
          <a:p>
            <a:r>
              <a:rPr lang="en-GB" dirty="0" err="1"/>
              <a:t>logistic_regression.fit</a:t>
            </a:r>
            <a:r>
              <a:rPr lang="en-GB" dirty="0"/>
              <a:t>(</a:t>
            </a:r>
            <a:r>
              <a:rPr lang="en-GB" dirty="0" err="1"/>
              <a:t>X_train,y_train</a:t>
            </a:r>
            <a:r>
              <a:rPr lang="en-GB" dirty="0"/>
              <a:t>) </a:t>
            </a:r>
            <a:endParaRPr lang="en-GB" dirty="0"/>
          </a:p>
          <a:p>
            <a:r>
              <a:rPr lang="en-GB" dirty="0" err="1"/>
              <a:t>y_pred</a:t>
            </a:r>
            <a:r>
              <a:rPr lang="en-GB" dirty="0"/>
              <a:t>=</a:t>
            </a:r>
            <a:r>
              <a:rPr lang="en-GB" dirty="0" err="1"/>
              <a:t>logistic_regression.predict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 </a:t>
            </a:r>
            <a:br>
              <a:rPr lang="en-GB" dirty="0"/>
            </a:br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8396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Support Vector Machine (SVM)  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r>
              <a:rPr lang="en-GB" dirty="0"/>
              <a:t>SVM is a machine learning algorithm that can be used for regression and classification, but </a:t>
            </a:r>
            <a:endParaRPr lang="en-GB" dirty="0"/>
          </a:p>
          <a:p>
            <a:r>
              <a:rPr lang="en-GB" dirty="0"/>
              <a:t>Normally it is used for classification.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the SVM algorithm, we plot each data item as a point in n-dimensional space</a:t>
            </a:r>
            <a:endParaRPr lang="en-GB" dirty="0"/>
          </a:p>
          <a:p>
            <a:r>
              <a:rPr lang="en-GB" dirty="0"/>
              <a:t>(where n is number of features you have) with the value of each feature being the value of a </a:t>
            </a:r>
            <a:endParaRPr lang="en-GB" dirty="0"/>
          </a:p>
          <a:p>
            <a:r>
              <a:rPr lang="en-GB" dirty="0"/>
              <a:t>particular coordinate. </a:t>
            </a:r>
            <a:endParaRPr lang="en-GB" dirty="0"/>
          </a:p>
          <a:p>
            <a:r>
              <a:rPr lang="en-GB" dirty="0"/>
              <a:t>Then, we perform classification by finding the hyper-plane that differentiates the two classes </a:t>
            </a:r>
            <a:endParaRPr lang="en-GB" dirty="0"/>
          </a:p>
          <a:p>
            <a:r>
              <a:rPr lang="en-GB" dirty="0"/>
              <a:t>very well.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83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Support Vector Machine (SVM)  </a:t>
            </a:r>
            <a:r>
              <a:rPr lang="en-GB" sz="1600" b="1" u="sng" dirty="0">
                <a:solidFill>
                  <a:srgbClr val="002060"/>
                </a:solidFill>
              </a:rPr>
              <a:t>(Regression &amp; Classification)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2050" name="Picture 2" descr="https://upload.wikimedia.org/wikipedia/commons/thumb/b/b5/Svm_separating_hyperplanes_%28SVG%29.svg/220px-Svm_separating_hyperplanes_%28SVG%29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74" y="2300171"/>
            <a:ext cx="4635366" cy="40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51054" y="3273260"/>
            <a:ext cx="35332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</a:t>
            </a:r>
            <a:r>
              <a:rPr lang="en-GB" baseline="-25000" dirty="0"/>
              <a:t>1</a:t>
            </a:r>
            <a:r>
              <a:rPr lang="en-GB" dirty="0"/>
              <a:t> does not separate the classes. </a:t>
            </a:r>
            <a:endParaRPr lang="en-GB" dirty="0"/>
          </a:p>
          <a:p>
            <a:pPr algn="just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 does, but only with a small margin. </a:t>
            </a:r>
            <a:endParaRPr lang="en-GB" dirty="0"/>
          </a:p>
          <a:p>
            <a:pPr algn="just"/>
            <a:r>
              <a:rPr lang="en-GB" dirty="0"/>
              <a:t>H</a:t>
            </a:r>
            <a:r>
              <a:rPr lang="en-GB" baseline="-25000" dirty="0"/>
              <a:t>3</a:t>
            </a:r>
            <a:r>
              <a:rPr lang="en-GB" dirty="0"/>
              <a:t> separates them with the maximal margin.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168769" y="6464053"/>
            <a:ext cx="4935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2"/>
              </a:rPr>
              <a:t>Image Courtesy: https://en.wikipedia.org/wiki/Support-vector_machine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Image Features</a:t>
            </a:r>
            <a:endParaRPr lang="en-US" dirty="0"/>
          </a:p>
          <a:p>
            <a:r>
              <a:rPr lang="en-US" dirty="0"/>
              <a:t>Local Binary Patterns (LBP)</a:t>
            </a:r>
            <a:endParaRPr lang="en-US" dirty="0"/>
          </a:p>
          <a:p>
            <a:r>
              <a:rPr lang="en-US" dirty="0"/>
              <a:t>Histogram of Oriented Gradients (HOG)</a:t>
            </a:r>
            <a:endParaRPr lang="x-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685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Support Vector Machine (SVM)  (Python Implementation</a:t>
            </a:r>
            <a:r>
              <a:rPr lang="en-GB" sz="1600" b="1" u="sng" dirty="0">
                <a:solidFill>
                  <a:srgbClr val="002060"/>
                </a:solidFill>
              </a:rPr>
              <a:t>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96473" y="2408551"/>
            <a:ext cx="100755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sklearn.svm</a:t>
            </a:r>
            <a:r>
              <a:rPr lang="en-GB" dirty="0"/>
              <a:t> import SVC    (Support Vector Classifier)</a:t>
            </a:r>
            <a:endParaRPr lang="en-GB" dirty="0"/>
          </a:p>
          <a:p>
            <a:r>
              <a:rPr lang="en-GB" dirty="0" err="1"/>
              <a:t>svclassifier</a:t>
            </a:r>
            <a:r>
              <a:rPr lang="en-GB" dirty="0"/>
              <a:t> = SVC(kernel='linear') </a:t>
            </a:r>
            <a:endParaRPr lang="en-GB" dirty="0"/>
          </a:p>
          <a:p>
            <a:r>
              <a:rPr lang="en-GB" dirty="0" err="1"/>
              <a:t>svclassifier.fit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 err="1"/>
              <a:t>y_pred</a:t>
            </a:r>
            <a:r>
              <a:rPr lang="en-GB" dirty="0"/>
              <a:t> = </a:t>
            </a:r>
            <a:r>
              <a:rPr lang="en-GB" dirty="0" err="1"/>
              <a:t>svclassifier.predict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 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454717"/>
            <a:ext cx="429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True vs. False and Positive vs. Negative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42272" y="3095132"/>
            <a:ext cx="10429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Suppose we have 2 image classes:</a:t>
            </a:r>
            <a:endParaRPr lang="en-GB" b="1" dirty="0"/>
          </a:p>
          <a:p>
            <a:r>
              <a:rPr lang="en-GB" b="1" dirty="0"/>
              <a:t>Cancerous -&gt; image contains cancerous symptoms</a:t>
            </a:r>
            <a:endParaRPr lang="en-GB" b="1" dirty="0"/>
          </a:p>
          <a:p>
            <a:r>
              <a:rPr lang="en-GB" b="1" dirty="0"/>
              <a:t>Non-cancerous-&gt; image does not have cancerous symptoms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True Positive(TP):</a:t>
            </a:r>
            <a:r>
              <a:rPr lang="en-GB" dirty="0"/>
              <a:t> a correct detection (cancerous image if classified as cancerous)</a:t>
            </a:r>
            <a:br>
              <a:rPr lang="en-GB" dirty="0"/>
            </a:br>
            <a:r>
              <a:rPr lang="en-GB" b="1" dirty="0"/>
              <a:t>False Positive (FP):</a:t>
            </a:r>
            <a:r>
              <a:rPr lang="en-GB" dirty="0"/>
              <a:t> an incorrect detection (Non-cancerous image is classified as cancerous)</a:t>
            </a:r>
            <a:br>
              <a:rPr lang="en-GB" dirty="0"/>
            </a:br>
            <a:r>
              <a:rPr lang="en-GB" b="1" dirty="0"/>
              <a:t>True Negative (TN):</a:t>
            </a:r>
            <a:r>
              <a:rPr lang="en-GB" dirty="0"/>
              <a:t> a correct non-detection (Non-cancerous image is classified </a:t>
            </a:r>
            <a:r>
              <a:rPr lang="en-GB"/>
              <a:t>as </a:t>
            </a:r>
            <a:r>
              <a:rPr lang="en-GB" smtClean="0"/>
              <a:t>non-cancerous</a:t>
            </a:r>
            <a:r>
              <a:rPr lang="en-GB" dirty="0"/>
              <a:t>)</a:t>
            </a:r>
            <a:br>
              <a:rPr lang="en-GB" dirty="0"/>
            </a:br>
            <a:r>
              <a:rPr lang="en-GB" b="1" dirty="0"/>
              <a:t>False Negative (FN):</a:t>
            </a:r>
            <a:r>
              <a:rPr lang="en-GB" dirty="0"/>
              <a:t> an incorrect non-detection (Cancerous image is classified </a:t>
            </a:r>
            <a:r>
              <a:rPr lang="en-GB"/>
              <a:t>as non-cancerous</a:t>
            </a:r>
            <a:r>
              <a:rPr lang="en-GB" dirty="0"/>
              <a:t>)</a:t>
            </a:r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3482" y="2438303"/>
            <a:ext cx="104290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Accuracy: A</a:t>
            </a:r>
            <a:r>
              <a:rPr lang="en-GB" dirty="0"/>
              <a:t>ccuracy can also be calculated in terms of positives and negatives as follows:</a:t>
            </a:r>
            <a:endParaRPr lang="en-GB" dirty="0"/>
          </a:p>
          <a:p>
            <a:r>
              <a:rPr lang="en-GB" dirty="0"/>
              <a:t>Accuracy=TP+TN   /  TP+TN+FP+FN</a:t>
            </a:r>
            <a:endParaRPr lang="en-GB" dirty="0"/>
          </a:p>
          <a:p>
            <a:r>
              <a:rPr lang="en-GB" dirty="0"/>
              <a:t>Where </a:t>
            </a:r>
            <a:r>
              <a:rPr lang="en-GB" i="1" dirty="0"/>
              <a:t>TP</a:t>
            </a:r>
            <a:r>
              <a:rPr lang="en-GB" dirty="0"/>
              <a:t> = True Positives, </a:t>
            </a:r>
            <a:r>
              <a:rPr lang="en-GB" i="1" dirty="0"/>
              <a:t>TN</a:t>
            </a:r>
            <a:r>
              <a:rPr lang="en-GB" dirty="0"/>
              <a:t> = True Negatives, </a:t>
            </a:r>
            <a:r>
              <a:rPr lang="en-GB" i="1" dirty="0"/>
              <a:t>FP</a:t>
            </a:r>
            <a:r>
              <a:rPr lang="en-GB" dirty="0"/>
              <a:t> = False Positives, and </a:t>
            </a:r>
            <a:r>
              <a:rPr lang="en-GB" i="1" dirty="0"/>
              <a:t>FN</a:t>
            </a:r>
            <a:r>
              <a:rPr lang="en-GB" dirty="0"/>
              <a:t> = False Negatives.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Precision</a:t>
            </a:r>
            <a:r>
              <a:rPr lang="en-GB" dirty="0"/>
              <a:t> attempts to answer the following question:</a:t>
            </a:r>
            <a:endParaRPr lang="en-GB" dirty="0"/>
          </a:p>
          <a:p>
            <a:r>
              <a:rPr lang="en-GB" dirty="0"/>
              <a:t>What proportion of positive identifications was actually correct?</a:t>
            </a:r>
            <a:endParaRPr lang="en-GB" dirty="0"/>
          </a:p>
          <a:p>
            <a:r>
              <a:rPr lang="en-GB" dirty="0"/>
              <a:t>Precision is defined as follows:</a:t>
            </a:r>
            <a:endParaRPr lang="en-GB" dirty="0"/>
          </a:p>
          <a:p>
            <a:r>
              <a:rPr lang="en-GB" dirty="0"/>
              <a:t>Precision=TP  / TP+FP</a:t>
            </a:r>
            <a:endParaRPr lang="en-GB" dirty="0"/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3482" y="2438303"/>
            <a:ext cx="10429018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Sensitivity</a:t>
            </a:r>
            <a:r>
              <a:rPr lang="en-US" altLang="en-GB" b="1" dirty="0"/>
              <a:t>[Recall]:</a:t>
            </a:r>
            <a:r>
              <a:rPr lang="en-GB" b="1" dirty="0"/>
              <a:t> </a:t>
            </a:r>
            <a:r>
              <a:rPr lang="en-GB" dirty="0"/>
              <a:t>Sensitivity refers to the test's ability to correctly detect cancerous patients who do have the condition.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Sensitivity = TP   /  TP+FN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Specificity: </a:t>
            </a:r>
            <a:r>
              <a:rPr lang="en-GB" dirty="0"/>
              <a:t>Specificity relates to the test's ability to correctly reject healthy patients without a cancerous condition</a:t>
            </a:r>
            <a:endParaRPr lang="en-GB" dirty="0"/>
          </a:p>
          <a:p>
            <a:endParaRPr lang="en-GB" b="1" dirty="0"/>
          </a:p>
          <a:p>
            <a:r>
              <a:rPr lang="en-GB" dirty="0"/>
              <a:t>Specificity:  TN  / TN + FP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3482" y="2495453"/>
            <a:ext cx="1042901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GB" b="1" dirty="0"/>
              <a:t>F1 Score </a:t>
            </a:r>
            <a:r>
              <a:rPr lang="en-GB" b="1" dirty="0"/>
              <a:t>:</a:t>
            </a:r>
            <a:r>
              <a:rPr lang="en-GB" dirty="0"/>
              <a:t> F1 score combines both precision and recall and symmetrically represents them via a harmonic mean. </a:t>
            </a:r>
            <a:endParaRPr lang="en-GB" dirty="0"/>
          </a:p>
          <a:p>
            <a:endParaRPr lang="en-GB" dirty="0"/>
          </a:p>
          <a:p>
            <a:endParaRPr lang="en-GB" b="1" dirty="0"/>
          </a:p>
          <a:p>
            <a:r>
              <a:rPr lang="en-US" altLang="en-GB" b="1" dirty="0"/>
              <a:t>F1 Score = 2 *  [Precision * Recall / Precisoin + Recall]</a:t>
            </a:r>
            <a:endParaRPr lang="en-US" altLang="en-GB" b="1" dirty="0"/>
          </a:p>
          <a:p>
            <a:endParaRPr lang="en-GB" b="1" dirty="0"/>
          </a:p>
          <a:p>
            <a:r>
              <a:rPr lang="en-GB" dirty="0"/>
              <a:t>Using the harmonic mean in F1 Score, we find a balance of similar values for precision and recall. The more the precision and recall scores deviate from each other, the worse the F1 score will be.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3482" y="2438303"/>
            <a:ext cx="10429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Confusion Matrix (Error Matrix)</a:t>
            </a:r>
            <a:endParaRPr lang="en-GB" b="1" dirty="0"/>
          </a:p>
          <a:p>
            <a:r>
              <a:rPr lang="en-GB" dirty="0"/>
              <a:t>A confusion matrix is a table that is often used to describe the performance of a classification model (or “classifier”) on a set of test data for which the true values are known. It allows the visualization of the performance of an algorithm.</a:t>
            </a:r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s://media.geeksforgeeks.org/wp-content/uploads/Confusion_Matrix1_1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15941" r="14670" b="27578"/>
          <a:stretch>
            <a:fillRect/>
          </a:stretch>
        </p:blipFill>
        <p:spPr bwMode="auto">
          <a:xfrm>
            <a:off x="3477296" y="3742074"/>
            <a:ext cx="4363205" cy="20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87131" y="5834124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Suppose Class 1 is Positive (cancerous) and Class 2 is Negative (Non Cancerous) 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142360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32651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165621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13482" y="1974659"/>
            <a:ext cx="10429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Building Confusion Matrix in </a:t>
            </a:r>
            <a:r>
              <a:rPr lang="en-GB" b="1" dirty="0" err="1"/>
              <a:t>Pyhton</a:t>
            </a:r>
            <a:endParaRPr lang="en-GB" b="1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71482" y="222944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Python script for confusion matrix creation. 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/>
              <a:t>confusion_matrix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/>
              <a:t>accuracy_score</a:t>
            </a:r>
            <a:r>
              <a:rPr lang="en-GB" dirty="0"/>
              <a:t> 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/>
              <a:t>classification_report</a:t>
            </a:r>
            <a:r>
              <a:rPr lang="en-GB" dirty="0"/>
              <a:t> </a:t>
            </a:r>
            <a:endParaRPr lang="en-GB" dirty="0"/>
          </a:p>
          <a:p>
            <a:endParaRPr lang="en-GB" dirty="0"/>
          </a:p>
          <a:p>
            <a:r>
              <a:rPr lang="en-GB" dirty="0"/>
              <a:t>actual = [1, 1, 0, 1, 0, 0, 1, 0, 0, 0] </a:t>
            </a:r>
            <a:endParaRPr lang="en-GB" dirty="0"/>
          </a:p>
          <a:p>
            <a:r>
              <a:rPr lang="en-GB" dirty="0"/>
              <a:t>predicted = [1, 0, 0, 1, 0, 0, 1, 1, 1, 0] </a:t>
            </a:r>
            <a:endParaRPr lang="en-GB" dirty="0"/>
          </a:p>
          <a:p>
            <a:r>
              <a:rPr lang="en-GB" dirty="0"/>
              <a:t>results = </a:t>
            </a:r>
            <a:r>
              <a:rPr lang="en-GB" dirty="0" err="1"/>
              <a:t>confusion_matrix</a:t>
            </a:r>
            <a:r>
              <a:rPr lang="en-GB" dirty="0"/>
              <a:t>(actual, predicted) </a:t>
            </a:r>
            <a:endParaRPr lang="en-GB" dirty="0"/>
          </a:p>
          <a:p>
            <a:r>
              <a:rPr lang="en-GB" dirty="0"/>
              <a:t>print 'Confusion Matrix :'</a:t>
            </a:r>
            <a:endParaRPr lang="en-GB" dirty="0"/>
          </a:p>
          <a:p>
            <a:r>
              <a:rPr lang="en-GB" dirty="0"/>
              <a:t>print(results) </a:t>
            </a:r>
            <a:endParaRPr lang="en-GB" dirty="0"/>
          </a:p>
          <a:p>
            <a:r>
              <a:rPr lang="en-GB" dirty="0"/>
              <a:t>print 'Accuracy Score :',</a:t>
            </a:r>
            <a:r>
              <a:rPr lang="en-GB" dirty="0" err="1"/>
              <a:t>accuracy_score</a:t>
            </a:r>
            <a:r>
              <a:rPr lang="en-GB" dirty="0"/>
              <a:t>(actual, predicted) </a:t>
            </a:r>
            <a:endParaRPr lang="en-GB" dirty="0"/>
          </a:p>
          <a:p>
            <a:r>
              <a:rPr lang="en-GB" dirty="0"/>
              <a:t>print('True positive = ', results[0][0])</a:t>
            </a:r>
            <a:endParaRPr lang="en-GB" dirty="0"/>
          </a:p>
          <a:p>
            <a:r>
              <a:rPr lang="en-GB" dirty="0"/>
              <a:t>print('False positive = ', results[0][1])</a:t>
            </a:r>
            <a:endParaRPr lang="en-GB" dirty="0"/>
          </a:p>
          <a:p>
            <a:r>
              <a:rPr lang="en-GB" dirty="0"/>
              <a:t>print('False negative = ', results[1][0])</a:t>
            </a:r>
            <a:endParaRPr lang="en-GB" dirty="0"/>
          </a:p>
          <a:p>
            <a:r>
              <a:rPr lang="en-GB" dirty="0"/>
              <a:t>print('True negative = ', results[1][1])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9055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Machine Learning (ML):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Machine Learning is a field of study in which we train the computers to think like humans.</a:t>
            </a:r>
            <a:endParaRPr lang="en-GB" dirty="0"/>
          </a:p>
          <a:p>
            <a:r>
              <a:rPr lang="en-GB" dirty="0"/>
              <a:t>In this study we make the computers to perform without explicitly programmed.</a:t>
            </a:r>
            <a:endParaRPr lang="en-GB" dirty="0"/>
          </a:p>
          <a:p>
            <a:endParaRPr lang="en-GB" dirty="0"/>
          </a:p>
          <a:p>
            <a:r>
              <a:rPr lang="en-GB" dirty="0"/>
              <a:t>Using Machine learning, the computer find the patterns of the huge amount of data that is given </a:t>
            </a:r>
            <a:endParaRPr lang="en-GB" dirty="0"/>
          </a:p>
          <a:p>
            <a:r>
              <a:rPr lang="en-GB" dirty="0"/>
              <a:t>to the particular Machine learning algorithm. (Data can be anything that we fed into the Machine Learning</a:t>
            </a:r>
            <a:endParaRPr lang="en-GB" dirty="0"/>
          </a:p>
          <a:p>
            <a:r>
              <a:rPr lang="en-GB" dirty="0"/>
              <a:t>algorithm, it can be number, words, digits etc.)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042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Machine Learning is being used in many applications that we use.</a:t>
            </a:r>
            <a:endParaRPr lang="en-GB" dirty="0"/>
          </a:p>
          <a:p>
            <a:endParaRPr lang="en-GB" dirty="0"/>
          </a:p>
          <a:p>
            <a:r>
              <a:rPr lang="en-GB" dirty="0"/>
              <a:t>YouTube</a:t>
            </a:r>
            <a:endParaRPr lang="en-GB" dirty="0"/>
          </a:p>
          <a:p>
            <a:endParaRPr lang="en-GB" dirty="0"/>
          </a:p>
          <a:p>
            <a:r>
              <a:rPr lang="en-GB" dirty="0"/>
              <a:t>Google</a:t>
            </a:r>
            <a:endParaRPr lang="en-GB" dirty="0"/>
          </a:p>
          <a:p>
            <a:endParaRPr lang="en-GB" dirty="0"/>
          </a:p>
          <a:p>
            <a:r>
              <a:rPr lang="en-GB" dirty="0"/>
              <a:t>Twitter</a:t>
            </a:r>
            <a:endParaRPr lang="en-GB" dirty="0"/>
          </a:p>
          <a:p>
            <a:endParaRPr lang="en-GB" dirty="0"/>
          </a:p>
          <a:p>
            <a:r>
              <a:rPr lang="en-GB" dirty="0"/>
              <a:t>Facebook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lots and lots of other applications that are using Machine Learning as underlying technology.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2256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Uses of Machine Learning: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of the mentioned applications collects as much data about you as possible so as to</a:t>
            </a:r>
            <a:endParaRPr lang="en-GB" dirty="0"/>
          </a:p>
          <a:p>
            <a:r>
              <a:rPr lang="en-GB" dirty="0"/>
              <a:t>Predict your next actions.</a:t>
            </a:r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links you are clicking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groups you are joining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video you are watching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status you are reacting to.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then use this information to make guess of your next action.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096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Artificial Intelligence   ||    Machine Learning   ||   Deep Learning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What is Relationship?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301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Artificial Intelligence   ||    Machine Learning   ||   Deep Learning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387154" y="3097366"/>
            <a:ext cx="5601985" cy="2846231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Artificial Intelligence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2587" y="3554566"/>
            <a:ext cx="5102170" cy="2219456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Machine Learning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15327" y="4046101"/>
            <a:ext cx="3479432" cy="1431703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Deep Learning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Cloud Callout 8"/>
          <p:cNvSpPr/>
          <p:nvPr/>
        </p:nvSpPr>
        <p:spPr>
          <a:xfrm>
            <a:off x="7894759" y="3889419"/>
            <a:ext cx="3771364" cy="872533"/>
          </a:xfrm>
          <a:prstGeom prst="cloudCallout">
            <a:avLst>
              <a:gd name="adj1" fmla="val -58861"/>
              <a:gd name="adj2" fmla="val 10454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Make the computation of multi-layer neural network feasible.</a:t>
            </a:r>
            <a:endParaRPr lang="en-GB" sz="1200" dirty="0"/>
          </a:p>
        </p:txBody>
      </p:sp>
      <p:sp>
        <p:nvSpPr>
          <p:cNvPr id="10" name="Cloud Callout 9"/>
          <p:cNvSpPr/>
          <p:nvPr/>
        </p:nvSpPr>
        <p:spPr>
          <a:xfrm flipH="1">
            <a:off x="837126" y="2302083"/>
            <a:ext cx="4237148" cy="663267"/>
          </a:xfrm>
          <a:prstGeom prst="cloudCallout">
            <a:avLst>
              <a:gd name="adj1" fmla="val -55518"/>
              <a:gd name="adj2" fmla="val 19386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 statistical methods to enable the machines to improve with experience</a:t>
            </a:r>
            <a:endParaRPr lang="en-GB" dirty="0"/>
          </a:p>
        </p:txBody>
      </p:sp>
      <p:sp>
        <p:nvSpPr>
          <p:cNvPr id="11" name="Cloud Callout 10"/>
          <p:cNvSpPr/>
          <p:nvPr/>
        </p:nvSpPr>
        <p:spPr>
          <a:xfrm>
            <a:off x="7403205" y="2586498"/>
            <a:ext cx="4378818" cy="663267"/>
          </a:xfrm>
          <a:prstGeom prst="cloudCallout">
            <a:avLst>
              <a:gd name="adj1" fmla="val -58861"/>
              <a:gd name="adj2" fmla="val 10454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Technique that enables the machine to mimic the human behaviour</a:t>
            </a:r>
            <a:r>
              <a:rPr lang="en-GB" dirty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5183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BIG Picture:</a:t>
            </a:r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39645" y="267031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Input Data</a:t>
            </a:r>
            <a:endParaRPr lang="en-GB" dirty="0"/>
          </a:p>
          <a:p>
            <a:pPr algn="ctr"/>
            <a:r>
              <a:rPr lang="en-GB" dirty="0"/>
              <a:t>Probably Large amount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44060" y="268689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Find underlying </a:t>
            </a:r>
            <a:endParaRPr lang="en-GB" dirty="0">
              <a:sym typeface="Wingdings" panose="05000000000000000000" pitchFamily="2" charset="2"/>
            </a:endParaRPr>
          </a:p>
          <a:p>
            <a:pPr algn="ctr"/>
            <a:r>
              <a:rPr lang="en-GB" dirty="0">
                <a:sym typeface="Wingdings" panose="05000000000000000000" pitchFamily="2" charset="2"/>
              </a:rPr>
              <a:t>pattern of the data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37943" y="2685996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ym typeface="Wingdings" panose="05000000000000000000" pitchFamily="2" charset="2"/>
              </a:rPr>
              <a:t>Apply the learned pattern to </a:t>
            </a:r>
            <a:endParaRPr lang="en-GB" dirty="0">
              <a:sym typeface="Wingdings" panose="05000000000000000000" pitchFamily="2" charset="2"/>
            </a:endParaRPr>
          </a:p>
          <a:p>
            <a:pPr algn="ctr"/>
            <a:r>
              <a:rPr lang="en-GB" dirty="0">
                <a:sym typeface="Wingdings" panose="05000000000000000000" pitchFamily="2" charset="2"/>
              </a:rPr>
              <a:t>unseen data for output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4145280" y="2993478"/>
            <a:ext cx="629260" cy="176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6797040" y="3008718"/>
            <a:ext cx="629260" cy="176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11633</Words>
  <Application>WPS Presentation</Application>
  <PresentationFormat>Widescreen</PresentationFormat>
  <Paragraphs>652</Paragraphs>
  <Slides>36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SimSun</vt:lpstr>
      <vt:lpstr>Wingdings</vt:lpstr>
      <vt:lpstr>Gill Sans MT</vt:lpstr>
      <vt:lpstr>Calibri</vt:lpstr>
      <vt:lpstr>Times New Roman</vt:lpstr>
      <vt:lpstr>Impact</vt:lpstr>
      <vt:lpstr>Microsoft YaHei</vt:lpstr>
      <vt:lpstr>Arial Unicode MS</vt:lpstr>
      <vt:lpstr>Badge</vt:lpstr>
      <vt:lpstr>PowerPoint 演示文稿</vt:lpstr>
      <vt:lpstr>PowerPoint 演示文稿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Dr. Zobia Suhail</cp:lastModifiedBy>
  <cp:revision>685</cp:revision>
  <dcterms:created xsi:type="dcterms:W3CDTF">2020-02-07T08:12:00Z</dcterms:created>
  <dcterms:modified xsi:type="dcterms:W3CDTF">2024-12-24T15:24:46Z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C1C8DF7CF1DB43109B4ACC5D49BB8961_13</vt:lpwstr>
  </property>
  <property fmtid="{D5CDD505-2E9C-101B-9397-08002B2CF9AE}" pid="3" name="KSOProductBuildVer">
    <vt:lpwstr>1033-12.2.0.18911</vt:lpwstr>
  </property>
</Properties>
</file>