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7" r:id="rId4"/>
    <p:sldId id="258" r:id="rId5"/>
    <p:sldId id="263" r:id="rId6"/>
    <p:sldId id="264" r:id="rId7"/>
    <p:sldId id="265" r:id="rId8"/>
    <p:sldId id="272" r:id="rId9"/>
    <p:sldId id="273" r:id="rId10"/>
    <p:sldId id="275" r:id="rId11"/>
    <p:sldId id="274" r:id="rId12"/>
    <p:sldId id="280" r:id="rId13"/>
    <p:sldId id="281" r:id="rId14"/>
    <p:sldId id="282" r:id="rId15"/>
    <p:sldId id="283" r:id="rId16"/>
    <p:sldId id="284" r:id="rId17"/>
    <p:sldId id="285" r:id="rId18"/>
    <p:sldId id="286" r:id="rId19"/>
    <p:sldId id="287" r:id="rId20"/>
    <p:sldId id="289" r:id="rId21"/>
    <p:sldId id="290" r:id="rId22"/>
    <p:sldId id="288" r:id="rId23"/>
    <p:sldId id="268" r:id="rId24"/>
    <p:sldId id="277" r:id="rId25"/>
    <p:sldId id="269" r:id="rId26"/>
    <p:sldId id="267" r:id="rId27"/>
    <p:sldId id="270" r:id="rId28"/>
    <p:sldId id="292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0" autoAdjust="0"/>
    <p:restoredTop sz="94660"/>
  </p:normalViewPr>
  <p:slideViewPr>
    <p:cSldViewPr snapToGrid="0">
      <p:cViewPr varScale="1">
        <p:scale>
          <a:sx n="96" d="100"/>
          <a:sy n="96" d="100"/>
        </p:scale>
        <p:origin x="96" y="23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2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2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2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2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2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jpeg"/><Relationship Id="rId1" Type="http://schemas.openxmlformats.org/officeDocument/2006/relationships/image" Target="../media/image2.jpe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2.jpe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2.jpe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image" Target="../media/image2.jpeg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image" Target="../media/image2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https://www.researchgate.net/publication/233814424_Optimal_Threshold_Computing_in_Automatic_Image_Thresholding_using_Adaptive_Particle_Swarm_Optimization?_sg=1T4GqCT4dPZieiqkNzdHBhvtKAHc8MprG3tf7oWyK4P70U2oR0mKu0pIdDZs3rNdMxRbcMCEPtmQ_flYFJNatvTPtcycUA8bxzSNGibIl7NseE2YdfrW2pK6T03w.RhHvPeKvCbOYvVccRm3fsGU9WXlulJHfMpduAlVNSbYaJrSCybJm1-nXs1Zch2-YSRixBpEBm9R0ObBmt-0HXw" TargetMode="External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/>
          <p:nvPr/>
        </p:nvSpPr>
        <p:spPr>
          <a:xfrm>
            <a:off x="1230923" y="1250788"/>
            <a:ext cx="10318418" cy="43949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0000" kern="1200" cap="all" spc="8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medical Image Analysis</a:t>
            </a:r>
            <a:endParaRPr lang="x-none" dirty="0"/>
          </a:p>
        </p:txBody>
      </p:sp>
      <p:sp>
        <p:nvSpPr>
          <p:cNvPr id="5" name="Subtitle 2"/>
          <p:cNvSpPr txBox="1"/>
          <p:nvPr/>
        </p:nvSpPr>
        <p:spPr>
          <a:xfrm>
            <a:off x="2367445" y="6131596"/>
            <a:ext cx="8045373" cy="74227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55000" lnSpcReduction="20000"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2000" b="1" i="0" kern="1200" cap="all" spc="4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Dr. zobia Suhail</a:t>
            </a:r>
            <a:endParaRPr lang="en-US"/>
          </a:p>
          <a:p>
            <a:r>
              <a:rPr lang="en-US"/>
              <a:t>PhD in Medical image processing</a:t>
            </a:r>
            <a:endParaRPr lang="en-US"/>
          </a:p>
          <a:p>
            <a:r>
              <a:rPr lang="en-US"/>
              <a:t>Aberystwyth university, Wales, uk (2019)</a:t>
            </a:r>
            <a:endParaRPr lang="x-none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250950" y="382588"/>
            <a:ext cx="10179050" cy="1492250"/>
          </a:xfrm>
        </p:spPr>
        <p:txBody>
          <a:bodyPr/>
          <a:lstStyle/>
          <a:p>
            <a:r>
              <a:rPr lang="en-US" dirty="0"/>
              <a:t>medical Image Analysis</a:t>
            </a:r>
            <a:endParaRPr lang="x-none" dirty="0"/>
          </a:p>
        </p:txBody>
      </p:sp>
      <p:sp>
        <p:nvSpPr>
          <p:cNvPr id="2" name="Rectangle 1"/>
          <p:cNvSpPr/>
          <p:nvPr/>
        </p:nvSpPr>
        <p:spPr>
          <a:xfrm>
            <a:off x="1410587" y="1348424"/>
            <a:ext cx="6096000" cy="407035"/>
          </a:xfrm>
          <a:prstGeom prst="rect">
            <a:avLst/>
          </a:prstGeom>
        </p:spPr>
        <p:txBody>
          <a:bodyPr>
            <a:spAutoFit/>
          </a:bodyPr>
          <a:lstStyle/>
          <a:p>
            <a:pPr marR="304800" lvl="0">
              <a:lnSpc>
                <a:spcPct val="107000"/>
              </a:lnSpc>
              <a:spcAft>
                <a:spcPts val="0"/>
              </a:spcAft>
              <a:buSzPts val="1000"/>
              <a:tabLst>
                <a:tab pos="457200" algn="l"/>
              </a:tabLst>
            </a:pPr>
            <a:r>
              <a:rPr lang="en-U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Histogram: [Applications]</a:t>
            </a:r>
            <a:endParaRPr lang="x-none" sz="2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48046" y="1874838"/>
            <a:ext cx="17397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Thresholding: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x-none" dirty="0"/>
          </a:p>
        </p:txBody>
      </p:sp>
      <p:sp>
        <p:nvSpPr>
          <p:cNvPr id="8" name="TextBox 7"/>
          <p:cNvSpPr txBox="1"/>
          <p:nvPr/>
        </p:nvSpPr>
        <p:spPr>
          <a:xfrm>
            <a:off x="5607325" y="2017596"/>
            <a:ext cx="13724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PYTHON</a:t>
            </a:r>
            <a:endParaRPr lang="en-US" sz="2000" b="1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71017" y="1902084"/>
            <a:ext cx="631134" cy="63113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76191" y="1902084"/>
            <a:ext cx="631134" cy="63113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250950" y="2636681"/>
            <a:ext cx="4112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Thresholding using </a:t>
            </a:r>
            <a:r>
              <a:rPr lang="en-US" b="1" dirty="0" err="1">
                <a:solidFill>
                  <a:srgbClr val="FF0000"/>
                </a:solidFill>
              </a:rPr>
              <a:t>Pyhton</a:t>
            </a:r>
            <a:r>
              <a:rPr lang="en-US" b="1" dirty="0">
                <a:solidFill>
                  <a:srgbClr val="FF0000"/>
                </a:solidFill>
              </a:rPr>
              <a:t> libraries: 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01540" y="2892890"/>
            <a:ext cx="884515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Cv2 library in Python for Thresholding</a:t>
            </a:r>
            <a:endParaRPr lang="en-GB" dirty="0"/>
          </a:p>
          <a:p>
            <a:endParaRPr lang="en-GB" dirty="0"/>
          </a:p>
          <a:p>
            <a:r>
              <a:rPr lang="en-GB" b="1" u="sng" dirty="0"/>
              <a:t>Cv2.threshold</a:t>
            </a:r>
            <a:endParaRPr lang="en-GB" b="1" u="sng" dirty="0"/>
          </a:p>
          <a:p>
            <a:endParaRPr lang="en-GB" dirty="0"/>
          </a:p>
          <a:p>
            <a:r>
              <a:rPr lang="en-GB" dirty="0" err="1"/>
              <a:t>Ret,dest</a:t>
            </a:r>
            <a:r>
              <a:rPr lang="en-GB" dirty="0"/>
              <a:t>=cv2.threshold(im,thresh,max_value,cv2.ThresholdType)</a:t>
            </a:r>
            <a:endParaRPr lang="en-GB" dirty="0"/>
          </a:p>
          <a:p>
            <a:pPr algn="ctr"/>
            <a:r>
              <a:rPr lang="en-US" dirty="0"/>
              <a:t>cv2.THRESH_BINARY</a:t>
            </a:r>
            <a:endParaRPr lang="en-US" dirty="0"/>
          </a:p>
          <a:p>
            <a:pPr algn="ctr"/>
            <a:r>
              <a:rPr lang="en-US" dirty="0"/>
              <a:t>        cv2.THRESH_BINARY_INV</a:t>
            </a:r>
            <a:endParaRPr lang="en-US" dirty="0"/>
          </a:p>
          <a:p>
            <a:pPr algn="ctr"/>
            <a:r>
              <a:rPr lang="en-US" dirty="0"/>
              <a:t>cv2.THRESH_TRUNC</a:t>
            </a:r>
            <a:endParaRPr lang="en-US" dirty="0"/>
          </a:p>
          <a:p>
            <a:pPr algn="ctr"/>
            <a:r>
              <a:rPr lang="en-US" dirty="0"/>
              <a:t>   cv2.THRESH_TOZERO</a:t>
            </a:r>
            <a:endParaRPr lang="en-US" dirty="0"/>
          </a:p>
          <a:p>
            <a:pPr algn="ctr"/>
            <a:r>
              <a:rPr lang="en-US" dirty="0"/>
              <a:t>            cv2.THRESH_TOZERO_INV</a:t>
            </a:r>
            <a:endParaRPr lang="en-US" dirty="0"/>
          </a:p>
          <a:p>
            <a:endParaRPr lang="en-GB" dirty="0"/>
          </a:p>
          <a:p>
            <a:endParaRPr lang="en-GB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250950" y="382588"/>
            <a:ext cx="10179050" cy="1492250"/>
          </a:xfrm>
        </p:spPr>
        <p:txBody>
          <a:bodyPr/>
          <a:lstStyle/>
          <a:p>
            <a:r>
              <a:rPr lang="en-US" dirty="0"/>
              <a:t>medical Image Analysis</a:t>
            </a:r>
            <a:endParaRPr lang="x-none" dirty="0"/>
          </a:p>
        </p:txBody>
      </p:sp>
      <p:sp>
        <p:nvSpPr>
          <p:cNvPr id="2" name="Rectangle 1"/>
          <p:cNvSpPr/>
          <p:nvPr/>
        </p:nvSpPr>
        <p:spPr>
          <a:xfrm>
            <a:off x="1410587" y="1348424"/>
            <a:ext cx="6096000" cy="407035"/>
          </a:xfrm>
          <a:prstGeom prst="rect">
            <a:avLst/>
          </a:prstGeom>
        </p:spPr>
        <p:txBody>
          <a:bodyPr>
            <a:spAutoFit/>
          </a:bodyPr>
          <a:lstStyle/>
          <a:p>
            <a:pPr marR="304800" lvl="0">
              <a:lnSpc>
                <a:spcPct val="107000"/>
              </a:lnSpc>
              <a:spcAft>
                <a:spcPts val="0"/>
              </a:spcAft>
              <a:buSzPts val="1000"/>
              <a:tabLst>
                <a:tab pos="457200" algn="l"/>
              </a:tabLst>
            </a:pPr>
            <a:r>
              <a:rPr lang="en-U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Histogram: [Applications]</a:t>
            </a:r>
            <a:endParaRPr lang="x-none" sz="2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48046" y="1874838"/>
            <a:ext cx="17397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Thresholding: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x-none" dirty="0"/>
          </a:p>
        </p:txBody>
      </p:sp>
      <p:sp>
        <p:nvSpPr>
          <p:cNvPr id="8" name="TextBox 7"/>
          <p:cNvSpPr txBox="1"/>
          <p:nvPr/>
        </p:nvSpPr>
        <p:spPr>
          <a:xfrm>
            <a:off x="5607325" y="2017596"/>
            <a:ext cx="13724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PYTHON</a:t>
            </a:r>
            <a:endParaRPr lang="en-US" sz="2000" b="1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71017" y="1902084"/>
            <a:ext cx="631134" cy="63113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76191" y="1902084"/>
            <a:ext cx="631134" cy="63113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250950" y="2636681"/>
            <a:ext cx="4112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Thresholding using </a:t>
            </a:r>
            <a:r>
              <a:rPr lang="en-US" b="1" dirty="0" err="1">
                <a:solidFill>
                  <a:srgbClr val="FF0000"/>
                </a:solidFill>
              </a:rPr>
              <a:t>Pyhton</a:t>
            </a:r>
            <a:r>
              <a:rPr lang="en-US" b="1" dirty="0">
                <a:solidFill>
                  <a:srgbClr val="FF0000"/>
                </a:solidFill>
              </a:rPr>
              <a:t> libraries: 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047584" y="3137427"/>
            <a:ext cx="884515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Cv2 library in Python for Thresholding</a:t>
            </a:r>
            <a:endParaRPr lang="en-GB" dirty="0"/>
          </a:p>
          <a:p>
            <a:endParaRPr lang="en-GB" dirty="0"/>
          </a:p>
          <a:p>
            <a:r>
              <a:rPr lang="en-GB" b="1" u="sng" dirty="0"/>
              <a:t>Cv2.threshold</a:t>
            </a:r>
            <a:endParaRPr lang="en-GB" b="1" u="sng" dirty="0"/>
          </a:p>
          <a:p>
            <a:endParaRPr lang="en-GB" dirty="0"/>
          </a:p>
          <a:p>
            <a:r>
              <a:rPr lang="en-GB" dirty="0" err="1"/>
              <a:t>Ret,dest</a:t>
            </a:r>
            <a:r>
              <a:rPr lang="en-GB" dirty="0"/>
              <a:t>=cv2.threshold(im,thresh,max_value,cv2.ThresholdType)</a:t>
            </a:r>
            <a:endParaRPr lang="en-GB" dirty="0"/>
          </a:p>
          <a:p>
            <a:endParaRPr lang="en-US" dirty="0"/>
          </a:p>
          <a:p>
            <a:r>
              <a:rPr lang="en-US" dirty="0"/>
              <a:t>cv2.THRESH_BINARY </a:t>
            </a:r>
            <a:endParaRPr lang="en-US" dirty="0"/>
          </a:p>
          <a:p>
            <a:pPr algn="ctr"/>
            <a:r>
              <a:rPr lang="en-US" dirty="0"/>
              <a:t>        </a:t>
            </a:r>
            <a:endParaRPr lang="en-GB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2980" y="5090153"/>
            <a:ext cx="7044549" cy="1385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250950" y="382588"/>
            <a:ext cx="10179050" cy="1492250"/>
          </a:xfrm>
        </p:spPr>
        <p:txBody>
          <a:bodyPr/>
          <a:lstStyle/>
          <a:p>
            <a:r>
              <a:rPr lang="en-US" dirty="0"/>
              <a:t>medical Image Analysis</a:t>
            </a:r>
            <a:endParaRPr lang="x-none" dirty="0"/>
          </a:p>
        </p:txBody>
      </p:sp>
      <p:sp>
        <p:nvSpPr>
          <p:cNvPr id="2" name="Rectangle 1"/>
          <p:cNvSpPr/>
          <p:nvPr/>
        </p:nvSpPr>
        <p:spPr>
          <a:xfrm>
            <a:off x="1410587" y="1348424"/>
            <a:ext cx="6096000" cy="407035"/>
          </a:xfrm>
          <a:prstGeom prst="rect">
            <a:avLst/>
          </a:prstGeom>
        </p:spPr>
        <p:txBody>
          <a:bodyPr>
            <a:spAutoFit/>
          </a:bodyPr>
          <a:lstStyle/>
          <a:p>
            <a:pPr marR="304800" lvl="0">
              <a:lnSpc>
                <a:spcPct val="107000"/>
              </a:lnSpc>
              <a:spcAft>
                <a:spcPts val="0"/>
              </a:spcAft>
              <a:buSzPts val="1000"/>
              <a:tabLst>
                <a:tab pos="457200" algn="l"/>
              </a:tabLst>
            </a:pPr>
            <a:r>
              <a:rPr lang="en-U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Histogram: [Applications]</a:t>
            </a:r>
            <a:endParaRPr lang="x-none" sz="2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48046" y="1874838"/>
            <a:ext cx="17397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Thresholding: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x-none" dirty="0"/>
          </a:p>
        </p:txBody>
      </p:sp>
      <p:sp>
        <p:nvSpPr>
          <p:cNvPr id="8" name="TextBox 7"/>
          <p:cNvSpPr txBox="1"/>
          <p:nvPr/>
        </p:nvSpPr>
        <p:spPr>
          <a:xfrm>
            <a:off x="5607325" y="2017596"/>
            <a:ext cx="13724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PYTHON</a:t>
            </a:r>
            <a:endParaRPr lang="en-US" sz="2000" b="1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71017" y="1902084"/>
            <a:ext cx="631134" cy="63113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76191" y="1902084"/>
            <a:ext cx="631134" cy="63113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250950" y="2636681"/>
            <a:ext cx="4112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Thresholding using </a:t>
            </a:r>
            <a:r>
              <a:rPr lang="en-US" b="1" dirty="0" err="1">
                <a:solidFill>
                  <a:srgbClr val="FF0000"/>
                </a:solidFill>
              </a:rPr>
              <a:t>Pyhton</a:t>
            </a:r>
            <a:r>
              <a:rPr lang="en-US" b="1" dirty="0">
                <a:solidFill>
                  <a:srgbClr val="FF0000"/>
                </a:solidFill>
              </a:rPr>
              <a:t> libraries: 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01540" y="2892890"/>
            <a:ext cx="884515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Cv2 library in Python for Thresholding</a:t>
            </a:r>
            <a:endParaRPr lang="en-GB" dirty="0"/>
          </a:p>
          <a:p>
            <a:endParaRPr lang="en-GB" dirty="0"/>
          </a:p>
          <a:p>
            <a:r>
              <a:rPr lang="en-GB" b="1" u="sng" dirty="0"/>
              <a:t>Cv2.threshold</a:t>
            </a:r>
            <a:endParaRPr lang="en-GB" b="1" u="sng" dirty="0"/>
          </a:p>
          <a:p>
            <a:endParaRPr lang="en-GB" dirty="0"/>
          </a:p>
          <a:p>
            <a:r>
              <a:rPr lang="en-GB" dirty="0" err="1"/>
              <a:t>Ret,dest</a:t>
            </a:r>
            <a:r>
              <a:rPr lang="en-GB" dirty="0"/>
              <a:t>=cv2.threshold(im,thresh,max_value,cv2.ThresholdType)</a:t>
            </a:r>
            <a:endParaRPr lang="en-GB" dirty="0"/>
          </a:p>
          <a:p>
            <a:endParaRPr lang="en-GB" dirty="0"/>
          </a:p>
          <a:p>
            <a:r>
              <a:rPr lang="en-US" dirty="0"/>
              <a:t>cv2.THRESH_BINARY_INV</a:t>
            </a:r>
            <a:endParaRPr lang="en-US" dirty="0"/>
          </a:p>
          <a:p>
            <a:endParaRPr lang="en-GB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2561" y="4524939"/>
            <a:ext cx="3762375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250950" y="382588"/>
            <a:ext cx="10179050" cy="1492250"/>
          </a:xfrm>
        </p:spPr>
        <p:txBody>
          <a:bodyPr/>
          <a:lstStyle/>
          <a:p>
            <a:r>
              <a:rPr lang="en-US" dirty="0"/>
              <a:t>medical Image Analysis</a:t>
            </a:r>
            <a:endParaRPr lang="x-none" dirty="0"/>
          </a:p>
        </p:txBody>
      </p:sp>
      <p:sp>
        <p:nvSpPr>
          <p:cNvPr id="2" name="Rectangle 1"/>
          <p:cNvSpPr/>
          <p:nvPr/>
        </p:nvSpPr>
        <p:spPr>
          <a:xfrm>
            <a:off x="1410587" y="1348424"/>
            <a:ext cx="6096000" cy="407035"/>
          </a:xfrm>
          <a:prstGeom prst="rect">
            <a:avLst/>
          </a:prstGeom>
        </p:spPr>
        <p:txBody>
          <a:bodyPr>
            <a:spAutoFit/>
          </a:bodyPr>
          <a:lstStyle/>
          <a:p>
            <a:pPr marR="304800" lvl="0">
              <a:lnSpc>
                <a:spcPct val="107000"/>
              </a:lnSpc>
              <a:spcAft>
                <a:spcPts val="0"/>
              </a:spcAft>
              <a:buSzPts val="1000"/>
              <a:tabLst>
                <a:tab pos="457200" algn="l"/>
              </a:tabLst>
            </a:pPr>
            <a:r>
              <a:rPr lang="en-U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Histogram: [Applications]</a:t>
            </a:r>
            <a:endParaRPr lang="x-none" sz="2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48046" y="1874838"/>
            <a:ext cx="17397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Thresholding: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x-none" dirty="0"/>
          </a:p>
        </p:txBody>
      </p:sp>
      <p:sp>
        <p:nvSpPr>
          <p:cNvPr id="8" name="TextBox 7"/>
          <p:cNvSpPr txBox="1"/>
          <p:nvPr/>
        </p:nvSpPr>
        <p:spPr>
          <a:xfrm>
            <a:off x="5607325" y="2017596"/>
            <a:ext cx="13724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PYTHON</a:t>
            </a:r>
            <a:endParaRPr lang="en-US" sz="2000" b="1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71017" y="1902084"/>
            <a:ext cx="631134" cy="63113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76191" y="1902084"/>
            <a:ext cx="631134" cy="63113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250950" y="2636681"/>
            <a:ext cx="4112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Thresholding using </a:t>
            </a:r>
            <a:r>
              <a:rPr lang="en-US" b="1" dirty="0" err="1">
                <a:solidFill>
                  <a:srgbClr val="FF0000"/>
                </a:solidFill>
              </a:rPr>
              <a:t>Pyhton</a:t>
            </a:r>
            <a:r>
              <a:rPr lang="en-US" b="1" dirty="0">
                <a:solidFill>
                  <a:srgbClr val="FF0000"/>
                </a:solidFill>
              </a:rPr>
              <a:t> libraries: 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01540" y="2892890"/>
            <a:ext cx="884515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Cv2 library in Python for Thresholding</a:t>
            </a:r>
            <a:endParaRPr lang="en-GB" dirty="0"/>
          </a:p>
          <a:p>
            <a:endParaRPr lang="en-GB" dirty="0"/>
          </a:p>
          <a:p>
            <a:r>
              <a:rPr lang="en-GB" b="1" u="sng" dirty="0"/>
              <a:t>Cv2.threshold</a:t>
            </a:r>
            <a:endParaRPr lang="en-GB" b="1" u="sng" dirty="0"/>
          </a:p>
          <a:p>
            <a:endParaRPr lang="en-GB" dirty="0"/>
          </a:p>
          <a:p>
            <a:r>
              <a:rPr lang="en-GB" dirty="0" err="1"/>
              <a:t>Ret,dest</a:t>
            </a:r>
            <a:r>
              <a:rPr lang="en-GB" dirty="0"/>
              <a:t>=cv2.threshold(im,thresh,max_value,cv2.ThresholdType</a:t>
            </a:r>
            <a:endParaRPr lang="en-GB" dirty="0"/>
          </a:p>
          <a:p>
            <a:endParaRPr lang="en-GB" dirty="0"/>
          </a:p>
          <a:p>
            <a:r>
              <a:rPr lang="en-US" dirty="0"/>
              <a:t>cv2.THRESH_TRUNC</a:t>
            </a:r>
            <a:endParaRPr lang="en-US" dirty="0"/>
          </a:p>
          <a:p>
            <a:pPr algn="ctr"/>
            <a:r>
              <a:rPr lang="en-US" dirty="0"/>
              <a:t>   </a:t>
            </a:r>
            <a:endParaRPr lang="en-GB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232" y="5078935"/>
            <a:ext cx="7223056" cy="1194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250950" y="382588"/>
            <a:ext cx="10179050" cy="1492250"/>
          </a:xfrm>
        </p:spPr>
        <p:txBody>
          <a:bodyPr/>
          <a:lstStyle/>
          <a:p>
            <a:r>
              <a:rPr lang="en-US" dirty="0"/>
              <a:t>medical Image Analysis</a:t>
            </a:r>
            <a:endParaRPr lang="x-none" dirty="0"/>
          </a:p>
        </p:txBody>
      </p:sp>
      <p:sp>
        <p:nvSpPr>
          <p:cNvPr id="2" name="Rectangle 1"/>
          <p:cNvSpPr/>
          <p:nvPr/>
        </p:nvSpPr>
        <p:spPr>
          <a:xfrm>
            <a:off x="1410587" y="1348424"/>
            <a:ext cx="6096000" cy="407035"/>
          </a:xfrm>
          <a:prstGeom prst="rect">
            <a:avLst/>
          </a:prstGeom>
        </p:spPr>
        <p:txBody>
          <a:bodyPr>
            <a:spAutoFit/>
          </a:bodyPr>
          <a:lstStyle/>
          <a:p>
            <a:pPr marR="304800" lvl="0">
              <a:lnSpc>
                <a:spcPct val="107000"/>
              </a:lnSpc>
              <a:spcAft>
                <a:spcPts val="0"/>
              </a:spcAft>
              <a:buSzPts val="1000"/>
              <a:tabLst>
                <a:tab pos="457200" algn="l"/>
              </a:tabLst>
            </a:pPr>
            <a:r>
              <a:rPr lang="en-U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Histogram: [Applications]</a:t>
            </a:r>
            <a:endParaRPr lang="x-none" sz="2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48046" y="1874838"/>
            <a:ext cx="17397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Thresholding: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x-none" dirty="0"/>
          </a:p>
        </p:txBody>
      </p:sp>
      <p:sp>
        <p:nvSpPr>
          <p:cNvPr id="8" name="TextBox 7"/>
          <p:cNvSpPr txBox="1"/>
          <p:nvPr/>
        </p:nvSpPr>
        <p:spPr>
          <a:xfrm>
            <a:off x="5607325" y="2017596"/>
            <a:ext cx="13724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PYTHON</a:t>
            </a:r>
            <a:endParaRPr lang="en-US" sz="2000" b="1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71017" y="1902084"/>
            <a:ext cx="631134" cy="63113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76191" y="1902084"/>
            <a:ext cx="631134" cy="63113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250950" y="2636681"/>
            <a:ext cx="4112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Thresholding using </a:t>
            </a:r>
            <a:r>
              <a:rPr lang="en-US" b="1" dirty="0" err="1">
                <a:solidFill>
                  <a:srgbClr val="FF0000"/>
                </a:solidFill>
              </a:rPr>
              <a:t>Pyhton</a:t>
            </a:r>
            <a:r>
              <a:rPr lang="en-US" b="1" dirty="0">
                <a:solidFill>
                  <a:srgbClr val="FF0000"/>
                </a:solidFill>
              </a:rPr>
              <a:t> libraries: 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01540" y="2892890"/>
            <a:ext cx="884515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Cv2 library in Python for Thresholding</a:t>
            </a:r>
            <a:endParaRPr lang="en-GB" dirty="0"/>
          </a:p>
          <a:p>
            <a:endParaRPr lang="en-GB" dirty="0"/>
          </a:p>
          <a:p>
            <a:r>
              <a:rPr lang="en-GB" b="1" u="sng" dirty="0"/>
              <a:t>Cv2.threshold</a:t>
            </a:r>
            <a:endParaRPr lang="en-GB" b="1" u="sng" dirty="0"/>
          </a:p>
          <a:p>
            <a:endParaRPr lang="en-GB" dirty="0"/>
          </a:p>
          <a:p>
            <a:r>
              <a:rPr lang="en-GB" dirty="0" err="1"/>
              <a:t>Ret,dest</a:t>
            </a:r>
            <a:r>
              <a:rPr lang="en-GB" dirty="0"/>
              <a:t>=cv2.threshold(im,thresh,max_value,cv2.ThresholdType</a:t>
            </a:r>
            <a:endParaRPr lang="en-GB" dirty="0"/>
          </a:p>
          <a:p>
            <a:endParaRPr lang="en-GB" dirty="0"/>
          </a:p>
          <a:p>
            <a:r>
              <a:rPr lang="en-US" dirty="0"/>
              <a:t>cv2.THRESH_TOZERO</a:t>
            </a:r>
            <a:endParaRPr lang="en-US" dirty="0"/>
          </a:p>
          <a:p>
            <a:pPr algn="ctr"/>
            <a:r>
              <a:rPr lang="en-US" dirty="0"/>
              <a:t>            </a:t>
            </a:r>
            <a:endParaRPr lang="en-GB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6518" y="4447347"/>
            <a:ext cx="3857625" cy="666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250950" y="382588"/>
            <a:ext cx="10179050" cy="1492250"/>
          </a:xfrm>
        </p:spPr>
        <p:txBody>
          <a:bodyPr/>
          <a:lstStyle/>
          <a:p>
            <a:r>
              <a:rPr lang="en-US" dirty="0"/>
              <a:t>medical Image Analysis</a:t>
            </a:r>
            <a:endParaRPr lang="x-none" dirty="0"/>
          </a:p>
        </p:txBody>
      </p:sp>
      <p:sp>
        <p:nvSpPr>
          <p:cNvPr id="2" name="Rectangle 1"/>
          <p:cNvSpPr/>
          <p:nvPr/>
        </p:nvSpPr>
        <p:spPr>
          <a:xfrm>
            <a:off x="1410587" y="1348424"/>
            <a:ext cx="6096000" cy="407035"/>
          </a:xfrm>
          <a:prstGeom prst="rect">
            <a:avLst/>
          </a:prstGeom>
        </p:spPr>
        <p:txBody>
          <a:bodyPr>
            <a:spAutoFit/>
          </a:bodyPr>
          <a:lstStyle/>
          <a:p>
            <a:pPr marR="304800" lvl="0">
              <a:lnSpc>
                <a:spcPct val="107000"/>
              </a:lnSpc>
              <a:spcAft>
                <a:spcPts val="0"/>
              </a:spcAft>
              <a:buSzPts val="1000"/>
              <a:tabLst>
                <a:tab pos="457200" algn="l"/>
              </a:tabLst>
            </a:pPr>
            <a:r>
              <a:rPr lang="en-U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Histogram: [Applications]</a:t>
            </a:r>
            <a:endParaRPr lang="x-none" sz="2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48046" y="1874838"/>
            <a:ext cx="17397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Thresholding: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x-none" dirty="0"/>
          </a:p>
        </p:txBody>
      </p:sp>
      <p:sp>
        <p:nvSpPr>
          <p:cNvPr id="8" name="TextBox 7"/>
          <p:cNvSpPr txBox="1"/>
          <p:nvPr/>
        </p:nvSpPr>
        <p:spPr>
          <a:xfrm>
            <a:off x="5607325" y="2017596"/>
            <a:ext cx="13724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PYTHON</a:t>
            </a:r>
            <a:endParaRPr lang="en-US" sz="2000" b="1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71017" y="1902084"/>
            <a:ext cx="631134" cy="63113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76191" y="1902084"/>
            <a:ext cx="631134" cy="63113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250950" y="2636681"/>
            <a:ext cx="4112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Thresholding using </a:t>
            </a:r>
            <a:r>
              <a:rPr lang="en-US" b="1" dirty="0" err="1">
                <a:solidFill>
                  <a:srgbClr val="FF0000"/>
                </a:solidFill>
              </a:rPr>
              <a:t>Pyhton</a:t>
            </a:r>
            <a:r>
              <a:rPr lang="en-US" b="1" dirty="0">
                <a:solidFill>
                  <a:srgbClr val="FF0000"/>
                </a:solidFill>
              </a:rPr>
              <a:t> libraries: 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01540" y="2892890"/>
            <a:ext cx="884515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Cv2 library in Python for Thresholding</a:t>
            </a:r>
            <a:endParaRPr lang="en-GB" dirty="0"/>
          </a:p>
          <a:p>
            <a:endParaRPr lang="en-GB" dirty="0"/>
          </a:p>
          <a:p>
            <a:r>
              <a:rPr lang="en-GB" b="1" u="sng" dirty="0"/>
              <a:t>Cv2.threshold</a:t>
            </a:r>
            <a:endParaRPr lang="en-GB" b="1" u="sng" dirty="0"/>
          </a:p>
          <a:p>
            <a:endParaRPr lang="en-GB" dirty="0"/>
          </a:p>
          <a:p>
            <a:r>
              <a:rPr lang="en-GB" dirty="0" err="1"/>
              <a:t>Ret,dest</a:t>
            </a:r>
            <a:r>
              <a:rPr lang="en-GB" dirty="0"/>
              <a:t>=cv2.threshold(im,thresh,max_value,cv2.ThresholdType</a:t>
            </a:r>
            <a:endParaRPr lang="en-GB" dirty="0"/>
          </a:p>
          <a:p>
            <a:endParaRPr lang="en-GB" dirty="0"/>
          </a:p>
          <a:p>
            <a:r>
              <a:rPr lang="en-US" dirty="0"/>
              <a:t>cv2.THRESH_TOZERO_INV</a:t>
            </a:r>
            <a:endParaRPr lang="en-US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6017" y="4407176"/>
            <a:ext cx="3810000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250950" y="382588"/>
            <a:ext cx="10179050" cy="1492250"/>
          </a:xfrm>
        </p:spPr>
        <p:txBody>
          <a:bodyPr/>
          <a:lstStyle/>
          <a:p>
            <a:r>
              <a:rPr lang="en-US" dirty="0"/>
              <a:t>medical Image Analysis</a:t>
            </a:r>
            <a:endParaRPr lang="x-none" dirty="0"/>
          </a:p>
        </p:txBody>
      </p:sp>
      <p:sp>
        <p:nvSpPr>
          <p:cNvPr id="2" name="Rectangle 1"/>
          <p:cNvSpPr/>
          <p:nvPr/>
        </p:nvSpPr>
        <p:spPr>
          <a:xfrm>
            <a:off x="1410587" y="1348424"/>
            <a:ext cx="6096000" cy="407035"/>
          </a:xfrm>
          <a:prstGeom prst="rect">
            <a:avLst/>
          </a:prstGeom>
        </p:spPr>
        <p:txBody>
          <a:bodyPr>
            <a:spAutoFit/>
          </a:bodyPr>
          <a:lstStyle/>
          <a:p>
            <a:pPr marR="304800" lvl="0">
              <a:lnSpc>
                <a:spcPct val="107000"/>
              </a:lnSpc>
              <a:spcAft>
                <a:spcPts val="0"/>
              </a:spcAft>
              <a:buSzPts val="1000"/>
              <a:tabLst>
                <a:tab pos="457200" algn="l"/>
              </a:tabLst>
            </a:pPr>
            <a:r>
              <a:rPr lang="en-U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Histogram: [Applications]</a:t>
            </a:r>
            <a:endParaRPr lang="x-none" sz="2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607325" y="2017596"/>
            <a:ext cx="13724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PYTHON</a:t>
            </a:r>
            <a:endParaRPr lang="en-US" sz="2000" b="1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71017" y="1902084"/>
            <a:ext cx="631134" cy="63113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76191" y="1902084"/>
            <a:ext cx="631134" cy="63113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108961" y="2536629"/>
            <a:ext cx="4112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Thresholding using Python libraries: 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59551" y="2792838"/>
            <a:ext cx="884515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Cv2 library in Python for Thresholding</a:t>
            </a:r>
            <a:endParaRPr lang="en-GB" dirty="0"/>
          </a:p>
          <a:p>
            <a:endParaRPr lang="en-GB" dirty="0"/>
          </a:p>
          <a:p>
            <a:r>
              <a:rPr lang="en-GB" b="1" u="sng" dirty="0"/>
              <a:t>Cv2.threshold</a:t>
            </a:r>
            <a:endParaRPr lang="en-GB" b="1" u="sng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6356" y="2660523"/>
            <a:ext cx="4112023" cy="292410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250950" y="382588"/>
            <a:ext cx="10179050" cy="1492250"/>
          </a:xfrm>
        </p:spPr>
        <p:txBody>
          <a:bodyPr/>
          <a:lstStyle/>
          <a:p>
            <a:r>
              <a:rPr lang="en-US" dirty="0"/>
              <a:t>medical Image Analysis</a:t>
            </a:r>
            <a:endParaRPr lang="x-none" dirty="0"/>
          </a:p>
        </p:txBody>
      </p:sp>
      <p:sp>
        <p:nvSpPr>
          <p:cNvPr id="2" name="Rectangle 1"/>
          <p:cNvSpPr/>
          <p:nvPr/>
        </p:nvSpPr>
        <p:spPr>
          <a:xfrm>
            <a:off x="1410587" y="1348424"/>
            <a:ext cx="6096000" cy="407035"/>
          </a:xfrm>
          <a:prstGeom prst="rect">
            <a:avLst/>
          </a:prstGeom>
        </p:spPr>
        <p:txBody>
          <a:bodyPr>
            <a:spAutoFit/>
          </a:bodyPr>
          <a:lstStyle/>
          <a:p>
            <a:pPr marR="304800" lvl="0">
              <a:lnSpc>
                <a:spcPct val="107000"/>
              </a:lnSpc>
              <a:spcAft>
                <a:spcPts val="0"/>
              </a:spcAft>
              <a:buSzPts val="1000"/>
              <a:tabLst>
                <a:tab pos="457200" algn="l"/>
              </a:tabLst>
            </a:pPr>
            <a:r>
              <a:rPr lang="en-U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Histogram: [Applications]</a:t>
            </a:r>
            <a:endParaRPr lang="x-none" sz="2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607325" y="2017596"/>
            <a:ext cx="13724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PYTHON</a:t>
            </a:r>
            <a:endParaRPr lang="en-US" sz="2000" b="1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71017" y="1902084"/>
            <a:ext cx="631134" cy="63113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76191" y="1902084"/>
            <a:ext cx="631134" cy="63113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250950" y="2475314"/>
            <a:ext cx="4112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Thresholding using Python libraries: 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01540" y="2930158"/>
            <a:ext cx="884515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Cv2 library in Python for Thresholding</a:t>
            </a:r>
            <a:endParaRPr lang="en-GB" dirty="0"/>
          </a:p>
          <a:p>
            <a:endParaRPr lang="en-GB" dirty="0"/>
          </a:p>
          <a:p>
            <a:r>
              <a:rPr lang="en-GB" b="1" u="sng" dirty="0"/>
              <a:t>Cv2.threshold </a:t>
            </a:r>
            <a:endParaRPr lang="en-GB" b="1" u="sng" dirty="0"/>
          </a:p>
          <a:p>
            <a:endParaRPr lang="en-GB" b="1" u="sng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 err="1"/>
              <a:t>Ret,dest</a:t>
            </a:r>
            <a:r>
              <a:rPr lang="en-GB" dirty="0"/>
              <a:t>=</a:t>
            </a:r>
            <a:r>
              <a:rPr lang="en-GB" dirty="0" err="1"/>
              <a:t>cv.threshold</a:t>
            </a:r>
            <a:r>
              <a:rPr lang="en-GB" dirty="0"/>
              <a:t>(im1,190,255,cv.</a:t>
            </a:r>
            <a:r>
              <a:rPr lang="en-GB" b="1" dirty="0"/>
              <a:t>THRESH_BINARY</a:t>
            </a:r>
            <a:r>
              <a:rPr lang="en-GB" dirty="0"/>
              <a:t>)</a:t>
            </a:r>
            <a:endParaRPr lang="en-GB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0" y="3177209"/>
            <a:ext cx="1219200" cy="12192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177209"/>
            <a:ext cx="1219200" cy="12192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250950" y="382588"/>
            <a:ext cx="10179050" cy="1492250"/>
          </a:xfrm>
        </p:spPr>
        <p:txBody>
          <a:bodyPr/>
          <a:lstStyle/>
          <a:p>
            <a:r>
              <a:rPr lang="en-US" dirty="0"/>
              <a:t>medical Image Analysis</a:t>
            </a:r>
            <a:endParaRPr lang="x-none" dirty="0"/>
          </a:p>
        </p:txBody>
      </p:sp>
      <p:sp>
        <p:nvSpPr>
          <p:cNvPr id="2" name="Rectangle 1"/>
          <p:cNvSpPr/>
          <p:nvPr/>
        </p:nvSpPr>
        <p:spPr>
          <a:xfrm>
            <a:off x="1410587" y="1348424"/>
            <a:ext cx="6096000" cy="407035"/>
          </a:xfrm>
          <a:prstGeom prst="rect">
            <a:avLst/>
          </a:prstGeom>
        </p:spPr>
        <p:txBody>
          <a:bodyPr>
            <a:spAutoFit/>
          </a:bodyPr>
          <a:lstStyle/>
          <a:p>
            <a:pPr marR="304800" lvl="0">
              <a:lnSpc>
                <a:spcPct val="107000"/>
              </a:lnSpc>
              <a:spcAft>
                <a:spcPts val="0"/>
              </a:spcAft>
              <a:buSzPts val="1000"/>
              <a:tabLst>
                <a:tab pos="457200" algn="l"/>
              </a:tabLst>
            </a:pPr>
            <a:r>
              <a:rPr lang="en-U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Histogram: [Applications]</a:t>
            </a:r>
            <a:endParaRPr lang="x-none" sz="2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607325" y="2017596"/>
            <a:ext cx="13724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PYTHON</a:t>
            </a:r>
            <a:endParaRPr lang="en-US" sz="2000" b="1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71017" y="1902084"/>
            <a:ext cx="631134" cy="63113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76191" y="1902084"/>
            <a:ext cx="631134" cy="63113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250950" y="2475314"/>
            <a:ext cx="4112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Thresholding using Python libraries: 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504456" y="3018182"/>
            <a:ext cx="884515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Cv2 library in Python for Thresholding</a:t>
            </a:r>
            <a:endParaRPr lang="en-GB" dirty="0"/>
          </a:p>
          <a:p>
            <a:endParaRPr lang="en-GB" dirty="0"/>
          </a:p>
          <a:p>
            <a:r>
              <a:rPr lang="en-GB" b="1" u="sng" dirty="0"/>
              <a:t>Cv2.threshold </a:t>
            </a:r>
            <a:endParaRPr lang="en-GB" b="1" u="sng" dirty="0"/>
          </a:p>
          <a:p>
            <a:endParaRPr lang="en-GB" b="1" u="sng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 err="1"/>
              <a:t>Ret,dest</a:t>
            </a:r>
            <a:r>
              <a:rPr lang="en-GB" dirty="0"/>
              <a:t>=</a:t>
            </a:r>
            <a:r>
              <a:rPr lang="en-GB" dirty="0" err="1"/>
              <a:t>cv.threshold</a:t>
            </a:r>
            <a:r>
              <a:rPr lang="en-GB" dirty="0"/>
              <a:t>(im1,190,255,cv.</a:t>
            </a:r>
            <a:r>
              <a:rPr lang="en-GB" b="1" dirty="0"/>
              <a:t>THRESH_BINARY_INV</a:t>
            </a:r>
            <a:r>
              <a:rPr lang="en-GB" dirty="0"/>
              <a:t>)</a:t>
            </a:r>
            <a:endParaRPr lang="en-GB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7035" y="3307588"/>
            <a:ext cx="1219200" cy="12192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6235" y="3307588"/>
            <a:ext cx="1219200" cy="1219200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250950" y="382588"/>
            <a:ext cx="10179050" cy="1492250"/>
          </a:xfrm>
        </p:spPr>
        <p:txBody>
          <a:bodyPr/>
          <a:lstStyle/>
          <a:p>
            <a:r>
              <a:rPr lang="en-US" dirty="0"/>
              <a:t>medical Image Analysis</a:t>
            </a:r>
            <a:endParaRPr lang="x-none" dirty="0"/>
          </a:p>
        </p:txBody>
      </p:sp>
      <p:sp>
        <p:nvSpPr>
          <p:cNvPr id="2" name="Rectangle 1"/>
          <p:cNvSpPr/>
          <p:nvPr/>
        </p:nvSpPr>
        <p:spPr>
          <a:xfrm>
            <a:off x="1410587" y="1348424"/>
            <a:ext cx="6096000" cy="407035"/>
          </a:xfrm>
          <a:prstGeom prst="rect">
            <a:avLst/>
          </a:prstGeom>
        </p:spPr>
        <p:txBody>
          <a:bodyPr>
            <a:spAutoFit/>
          </a:bodyPr>
          <a:lstStyle/>
          <a:p>
            <a:pPr marR="304800" lvl="0">
              <a:lnSpc>
                <a:spcPct val="107000"/>
              </a:lnSpc>
              <a:spcAft>
                <a:spcPts val="0"/>
              </a:spcAft>
              <a:buSzPts val="1000"/>
              <a:tabLst>
                <a:tab pos="457200" algn="l"/>
              </a:tabLst>
            </a:pPr>
            <a:r>
              <a:rPr lang="en-U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Histogram: [Applications]</a:t>
            </a:r>
            <a:endParaRPr lang="x-none" sz="2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607325" y="2017596"/>
            <a:ext cx="13724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PYTHON</a:t>
            </a:r>
            <a:endParaRPr lang="en-US" sz="2000" b="1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71017" y="1902084"/>
            <a:ext cx="631134" cy="63113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76191" y="1902084"/>
            <a:ext cx="631134" cy="63113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250950" y="2475314"/>
            <a:ext cx="4112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Thresholding using Python libraries: 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10587" y="2859193"/>
            <a:ext cx="884515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Cv2 library in Python for Thresholding</a:t>
            </a:r>
            <a:endParaRPr lang="en-GB" dirty="0"/>
          </a:p>
          <a:p>
            <a:endParaRPr lang="en-GB" dirty="0"/>
          </a:p>
          <a:p>
            <a:r>
              <a:rPr lang="en-GB" b="1" u="sng" dirty="0"/>
              <a:t>Cv2.threshold </a:t>
            </a:r>
            <a:endParaRPr lang="en-GB" b="1" u="sng" dirty="0"/>
          </a:p>
          <a:p>
            <a:endParaRPr lang="en-GB" b="1" u="sng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 err="1"/>
              <a:t>Ret,dest</a:t>
            </a:r>
            <a:r>
              <a:rPr lang="en-GB" dirty="0"/>
              <a:t>=</a:t>
            </a:r>
            <a:r>
              <a:rPr lang="en-GB" dirty="0" err="1"/>
              <a:t>cv.threshold</a:t>
            </a:r>
            <a:r>
              <a:rPr lang="en-GB" dirty="0"/>
              <a:t>(im1,190,255,cv.</a:t>
            </a:r>
            <a:r>
              <a:rPr lang="en-GB" b="1" dirty="0"/>
              <a:t>THRESH_TRUNC</a:t>
            </a:r>
            <a:r>
              <a:rPr lang="en-GB" dirty="0"/>
              <a:t>)</a:t>
            </a:r>
            <a:endParaRPr lang="en-GB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3166" y="3148599"/>
            <a:ext cx="1219200" cy="12192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2366" y="3148599"/>
            <a:ext cx="1219200" cy="1219200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Overview of Previous Lecture:</a:t>
            </a:r>
            <a:endParaRPr lang="en-US" b="1" dirty="0"/>
          </a:p>
          <a:p>
            <a:endParaRPr lang="en-US" dirty="0"/>
          </a:p>
          <a:p>
            <a:r>
              <a:rPr lang="en-US" dirty="0"/>
              <a:t>Course overview</a:t>
            </a:r>
            <a:endParaRPr lang="en-US" dirty="0"/>
          </a:p>
          <a:p>
            <a:r>
              <a:rPr lang="en-US" dirty="0"/>
              <a:t>Python Introduction using common libraries</a:t>
            </a:r>
            <a:endParaRPr lang="en-US" dirty="0"/>
          </a:p>
          <a:p>
            <a:r>
              <a:rPr lang="en-US" dirty="0"/>
              <a:t>How to read and analyze image in Python</a:t>
            </a:r>
            <a:endParaRPr lang="en-US" dirty="0"/>
          </a:p>
          <a:p>
            <a:r>
              <a:rPr lang="en-US" dirty="0"/>
              <a:t>Image Intensities</a:t>
            </a:r>
            <a:endParaRPr lang="en-US" dirty="0"/>
          </a:p>
          <a:p>
            <a:r>
              <a:rPr lang="en-US" dirty="0"/>
              <a:t>Difference in intensity levels for Grayscale and Color images</a:t>
            </a:r>
            <a:endParaRPr lang="en-US" dirty="0"/>
          </a:p>
          <a:p>
            <a:r>
              <a:rPr lang="en-US" dirty="0"/>
              <a:t>Image Histograms</a:t>
            </a:r>
            <a:endParaRPr lang="en-US" dirty="0"/>
          </a:p>
          <a:p>
            <a:r>
              <a:rPr lang="en-US" dirty="0"/>
              <a:t>Some Discussion on the Application areas of Image Histograms</a:t>
            </a:r>
            <a:endParaRPr lang="en-US" dirty="0"/>
          </a:p>
          <a:p>
            <a:endParaRPr lang="x-none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250950" y="382588"/>
            <a:ext cx="10179050" cy="1492250"/>
          </a:xfrm>
        </p:spPr>
        <p:txBody>
          <a:bodyPr/>
          <a:lstStyle/>
          <a:p>
            <a:r>
              <a:rPr lang="en-US" dirty="0"/>
              <a:t>medical Image Analysis</a:t>
            </a:r>
            <a:endParaRPr lang="x-none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250950" y="382588"/>
            <a:ext cx="10179050" cy="1492250"/>
          </a:xfrm>
        </p:spPr>
        <p:txBody>
          <a:bodyPr/>
          <a:lstStyle/>
          <a:p>
            <a:r>
              <a:rPr lang="en-US" dirty="0"/>
              <a:t>medical Image Analysis</a:t>
            </a:r>
            <a:endParaRPr lang="x-none" dirty="0"/>
          </a:p>
        </p:txBody>
      </p:sp>
      <p:sp>
        <p:nvSpPr>
          <p:cNvPr id="2" name="Rectangle 1"/>
          <p:cNvSpPr/>
          <p:nvPr/>
        </p:nvSpPr>
        <p:spPr>
          <a:xfrm>
            <a:off x="1410587" y="1348424"/>
            <a:ext cx="6096000" cy="407035"/>
          </a:xfrm>
          <a:prstGeom prst="rect">
            <a:avLst/>
          </a:prstGeom>
        </p:spPr>
        <p:txBody>
          <a:bodyPr>
            <a:spAutoFit/>
          </a:bodyPr>
          <a:lstStyle/>
          <a:p>
            <a:pPr marR="304800" lvl="0">
              <a:lnSpc>
                <a:spcPct val="107000"/>
              </a:lnSpc>
              <a:spcAft>
                <a:spcPts val="0"/>
              </a:spcAft>
              <a:buSzPts val="1000"/>
              <a:tabLst>
                <a:tab pos="457200" algn="l"/>
              </a:tabLst>
            </a:pPr>
            <a:r>
              <a:rPr lang="en-U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Histogram: [Applications]</a:t>
            </a:r>
            <a:endParaRPr lang="x-none" sz="2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607325" y="2017596"/>
            <a:ext cx="13724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PYTHON</a:t>
            </a:r>
            <a:endParaRPr lang="en-US" sz="2000" b="1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71017" y="1902084"/>
            <a:ext cx="631134" cy="63113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76191" y="1902084"/>
            <a:ext cx="631134" cy="63113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250950" y="2475314"/>
            <a:ext cx="4112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Thresholding using Python libraries: 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10587" y="3201252"/>
            <a:ext cx="884515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Cv2 library in Python for Thresholding</a:t>
            </a:r>
            <a:endParaRPr lang="en-GB" dirty="0"/>
          </a:p>
          <a:p>
            <a:endParaRPr lang="en-GB" dirty="0"/>
          </a:p>
          <a:p>
            <a:r>
              <a:rPr lang="en-GB" b="1" u="sng" dirty="0"/>
              <a:t>Cv2.threshold </a:t>
            </a:r>
            <a:endParaRPr lang="en-GB" b="1" u="sng" dirty="0"/>
          </a:p>
          <a:p>
            <a:endParaRPr lang="en-GB" b="1" u="sng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 err="1"/>
              <a:t>Ret,dest</a:t>
            </a:r>
            <a:r>
              <a:rPr lang="en-GB" dirty="0"/>
              <a:t>=</a:t>
            </a:r>
            <a:r>
              <a:rPr lang="en-GB" dirty="0" err="1"/>
              <a:t>cv.threshold</a:t>
            </a:r>
            <a:r>
              <a:rPr lang="en-GB" dirty="0"/>
              <a:t>(im1,190,255,cv.</a:t>
            </a:r>
            <a:r>
              <a:rPr lang="en-GB" b="1" dirty="0"/>
              <a:t>THRESH_TOZERO</a:t>
            </a:r>
            <a:r>
              <a:rPr lang="en-GB" dirty="0"/>
              <a:t>)</a:t>
            </a:r>
            <a:endParaRPr lang="en-GB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3166" y="3490658"/>
            <a:ext cx="1219200" cy="12192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2366" y="3490658"/>
            <a:ext cx="1219200" cy="1219200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250950" y="382588"/>
            <a:ext cx="10179050" cy="1492250"/>
          </a:xfrm>
        </p:spPr>
        <p:txBody>
          <a:bodyPr/>
          <a:lstStyle/>
          <a:p>
            <a:r>
              <a:rPr lang="en-US" dirty="0"/>
              <a:t>medical Image Analysis</a:t>
            </a:r>
            <a:endParaRPr lang="x-none" dirty="0"/>
          </a:p>
        </p:txBody>
      </p:sp>
      <p:sp>
        <p:nvSpPr>
          <p:cNvPr id="2" name="Rectangle 1"/>
          <p:cNvSpPr/>
          <p:nvPr/>
        </p:nvSpPr>
        <p:spPr>
          <a:xfrm>
            <a:off x="1410587" y="1348424"/>
            <a:ext cx="6096000" cy="407035"/>
          </a:xfrm>
          <a:prstGeom prst="rect">
            <a:avLst/>
          </a:prstGeom>
        </p:spPr>
        <p:txBody>
          <a:bodyPr>
            <a:spAutoFit/>
          </a:bodyPr>
          <a:lstStyle/>
          <a:p>
            <a:pPr marR="304800" lvl="0">
              <a:lnSpc>
                <a:spcPct val="107000"/>
              </a:lnSpc>
              <a:spcAft>
                <a:spcPts val="0"/>
              </a:spcAft>
              <a:buSzPts val="1000"/>
              <a:tabLst>
                <a:tab pos="457200" algn="l"/>
              </a:tabLst>
            </a:pPr>
            <a:r>
              <a:rPr lang="en-U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Histogram: [Applications]</a:t>
            </a:r>
            <a:endParaRPr lang="x-none" sz="2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607325" y="2017596"/>
            <a:ext cx="13724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PYTHON</a:t>
            </a:r>
            <a:endParaRPr lang="en-US" sz="2000" b="1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71017" y="1902084"/>
            <a:ext cx="631134" cy="63113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76191" y="1902084"/>
            <a:ext cx="631134" cy="63113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250950" y="2475314"/>
            <a:ext cx="4112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Thresholding using Python libraries: 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10587" y="3215794"/>
            <a:ext cx="884515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Cv2 library in Python for Thresholding</a:t>
            </a:r>
            <a:endParaRPr lang="en-GB" dirty="0"/>
          </a:p>
          <a:p>
            <a:endParaRPr lang="en-GB" dirty="0"/>
          </a:p>
          <a:p>
            <a:r>
              <a:rPr lang="en-GB" b="1" u="sng" dirty="0"/>
              <a:t>Cv2.threshold</a:t>
            </a:r>
            <a:endParaRPr lang="en-GB" b="1" u="sng" dirty="0"/>
          </a:p>
          <a:p>
            <a:r>
              <a:rPr lang="en-GB" dirty="0"/>
              <a:t>Import cv2 as cv</a:t>
            </a:r>
            <a:endParaRPr lang="en-GB" dirty="0"/>
          </a:p>
          <a:p>
            <a:endParaRPr lang="en-GB" dirty="0"/>
          </a:p>
          <a:p>
            <a:r>
              <a:rPr lang="en-GB" dirty="0"/>
              <a:t>Thresh=190</a:t>
            </a:r>
            <a:endParaRPr lang="en-GB" dirty="0"/>
          </a:p>
          <a:p>
            <a:r>
              <a:rPr lang="en-GB" dirty="0" err="1"/>
              <a:t>Ret,dest</a:t>
            </a:r>
            <a:r>
              <a:rPr lang="en-GB" dirty="0"/>
              <a:t>=</a:t>
            </a:r>
            <a:r>
              <a:rPr lang="en-GB" dirty="0" err="1"/>
              <a:t>cv.threshold</a:t>
            </a:r>
            <a:r>
              <a:rPr lang="en-GB" dirty="0"/>
              <a:t>(im,thresh,255,cv.</a:t>
            </a:r>
            <a:r>
              <a:rPr lang="en-GB" b="1" dirty="0"/>
              <a:t>THRESH_TOZERO_INV</a:t>
            </a:r>
            <a:r>
              <a:rPr lang="en-GB" dirty="0"/>
              <a:t>)</a:t>
            </a:r>
            <a:endParaRPr lang="en-GB" dirty="0"/>
          </a:p>
          <a:p>
            <a:r>
              <a:rPr lang="en-GB" dirty="0" err="1"/>
              <a:t>plt.imshow</a:t>
            </a:r>
            <a:r>
              <a:rPr lang="en-GB" dirty="0"/>
              <a:t>(</a:t>
            </a:r>
            <a:r>
              <a:rPr lang="en-GB" dirty="0" err="1"/>
              <a:t>dest,cmap</a:t>
            </a:r>
            <a:r>
              <a:rPr lang="en-GB" dirty="0"/>
              <a:t>="</a:t>
            </a:r>
            <a:r>
              <a:rPr lang="en-GB" dirty="0" err="1"/>
              <a:t>gray</a:t>
            </a:r>
            <a:r>
              <a:rPr lang="en-GB" dirty="0"/>
              <a:t>")</a:t>
            </a:r>
            <a:endParaRPr lang="en-GB" dirty="0"/>
          </a:p>
          <a:p>
            <a:r>
              <a:rPr lang="en-GB" dirty="0" err="1"/>
              <a:t>plt.show</a:t>
            </a:r>
            <a:r>
              <a:rPr lang="en-GB" dirty="0"/>
              <a:t>()</a:t>
            </a:r>
            <a:endParaRPr lang="en-GB" dirty="0"/>
          </a:p>
          <a:p>
            <a:r>
              <a:rPr lang="en-GB" dirty="0" err="1"/>
              <a:t>plt.close</a:t>
            </a:r>
            <a:r>
              <a:rPr lang="en-GB" dirty="0"/>
              <a:t>()</a:t>
            </a:r>
            <a:endParaRPr lang="en-GB" dirty="0"/>
          </a:p>
          <a:p>
            <a:endParaRPr lang="en-GB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3166" y="3505200"/>
            <a:ext cx="1219200" cy="12192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2366" y="3505200"/>
            <a:ext cx="1219200" cy="1219200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250950" y="382588"/>
            <a:ext cx="10179050" cy="1492250"/>
          </a:xfrm>
        </p:spPr>
        <p:txBody>
          <a:bodyPr/>
          <a:lstStyle/>
          <a:p>
            <a:r>
              <a:rPr lang="en-US" dirty="0"/>
              <a:t>medical Image Analysis</a:t>
            </a:r>
            <a:endParaRPr lang="x-none" dirty="0"/>
          </a:p>
        </p:txBody>
      </p:sp>
      <p:sp>
        <p:nvSpPr>
          <p:cNvPr id="2" name="Rectangle 1"/>
          <p:cNvSpPr/>
          <p:nvPr/>
        </p:nvSpPr>
        <p:spPr>
          <a:xfrm>
            <a:off x="1410587" y="1348424"/>
            <a:ext cx="6096000" cy="407035"/>
          </a:xfrm>
          <a:prstGeom prst="rect">
            <a:avLst/>
          </a:prstGeom>
        </p:spPr>
        <p:txBody>
          <a:bodyPr>
            <a:spAutoFit/>
          </a:bodyPr>
          <a:lstStyle/>
          <a:p>
            <a:pPr marR="304800" lvl="0">
              <a:lnSpc>
                <a:spcPct val="107000"/>
              </a:lnSpc>
              <a:spcAft>
                <a:spcPts val="0"/>
              </a:spcAft>
              <a:buSzPts val="1000"/>
              <a:tabLst>
                <a:tab pos="457200" algn="l"/>
              </a:tabLst>
            </a:pPr>
            <a:r>
              <a:rPr lang="en-U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Histogram: [Applications]</a:t>
            </a:r>
            <a:endParaRPr lang="x-none" sz="2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48046" y="1874838"/>
            <a:ext cx="17397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Thresholding: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x-none" dirty="0"/>
          </a:p>
        </p:txBody>
      </p:sp>
      <p:sp>
        <p:nvSpPr>
          <p:cNvPr id="5" name="TextBox 4"/>
          <p:cNvSpPr txBox="1"/>
          <p:nvPr/>
        </p:nvSpPr>
        <p:spPr>
          <a:xfrm>
            <a:off x="1410587" y="2505094"/>
            <a:ext cx="994498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thresholds that we used so far are arbitrary chosen threshold values , that is not a good choice.</a:t>
            </a:r>
            <a:endParaRPr lang="en-GB" dirty="0"/>
          </a:p>
          <a:p>
            <a:endParaRPr lang="en-GB" dirty="0"/>
          </a:p>
          <a:p>
            <a:r>
              <a:rPr lang="en-GB" dirty="0"/>
              <a:t>Our algorithm should be able to find the optimum threshold value……</a:t>
            </a:r>
            <a:endParaRPr lang="en-GB" dirty="0"/>
          </a:p>
          <a:p>
            <a:r>
              <a:rPr lang="en-GB" dirty="0"/>
              <a:t>[</a:t>
            </a:r>
            <a:r>
              <a:rPr lang="en-GB" b="1" dirty="0">
                <a:solidFill>
                  <a:srgbClr val="FF0000"/>
                </a:solidFill>
              </a:rPr>
              <a:t>REASEARCH POINT</a:t>
            </a:r>
            <a:r>
              <a:rPr lang="en-GB" dirty="0"/>
              <a:t>] </a:t>
            </a:r>
            <a:endParaRPr lang="en-GB" dirty="0"/>
          </a:p>
          <a:p>
            <a:endParaRPr lang="en-GB" dirty="0"/>
          </a:p>
          <a:p>
            <a:r>
              <a:rPr lang="en-GB" dirty="0"/>
              <a:t>Otsu method determines the threshold value of the image automatically.</a:t>
            </a:r>
            <a:endParaRPr lang="en-GB" dirty="0"/>
          </a:p>
          <a:p>
            <a:endParaRPr lang="en-GB" dirty="0"/>
          </a:p>
          <a:p>
            <a:r>
              <a:rPr lang="en-GB" dirty="0"/>
              <a:t>We just need to pass an extra argument to </a:t>
            </a:r>
            <a:r>
              <a:rPr lang="en-GB" dirty="0" err="1"/>
              <a:t>cv.threshold</a:t>
            </a:r>
            <a:r>
              <a:rPr lang="en-GB" dirty="0"/>
              <a:t> function</a:t>
            </a:r>
            <a:endParaRPr lang="en-GB" dirty="0"/>
          </a:p>
          <a:p>
            <a:endParaRPr lang="en-GB" dirty="0"/>
          </a:p>
          <a:p>
            <a:r>
              <a:rPr lang="en-GB" dirty="0"/>
              <a:t>Ret, </a:t>
            </a:r>
            <a:r>
              <a:rPr lang="en-GB" dirty="0" err="1"/>
              <a:t>dest</a:t>
            </a:r>
            <a:r>
              <a:rPr lang="en-GB" dirty="0"/>
              <a:t>=cv2.threshold(im,thresh,max_value,cv2.ThresholdType+</a:t>
            </a:r>
            <a:r>
              <a:rPr lang="en-GB" b="1" dirty="0"/>
              <a:t>cv2.Thresh_Otsu</a:t>
            </a:r>
            <a:r>
              <a:rPr lang="en-GB" dirty="0"/>
              <a:t>)</a:t>
            </a:r>
            <a:endParaRPr lang="en-GB" dirty="0"/>
          </a:p>
          <a:p>
            <a:endParaRPr lang="en-GB" dirty="0"/>
          </a:p>
          <a:p>
            <a:r>
              <a:rPr lang="en-GB" dirty="0"/>
              <a:t>Ret is the optimum threshold value calculated using Otsu method.</a:t>
            </a:r>
            <a:endParaRPr lang="en-GB" dirty="0"/>
          </a:p>
          <a:p>
            <a:endParaRPr lang="en-GB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250950" y="382588"/>
            <a:ext cx="10179050" cy="1492250"/>
          </a:xfrm>
        </p:spPr>
        <p:txBody>
          <a:bodyPr/>
          <a:lstStyle/>
          <a:p>
            <a:r>
              <a:rPr lang="en-US" dirty="0"/>
              <a:t>medical Image Analysis</a:t>
            </a:r>
            <a:endParaRPr lang="x-none" dirty="0"/>
          </a:p>
        </p:txBody>
      </p:sp>
      <p:sp>
        <p:nvSpPr>
          <p:cNvPr id="2" name="Rectangle 1"/>
          <p:cNvSpPr/>
          <p:nvPr/>
        </p:nvSpPr>
        <p:spPr>
          <a:xfrm>
            <a:off x="1410587" y="1348424"/>
            <a:ext cx="6096000" cy="407035"/>
          </a:xfrm>
          <a:prstGeom prst="rect">
            <a:avLst/>
          </a:prstGeom>
        </p:spPr>
        <p:txBody>
          <a:bodyPr>
            <a:spAutoFit/>
          </a:bodyPr>
          <a:lstStyle/>
          <a:p>
            <a:pPr marR="304800" lvl="0">
              <a:lnSpc>
                <a:spcPct val="107000"/>
              </a:lnSpc>
              <a:spcAft>
                <a:spcPts val="0"/>
              </a:spcAft>
              <a:buSzPts val="1000"/>
              <a:tabLst>
                <a:tab pos="457200" algn="l"/>
              </a:tabLst>
            </a:pPr>
            <a:r>
              <a:rPr lang="en-U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Histogram: [Applications]</a:t>
            </a:r>
            <a:endParaRPr lang="x-none" sz="2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10587" y="2664346"/>
            <a:ext cx="7742825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Python:</a:t>
            </a:r>
            <a:endParaRPr lang="en-GB" b="1" dirty="0"/>
          </a:p>
          <a:p>
            <a:r>
              <a:rPr lang="en-GB" dirty="0"/>
              <a:t>Import cv2 as cv</a:t>
            </a:r>
            <a:endParaRPr lang="en-GB" dirty="0"/>
          </a:p>
          <a:p>
            <a:r>
              <a:rPr lang="en-GB" dirty="0"/>
              <a:t>Import </a:t>
            </a:r>
            <a:r>
              <a:rPr lang="en-GB" dirty="0" err="1"/>
              <a:t>imageio</a:t>
            </a:r>
            <a:r>
              <a:rPr lang="en-GB" dirty="0"/>
              <a:t> as </a:t>
            </a:r>
            <a:r>
              <a:rPr lang="en-GB" dirty="0" err="1"/>
              <a:t>io</a:t>
            </a:r>
            <a:endParaRPr lang="en-GB" dirty="0"/>
          </a:p>
          <a:p>
            <a:r>
              <a:rPr lang="en-GB" dirty="0" err="1"/>
              <a:t>Io.imread</a:t>
            </a:r>
            <a:r>
              <a:rPr lang="en-GB" dirty="0"/>
              <a:t>(‘original.png’)</a:t>
            </a:r>
            <a:endParaRPr lang="en-GB" dirty="0"/>
          </a:p>
          <a:p>
            <a:r>
              <a:rPr lang="en-GB" dirty="0" err="1"/>
              <a:t>Ret,dest</a:t>
            </a:r>
            <a:r>
              <a:rPr lang="en-GB" dirty="0"/>
              <a:t>=</a:t>
            </a:r>
            <a:r>
              <a:rPr lang="en-GB" dirty="0" err="1"/>
              <a:t>cv.threshold</a:t>
            </a:r>
            <a:r>
              <a:rPr lang="en-GB" dirty="0"/>
              <a:t>(im,0,255,cv.THRESH_BINARY+cv.THRESH_OTSU)</a:t>
            </a:r>
            <a:endParaRPr lang="en-GB" dirty="0"/>
          </a:p>
          <a:p>
            <a:r>
              <a:rPr lang="en-GB" dirty="0" err="1"/>
              <a:t>plt.imshow</a:t>
            </a:r>
            <a:r>
              <a:rPr lang="en-GB" dirty="0"/>
              <a:t>(</a:t>
            </a:r>
            <a:r>
              <a:rPr lang="en-GB" dirty="0" err="1"/>
              <a:t>dest,cmap</a:t>
            </a:r>
            <a:r>
              <a:rPr lang="en-GB" dirty="0"/>
              <a:t>="</a:t>
            </a:r>
            <a:r>
              <a:rPr lang="en-GB" dirty="0" err="1"/>
              <a:t>gray</a:t>
            </a:r>
            <a:r>
              <a:rPr lang="en-GB" dirty="0"/>
              <a:t>")</a:t>
            </a:r>
            <a:endParaRPr lang="en-GB" dirty="0"/>
          </a:p>
          <a:p>
            <a:r>
              <a:rPr lang="en-GB" dirty="0" err="1"/>
              <a:t>plt.show</a:t>
            </a:r>
            <a:r>
              <a:rPr lang="en-GB" dirty="0"/>
              <a:t>()</a:t>
            </a:r>
            <a:endParaRPr lang="en-GB" dirty="0"/>
          </a:p>
          <a:p>
            <a:r>
              <a:rPr lang="en-GB" dirty="0" err="1"/>
              <a:t>plt.close</a:t>
            </a:r>
            <a:r>
              <a:rPr lang="en-GB" dirty="0"/>
              <a:t>()</a:t>
            </a:r>
            <a:endParaRPr lang="en-GB" dirty="0"/>
          </a:p>
          <a:p>
            <a:endParaRPr lang="en-GB" dirty="0"/>
          </a:p>
          <a:p>
            <a:r>
              <a:rPr lang="en-GB" b="1" dirty="0"/>
              <a:t>Discussion:</a:t>
            </a:r>
            <a:endParaRPr lang="en-GB" b="1" dirty="0"/>
          </a:p>
          <a:p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1410587" y="2351963"/>
            <a:ext cx="7369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Applications of Histograms: [Image Thresholding + OTSU Method]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825986" y="1499582"/>
            <a:ext cx="13724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PYTHON</a:t>
            </a:r>
            <a:endParaRPr lang="en-US" sz="2000" b="1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89678" y="1384070"/>
            <a:ext cx="631134" cy="63113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94852" y="1384070"/>
            <a:ext cx="631134" cy="631134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250950" y="382588"/>
            <a:ext cx="10179050" cy="1492250"/>
          </a:xfrm>
        </p:spPr>
        <p:txBody>
          <a:bodyPr/>
          <a:lstStyle/>
          <a:p>
            <a:r>
              <a:rPr lang="en-US" dirty="0"/>
              <a:t>medical Image Analysis</a:t>
            </a:r>
            <a:endParaRPr lang="x-none" dirty="0"/>
          </a:p>
        </p:txBody>
      </p:sp>
      <p:sp>
        <p:nvSpPr>
          <p:cNvPr id="2" name="Rectangle 1"/>
          <p:cNvSpPr/>
          <p:nvPr/>
        </p:nvSpPr>
        <p:spPr>
          <a:xfrm>
            <a:off x="1410587" y="1348424"/>
            <a:ext cx="6096000" cy="407035"/>
          </a:xfrm>
          <a:prstGeom prst="rect">
            <a:avLst/>
          </a:prstGeom>
        </p:spPr>
        <p:txBody>
          <a:bodyPr>
            <a:spAutoFit/>
          </a:bodyPr>
          <a:lstStyle/>
          <a:p>
            <a:pPr marR="304800" lvl="0">
              <a:lnSpc>
                <a:spcPct val="107000"/>
              </a:lnSpc>
              <a:spcAft>
                <a:spcPts val="0"/>
              </a:spcAft>
              <a:buSzPts val="1000"/>
              <a:tabLst>
                <a:tab pos="457200" algn="l"/>
              </a:tabLst>
            </a:pPr>
            <a:r>
              <a:rPr lang="en-U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Histogram: [Applications]</a:t>
            </a:r>
            <a:endParaRPr lang="x-none" sz="2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48046" y="1874838"/>
            <a:ext cx="51283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err="1"/>
              <a:t>Thresholding</a:t>
            </a:r>
            <a:r>
              <a:rPr lang="en-US" dirty="0"/>
              <a:t>:   [Otsu Method  ---- Continued ]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x-none" dirty="0"/>
          </a:p>
        </p:txBody>
      </p:sp>
      <p:sp>
        <p:nvSpPr>
          <p:cNvPr id="5" name="TextBox 4"/>
          <p:cNvSpPr txBox="1"/>
          <p:nvPr/>
        </p:nvSpPr>
        <p:spPr>
          <a:xfrm>
            <a:off x="1945359" y="2721295"/>
            <a:ext cx="1012328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Otsu Method maximized the between class variance……</a:t>
            </a:r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Otsu method iterate through all possible threshold values</a:t>
            </a:r>
            <a:endParaRPr lang="en-GB" dirty="0"/>
          </a:p>
          <a:p>
            <a:endParaRPr lang="en-GB" dirty="0"/>
          </a:p>
          <a:p>
            <a:r>
              <a:rPr lang="en-GB" dirty="0"/>
              <a:t>And find the spread of pixels on each side of the threshold i.e. for foreground and for background.</a:t>
            </a:r>
            <a:endParaRPr lang="en-GB" dirty="0"/>
          </a:p>
          <a:p>
            <a:endParaRPr lang="en-GB" dirty="0"/>
          </a:p>
          <a:p>
            <a:r>
              <a:rPr lang="en-GB" dirty="0"/>
              <a:t>Select that particular intensity as threshold value having minimum foreground</a:t>
            </a:r>
            <a:endParaRPr lang="en-GB" dirty="0"/>
          </a:p>
          <a:p>
            <a:r>
              <a:rPr lang="en-GB" dirty="0"/>
              <a:t>And background spread </a:t>
            </a:r>
            <a:r>
              <a:rPr lang="en-GB" dirty="0" err="1"/>
              <a:t>i.e</a:t>
            </a:r>
            <a:r>
              <a:rPr lang="en-GB" dirty="0"/>
              <a:t> minimize the within class variance.</a:t>
            </a:r>
            <a:endParaRPr lang="en-GB" dirty="0"/>
          </a:p>
          <a:p>
            <a:endParaRPr lang="en-GB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250950" y="382588"/>
            <a:ext cx="10179050" cy="1492250"/>
          </a:xfrm>
        </p:spPr>
        <p:txBody>
          <a:bodyPr/>
          <a:lstStyle/>
          <a:p>
            <a:r>
              <a:rPr lang="en-US" dirty="0"/>
              <a:t>medical Image Analysis</a:t>
            </a:r>
            <a:endParaRPr lang="x-none" dirty="0"/>
          </a:p>
        </p:txBody>
      </p:sp>
      <p:sp>
        <p:nvSpPr>
          <p:cNvPr id="2" name="Rectangle 1"/>
          <p:cNvSpPr/>
          <p:nvPr/>
        </p:nvSpPr>
        <p:spPr>
          <a:xfrm>
            <a:off x="1410587" y="1348424"/>
            <a:ext cx="6096000" cy="407035"/>
          </a:xfrm>
          <a:prstGeom prst="rect">
            <a:avLst/>
          </a:prstGeom>
        </p:spPr>
        <p:txBody>
          <a:bodyPr>
            <a:spAutoFit/>
          </a:bodyPr>
          <a:lstStyle/>
          <a:p>
            <a:pPr marR="304800" lvl="0">
              <a:lnSpc>
                <a:spcPct val="107000"/>
              </a:lnSpc>
              <a:spcAft>
                <a:spcPts val="0"/>
              </a:spcAft>
              <a:buSzPts val="1000"/>
              <a:tabLst>
                <a:tab pos="457200" algn="l"/>
              </a:tabLst>
            </a:pPr>
            <a:r>
              <a:rPr lang="en-U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Histogram: [Applications]</a:t>
            </a:r>
            <a:endParaRPr lang="x-none" sz="2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48046" y="1874838"/>
            <a:ext cx="17397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Thresholding: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x-none" dirty="0"/>
          </a:p>
        </p:txBody>
      </p:sp>
      <p:sp>
        <p:nvSpPr>
          <p:cNvPr id="5" name="TextBox 4"/>
          <p:cNvSpPr txBox="1"/>
          <p:nvPr/>
        </p:nvSpPr>
        <p:spPr>
          <a:xfrm>
            <a:off x="2909455" y="2612577"/>
            <a:ext cx="6096092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The techniques that we studies so far are Global Thresholding</a:t>
            </a:r>
            <a:endParaRPr lang="en-GB" dirty="0"/>
          </a:p>
          <a:p>
            <a:r>
              <a:rPr lang="en-GB" dirty="0"/>
              <a:t>i.e. it selects only one value for the whole image.</a:t>
            </a:r>
            <a:endParaRPr lang="en-GB" dirty="0"/>
          </a:p>
          <a:p>
            <a:endParaRPr lang="en-GB" dirty="0"/>
          </a:p>
          <a:p>
            <a:r>
              <a:rPr lang="en-GB" dirty="0"/>
              <a:t>Problem: What is different section of the image has variation in </a:t>
            </a:r>
            <a:endParaRPr lang="en-GB" dirty="0"/>
          </a:p>
          <a:p>
            <a:r>
              <a:rPr lang="en-GB" dirty="0"/>
              <a:t>lighting.?</a:t>
            </a:r>
            <a:endParaRPr lang="en-GB" dirty="0"/>
          </a:p>
          <a:p>
            <a:endParaRPr lang="en-GB" dirty="0"/>
          </a:p>
          <a:p>
            <a:r>
              <a:rPr lang="en-GB" b="1" dirty="0">
                <a:solidFill>
                  <a:srgbClr val="FF0000"/>
                </a:solidFill>
              </a:rPr>
              <a:t>Global Thresholding is not appropriate solution:</a:t>
            </a:r>
            <a:endParaRPr lang="en-GB" b="1" dirty="0">
              <a:solidFill>
                <a:srgbClr val="FF0000"/>
              </a:solidFill>
            </a:endParaRPr>
          </a:p>
          <a:p>
            <a:endParaRPr lang="en-GB" dirty="0"/>
          </a:p>
          <a:p>
            <a:r>
              <a:rPr lang="en-GB" dirty="0"/>
              <a:t>Adaptive thresholding is a better solution in that case.</a:t>
            </a:r>
            <a:endParaRPr lang="en-GB" dirty="0"/>
          </a:p>
          <a:p>
            <a:r>
              <a:rPr lang="en-GB" dirty="0"/>
              <a:t>The algorithm determines the threshold of a pixel based</a:t>
            </a:r>
            <a:endParaRPr lang="en-GB" dirty="0"/>
          </a:p>
          <a:p>
            <a:r>
              <a:rPr lang="en-GB" dirty="0"/>
              <a:t>On the surrounding region.</a:t>
            </a:r>
            <a:endParaRPr lang="en-GB" dirty="0"/>
          </a:p>
          <a:p>
            <a:endParaRPr lang="en-GB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250950" y="382588"/>
            <a:ext cx="10179050" cy="1492250"/>
          </a:xfrm>
        </p:spPr>
        <p:txBody>
          <a:bodyPr/>
          <a:lstStyle/>
          <a:p>
            <a:r>
              <a:rPr lang="en-US" dirty="0"/>
              <a:t>medical Image Analysis</a:t>
            </a:r>
            <a:endParaRPr lang="x-none" dirty="0"/>
          </a:p>
        </p:txBody>
      </p:sp>
      <p:sp>
        <p:nvSpPr>
          <p:cNvPr id="2" name="Rectangle 1"/>
          <p:cNvSpPr/>
          <p:nvPr/>
        </p:nvSpPr>
        <p:spPr>
          <a:xfrm>
            <a:off x="1410587" y="1348424"/>
            <a:ext cx="6096000" cy="407035"/>
          </a:xfrm>
          <a:prstGeom prst="rect">
            <a:avLst/>
          </a:prstGeom>
        </p:spPr>
        <p:txBody>
          <a:bodyPr>
            <a:spAutoFit/>
          </a:bodyPr>
          <a:lstStyle/>
          <a:p>
            <a:pPr marR="304800" lvl="0">
              <a:lnSpc>
                <a:spcPct val="107000"/>
              </a:lnSpc>
              <a:spcAft>
                <a:spcPts val="0"/>
              </a:spcAft>
              <a:buSzPts val="1000"/>
              <a:tabLst>
                <a:tab pos="457200" algn="l"/>
              </a:tabLst>
            </a:pPr>
            <a:r>
              <a:rPr lang="en-U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Histogram: [Applications]</a:t>
            </a:r>
            <a:endParaRPr lang="x-none" sz="2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48046" y="1874838"/>
            <a:ext cx="40725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Thresholding  [Local Thresholding]: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x-none" dirty="0"/>
          </a:p>
        </p:txBody>
      </p:sp>
      <p:sp>
        <p:nvSpPr>
          <p:cNvPr id="5" name="TextBox 4"/>
          <p:cNvSpPr txBox="1"/>
          <p:nvPr/>
        </p:nvSpPr>
        <p:spPr>
          <a:xfrm>
            <a:off x="3980420" y="2873824"/>
            <a:ext cx="5310505" cy="2861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Different options are available for adaptive thresholding</a:t>
            </a:r>
            <a:endParaRPr lang="en-GB" dirty="0"/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Grid of Cells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Statistically measurement of intensity values of the </a:t>
            </a:r>
            <a:endParaRPr lang="en-GB" dirty="0"/>
          </a:p>
          <a:p>
            <a:r>
              <a:rPr lang="en-GB" dirty="0"/>
              <a:t>     Local neighbourhood for each pixel.</a:t>
            </a:r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  </a:t>
            </a:r>
            <a:endParaRPr lang="en-GB" dirty="0">
              <a:sym typeface="Wingdings" panose="05000000000000000000" pitchFamily="2" charset="2"/>
            </a:endParaRPr>
          </a:p>
          <a:p>
            <a:endParaRPr lang="en-GB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250950" y="382588"/>
            <a:ext cx="10179050" cy="1492250"/>
          </a:xfrm>
        </p:spPr>
        <p:txBody>
          <a:bodyPr/>
          <a:lstStyle/>
          <a:p>
            <a:r>
              <a:rPr lang="en-US" dirty="0"/>
              <a:t>medical Image Analysis</a:t>
            </a:r>
            <a:endParaRPr lang="x-none" dirty="0"/>
          </a:p>
        </p:txBody>
      </p:sp>
      <p:sp>
        <p:nvSpPr>
          <p:cNvPr id="2" name="Rectangle 1"/>
          <p:cNvSpPr/>
          <p:nvPr/>
        </p:nvSpPr>
        <p:spPr>
          <a:xfrm>
            <a:off x="1410587" y="1348424"/>
            <a:ext cx="6096000" cy="407035"/>
          </a:xfrm>
          <a:prstGeom prst="rect">
            <a:avLst/>
          </a:prstGeom>
        </p:spPr>
        <p:txBody>
          <a:bodyPr>
            <a:spAutoFit/>
          </a:bodyPr>
          <a:lstStyle/>
          <a:p>
            <a:pPr marR="304800" lvl="0">
              <a:lnSpc>
                <a:spcPct val="107000"/>
              </a:lnSpc>
              <a:spcAft>
                <a:spcPts val="0"/>
              </a:spcAft>
              <a:buSzPts val="1000"/>
              <a:tabLst>
                <a:tab pos="457200" algn="l"/>
              </a:tabLst>
            </a:pPr>
            <a:r>
              <a:rPr lang="en-U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Histogram: [Applications]</a:t>
            </a:r>
            <a:endParaRPr lang="x-none" sz="2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0950" y="1797205"/>
            <a:ext cx="5490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Applications of Histograms: [Local Thresholding]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96000" y="2676824"/>
            <a:ext cx="4508183" cy="251765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125294" y="6475412"/>
            <a:ext cx="907277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schemeClr val="bg1">
                    <a:lumMod val="75000"/>
                  </a:schemeClr>
                </a:solidFill>
              </a:rPr>
              <a:t>Image Courtesy: </a:t>
            </a:r>
            <a:r>
              <a:rPr lang="en-US" sz="900" dirty="0">
                <a:solidFill>
                  <a:schemeClr val="bg1">
                    <a:lumMod val="75000"/>
                  </a:schemeClr>
                </a:solidFill>
              </a:rPr>
              <a:t>https://www.researchgate.net/figure/Binarization-by-global-thresholding-and-local-thresholding-For-this-input-image-no_fig3_236125496</a:t>
            </a:r>
            <a:endParaRPr 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522831" y="2676823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local threshold is determined at each pixel </a:t>
            </a:r>
            <a:endParaRPr lang="en-US" dirty="0"/>
          </a:p>
          <a:p>
            <a:r>
              <a:rPr lang="en-US" dirty="0"/>
              <a:t>by the local average around the pixel.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250950" y="382588"/>
            <a:ext cx="10179050" cy="1492250"/>
          </a:xfrm>
        </p:spPr>
        <p:txBody>
          <a:bodyPr/>
          <a:lstStyle/>
          <a:p>
            <a:r>
              <a:rPr lang="en-US" dirty="0"/>
              <a:t>medical Image Analysis</a:t>
            </a:r>
            <a:endParaRPr lang="x-none" dirty="0"/>
          </a:p>
        </p:txBody>
      </p:sp>
      <p:sp>
        <p:nvSpPr>
          <p:cNvPr id="2" name="Rectangle 1"/>
          <p:cNvSpPr/>
          <p:nvPr/>
        </p:nvSpPr>
        <p:spPr>
          <a:xfrm>
            <a:off x="1410587" y="1348424"/>
            <a:ext cx="6096000" cy="407035"/>
          </a:xfrm>
          <a:prstGeom prst="rect">
            <a:avLst/>
          </a:prstGeom>
        </p:spPr>
        <p:txBody>
          <a:bodyPr>
            <a:spAutoFit/>
          </a:bodyPr>
          <a:lstStyle/>
          <a:p>
            <a:pPr marR="304800" lvl="0">
              <a:lnSpc>
                <a:spcPct val="107000"/>
              </a:lnSpc>
              <a:spcAft>
                <a:spcPts val="0"/>
              </a:spcAft>
              <a:buSzPts val="1000"/>
              <a:tabLst>
                <a:tab pos="457200" algn="l"/>
              </a:tabLst>
            </a:pPr>
            <a:r>
              <a:rPr lang="en-U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Histogram: [Applications]</a:t>
            </a:r>
            <a:endParaRPr lang="x-none" sz="2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48046" y="1874838"/>
            <a:ext cx="17397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Thresholding: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x-none" dirty="0"/>
          </a:p>
        </p:txBody>
      </p:sp>
      <p:sp>
        <p:nvSpPr>
          <p:cNvPr id="7" name="TextBox 6"/>
          <p:cNvSpPr txBox="1"/>
          <p:nvPr/>
        </p:nvSpPr>
        <p:spPr>
          <a:xfrm>
            <a:off x="2424222" y="2521169"/>
            <a:ext cx="9123010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 image histogram can be used to threshold the image to convert it into binary image.</a:t>
            </a:r>
            <a:endParaRPr lang="en-US" dirty="0"/>
          </a:p>
          <a:p>
            <a:endParaRPr lang="en-US" dirty="0"/>
          </a:p>
          <a:p>
            <a:r>
              <a:rPr lang="en-US" dirty="0"/>
              <a:t>If the image intensities are well separated into two defined objects, the histogram is well</a:t>
            </a:r>
            <a:endParaRPr lang="en-US" dirty="0"/>
          </a:p>
          <a:p>
            <a:r>
              <a:rPr lang="en-US" dirty="0"/>
              <a:t>Suited to define the threshold of the image.</a:t>
            </a:r>
            <a:endParaRPr lang="en-US" dirty="0"/>
          </a:p>
          <a:p>
            <a:endParaRPr lang="en-US" dirty="0"/>
          </a:p>
          <a:p>
            <a:r>
              <a:rPr lang="en-US" dirty="0"/>
              <a:t>The histogram will be bi-modal and the pixel intensities can be separated into two well </a:t>
            </a:r>
            <a:endParaRPr lang="en-US" dirty="0"/>
          </a:p>
          <a:p>
            <a:r>
              <a:rPr lang="en-US" dirty="0"/>
              <a:t>Defined groups.</a:t>
            </a:r>
            <a:endParaRPr lang="en-US" dirty="0"/>
          </a:p>
          <a:p>
            <a:endParaRPr lang="en-US" dirty="0"/>
          </a:p>
          <a:p>
            <a:endParaRPr lang="x-none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250950" y="382588"/>
            <a:ext cx="10179050" cy="1492250"/>
          </a:xfrm>
        </p:spPr>
        <p:txBody>
          <a:bodyPr/>
          <a:lstStyle/>
          <a:p>
            <a:r>
              <a:rPr lang="en-US" dirty="0"/>
              <a:t>medical Image Analysis</a:t>
            </a:r>
            <a:endParaRPr lang="x-none" dirty="0"/>
          </a:p>
        </p:txBody>
      </p:sp>
      <p:sp>
        <p:nvSpPr>
          <p:cNvPr id="2" name="Rectangle 1"/>
          <p:cNvSpPr/>
          <p:nvPr/>
        </p:nvSpPr>
        <p:spPr>
          <a:xfrm>
            <a:off x="1410587" y="1348424"/>
            <a:ext cx="6096000" cy="407035"/>
          </a:xfrm>
          <a:prstGeom prst="rect">
            <a:avLst/>
          </a:prstGeom>
        </p:spPr>
        <p:txBody>
          <a:bodyPr>
            <a:spAutoFit/>
          </a:bodyPr>
          <a:lstStyle/>
          <a:p>
            <a:pPr marR="304800" lvl="0">
              <a:lnSpc>
                <a:spcPct val="107000"/>
              </a:lnSpc>
              <a:spcAft>
                <a:spcPts val="0"/>
              </a:spcAft>
              <a:buSzPts val="1000"/>
              <a:tabLst>
                <a:tab pos="457200" algn="l"/>
              </a:tabLst>
            </a:pPr>
            <a:r>
              <a:rPr lang="en-U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Histogram: [Applications]</a:t>
            </a:r>
            <a:endParaRPr lang="x-none" sz="2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48046" y="1874838"/>
            <a:ext cx="17397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Thresholding: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x-none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35389" y="2358580"/>
            <a:ext cx="6985202" cy="3530156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877825" y="6475412"/>
            <a:ext cx="955696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>
                <a:latin typeface="Roboto"/>
                <a:hlinkClick r:id="rId2"/>
              </a:rPr>
              <a:t>Image Source: Optimal Threshold Computing in Automatic Image Thresholding using Adaptive Particle Swarm Optimization</a:t>
            </a:r>
            <a:endParaRPr lang="x-none" sz="11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250950" y="382588"/>
            <a:ext cx="10179050" cy="1492250"/>
          </a:xfrm>
        </p:spPr>
        <p:txBody>
          <a:bodyPr/>
          <a:lstStyle/>
          <a:p>
            <a:r>
              <a:rPr lang="en-US" dirty="0"/>
              <a:t>medical Image Analysis</a:t>
            </a:r>
            <a:endParaRPr lang="x-none" dirty="0"/>
          </a:p>
        </p:txBody>
      </p:sp>
      <p:sp>
        <p:nvSpPr>
          <p:cNvPr id="2" name="Rectangle 1"/>
          <p:cNvSpPr/>
          <p:nvPr/>
        </p:nvSpPr>
        <p:spPr>
          <a:xfrm>
            <a:off x="1410587" y="1348424"/>
            <a:ext cx="6096000" cy="407035"/>
          </a:xfrm>
          <a:prstGeom prst="rect">
            <a:avLst/>
          </a:prstGeom>
        </p:spPr>
        <p:txBody>
          <a:bodyPr>
            <a:spAutoFit/>
          </a:bodyPr>
          <a:lstStyle/>
          <a:p>
            <a:pPr marR="304800" lvl="0">
              <a:lnSpc>
                <a:spcPct val="107000"/>
              </a:lnSpc>
              <a:spcAft>
                <a:spcPts val="0"/>
              </a:spcAft>
              <a:buSzPts val="1000"/>
              <a:tabLst>
                <a:tab pos="457200" algn="l"/>
              </a:tabLst>
            </a:pPr>
            <a:r>
              <a:rPr lang="en-U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Histogram: [Applications]</a:t>
            </a:r>
            <a:endParaRPr lang="x-none" sz="2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48046" y="1874838"/>
            <a:ext cx="17397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Thresholding: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x-none" dirty="0"/>
          </a:p>
        </p:txBody>
      </p:sp>
      <p:sp>
        <p:nvSpPr>
          <p:cNvPr id="5" name="TextBox 4"/>
          <p:cNvSpPr txBox="1"/>
          <p:nvPr/>
        </p:nvSpPr>
        <p:spPr>
          <a:xfrm>
            <a:off x="1250950" y="3026095"/>
            <a:ext cx="1027049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T is the obtained threshold, then the image can be binarized using the following relation: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For all pixel p in image I:</a:t>
            </a:r>
            <a:endParaRPr lang="en-US" dirty="0"/>
          </a:p>
          <a:p>
            <a:r>
              <a:rPr lang="en-US" dirty="0"/>
              <a:t>If p &gt;= T:</a:t>
            </a:r>
            <a:endParaRPr lang="en-US" dirty="0"/>
          </a:p>
          <a:p>
            <a:r>
              <a:rPr lang="en-US" dirty="0"/>
              <a:t>	 p  = 0</a:t>
            </a:r>
            <a:endParaRPr lang="en-US" dirty="0"/>
          </a:p>
          <a:p>
            <a:r>
              <a:rPr lang="en-US" dirty="0"/>
              <a:t>Else</a:t>
            </a:r>
            <a:endParaRPr lang="en-US" dirty="0"/>
          </a:p>
          <a:p>
            <a:r>
              <a:rPr lang="en-US" dirty="0"/>
              <a:t>	p  = 1</a:t>
            </a:r>
            <a:endParaRPr lang="x-none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250950" y="382588"/>
            <a:ext cx="10179050" cy="1492250"/>
          </a:xfrm>
        </p:spPr>
        <p:txBody>
          <a:bodyPr/>
          <a:lstStyle/>
          <a:p>
            <a:r>
              <a:rPr lang="en-US" dirty="0"/>
              <a:t>medical Image Analysis</a:t>
            </a:r>
            <a:endParaRPr lang="x-none" dirty="0"/>
          </a:p>
        </p:txBody>
      </p:sp>
      <p:sp>
        <p:nvSpPr>
          <p:cNvPr id="2" name="Rectangle 1"/>
          <p:cNvSpPr/>
          <p:nvPr/>
        </p:nvSpPr>
        <p:spPr>
          <a:xfrm>
            <a:off x="1410587" y="1348424"/>
            <a:ext cx="6096000" cy="407035"/>
          </a:xfrm>
          <a:prstGeom prst="rect">
            <a:avLst/>
          </a:prstGeom>
        </p:spPr>
        <p:txBody>
          <a:bodyPr>
            <a:spAutoFit/>
          </a:bodyPr>
          <a:lstStyle/>
          <a:p>
            <a:pPr marR="304800" lvl="0">
              <a:lnSpc>
                <a:spcPct val="107000"/>
              </a:lnSpc>
              <a:spcAft>
                <a:spcPts val="0"/>
              </a:spcAft>
              <a:buSzPts val="1000"/>
              <a:tabLst>
                <a:tab pos="457200" algn="l"/>
              </a:tabLst>
            </a:pPr>
            <a:r>
              <a:rPr lang="en-U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Histogram: [Applications]</a:t>
            </a:r>
            <a:endParaRPr lang="x-none" sz="2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48046" y="1874838"/>
            <a:ext cx="17397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Thresholding: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x-none" dirty="0"/>
          </a:p>
        </p:txBody>
      </p:sp>
      <p:sp>
        <p:nvSpPr>
          <p:cNvPr id="7" name="Rectangle 6"/>
          <p:cNvSpPr/>
          <p:nvPr/>
        </p:nvSpPr>
        <p:spPr>
          <a:xfrm>
            <a:off x="1676817" y="3113758"/>
            <a:ext cx="6999086" cy="29700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Import cv2 as cv</a:t>
            </a:r>
            <a:endParaRPr lang="en-US" sz="1100" dirty="0"/>
          </a:p>
          <a:p>
            <a:r>
              <a:rPr lang="en-US" sz="1100" dirty="0"/>
              <a:t>Import </a:t>
            </a:r>
            <a:r>
              <a:rPr lang="en-US" sz="1100" dirty="0" err="1"/>
              <a:t>imageio</a:t>
            </a:r>
            <a:r>
              <a:rPr lang="en-US" sz="1100" dirty="0"/>
              <a:t> as </a:t>
            </a:r>
            <a:r>
              <a:rPr lang="en-US" sz="1100" dirty="0" err="1"/>
              <a:t>io</a:t>
            </a:r>
            <a:endParaRPr lang="en-US" sz="1100" dirty="0"/>
          </a:p>
          <a:p>
            <a:r>
              <a:rPr lang="en-US" sz="1100" dirty="0" err="1"/>
              <a:t>Im</a:t>
            </a:r>
            <a:r>
              <a:rPr lang="en-US" sz="1100" dirty="0"/>
              <a:t>=</a:t>
            </a:r>
            <a:r>
              <a:rPr lang="en-US" sz="1100" dirty="0" err="1"/>
              <a:t>io.imread</a:t>
            </a:r>
            <a:r>
              <a:rPr lang="en-US" sz="1100" dirty="0"/>
              <a:t>(‘original.png’)</a:t>
            </a:r>
            <a:endParaRPr lang="en-US" sz="1100" dirty="0"/>
          </a:p>
          <a:p>
            <a:r>
              <a:rPr lang="en-US" sz="1100" dirty="0"/>
              <a:t>thresh=190</a:t>
            </a:r>
            <a:endParaRPr lang="en-US" sz="1100" dirty="0"/>
          </a:p>
          <a:p>
            <a:r>
              <a:rPr lang="en-US" sz="1100" dirty="0" err="1"/>
              <a:t>r,c</a:t>
            </a:r>
            <a:r>
              <a:rPr lang="en-US" sz="1100" dirty="0"/>
              <a:t>=</a:t>
            </a:r>
            <a:r>
              <a:rPr lang="en-US" sz="1100" dirty="0" err="1"/>
              <a:t>m_img.shape</a:t>
            </a:r>
            <a:endParaRPr lang="en-US" sz="1100" dirty="0"/>
          </a:p>
          <a:p>
            <a:r>
              <a:rPr lang="en-US" sz="1100" dirty="0" err="1"/>
              <a:t>i</a:t>
            </a:r>
            <a:r>
              <a:rPr lang="en-US" sz="1100" dirty="0"/>
              <a:t>=0</a:t>
            </a:r>
            <a:endParaRPr lang="en-US" sz="1100" dirty="0"/>
          </a:p>
          <a:p>
            <a:r>
              <a:rPr lang="en-US" sz="1100" dirty="0"/>
              <a:t>j=0</a:t>
            </a:r>
            <a:endParaRPr lang="en-US" sz="1100" dirty="0"/>
          </a:p>
          <a:p>
            <a:r>
              <a:rPr lang="en-US" sz="1100" dirty="0" err="1"/>
              <a:t>new_im</a:t>
            </a:r>
            <a:r>
              <a:rPr lang="en-US" sz="1100" dirty="0"/>
              <a:t>=</a:t>
            </a:r>
            <a:r>
              <a:rPr lang="en-US" sz="1100" dirty="0" err="1"/>
              <a:t>np.zeros</a:t>
            </a:r>
            <a:r>
              <a:rPr lang="en-US" sz="1100" dirty="0"/>
              <a:t>((</a:t>
            </a:r>
            <a:r>
              <a:rPr lang="en-US" sz="1100" dirty="0" err="1"/>
              <a:t>r,c</a:t>
            </a:r>
            <a:r>
              <a:rPr lang="en-US" sz="1100" dirty="0"/>
              <a:t>),</a:t>
            </a:r>
            <a:r>
              <a:rPr lang="en-US" sz="1100" dirty="0" err="1"/>
              <a:t>dtype</a:t>
            </a:r>
            <a:r>
              <a:rPr lang="en-US" sz="1100" dirty="0"/>
              <a:t>=np.uint8)</a:t>
            </a:r>
            <a:endParaRPr lang="en-US" sz="1100" dirty="0"/>
          </a:p>
          <a:p>
            <a:r>
              <a:rPr lang="en-US" sz="1100" dirty="0"/>
              <a:t>for </a:t>
            </a:r>
            <a:r>
              <a:rPr lang="en-US" sz="1100" dirty="0" err="1"/>
              <a:t>i</a:t>
            </a:r>
            <a:r>
              <a:rPr lang="en-US" sz="1100" dirty="0"/>
              <a:t> in range(r):</a:t>
            </a:r>
            <a:endParaRPr lang="en-US" sz="1100" dirty="0"/>
          </a:p>
          <a:p>
            <a:r>
              <a:rPr lang="en-US" sz="1100" dirty="0"/>
              <a:t>    for j in range(c):</a:t>
            </a:r>
            <a:endParaRPr lang="en-US" sz="1100" dirty="0"/>
          </a:p>
          <a:p>
            <a:r>
              <a:rPr lang="en-US" sz="1100" dirty="0"/>
              <a:t>        if(</a:t>
            </a:r>
            <a:r>
              <a:rPr lang="en-US" sz="1100" dirty="0" err="1"/>
              <a:t>m_img</a:t>
            </a:r>
            <a:r>
              <a:rPr lang="en-US" sz="1100" dirty="0"/>
              <a:t>[</a:t>
            </a:r>
            <a:r>
              <a:rPr lang="en-US" sz="1100" dirty="0" err="1"/>
              <a:t>i,j</a:t>
            </a:r>
            <a:r>
              <a:rPr lang="en-US" sz="1100" dirty="0"/>
              <a:t>]&gt;=thresh):</a:t>
            </a:r>
            <a:endParaRPr lang="en-US" sz="1100" dirty="0"/>
          </a:p>
          <a:p>
            <a:r>
              <a:rPr lang="en-US" sz="1100" dirty="0"/>
              <a:t>            </a:t>
            </a:r>
            <a:r>
              <a:rPr lang="en-US" sz="1100" dirty="0" err="1"/>
              <a:t>new_im</a:t>
            </a:r>
            <a:r>
              <a:rPr lang="en-US" sz="1100" dirty="0"/>
              <a:t>[</a:t>
            </a:r>
            <a:r>
              <a:rPr lang="en-US" sz="1100" dirty="0" err="1"/>
              <a:t>i,j</a:t>
            </a:r>
            <a:r>
              <a:rPr lang="en-US" sz="1100" dirty="0"/>
              <a:t>]=1</a:t>
            </a:r>
            <a:endParaRPr lang="en-US" sz="1100" dirty="0"/>
          </a:p>
          <a:p>
            <a:r>
              <a:rPr lang="en-US" sz="1100" dirty="0"/>
              <a:t>        else:</a:t>
            </a:r>
            <a:endParaRPr lang="en-US" sz="1100" dirty="0"/>
          </a:p>
          <a:p>
            <a:r>
              <a:rPr lang="en-US" sz="1100" dirty="0"/>
              <a:t>            </a:t>
            </a:r>
            <a:r>
              <a:rPr lang="en-US" sz="1100" dirty="0" err="1"/>
              <a:t>new_im</a:t>
            </a:r>
            <a:r>
              <a:rPr lang="en-US" sz="1100" dirty="0"/>
              <a:t>[</a:t>
            </a:r>
            <a:r>
              <a:rPr lang="en-US" sz="1100" dirty="0" err="1"/>
              <a:t>i,j</a:t>
            </a:r>
            <a:r>
              <a:rPr lang="en-US" sz="1100" dirty="0"/>
              <a:t>]=0</a:t>
            </a:r>
            <a:endParaRPr lang="en-US" sz="1100" dirty="0"/>
          </a:p>
          <a:p>
            <a:r>
              <a:rPr lang="en-US" sz="1100" dirty="0" err="1"/>
              <a:t>plt.imshow</a:t>
            </a:r>
            <a:r>
              <a:rPr lang="en-US" sz="1100" dirty="0"/>
              <a:t>(</a:t>
            </a:r>
            <a:r>
              <a:rPr lang="en-US" sz="1100" dirty="0" err="1"/>
              <a:t>new_im,cmap</a:t>
            </a:r>
            <a:r>
              <a:rPr lang="en-US" sz="1100" dirty="0"/>
              <a:t>="gray")</a:t>
            </a:r>
            <a:endParaRPr lang="en-US" sz="1100" dirty="0"/>
          </a:p>
          <a:p>
            <a:r>
              <a:rPr lang="en-US" sz="1100" dirty="0" err="1"/>
              <a:t>plt.show</a:t>
            </a:r>
            <a:r>
              <a:rPr lang="en-US" sz="1100" dirty="0"/>
              <a:t>()</a:t>
            </a:r>
            <a:endParaRPr lang="en-US" sz="1100" dirty="0"/>
          </a:p>
          <a:p>
            <a:r>
              <a:rPr lang="en-US" sz="1100" dirty="0" err="1"/>
              <a:t>plt.close</a:t>
            </a:r>
            <a:r>
              <a:rPr lang="en-US" sz="1100" dirty="0"/>
              <a:t>()</a:t>
            </a:r>
            <a:endParaRPr lang="en-US" sz="1100" dirty="0"/>
          </a:p>
        </p:txBody>
      </p:sp>
      <p:sp>
        <p:nvSpPr>
          <p:cNvPr id="8" name="TextBox 7"/>
          <p:cNvSpPr txBox="1"/>
          <p:nvPr/>
        </p:nvSpPr>
        <p:spPr>
          <a:xfrm>
            <a:off x="5607325" y="2017596"/>
            <a:ext cx="13724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PYTHON</a:t>
            </a:r>
            <a:endParaRPr lang="en-US" sz="2000" b="1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71017" y="1902084"/>
            <a:ext cx="631134" cy="63113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76191" y="1902084"/>
            <a:ext cx="631134" cy="63113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250950" y="382588"/>
            <a:ext cx="10179050" cy="1492250"/>
          </a:xfrm>
        </p:spPr>
        <p:txBody>
          <a:bodyPr/>
          <a:lstStyle/>
          <a:p>
            <a:r>
              <a:rPr lang="en-US" dirty="0"/>
              <a:t>medical Image Analysis</a:t>
            </a:r>
            <a:endParaRPr lang="x-none" dirty="0"/>
          </a:p>
        </p:txBody>
      </p:sp>
      <p:sp>
        <p:nvSpPr>
          <p:cNvPr id="2" name="Rectangle 1"/>
          <p:cNvSpPr/>
          <p:nvPr/>
        </p:nvSpPr>
        <p:spPr>
          <a:xfrm>
            <a:off x="1410587" y="1348424"/>
            <a:ext cx="6096000" cy="407035"/>
          </a:xfrm>
          <a:prstGeom prst="rect">
            <a:avLst/>
          </a:prstGeom>
        </p:spPr>
        <p:txBody>
          <a:bodyPr>
            <a:spAutoFit/>
          </a:bodyPr>
          <a:lstStyle/>
          <a:p>
            <a:pPr marR="304800" lvl="0">
              <a:lnSpc>
                <a:spcPct val="107000"/>
              </a:lnSpc>
              <a:spcAft>
                <a:spcPts val="0"/>
              </a:spcAft>
              <a:buSzPts val="1000"/>
              <a:tabLst>
                <a:tab pos="457200" algn="l"/>
              </a:tabLst>
            </a:pPr>
            <a:r>
              <a:rPr lang="en-U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Histogram: [Applications]</a:t>
            </a:r>
            <a:endParaRPr lang="x-none" sz="2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48046" y="1874838"/>
            <a:ext cx="17397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Thresholding: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x-none" dirty="0"/>
          </a:p>
        </p:txBody>
      </p:sp>
      <p:sp>
        <p:nvSpPr>
          <p:cNvPr id="8" name="TextBox 7"/>
          <p:cNvSpPr txBox="1"/>
          <p:nvPr/>
        </p:nvSpPr>
        <p:spPr>
          <a:xfrm>
            <a:off x="5607325" y="2017596"/>
            <a:ext cx="13724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PYTHON</a:t>
            </a:r>
            <a:endParaRPr lang="en-US" sz="2000" b="1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71017" y="1902084"/>
            <a:ext cx="631134" cy="63113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76191" y="1902084"/>
            <a:ext cx="631134" cy="63113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9462586" y="5749478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Discussion:</a:t>
            </a:r>
            <a:endParaRPr lang="en-US" b="1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4812" y="3279617"/>
            <a:ext cx="2198280" cy="214695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7912" y="3251304"/>
            <a:ext cx="2198279" cy="214695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250950" y="382588"/>
            <a:ext cx="10179050" cy="1492250"/>
          </a:xfrm>
        </p:spPr>
        <p:txBody>
          <a:bodyPr/>
          <a:lstStyle/>
          <a:p>
            <a:r>
              <a:rPr lang="en-US" dirty="0"/>
              <a:t>medical Image Analysis</a:t>
            </a:r>
            <a:endParaRPr lang="x-none" dirty="0"/>
          </a:p>
        </p:txBody>
      </p:sp>
      <p:sp>
        <p:nvSpPr>
          <p:cNvPr id="2" name="Rectangle 1"/>
          <p:cNvSpPr/>
          <p:nvPr/>
        </p:nvSpPr>
        <p:spPr>
          <a:xfrm>
            <a:off x="1410587" y="1348424"/>
            <a:ext cx="6096000" cy="407035"/>
          </a:xfrm>
          <a:prstGeom prst="rect">
            <a:avLst/>
          </a:prstGeom>
        </p:spPr>
        <p:txBody>
          <a:bodyPr>
            <a:spAutoFit/>
          </a:bodyPr>
          <a:lstStyle/>
          <a:p>
            <a:pPr marR="304800" lvl="0">
              <a:lnSpc>
                <a:spcPct val="107000"/>
              </a:lnSpc>
              <a:spcAft>
                <a:spcPts val="0"/>
              </a:spcAft>
              <a:buSzPts val="1000"/>
              <a:tabLst>
                <a:tab pos="457200" algn="l"/>
              </a:tabLst>
            </a:pPr>
            <a:r>
              <a:rPr lang="en-U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Histogram: [Applications]</a:t>
            </a:r>
            <a:endParaRPr lang="x-none" sz="2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48046" y="1874838"/>
            <a:ext cx="17397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Thresholding: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x-none" dirty="0"/>
          </a:p>
        </p:txBody>
      </p:sp>
      <p:sp>
        <p:nvSpPr>
          <p:cNvPr id="8" name="TextBox 7"/>
          <p:cNvSpPr txBox="1"/>
          <p:nvPr/>
        </p:nvSpPr>
        <p:spPr>
          <a:xfrm>
            <a:off x="5607325" y="2017596"/>
            <a:ext cx="13724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PYTHON</a:t>
            </a:r>
            <a:endParaRPr lang="en-US" sz="2000" b="1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71017" y="1902084"/>
            <a:ext cx="631134" cy="63113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76191" y="1902084"/>
            <a:ext cx="631134" cy="631134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259997" y="2969524"/>
            <a:ext cx="4112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Thresholding using </a:t>
            </a:r>
            <a:r>
              <a:rPr lang="en-US" b="1" dirty="0" err="1">
                <a:solidFill>
                  <a:srgbClr val="FF0000"/>
                </a:solidFill>
              </a:rPr>
              <a:t>Pyhton</a:t>
            </a:r>
            <a:r>
              <a:rPr lang="en-US" b="1" dirty="0">
                <a:solidFill>
                  <a:srgbClr val="FF0000"/>
                </a:solidFill>
              </a:rPr>
              <a:t> libraries: 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410587" y="3338856"/>
            <a:ext cx="884515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Cv2 library in Python for Thresholding</a:t>
            </a:r>
            <a:endParaRPr lang="en-GB" dirty="0"/>
          </a:p>
          <a:p>
            <a:endParaRPr lang="en-GB" dirty="0"/>
          </a:p>
          <a:p>
            <a:r>
              <a:rPr lang="en-GB" b="1" u="sng" dirty="0"/>
              <a:t>Cv2.threshold</a:t>
            </a:r>
            <a:endParaRPr lang="en-GB" b="1" u="sng" dirty="0"/>
          </a:p>
          <a:p>
            <a:endParaRPr lang="en-GB" dirty="0"/>
          </a:p>
          <a:p>
            <a:r>
              <a:rPr lang="en-GB" dirty="0" err="1"/>
              <a:t>Ret,dest</a:t>
            </a:r>
            <a:r>
              <a:rPr lang="en-GB" dirty="0"/>
              <a:t>=cv2.threshold(im,thresh,max_value,cv2.ThresholdType)</a:t>
            </a:r>
            <a:endParaRPr lang="en-GB" dirty="0"/>
          </a:p>
          <a:p>
            <a:endParaRPr lang="en-GB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250950" y="382588"/>
            <a:ext cx="10179050" cy="1492250"/>
          </a:xfrm>
        </p:spPr>
        <p:txBody>
          <a:bodyPr/>
          <a:lstStyle/>
          <a:p>
            <a:r>
              <a:rPr lang="en-US" dirty="0"/>
              <a:t>medical Image Analysis</a:t>
            </a:r>
            <a:endParaRPr lang="x-none" dirty="0"/>
          </a:p>
        </p:txBody>
      </p:sp>
      <p:sp>
        <p:nvSpPr>
          <p:cNvPr id="2" name="Rectangle 1"/>
          <p:cNvSpPr/>
          <p:nvPr/>
        </p:nvSpPr>
        <p:spPr>
          <a:xfrm>
            <a:off x="1410587" y="1348424"/>
            <a:ext cx="6096000" cy="407035"/>
          </a:xfrm>
          <a:prstGeom prst="rect">
            <a:avLst/>
          </a:prstGeom>
        </p:spPr>
        <p:txBody>
          <a:bodyPr>
            <a:spAutoFit/>
          </a:bodyPr>
          <a:lstStyle/>
          <a:p>
            <a:pPr marR="304800" lvl="0">
              <a:lnSpc>
                <a:spcPct val="107000"/>
              </a:lnSpc>
              <a:spcAft>
                <a:spcPts val="0"/>
              </a:spcAft>
              <a:buSzPts val="1000"/>
              <a:tabLst>
                <a:tab pos="457200" algn="l"/>
              </a:tabLst>
            </a:pPr>
            <a:r>
              <a:rPr lang="en-U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Histogram: [Applications]</a:t>
            </a:r>
            <a:endParaRPr lang="x-none" sz="2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48046" y="1874838"/>
            <a:ext cx="17397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Thresholding: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x-none" dirty="0"/>
          </a:p>
        </p:txBody>
      </p:sp>
      <p:sp>
        <p:nvSpPr>
          <p:cNvPr id="8" name="TextBox 7"/>
          <p:cNvSpPr txBox="1"/>
          <p:nvPr/>
        </p:nvSpPr>
        <p:spPr>
          <a:xfrm>
            <a:off x="5607325" y="2017596"/>
            <a:ext cx="13724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PYTHON</a:t>
            </a:r>
            <a:endParaRPr lang="en-US" sz="2000" b="1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71017" y="1902084"/>
            <a:ext cx="631134" cy="63113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76191" y="1902084"/>
            <a:ext cx="631134" cy="631134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259997" y="2969524"/>
            <a:ext cx="4112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Thresholding using </a:t>
            </a:r>
            <a:r>
              <a:rPr lang="en-US" b="1" dirty="0" err="1">
                <a:solidFill>
                  <a:srgbClr val="FF0000"/>
                </a:solidFill>
              </a:rPr>
              <a:t>Pyhton</a:t>
            </a:r>
            <a:r>
              <a:rPr lang="en-US" b="1" dirty="0">
                <a:solidFill>
                  <a:srgbClr val="FF0000"/>
                </a:solidFill>
              </a:rPr>
              <a:t> libraries: 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410587" y="3338856"/>
            <a:ext cx="884515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Cv2 library in Python for Thresholding</a:t>
            </a:r>
            <a:endParaRPr lang="en-GB" dirty="0"/>
          </a:p>
          <a:p>
            <a:endParaRPr lang="en-GB" dirty="0"/>
          </a:p>
          <a:p>
            <a:r>
              <a:rPr lang="en-GB" b="1" u="sng" dirty="0"/>
              <a:t>Cv2.threshold</a:t>
            </a:r>
            <a:endParaRPr lang="en-GB" b="1" u="sng" dirty="0"/>
          </a:p>
          <a:p>
            <a:endParaRPr lang="en-GB" dirty="0"/>
          </a:p>
          <a:p>
            <a:r>
              <a:rPr lang="en-GB" dirty="0" err="1"/>
              <a:t>Ret,dest</a:t>
            </a:r>
            <a:r>
              <a:rPr lang="en-GB" dirty="0"/>
              <a:t>=cv2.threshold(im,thresh,max_value,cv2.ThresholdType)</a:t>
            </a:r>
            <a:endParaRPr lang="en-GB" dirty="0"/>
          </a:p>
          <a:p>
            <a:r>
              <a:rPr lang="en-GB" dirty="0" err="1"/>
              <a:t>Ret,thresh</a:t>
            </a:r>
            <a:r>
              <a:rPr lang="en-GB" dirty="0"/>
              <a:t>=cv2.threshold(im,120,256,cv2.Threshold_Binary)</a:t>
            </a:r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Badge</Template>
  <TotalTime>0</TotalTime>
  <Words>7101</Words>
  <Application>WPS Presentation</Application>
  <PresentationFormat>Widescreen</PresentationFormat>
  <Paragraphs>473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9" baseType="lpstr">
      <vt:lpstr>Arial</vt:lpstr>
      <vt:lpstr>SimSun</vt:lpstr>
      <vt:lpstr>Wingdings</vt:lpstr>
      <vt:lpstr>Gill Sans MT</vt:lpstr>
      <vt:lpstr>Calibri</vt:lpstr>
      <vt:lpstr>Times New Roman</vt:lpstr>
      <vt:lpstr>Roboto</vt:lpstr>
      <vt:lpstr>Segoe Print</vt:lpstr>
      <vt:lpstr>Impact</vt:lpstr>
      <vt:lpstr>Microsoft YaHei</vt:lpstr>
      <vt:lpstr>Arial Unicode MS</vt:lpstr>
      <vt:lpstr>Badge</vt:lpstr>
      <vt:lpstr>PowerPoint 演示文稿</vt:lpstr>
      <vt:lpstr>medical Image Analysis</vt:lpstr>
      <vt:lpstr>medical Image Analysis</vt:lpstr>
      <vt:lpstr>medical Image Analysis</vt:lpstr>
      <vt:lpstr>medical Image Analysis</vt:lpstr>
      <vt:lpstr>medical Image Analysis</vt:lpstr>
      <vt:lpstr>medical Image Analysis</vt:lpstr>
      <vt:lpstr>medical Image Analysis</vt:lpstr>
      <vt:lpstr>medical Image Analysis</vt:lpstr>
      <vt:lpstr>medical Image Analysis</vt:lpstr>
      <vt:lpstr>medical Image Analysis</vt:lpstr>
      <vt:lpstr>medical Image Analysis</vt:lpstr>
      <vt:lpstr>medical Image Analysis</vt:lpstr>
      <vt:lpstr>medical Image Analysis</vt:lpstr>
      <vt:lpstr>medical Image Analysis</vt:lpstr>
      <vt:lpstr>medical Image Analysis</vt:lpstr>
      <vt:lpstr>medical Image Analysis</vt:lpstr>
      <vt:lpstr>medical Image Analysis</vt:lpstr>
      <vt:lpstr>medical Image Analysis</vt:lpstr>
      <vt:lpstr>medical Image Analysis</vt:lpstr>
      <vt:lpstr>medical Image Analysis</vt:lpstr>
      <vt:lpstr>medical Image Analysis</vt:lpstr>
      <vt:lpstr>medical Image Analysis</vt:lpstr>
      <vt:lpstr>medical Image Analysis</vt:lpstr>
      <vt:lpstr>medical Image Analysis</vt:lpstr>
      <vt:lpstr>medical Image Analysis</vt:lpstr>
      <vt:lpstr>medical Image Analysis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Administrator</cp:lastModifiedBy>
  <cp:revision>131</cp:revision>
  <dcterms:created xsi:type="dcterms:W3CDTF">2020-02-07T08:12:00Z</dcterms:created>
  <dcterms:modified xsi:type="dcterms:W3CDTF">2024-10-17T07:43:48Z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26F2152CE0EA4123924928DB9BD00654</vt:lpwstr>
  </property>
  <property fmtid="{D5CDD505-2E9C-101B-9397-08002B2CF9AE}" pid="3" name="KSOProductBuildVer">
    <vt:lpwstr>1033-11.2.0.10463</vt:lpwstr>
  </property>
</Properties>
</file>