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Tufuli Arabic Bold" charset="1" panose="00000800000000000000"/>
      <p:regular r:id="rId17"/>
    </p:embeddedFont>
    <p:embeddedFont>
      <p:font typeface="Open Sans Bold" charset="1" panose="020B0806030504020204"/>
      <p:regular r:id="rId18"/>
    </p:embeddedFont>
    <p:embeddedFont>
      <p:font typeface="Bukhari Script" charset="1" panose="00000500000000000000"/>
      <p:regular r:id="rId19"/>
    </p:embeddedFont>
    <p:embeddedFont>
      <p:font typeface="League Spartan" charset="1" panose="00000800000000000000"/>
      <p:regular r:id="rId20"/>
    </p:embeddedFont>
    <p:embeddedFont>
      <p:font typeface="Tufuli Arabic Medium" charset="1" panose="00000600000000000000"/>
      <p:regular r:id="rId21"/>
    </p:embeddedFont>
    <p:embeddedFont>
      <p:font typeface="Libre Baskerville Bold" charset="1" panose="020000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2.png" Type="http://schemas.openxmlformats.org/officeDocument/2006/relationships/image"/><Relationship Id="rId3" Target="../media/image43.svg" Type="http://schemas.openxmlformats.org/officeDocument/2006/relationships/image"/><Relationship Id="rId4" Target="../media/image40.png" Type="http://schemas.openxmlformats.org/officeDocument/2006/relationships/image"/><Relationship Id="rId5" Target="../media/image41.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 Id="rId4" Target="../media/image24.png" Type="http://schemas.openxmlformats.org/officeDocument/2006/relationships/image"/><Relationship Id="rId5" Target="../media/image25.svg" Type="http://schemas.openxmlformats.org/officeDocument/2006/relationships/image"/><Relationship Id="rId6" Target="../media/image26.png" Type="http://schemas.openxmlformats.org/officeDocument/2006/relationships/image"/><Relationship Id="rId7" Target="../media/image27.svg" Type="http://schemas.openxmlformats.org/officeDocument/2006/relationships/image"/><Relationship Id="rId8" Target="../media/image28.png" Type="http://schemas.openxmlformats.org/officeDocument/2006/relationships/image"/><Relationship Id="rId9" Target="../media/image29.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svg" Type="http://schemas.openxmlformats.org/officeDocument/2006/relationships/image"/><Relationship Id="rId4" Target="../media/image32.png" Type="http://schemas.openxmlformats.org/officeDocument/2006/relationships/image"/><Relationship Id="rId5" Target="../media/image33.svg" Type="http://schemas.openxmlformats.org/officeDocument/2006/relationships/image"/><Relationship Id="rId6" Target="../media/image3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5.png" Type="http://schemas.openxmlformats.org/officeDocument/2006/relationships/image"/><Relationship Id="rId3" Target="../media/image36.svg" Type="http://schemas.openxmlformats.org/officeDocument/2006/relationships/image"/><Relationship Id="rId4" Target="../media/image37.png" Type="http://schemas.openxmlformats.org/officeDocument/2006/relationships/image"/><Relationship Id="rId5" Target="../media/image38.svg" Type="http://schemas.openxmlformats.org/officeDocument/2006/relationships/image"/><Relationship Id="rId6" Target="../media/image3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0.png" Type="http://schemas.openxmlformats.org/officeDocument/2006/relationships/image"/><Relationship Id="rId3" Target="../media/image41.svg" Type="http://schemas.openxmlformats.org/officeDocument/2006/relationships/image"/><Relationship Id="rId4" Target="../media/image42.png" Type="http://schemas.openxmlformats.org/officeDocument/2006/relationships/image"/><Relationship Id="rId5" Target="../media/image43.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B39E97"/>
        </a:solidFill>
      </p:bgPr>
    </p:bg>
    <p:spTree>
      <p:nvGrpSpPr>
        <p:cNvPr id="1" name=""/>
        <p:cNvGrpSpPr/>
        <p:nvPr/>
      </p:nvGrpSpPr>
      <p:grpSpPr>
        <a:xfrm>
          <a:off x="0" y="0"/>
          <a:ext cx="0" cy="0"/>
          <a:chOff x="0" y="0"/>
          <a:chExt cx="0" cy="0"/>
        </a:xfrm>
      </p:grpSpPr>
      <p:sp>
        <p:nvSpPr>
          <p:cNvPr name="Freeform 2" id="2"/>
          <p:cNvSpPr/>
          <p:nvPr/>
        </p:nvSpPr>
        <p:spPr>
          <a:xfrm flipH="false" flipV="false" rot="0">
            <a:off x="14923720" y="6172200"/>
            <a:ext cx="3348747" cy="4114800"/>
          </a:xfrm>
          <a:custGeom>
            <a:avLst/>
            <a:gdLst/>
            <a:ahLst/>
            <a:cxnLst/>
            <a:rect r="r" b="b" t="t" l="l"/>
            <a:pathLst>
              <a:path h="4114800" w="3348747">
                <a:moveTo>
                  <a:pt x="0" y="0"/>
                </a:moveTo>
                <a:lnTo>
                  <a:pt x="3348747" y="0"/>
                </a:lnTo>
                <a:lnTo>
                  <a:pt x="334874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0" y="6172200"/>
            <a:ext cx="4262034" cy="4114800"/>
          </a:xfrm>
          <a:custGeom>
            <a:avLst/>
            <a:gdLst/>
            <a:ahLst/>
            <a:cxnLst/>
            <a:rect r="r" b="b" t="t" l="l"/>
            <a:pathLst>
              <a:path h="4114800" w="4262034">
                <a:moveTo>
                  <a:pt x="4262034" y="0"/>
                </a:moveTo>
                <a:lnTo>
                  <a:pt x="0" y="0"/>
                </a:lnTo>
                <a:lnTo>
                  <a:pt x="0" y="4114800"/>
                </a:lnTo>
                <a:lnTo>
                  <a:pt x="4262034" y="4114800"/>
                </a:lnTo>
                <a:lnTo>
                  <a:pt x="426203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830354" y="810808"/>
            <a:ext cx="14908187" cy="8665384"/>
          </a:xfrm>
          <a:custGeom>
            <a:avLst/>
            <a:gdLst/>
            <a:ahLst/>
            <a:cxnLst/>
            <a:rect r="r" b="b" t="t" l="l"/>
            <a:pathLst>
              <a:path h="8665384" w="14908187">
                <a:moveTo>
                  <a:pt x="0" y="0"/>
                </a:moveTo>
                <a:lnTo>
                  <a:pt x="14908187" y="0"/>
                </a:lnTo>
                <a:lnTo>
                  <a:pt x="14908187" y="8665384"/>
                </a:lnTo>
                <a:lnTo>
                  <a:pt x="0" y="866538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2200858" y="3427761"/>
            <a:ext cx="14167179" cy="2476500"/>
          </a:xfrm>
          <a:prstGeom prst="rect">
            <a:avLst/>
          </a:prstGeom>
        </p:spPr>
        <p:txBody>
          <a:bodyPr anchor="t" rtlCol="false" tIns="0" lIns="0" bIns="0" rIns="0">
            <a:spAutoFit/>
          </a:bodyPr>
          <a:lstStyle/>
          <a:p>
            <a:pPr algn="ctr" marL="0" indent="0" lvl="0">
              <a:lnSpc>
                <a:spcPts val="18300"/>
              </a:lnSpc>
              <a:spcBef>
                <a:spcPct val="0"/>
              </a:spcBef>
            </a:pPr>
            <a:r>
              <a:rPr lang="en-US" b="true" sz="15250">
                <a:solidFill>
                  <a:srgbClr val="3A1C08"/>
                </a:solidFill>
                <a:latin typeface="Tufuli Arabic Bold"/>
                <a:ea typeface="Tufuli Arabic Bold"/>
                <a:cs typeface="Tufuli Arabic Bold"/>
                <a:sym typeface="Tufuli Arabic Bold"/>
              </a:rPr>
              <a:t>PAWLY</a:t>
            </a:r>
          </a:p>
        </p:txBody>
      </p:sp>
      <p:sp>
        <p:nvSpPr>
          <p:cNvPr name="Freeform 6" id="6"/>
          <p:cNvSpPr/>
          <p:nvPr/>
        </p:nvSpPr>
        <p:spPr>
          <a:xfrm flipH="false" flipV="true" rot="0">
            <a:off x="14025966" y="0"/>
            <a:ext cx="4262034" cy="4114800"/>
          </a:xfrm>
          <a:custGeom>
            <a:avLst/>
            <a:gdLst/>
            <a:ahLst/>
            <a:cxnLst/>
            <a:rect r="r" b="b" t="t" l="l"/>
            <a:pathLst>
              <a:path h="4114800" w="4262034">
                <a:moveTo>
                  <a:pt x="0" y="4114800"/>
                </a:moveTo>
                <a:lnTo>
                  <a:pt x="4262034" y="4114800"/>
                </a:lnTo>
                <a:lnTo>
                  <a:pt x="4262034" y="0"/>
                </a:lnTo>
                <a:lnTo>
                  <a:pt x="0" y="0"/>
                </a:lnTo>
                <a:lnTo>
                  <a:pt x="0" y="41148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true" flipV="true" rot="0">
            <a:off x="0" y="47642"/>
            <a:ext cx="3348747" cy="4114800"/>
          </a:xfrm>
          <a:custGeom>
            <a:avLst/>
            <a:gdLst/>
            <a:ahLst/>
            <a:cxnLst/>
            <a:rect r="r" b="b" t="t" l="l"/>
            <a:pathLst>
              <a:path h="4114800" w="3348747">
                <a:moveTo>
                  <a:pt x="3348747" y="4114800"/>
                </a:moveTo>
                <a:lnTo>
                  <a:pt x="0" y="4114800"/>
                </a:lnTo>
                <a:lnTo>
                  <a:pt x="0" y="0"/>
                </a:lnTo>
                <a:lnTo>
                  <a:pt x="3348747" y="0"/>
                </a:lnTo>
                <a:lnTo>
                  <a:pt x="3348747"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8" id="8"/>
          <p:cNvSpPr txBox="true"/>
          <p:nvPr/>
        </p:nvSpPr>
        <p:spPr>
          <a:xfrm rot="0">
            <a:off x="2430915" y="5871545"/>
            <a:ext cx="14167179" cy="629919"/>
          </a:xfrm>
          <a:prstGeom prst="rect">
            <a:avLst/>
          </a:prstGeom>
        </p:spPr>
        <p:txBody>
          <a:bodyPr anchor="t" rtlCol="false" tIns="0" lIns="0" bIns="0" rIns="0">
            <a:spAutoFit/>
          </a:bodyPr>
          <a:lstStyle/>
          <a:p>
            <a:pPr algn="ctr">
              <a:lnSpc>
                <a:spcPts val="5180"/>
              </a:lnSpc>
            </a:pPr>
            <a:r>
              <a:rPr lang="en-US" sz="3700" b="true">
                <a:solidFill>
                  <a:srgbClr val="3A1C08"/>
                </a:solidFill>
                <a:latin typeface="Open Sans Bold"/>
                <a:ea typeface="Open Sans Bold"/>
                <a:cs typeface="Open Sans Bold"/>
                <a:sym typeface="Open Sans Bold"/>
              </a:rPr>
              <a:t> Pro</a:t>
            </a:r>
            <a:r>
              <a:rPr lang="en-US" b="true" sz="3700">
                <a:solidFill>
                  <a:srgbClr val="3A1C08"/>
                </a:solidFill>
                <a:latin typeface="Open Sans Bold"/>
                <a:ea typeface="Open Sans Bold"/>
                <a:cs typeface="Open Sans Bold"/>
                <a:sym typeface="Open Sans Bold"/>
              </a:rPr>
              <a:t>jet MERN pour automatiser la gestion d'une clinique</a:t>
            </a:r>
          </a:p>
        </p:txBody>
      </p:sp>
      <p:sp>
        <p:nvSpPr>
          <p:cNvPr name="TextBox 9" id="9"/>
          <p:cNvSpPr txBox="true"/>
          <p:nvPr/>
        </p:nvSpPr>
        <p:spPr>
          <a:xfrm rot="0">
            <a:off x="8607747" y="7959477"/>
            <a:ext cx="6565984" cy="1298823"/>
          </a:xfrm>
          <a:prstGeom prst="rect">
            <a:avLst/>
          </a:prstGeom>
        </p:spPr>
        <p:txBody>
          <a:bodyPr anchor="t" rtlCol="false" tIns="0" lIns="0" bIns="0" rIns="0">
            <a:spAutoFit/>
          </a:bodyPr>
          <a:lstStyle/>
          <a:p>
            <a:pPr algn="ctr">
              <a:lnSpc>
                <a:spcPts val="3486"/>
              </a:lnSpc>
            </a:pPr>
            <a:r>
              <a:rPr lang="en-US" sz="2490" b="true">
                <a:solidFill>
                  <a:srgbClr val="3A1C08"/>
                </a:solidFill>
                <a:latin typeface="Open Sans Bold"/>
                <a:ea typeface="Open Sans Bold"/>
                <a:cs typeface="Open Sans Bold"/>
                <a:sym typeface="Open Sans Bold"/>
              </a:rPr>
              <a:t>Projet présenté par: </a:t>
            </a:r>
          </a:p>
          <a:p>
            <a:pPr algn="ctr">
              <a:lnSpc>
                <a:spcPts val="3486"/>
              </a:lnSpc>
            </a:pPr>
            <a:r>
              <a:rPr lang="en-US" sz="2490" b="true">
                <a:solidFill>
                  <a:srgbClr val="3A1C08"/>
                </a:solidFill>
                <a:latin typeface="Open Sans Bold"/>
                <a:ea typeface="Open Sans Bold"/>
                <a:cs typeface="Open Sans Bold"/>
                <a:sym typeface="Open Sans Bold"/>
              </a:rPr>
              <a:t>Douae Brahimi &amp; Khadija El Achhab</a:t>
            </a:r>
          </a:p>
          <a:p>
            <a:pPr algn="ctr">
              <a:lnSpc>
                <a:spcPts val="3486"/>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B39E97"/>
        </a:solidFill>
      </p:bgPr>
    </p:bg>
    <p:spTree>
      <p:nvGrpSpPr>
        <p:cNvPr id="1" name=""/>
        <p:cNvGrpSpPr/>
        <p:nvPr/>
      </p:nvGrpSpPr>
      <p:grpSpPr>
        <a:xfrm>
          <a:off x="0" y="0"/>
          <a:ext cx="0" cy="0"/>
          <a:chOff x="0" y="0"/>
          <a:chExt cx="0" cy="0"/>
        </a:xfrm>
      </p:grpSpPr>
      <p:sp>
        <p:nvSpPr>
          <p:cNvPr name="Freeform 2" id="2"/>
          <p:cNvSpPr/>
          <p:nvPr/>
        </p:nvSpPr>
        <p:spPr>
          <a:xfrm flipH="false" flipV="true" rot="0">
            <a:off x="14025966" y="0"/>
            <a:ext cx="4262034" cy="4114800"/>
          </a:xfrm>
          <a:custGeom>
            <a:avLst/>
            <a:gdLst/>
            <a:ahLst/>
            <a:cxnLst/>
            <a:rect r="r" b="b" t="t" l="l"/>
            <a:pathLst>
              <a:path h="4114800" w="4262034">
                <a:moveTo>
                  <a:pt x="0" y="4114800"/>
                </a:moveTo>
                <a:lnTo>
                  <a:pt x="4262034" y="4114800"/>
                </a:lnTo>
                <a:lnTo>
                  <a:pt x="4262034"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0" y="6172200"/>
            <a:ext cx="4262034" cy="4114800"/>
          </a:xfrm>
          <a:custGeom>
            <a:avLst/>
            <a:gdLst/>
            <a:ahLst/>
            <a:cxnLst/>
            <a:rect r="r" b="b" t="t" l="l"/>
            <a:pathLst>
              <a:path h="4114800" w="4262034">
                <a:moveTo>
                  <a:pt x="4262034" y="0"/>
                </a:moveTo>
                <a:lnTo>
                  <a:pt x="0" y="0"/>
                </a:lnTo>
                <a:lnTo>
                  <a:pt x="0" y="4114800"/>
                </a:lnTo>
                <a:lnTo>
                  <a:pt x="4262034" y="4114800"/>
                </a:lnTo>
                <a:lnTo>
                  <a:pt x="426203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0">
            <a:off x="3568255" y="3248343"/>
            <a:ext cx="11930436" cy="6009957"/>
          </a:xfrm>
          <a:custGeom>
            <a:avLst/>
            <a:gdLst/>
            <a:ahLst/>
            <a:cxnLst/>
            <a:rect r="r" b="b" t="t" l="l"/>
            <a:pathLst>
              <a:path h="6009957" w="11930436">
                <a:moveTo>
                  <a:pt x="11930437" y="0"/>
                </a:moveTo>
                <a:lnTo>
                  <a:pt x="0" y="0"/>
                </a:lnTo>
                <a:lnTo>
                  <a:pt x="0" y="6009957"/>
                </a:lnTo>
                <a:lnTo>
                  <a:pt x="11930437" y="6009957"/>
                </a:lnTo>
                <a:lnTo>
                  <a:pt x="11930437"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4653647" y="1188403"/>
            <a:ext cx="9759653" cy="1566544"/>
          </a:xfrm>
          <a:prstGeom prst="rect">
            <a:avLst/>
          </a:prstGeom>
        </p:spPr>
        <p:txBody>
          <a:bodyPr anchor="t" rtlCol="false" tIns="0" lIns="0" bIns="0" rIns="0">
            <a:spAutoFit/>
          </a:bodyPr>
          <a:lstStyle/>
          <a:p>
            <a:pPr algn="ctr">
              <a:lnSpc>
                <a:spcPts val="12880"/>
              </a:lnSpc>
            </a:pPr>
            <a:r>
              <a:rPr lang="en-US" sz="9200" b="true">
                <a:solidFill>
                  <a:srgbClr val="3A1C08"/>
                </a:solidFill>
                <a:latin typeface="Libre Baskerville Bold"/>
                <a:ea typeface="Libre Baskerville Bold"/>
                <a:cs typeface="Libre Baskerville Bold"/>
                <a:sym typeface="Libre Baskerville Bold"/>
              </a:rPr>
              <a:t>Remerciements</a:t>
            </a:r>
          </a:p>
        </p:txBody>
      </p:sp>
      <p:sp>
        <p:nvSpPr>
          <p:cNvPr name="TextBox 6" id="6"/>
          <p:cNvSpPr txBox="true"/>
          <p:nvPr/>
        </p:nvSpPr>
        <p:spPr>
          <a:xfrm rot="0">
            <a:off x="4129173" y="4305950"/>
            <a:ext cx="10808601" cy="4952350"/>
          </a:xfrm>
          <a:prstGeom prst="rect">
            <a:avLst/>
          </a:prstGeom>
        </p:spPr>
        <p:txBody>
          <a:bodyPr anchor="t" rtlCol="false" tIns="0" lIns="0" bIns="0" rIns="0">
            <a:spAutoFit/>
          </a:bodyPr>
          <a:lstStyle/>
          <a:p>
            <a:pPr algn="ctr">
              <a:lnSpc>
                <a:spcPts val="3609"/>
              </a:lnSpc>
            </a:pPr>
            <a:r>
              <a:rPr lang="en-US" sz="2578" b="true">
                <a:solidFill>
                  <a:srgbClr val="3A1C08"/>
                </a:solidFill>
                <a:latin typeface="Tufuli Arabic Bold"/>
                <a:ea typeface="Tufuli Arabic Bold"/>
                <a:cs typeface="Tufuli Arabic Bold"/>
                <a:sym typeface="Tufuli Arabic Bold"/>
              </a:rPr>
              <a:t>Nous tenons à exprimer notre profonde gratitude à toutes les personnes qui nous ont accompagnés tout au long de ce projet.</a:t>
            </a:r>
          </a:p>
          <a:p>
            <a:pPr algn="ctr">
              <a:lnSpc>
                <a:spcPts val="3609"/>
              </a:lnSpc>
            </a:pPr>
            <a:r>
              <a:rPr lang="en-US" sz="2578" b="true">
                <a:solidFill>
                  <a:srgbClr val="3A1C08"/>
                </a:solidFill>
                <a:latin typeface="Tufuli Arabic Bold"/>
                <a:ea typeface="Tufuli Arabic Bold"/>
                <a:cs typeface="Tufuli Arabic Bold"/>
                <a:sym typeface="Tufuli Arabic Bold"/>
              </a:rPr>
              <a:t> Nous remercions tout particulièrement notre encadrant Mr Redouane Esbai pour son soutien constant, ses conseils avisés et sa disponibilité.</a:t>
            </a:r>
          </a:p>
          <a:p>
            <a:pPr algn="ctr">
              <a:lnSpc>
                <a:spcPts val="3609"/>
              </a:lnSpc>
            </a:pPr>
            <a:r>
              <a:rPr lang="en-US" sz="2578" b="true">
                <a:solidFill>
                  <a:srgbClr val="3A1C08"/>
                </a:solidFill>
                <a:latin typeface="Tufuli Arabic Bold"/>
                <a:ea typeface="Tufuli Arabic Bold"/>
                <a:cs typeface="Tufuli Arabic Bold"/>
                <a:sym typeface="Tufuli Arabic Bold"/>
              </a:rPr>
              <a:t> Nous remercions également nos proches et amis pour leurs encouragements, ainsi que toutes les personnes ayant contribué, de près ou de loin, à la réalisation de cette application.</a:t>
            </a:r>
          </a:p>
          <a:p>
            <a:pPr algn="ctr">
              <a:lnSpc>
                <a:spcPts val="6951"/>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B39E97"/>
        </a:solidFill>
      </p:bgPr>
    </p:bg>
    <p:spTree>
      <p:nvGrpSpPr>
        <p:cNvPr id="1" name=""/>
        <p:cNvGrpSpPr/>
        <p:nvPr/>
      </p:nvGrpSpPr>
      <p:grpSpPr>
        <a:xfrm>
          <a:off x="0" y="0"/>
          <a:ext cx="0" cy="0"/>
          <a:chOff x="0" y="0"/>
          <a:chExt cx="0" cy="0"/>
        </a:xfrm>
      </p:grpSpPr>
      <p:sp>
        <p:nvSpPr>
          <p:cNvPr name="Freeform 2" id="2"/>
          <p:cNvSpPr/>
          <p:nvPr/>
        </p:nvSpPr>
        <p:spPr>
          <a:xfrm flipH="false" flipV="false" rot="0">
            <a:off x="14939253" y="6219842"/>
            <a:ext cx="3348747" cy="4114800"/>
          </a:xfrm>
          <a:custGeom>
            <a:avLst/>
            <a:gdLst/>
            <a:ahLst/>
            <a:cxnLst/>
            <a:rect r="r" b="b" t="t" l="l"/>
            <a:pathLst>
              <a:path h="4114800" w="3348747">
                <a:moveTo>
                  <a:pt x="0" y="0"/>
                </a:moveTo>
                <a:lnTo>
                  <a:pt x="3348747" y="0"/>
                </a:lnTo>
                <a:lnTo>
                  <a:pt x="334874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0" y="6172200"/>
            <a:ext cx="4262034" cy="4114800"/>
          </a:xfrm>
          <a:custGeom>
            <a:avLst/>
            <a:gdLst/>
            <a:ahLst/>
            <a:cxnLst/>
            <a:rect r="r" b="b" t="t" l="l"/>
            <a:pathLst>
              <a:path h="4114800" w="4262034">
                <a:moveTo>
                  <a:pt x="4262034" y="0"/>
                </a:moveTo>
                <a:lnTo>
                  <a:pt x="0" y="0"/>
                </a:lnTo>
                <a:lnTo>
                  <a:pt x="0" y="4114800"/>
                </a:lnTo>
                <a:lnTo>
                  <a:pt x="4262034" y="4114800"/>
                </a:lnTo>
                <a:lnTo>
                  <a:pt x="426203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689906" y="592916"/>
            <a:ext cx="14908187" cy="8665384"/>
          </a:xfrm>
          <a:custGeom>
            <a:avLst/>
            <a:gdLst/>
            <a:ahLst/>
            <a:cxnLst/>
            <a:rect r="r" b="b" t="t" l="l"/>
            <a:pathLst>
              <a:path h="8665384" w="14908187">
                <a:moveTo>
                  <a:pt x="0" y="0"/>
                </a:moveTo>
                <a:lnTo>
                  <a:pt x="14908188" y="0"/>
                </a:lnTo>
                <a:lnTo>
                  <a:pt x="14908188" y="8665384"/>
                </a:lnTo>
                <a:lnTo>
                  <a:pt x="0" y="866538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true" rot="0">
            <a:off x="0" y="47642"/>
            <a:ext cx="3348747" cy="4114800"/>
          </a:xfrm>
          <a:custGeom>
            <a:avLst/>
            <a:gdLst/>
            <a:ahLst/>
            <a:cxnLst/>
            <a:rect r="r" b="b" t="t" l="l"/>
            <a:pathLst>
              <a:path h="4114800" w="3348747">
                <a:moveTo>
                  <a:pt x="3348747" y="4114800"/>
                </a:moveTo>
                <a:lnTo>
                  <a:pt x="0" y="4114800"/>
                </a:lnTo>
                <a:lnTo>
                  <a:pt x="0" y="0"/>
                </a:lnTo>
                <a:lnTo>
                  <a:pt x="3348747" y="0"/>
                </a:lnTo>
                <a:lnTo>
                  <a:pt x="3348747"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2060411" y="3914775"/>
            <a:ext cx="14167179" cy="2409825"/>
          </a:xfrm>
          <a:prstGeom prst="rect">
            <a:avLst/>
          </a:prstGeom>
        </p:spPr>
        <p:txBody>
          <a:bodyPr anchor="t" rtlCol="false" tIns="0" lIns="0" bIns="0" rIns="0">
            <a:spAutoFit/>
          </a:bodyPr>
          <a:lstStyle/>
          <a:p>
            <a:pPr algn="ctr" rtl="true" marL="0" indent="0" lvl="0">
              <a:lnSpc>
                <a:spcPts val="17820"/>
              </a:lnSpc>
              <a:spcBef>
                <a:spcPct val="0"/>
              </a:spcBef>
            </a:pPr>
            <a:r>
              <a:rPr lang="ar-EG" b="true" sz="14850">
                <a:solidFill>
                  <a:srgbClr val="3A1C08"/>
                </a:solidFill>
                <a:latin typeface="Tufuli Arabic Bold"/>
                <a:ea typeface="Tufuli Arabic Bold"/>
                <a:cs typeface="Tufuli Arabic Bold"/>
                <a:sym typeface="Tufuli Arabic Bold"/>
                <a:rtl val="true"/>
              </a:rPr>
              <a:t>! </a:t>
            </a:r>
            <a:r>
              <a:rPr lang="en-US" b="true" sz="14850">
                <a:solidFill>
                  <a:srgbClr val="3A1C08"/>
                </a:solidFill>
                <a:latin typeface="Tufuli Arabic Bold"/>
                <a:ea typeface="Tufuli Arabic Bold"/>
                <a:cs typeface="Tufuli Arabic Bold"/>
                <a:sym typeface="Tufuli Arabic Bold"/>
              </a:rPr>
              <a:t>MERCI</a:t>
            </a:r>
            <a:r>
              <a:rPr lang="ar-EG" b="true" sz="14850">
                <a:solidFill>
                  <a:srgbClr val="3A1C08"/>
                </a:solidFill>
                <a:latin typeface="Tufuli Arabic Bold"/>
                <a:ea typeface="Tufuli Arabic Bold"/>
                <a:cs typeface="Tufuli Arabic Bold"/>
                <a:sym typeface="Tufuli Arabic Bold"/>
                <a:rtl val="true"/>
              </a:rPr>
              <a:t> </a:t>
            </a:r>
          </a:p>
        </p:txBody>
      </p:sp>
      <p:sp>
        <p:nvSpPr>
          <p:cNvPr name="Freeform 7" id="7"/>
          <p:cNvSpPr/>
          <p:nvPr/>
        </p:nvSpPr>
        <p:spPr>
          <a:xfrm flipH="false" flipV="true" rot="0">
            <a:off x="14025966" y="0"/>
            <a:ext cx="4262034" cy="4114800"/>
          </a:xfrm>
          <a:custGeom>
            <a:avLst/>
            <a:gdLst/>
            <a:ahLst/>
            <a:cxnLst/>
            <a:rect r="r" b="b" t="t" l="l"/>
            <a:pathLst>
              <a:path h="4114800" w="4262034">
                <a:moveTo>
                  <a:pt x="0" y="4114800"/>
                </a:moveTo>
                <a:lnTo>
                  <a:pt x="4262034" y="4114800"/>
                </a:lnTo>
                <a:lnTo>
                  <a:pt x="4262034" y="0"/>
                </a:lnTo>
                <a:lnTo>
                  <a:pt x="0" y="0"/>
                </a:lnTo>
                <a:lnTo>
                  <a:pt x="0" y="411480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B39E97"/>
        </a:solidFill>
      </p:bgPr>
    </p:bg>
    <p:spTree>
      <p:nvGrpSpPr>
        <p:cNvPr id="1" name=""/>
        <p:cNvGrpSpPr/>
        <p:nvPr/>
      </p:nvGrpSpPr>
      <p:grpSpPr>
        <a:xfrm>
          <a:off x="0" y="0"/>
          <a:ext cx="0" cy="0"/>
          <a:chOff x="0" y="0"/>
          <a:chExt cx="0" cy="0"/>
        </a:xfrm>
      </p:grpSpPr>
      <p:sp>
        <p:nvSpPr>
          <p:cNvPr name="Freeform 2" id="2"/>
          <p:cNvSpPr/>
          <p:nvPr/>
        </p:nvSpPr>
        <p:spPr>
          <a:xfrm flipH="false" flipV="false" rot="0">
            <a:off x="-48792" y="842436"/>
            <a:ext cx="18385584" cy="9077882"/>
          </a:xfrm>
          <a:custGeom>
            <a:avLst/>
            <a:gdLst/>
            <a:ahLst/>
            <a:cxnLst/>
            <a:rect r="r" b="b" t="t" l="l"/>
            <a:pathLst>
              <a:path h="9077882" w="18385584">
                <a:moveTo>
                  <a:pt x="0" y="0"/>
                </a:moveTo>
                <a:lnTo>
                  <a:pt x="18385584" y="0"/>
                </a:lnTo>
                <a:lnTo>
                  <a:pt x="18385584" y="9077882"/>
                </a:lnTo>
                <a:lnTo>
                  <a:pt x="0" y="907788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481865" y="1158074"/>
            <a:ext cx="9226686" cy="2298091"/>
          </a:xfrm>
          <a:prstGeom prst="rect">
            <a:avLst/>
          </a:prstGeom>
        </p:spPr>
        <p:txBody>
          <a:bodyPr anchor="t" rtlCol="false" tIns="0" lIns="0" bIns="0" rIns="0">
            <a:spAutoFit/>
          </a:bodyPr>
          <a:lstStyle/>
          <a:p>
            <a:pPr algn="ctr">
              <a:lnSpc>
                <a:spcPts val="18758"/>
              </a:lnSpc>
            </a:pPr>
            <a:r>
              <a:rPr lang="en-US" sz="13398">
                <a:solidFill>
                  <a:srgbClr val="3A1C08"/>
                </a:solidFill>
                <a:latin typeface="Bukhari Script"/>
                <a:ea typeface="Bukhari Script"/>
                <a:cs typeface="Bukhari Script"/>
                <a:sym typeface="Bukhari Script"/>
              </a:rPr>
              <a:t>Sommaire</a:t>
            </a:r>
          </a:p>
        </p:txBody>
      </p:sp>
      <p:sp>
        <p:nvSpPr>
          <p:cNvPr name="TextBox 4" id="4"/>
          <p:cNvSpPr txBox="true"/>
          <p:nvPr/>
        </p:nvSpPr>
        <p:spPr>
          <a:xfrm rot="0">
            <a:off x="2279749" y="3916233"/>
            <a:ext cx="4594656" cy="596900"/>
          </a:xfrm>
          <a:prstGeom prst="rect">
            <a:avLst/>
          </a:prstGeom>
        </p:spPr>
        <p:txBody>
          <a:bodyPr anchor="t" rtlCol="false" tIns="0" lIns="0" bIns="0" rIns="0">
            <a:spAutoFit/>
          </a:bodyPr>
          <a:lstStyle/>
          <a:p>
            <a:pPr algn="ctr">
              <a:lnSpc>
                <a:spcPts val="4900"/>
              </a:lnSpc>
            </a:pPr>
            <a:r>
              <a:rPr lang="en-US" sz="3500" b="true">
                <a:solidFill>
                  <a:srgbClr val="3A1C08"/>
                </a:solidFill>
                <a:latin typeface="Open Sans Bold"/>
                <a:ea typeface="Open Sans Bold"/>
                <a:cs typeface="Open Sans Bold"/>
                <a:sym typeface="Open Sans Bold"/>
              </a:rPr>
              <a:t>Problématique</a:t>
            </a:r>
          </a:p>
        </p:txBody>
      </p:sp>
      <p:sp>
        <p:nvSpPr>
          <p:cNvPr name="TextBox 5" id="5"/>
          <p:cNvSpPr txBox="true"/>
          <p:nvPr/>
        </p:nvSpPr>
        <p:spPr>
          <a:xfrm rot="0">
            <a:off x="2813319" y="5207636"/>
            <a:ext cx="4137521" cy="596899"/>
          </a:xfrm>
          <a:prstGeom prst="rect">
            <a:avLst/>
          </a:prstGeom>
        </p:spPr>
        <p:txBody>
          <a:bodyPr anchor="t" rtlCol="false" tIns="0" lIns="0" bIns="0" rIns="0">
            <a:spAutoFit/>
          </a:bodyPr>
          <a:lstStyle/>
          <a:p>
            <a:pPr algn="ctr">
              <a:lnSpc>
                <a:spcPts val="4900"/>
              </a:lnSpc>
            </a:pPr>
            <a:r>
              <a:rPr lang="en-US" sz="3500" b="true">
                <a:solidFill>
                  <a:srgbClr val="3A1C08"/>
                </a:solidFill>
                <a:latin typeface="Open Sans Bold"/>
                <a:ea typeface="Open Sans Bold"/>
                <a:cs typeface="Open Sans Bold"/>
                <a:sym typeface="Open Sans Bold"/>
              </a:rPr>
              <a:t>Objectifs du projet</a:t>
            </a:r>
          </a:p>
        </p:txBody>
      </p:sp>
      <p:sp>
        <p:nvSpPr>
          <p:cNvPr name="TextBox 6" id="6"/>
          <p:cNvSpPr txBox="true"/>
          <p:nvPr/>
        </p:nvSpPr>
        <p:spPr>
          <a:xfrm rot="0">
            <a:off x="1217793" y="6385082"/>
            <a:ext cx="6864251" cy="596899"/>
          </a:xfrm>
          <a:prstGeom prst="rect">
            <a:avLst/>
          </a:prstGeom>
        </p:spPr>
        <p:txBody>
          <a:bodyPr anchor="t" rtlCol="false" tIns="0" lIns="0" bIns="0" rIns="0">
            <a:spAutoFit/>
          </a:bodyPr>
          <a:lstStyle/>
          <a:p>
            <a:pPr algn="ctr">
              <a:lnSpc>
                <a:spcPts val="4900"/>
              </a:lnSpc>
            </a:pPr>
            <a:r>
              <a:rPr lang="en-US" sz="3500" b="true">
                <a:solidFill>
                  <a:srgbClr val="3A1C08"/>
                </a:solidFill>
                <a:latin typeface="Open Sans Bold"/>
                <a:ea typeface="Open Sans Bold"/>
                <a:cs typeface="Open Sans Bold"/>
                <a:sym typeface="Open Sans Bold"/>
              </a:rPr>
              <a:t>Pourquoi MERN?</a:t>
            </a:r>
          </a:p>
        </p:txBody>
      </p:sp>
      <p:sp>
        <p:nvSpPr>
          <p:cNvPr name="TextBox 7" id="7"/>
          <p:cNvSpPr txBox="true"/>
          <p:nvPr/>
        </p:nvSpPr>
        <p:spPr>
          <a:xfrm rot="0">
            <a:off x="2279749" y="7658406"/>
            <a:ext cx="6864251" cy="596899"/>
          </a:xfrm>
          <a:prstGeom prst="rect">
            <a:avLst/>
          </a:prstGeom>
        </p:spPr>
        <p:txBody>
          <a:bodyPr anchor="t" rtlCol="false" tIns="0" lIns="0" bIns="0" rIns="0">
            <a:spAutoFit/>
          </a:bodyPr>
          <a:lstStyle/>
          <a:p>
            <a:pPr algn="ctr">
              <a:lnSpc>
                <a:spcPts val="4900"/>
              </a:lnSpc>
            </a:pPr>
            <a:r>
              <a:rPr lang="en-US" sz="3500" b="true">
                <a:solidFill>
                  <a:srgbClr val="3A1C08"/>
                </a:solidFill>
                <a:latin typeface="Open Sans Bold"/>
                <a:ea typeface="Open Sans Bold"/>
                <a:cs typeface="Open Sans Bold"/>
                <a:sym typeface="Open Sans Bold"/>
              </a:rPr>
              <a:t>  F</a:t>
            </a:r>
            <a:r>
              <a:rPr lang="en-US" b="true" sz="3500">
                <a:solidFill>
                  <a:srgbClr val="3A1C08"/>
                </a:solidFill>
                <a:latin typeface="Open Sans Bold"/>
                <a:ea typeface="Open Sans Bold"/>
                <a:cs typeface="Open Sans Bold"/>
                <a:sym typeface="Open Sans Bold"/>
              </a:rPr>
              <a:t>onctionnalités principales</a:t>
            </a:r>
          </a:p>
        </p:txBody>
      </p:sp>
      <p:sp>
        <p:nvSpPr>
          <p:cNvPr name="TextBox 8" id="8"/>
          <p:cNvSpPr txBox="true"/>
          <p:nvPr/>
        </p:nvSpPr>
        <p:spPr>
          <a:xfrm rot="0">
            <a:off x="10426948" y="3893185"/>
            <a:ext cx="4366547" cy="596899"/>
          </a:xfrm>
          <a:prstGeom prst="rect">
            <a:avLst/>
          </a:prstGeom>
        </p:spPr>
        <p:txBody>
          <a:bodyPr anchor="t" rtlCol="false" tIns="0" lIns="0" bIns="0" rIns="0">
            <a:spAutoFit/>
          </a:bodyPr>
          <a:lstStyle/>
          <a:p>
            <a:pPr algn="ctr">
              <a:lnSpc>
                <a:spcPts val="4900"/>
              </a:lnSpc>
            </a:pPr>
            <a:r>
              <a:rPr lang="en-US" b="true" sz="3500">
                <a:solidFill>
                  <a:srgbClr val="3A1C08"/>
                </a:solidFill>
                <a:latin typeface="Open Sans Bold"/>
                <a:ea typeface="Open Sans Bold"/>
                <a:cs typeface="Open Sans Bold"/>
                <a:sym typeface="Open Sans Bold"/>
              </a:rPr>
              <a:t>Architecture MERN</a:t>
            </a:r>
          </a:p>
        </p:txBody>
      </p:sp>
      <p:sp>
        <p:nvSpPr>
          <p:cNvPr name="TextBox 9" id="9"/>
          <p:cNvSpPr txBox="true"/>
          <p:nvPr/>
        </p:nvSpPr>
        <p:spPr>
          <a:xfrm rot="0">
            <a:off x="10426948" y="5207636"/>
            <a:ext cx="4298355" cy="596899"/>
          </a:xfrm>
          <a:prstGeom prst="rect">
            <a:avLst/>
          </a:prstGeom>
        </p:spPr>
        <p:txBody>
          <a:bodyPr anchor="t" rtlCol="false" tIns="0" lIns="0" bIns="0" rIns="0">
            <a:spAutoFit/>
          </a:bodyPr>
          <a:lstStyle/>
          <a:p>
            <a:pPr algn="ctr">
              <a:lnSpc>
                <a:spcPts val="4900"/>
              </a:lnSpc>
            </a:pPr>
            <a:r>
              <a:rPr lang="en-US" sz="3500" b="true">
                <a:solidFill>
                  <a:srgbClr val="3A1C08"/>
                </a:solidFill>
                <a:latin typeface="Open Sans Bold"/>
                <a:ea typeface="Open Sans Bold"/>
                <a:cs typeface="Open Sans Bold"/>
                <a:sym typeface="Open Sans Bold"/>
              </a:rPr>
              <a:t>M</a:t>
            </a:r>
            <a:r>
              <a:rPr lang="en-US" b="true" sz="3500">
                <a:solidFill>
                  <a:srgbClr val="3A1C08"/>
                </a:solidFill>
                <a:latin typeface="Open Sans Bold"/>
                <a:ea typeface="Open Sans Bold"/>
                <a:cs typeface="Open Sans Bold"/>
                <a:sym typeface="Open Sans Bold"/>
              </a:rPr>
              <a:t>odèle de données</a:t>
            </a:r>
          </a:p>
        </p:txBody>
      </p:sp>
      <p:sp>
        <p:nvSpPr>
          <p:cNvPr name="TextBox 10" id="10"/>
          <p:cNvSpPr txBox="true"/>
          <p:nvPr/>
        </p:nvSpPr>
        <p:spPr>
          <a:xfrm rot="0">
            <a:off x="8880089" y="6385082"/>
            <a:ext cx="8178900" cy="596899"/>
          </a:xfrm>
          <a:prstGeom prst="rect">
            <a:avLst/>
          </a:prstGeom>
        </p:spPr>
        <p:txBody>
          <a:bodyPr anchor="t" rtlCol="false" tIns="0" lIns="0" bIns="0" rIns="0">
            <a:spAutoFit/>
          </a:bodyPr>
          <a:lstStyle/>
          <a:p>
            <a:pPr algn="ctr">
              <a:lnSpc>
                <a:spcPts val="4900"/>
              </a:lnSpc>
            </a:pPr>
            <a:r>
              <a:rPr lang="en-US" b="true" sz="3500">
                <a:solidFill>
                  <a:srgbClr val="3A1C08"/>
                </a:solidFill>
                <a:latin typeface="Open Sans Bold"/>
                <a:ea typeface="Open Sans Bold"/>
                <a:cs typeface="Open Sans Bold"/>
                <a:sym typeface="Open Sans Bold"/>
              </a:rPr>
              <a:t>Aperçu de l’application</a:t>
            </a:r>
          </a:p>
        </p:txBody>
      </p:sp>
      <p:sp>
        <p:nvSpPr>
          <p:cNvPr name="TextBox 11" id="11"/>
          <p:cNvSpPr txBox="true"/>
          <p:nvPr/>
        </p:nvSpPr>
        <p:spPr>
          <a:xfrm rot="0">
            <a:off x="8501650" y="7693339"/>
            <a:ext cx="10413803" cy="596899"/>
          </a:xfrm>
          <a:prstGeom prst="rect">
            <a:avLst/>
          </a:prstGeom>
        </p:spPr>
        <p:txBody>
          <a:bodyPr anchor="t" rtlCol="false" tIns="0" lIns="0" bIns="0" rIns="0">
            <a:spAutoFit/>
          </a:bodyPr>
          <a:lstStyle/>
          <a:p>
            <a:pPr algn="ctr">
              <a:lnSpc>
                <a:spcPts val="4900"/>
              </a:lnSpc>
            </a:pPr>
            <a:r>
              <a:rPr lang="en-US" sz="3500" b="true">
                <a:solidFill>
                  <a:srgbClr val="3A1C08"/>
                </a:solidFill>
                <a:latin typeface="Open Sans Bold"/>
                <a:ea typeface="Open Sans Bold"/>
                <a:cs typeface="Open Sans Bold"/>
                <a:sym typeface="Open Sans Bold"/>
              </a:rPr>
              <a:t>Bilan</a:t>
            </a:r>
            <a:r>
              <a:rPr lang="en-US" b="true" sz="3500">
                <a:solidFill>
                  <a:srgbClr val="3A1C08"/>
                </a:solidFill>
                <a:latin typeface="Open Sans Bold"/>
                <a:ea typeface="Open Sans Bold"/>
                <a:cs typeface="Open Sans Bold"/>
                <a:sym typeface="Open Sans Bold"/>
              </a:rPr>
              <a:t> &amp; pistes d’amélioration</a:t>
            </a:r>
          </a:p>
        </p:txBody>
      </p:sp>
      <p:grpSp>
        <p:nvGrpSpPr>
          <p:cNvPr name="Group 12" id="12"/>
          <p:cNvGrpSpPr/>
          <p:nvPr/>
        </p:nvGrpSpPr>
        <p:grpSpPr>
          <a:xfrm rot="0">
            <a:off x="1472110" y="3707646"/>
            <a:ext cx="999095" cy="1041004"/>
            <a:chOff x="0" y="0"/>
            <a:chExt cx="812800" cy="846895"/>
          </a:xfrm>
        </p:grpSpPr>
        <p:sp>
          <p:nvSpPr>
            <p:cNvPr name="Freeform 13" id="13"/>
            <p:cNvSpPr/>
            <p:nvPr/>
          </p:nvSpPr>
          <p:spPr>
            <a:xfrm flipH="false" flipV="false" rot="0">
              <a:off x="0" y="0"/>
              <a:ext cx="812800" cy="846895"/>
            </a:xfrm>
            <a:custGeom>
              <a:avLst/>
              <a:gdLst/>
              <a:ahLst/>
              <a:cxnLst/>
              <a:rect r="r" b="b" t="t" l="l"/>
              <a:pathLst>
                <a:path h="846895" w="812800">
                  <a:moveTo>
                    <a:pt x="406400" y="0"/>
                  </a:moveTo>
                  <a:cubicBezTo>
                    <a:pt x="181951" y="0"/>
                    <a:pt x="0" y="189584"/>
                    <a:pt x="0" y="423447"/>
                  </a:cubicBezTo>
                  <a:cubicBezTo>
                    <a:pt x="0" y="657311"/>
                    <a:pt x="181951" y="846895"/>
                    <a:pt x="406400" y="846895"/>
                  </a:cubicBezTo>
                  <a:cubicBezTo>
                    <a:pt x="630849" y="846895"/>
                    <a:pt x="812800" y="657311"/>
                    <a:pt x="812800" y="423447"/>
                  </a:cubicBezTo>
                  <a:cubicBezTo>
                    <a:pt x="812800" y="189584"/>
                    <a:pt x="630849" y="0"/>
                    <a:pt x="406400" y="0"/>
                  </a:cubicBezTo>
                  <a:close/>
                </a:path>
              </a:pathLst>
            </a:custGeom>
            <a:solidFill>
              <a:srgbClr val="895E46"/>
            </a:solidFill>
          </p:spPr>
        </p:sp>
        <p:sp>
          <p:nvSpPr>
            <p:cNvPr name="TextBox 14" id="14"/>
            <p:cNvSpPr txBox="true"/>
            <p:nvPr/>
          </p:nvSpPr>
          <p:spPr>
            <a:xfrm>
              <a:off x="76200" y="12721"/>
              <a:ext cx="660400" cy="754777"/>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1318998" y="3733799"/>
            <a:ext cx="1378290"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Open Sans Bold"/>
                <a:ea typeface="Open Sans Bold"/>
                <a:cs typeface="Open Sans Bold"/>
                <a:sym typeface="Open Sans Bold"/>
              </a:rPr>
              <a:t>01</a:t>
            </a:r>
          </a:p>
        </p:txBody>
      </p:sp>
      <p:grpSp>
        <p:nvGrpSpPr>
          <p:cNvPr name="Group 16" id="16"/>
          <p:cNvGrpSpPr/>
          <p:nvPr/>
        </p:nvGrpSpPr>
        <p:grpSpPr>
          <a:xfrm rot="0">
            <a:off x="1472110" y="5039875"/>
            <a:ext cx="999095" cy="999095"/>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95E46"/>
            </a:solidFill>
          </p:spPr>
        </p:sp>
        <p:sp>
          <p:nvSpPr>
            <p:cNvPr name="TextBox 18" id="18"/>
            <p:cNvSpPr txBox="true"/>
            <p:nvPr/>
          </p:nvSpPr>
          <p:spPr>
            <a:xfrm>
              <a:off x="76200" y="9525"/>
              <a:ext cx="660400" cy="727075"/>
            </a:xfrm>
            <a:prstGeom prst="rect">
              <a:avLst/>
            </a:prstGeom>
          </p:spPr>
          <p:txBody>
            <a:bodyPr anchor="ctr" rtlCol="false" tIns="50800" lIns="50800" bIns="50800" rIns="50800"/>
            <a:lstStyle/>
            <a:p>
              <a:pPr algn="ctr">
                <a:lnSpc>
                  <a:spcPts val="2659"/>
                </a:lnSpc>
              </a:pPr>
            </a:p>
          </p:txBody>
        </p:sp>
      </p:grpSp>
      <p:sp>
        <p:nvSpPr>
          <p:cNvPr name="TextBox 19" id="19"/>
          <p:cNvSpPr txBox="true"/>
          <p:nvPr/>
        </p:nvSpPr>
        <p:spPr>
          <a:xfrm rot="0">
            <a:off x="1282512" y="5016559"/>
            <a:ext cx="1378290"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Open Sans Bold"/>
                <a:ea typeface="Open Sans Bold"/>
                <a:cs typeface="Open Sans Bold"/>
                <a:sym typeface="Open Sans Bold"/>
              </a:rPr>
              <a:t>02</a:t>
            </a:r>
          </a:p>
        </p:txBody>
      </p:sp>
      <p:grpSp>
        <p:nvGrpSpPr>
          <p:cNvPr name="Group 20" id="20"/>
          <p:cNvGrpSpPr/>
          <p:nvPr/>
        </p:nvGrpSpPr>
        <p:grpSpPr>
          <a:xfrm rot="0">
            <a:off x="1472110" y="6238239"/>
            <a:ext cx="999095" cy="1041004"/>
            <a:chOff x="0" y="0"/>
            <a:chExt cx="812800" cy="846895"/>
          </a:xfrm>
        </p:grpSpPr>
        <p:sp>
          <p:nvSpPr>
            <p:cNvPr name="Freeform 21" id="21"/>
            <p:cNvSpPr/>
            <p:nvPr/>
          </p:nvSpPr>
          <p:spPr>
            <a:xfrm flipH="false" flipV="false" rot="0">
              <a:off x="0" y="0"/>
              <a:ext cx="812800" cy="846895"/>
            </a:xfrm>
            <a:custGeom>
              <a:avLst/>
              <a:gdLst/>
              <a:ahLst/>
              <a:cxnLst/>
              <a:rect r="r" b="b" t="t" l="l"/>
              <a:pathLst>
                <a:path h="846895" w="812800">
                  <a:moveTo>
                    <a:pt x="406400" y="0"/>
                  </a:moveTo>
                  <a:cubicBezTo>
                    <a:pt x="181951" y="0"/>
                    <a:pt x="0" y="189584"/>
                    <a:pt x="0" y="423447"/>
                  </a:cubicBezTo>
                  <a:cubicBezTo>
                    <a:pt x="0" y="657311"/>
                    <a:pt x="181951" y="846895"/>
                    <a:pt x="406400" y="846895"/>
                  </a:cubicBezTo>
                  <a:cubicBezTo>
                    <a:pt x="630849" y="846895"/>
                    <a:pt x="812800" y="657311"/>
                    <a:pt x="812800" y="423447"/>
                  </a:cubicBezTo>
                  <a:cubicBezTo>
                    <a:pt x="812800" y="189584"/>
                    <a:pt x="630849" y="0"/>
                    <a:pt x="406400" y="0"/>
                  </a:cubicBezTo>
                  <a:close/>
                </a:path>
              </a:pathLst>
            </a:custGeom>
            <a:solidFill>
              <a:srgbClr val="895E46"/>
            </a:solidFill>
          </p:spPr>
        </p:sp>
        <p:sp>
          <p:nvSpPr>
            <p:cNvPr name="TextBox 22" id="22"/>
            <p:cNvSpPr txBox="true"/>
            <p:nvPr/>
          </p:nvSpPr>
          <p:spPr>
            <a:xfrm>
              <a:off x="76200" y="12721"/>
              <a:ext cx="660400" cy="754777"/>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1472110" y="7478513"/>
            <a:ext cx="999095" cy="1041004"/>
            <a:chOff x="0" y="0"/>
            <a:chExt cx="812800" cy="846895"/>
          </a:xfrm>
        </p:grpSpPr>
        <p:sp>
          <p:nvSpPr>
            <p:cNvPr name="Freeform 24" id="24"/>
            <p:cNvSpPr/>
            <p:nvPr/>
          </p:nvSpPr>
          <p:spPr>
            <a:xfrm flipH="false" flipV="false" rot="0">
              <a:off x="0" y="0"/>
              <a:ext cx="812800" cy="846895"/>
            </a:xfrm>
            <a:custGeom>
              <a:avLst/>
              <a:gdLst/>
              <a:ahLst/>
              <a:cxnLst/>
              <a:rect r="r" b="b" t="t" l="l"/>
              <a:pathLst>
                <a:path h="846895" w="812800">
                  <a:moveTo>
                    <a:pt x="406400" y="0"/>
                  </a:moveTo>
                  <a:cubicBezTo>
                    <a:pt x="181951" y="0"/>
                    <a:pt x="0" y="189584"/>
                    <a:pt x="0" y="423447"/>
                  </a:cubicBezTo>
                  <a:cubicBezTo>
                    <a:pt x="0" y="657311"/>
                    <a:pt x="181951" y="846895"/>
                    <a:pt x="406400" y="846895"/>
                  </a:cubicBezTo>
                  <a:cubicBezTo>
                    <a:pt x="630849" y="846895"/>
                    <a:pt x="812800" y="657311"/>
                    <a:pt x="812800" y="423447"/>
                  </a:cubicBezTo>
                  <a:cubicBezTo>
                    <a:pt x="812800" y="189584"/>
                    <a:pt x="630849" y="0"/>
                    <a:pt x="406400" y="0"/>
                  </a:cubicBezTo>
                  <a:close/>
                </a:path>
              </a:pathLst>
            </a:custGeom>
            <a:solidFill>
              <a:srgbClr val="895E46"/>
            </a:solidFill>
          </p:spPr>
        </p:sp>
        <p:sp>
          <p:nvSpPr>
            <p:cNvPr name="TextBox 25" id="25"/>
            <p:cNvSpPr txBox="true"/>
            <p:nvPr/>
          </p:nvSpPr>
          <p:spPr>
            <a:xfrm>
              <a:off x="76200" y="12721"/>
              <a:ext cx="660400" cy="754777"/>
            </a:xfrm>
            <a:prstGeom prst="rect">
              <a:avLst/>
            </a:prstGeom>
          </p:spPr>
          <p:txBody>
            <a:bodyPr anchor="ctr" rtlCol="false" tIns="50800" lIns="50800" bIns="50800" rIns="50800"/>
            <a:lstStyle/>
            <a:p>
              <a:pPr algn="ctr">
                <a:lnSpc>
                  <a:spcPts val="2659"/>
                </a:lnSpc>
              </a:pPr>
            </a:p>
          </p:txBody>
        </p:sp>
      </p:grpSp>
      <p:sp>
        <p:nvSpPr>
          <p:cNvPr name="TextBox 26" id="26"/>
          <p:cNvSpPr txBox="true"/>
          <p:nvPr/>
        </p:nvSpPr>
        <p:spPr>
          <a:xfrm rot="0">
            <a:off x="1282512" y="6267569"/>
            <a:ext cx="1378290"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Open Sans Bold"/>
                <a:ea typeface="Open Sans Bold"/>
                <a:cs typeface="Open Sans Bold"/>
                <a:sym typeface="Open Sans Bold"/>
              </a:rPr>
              <a:t>03</a:t>
            </a:r>
          </a:p>
        </p:txBody>
      </p:sp>
      <p:sp>
        <p:nvSpPr>
          <p:cNvPr name="TextBox 27" id="27"/>
          <p:cNvSpPr txBox="true"/>
          <p:nvPr/>
        </p:nvSpPr>
        <p:spPr>
          <a:xfrm rot="0">
            <a:off x="1282512" y="7479269"/>
            <a:ext cx="1378290"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Open Sans Bold"/>
                <a:ea typeface="Open Sans Bold"/>
                <a:cs typeface="Open Sans Bold"/>
                <a:sym typeface="Open Sans Bold"/>
              </a:rPr>
              <a:t>04</a:t>
            </a:r>
          </a:p>
        </p:txBody>
      </p:sp>
      <p:grpSp>
        <p:nvGrpSpPr>
          <p:cNvPr name="Group 28" id="28"/>
          <p:cNvGrpSpPr/>
          <p:nvPr/>
        </p:nvGrpSpPr>
        <p:grpSpPr>
          <a:xfrm rot="0">
            <a:off x="9095208" y="3779796"/>
            <a:ext cx="999095" cy="1041004"/>
            <a:chOff x="0" y="0"/>
            <a:chExt cx="812800" cy="846895"/>
          </a:xfrm>
        </p:grpSpPr>
        <p:sp>
          <p:nvSpPr>
            <p:cNvPr name="Freeform 29" id="29"/>
            <p:cNvSpPr/>
            <p:nvPr/>
          </p:nvSpPr>
          <p:spPr>
            <a:xfrm flipH="false" flipV="false" rot="0">
              <a:off x="0" y="0"/>
              <a:ext cx="812800" cy="846895"/>
            </a:xfrm>
            <a:custGeom>
              <a:avLst/>
              <a:gdLst/>
              <a:ahLst/>
              <a:cxnLst/>
              <a:rect r="r" b="b" t="t" l="l"/>
              <a:pathLst>
                <a:path h="846895" w="812800">
                  <a:moveTo>
                    <a:pt x="406400" y="0"/>
                  </a:moveTo>
                  <a:cubicBezTo>
                    <a:pt x="181951" y="0"/>
                    <a:pt x="0" y="189584"/>
                    <a:pt x="0" y="423447"/>
                  </a:cubicBezTo>
                  <a:cubicBezTo>
                    <a:pt x="0" y="657311"/>
                    <a:pt x="181951" y="846895"/>
                    <a:pt x="406400" y="846895"/>
                  </a:cubicBezTo>
                  <a:cubicBezTo>
                    <a:pt x="630849" y="846895"/>
                    <a:pt x="812800" y="657311"/>
                    <a:pt x="812800" y="423447"/>
                  </a:cubicBezTo>
                  <a:cubicBezTo>
                    <a:pt x="812800" y="189584"/>
                    <a:pt x="630849" y="0"/>
                    <a:pt x="406400" y="0"/>
                  </a:cubicBezTo>
                  <a:close/>
                </a:path>
              </a:pathLst>
            </a:custGeom>
            <a:solidFill>
              <a:srgbClr val="895E46"/>
            </a:solidFill>
          </p:spPr>
        </p:sp>
        <p:sp>
          <p:nvSpPr>
            <p:cNvPr name="TextBox 30" id="30"/>
            <p:cNvSpPr txBox="true"/>
            <p:nvPr/>
          </p:nvSpPr>
          <p:spPr>
            <a:xfrm>
              <a:off x="76200" y="12721"/>
              <a:ext cx="660400" cy="754777"/>
            </a:xfrm>
            <a:prstGeom prst="rect">
              <a:avLst/>
            </a:prstGeom>
          </p:spPr>
          <p:txBody>
            <a:bodyPr anchor="ctr" rtlCol="false" tIns="50800" lIns="50800" bIns="50800" rIns="50800"/>
            <a:lstStyle/>
            <a:p>
              <a:pPr algn="ctr">
                <a:lnSpc>
                  <a:spcPts val="2659"/>
                </a:lnSpc>
              </a:pPr>
            </a:p>
          </p:txBody>
        </p:sp>
      </p:grpSp>
      <p:grpSp>
        <p:nvGrpSpPr>
          <p:cNvPr name="Group 31" id="31"/>
          <p:cNvGrpSpPr/>
          <p:nvPr/>
        </p:nvGrpSpPr>
        <p:grpSpPr>
          <a:xfrm rot="0">
            <a:off x="9095208" y="5039875"/>
            <a:ext cx="999095" cy="1041004"/>
            <a:chOff x="0" y="0"/>
            <a:chExt cx="812800" cy="846895"/>
          </a:xfrm>
        </p:grpSpPr>
        <p:sp>
          <p:nvSpPr>
            <p:cNvPr name="Freeform 32" id="32"/>
            <p:cNvSpPr/>
            <p:nvPr/>
          </p:nvSpPr>
          <p:spPr>
            <a:xfrm flipH="false" flipV="false" rot="0">
              <a:off x="0" y="0"/>
              <a:ext cx="812800" cy="846895"/>
            </a:xfrm>
            <a:custGeom>
              <a:avLst/>
              <a:gdLst/>
              <a:ahLst/>
              <a:cxnLst/>
              <a:rect r="r" b="b" t="t" l="l"/>
              <a:pathLst>
                <a:path h="846895" w="812800">
                  <a:moveTo>
                    <a:pt x="406400" y="0"/>
                  </a:moveTo>
                  <a:cubicBezTo>
                    <a:pt x="181951" y="0"/>
                    <a:pt x="0" y="189584"/>
                    <a:pt x="0" y="423447"/>
                  </a:cubicBezTo>
                  <a:cubicBezTo>
                    <a:pt x="0" y="657311"/>
                    <a:pt x="181951" y="846895"/>
                    <a:pt x="406400" y="846895"/>
                  </a:cubicBezTo>
                  <a:cubicBezTo>
                    <a:pt x="630849" y="846895"/>
                    <a:pt x="812800" y="657311"/>
                    <a:pt x="812800" y="423447"/>
                  </a:cubicBezTo>
                  <a:cubicBezTo>
                    <a:pt x="812800" y="189584"/>
                    <a:pt x="630849" y="0"/>
                    <a:pt x="406400" y="0"/>
                  </a:cubicBezTo>
                  <a:close/>
                </a:path>
              </a:pathLst>
            </a:custGeom>
            <a:solidFill>
              <a:srgbClr val="895E46"/>
            </a:solidFill>
          </p:spPr>
        </p:sp>
        <p:sp>
          <p:nvSpPr>
            <p:cNvPr name="TextBox 33" id="33"/>
            <p:cNvSpPr txBox="true"/>
            <p:nvPr/>
          </p:nvSpPr>
          <p:spPr>
            <a:xfrm>
              <a:off x="76200" y="12721"/>
              <a:ext cx="660400" cy="754777"/>
            </a:xfrm>
            <a:prstGeom prst="rect">
              <a:avLst/>
            </a:prstGeom>
          </p:spPr>
          <p:txBody>
            <a:bodyPr anchor="ctr" rtlCol="false" tIns="50800" lIns="50800" bIns="50800" rIns="50800"/>
            <a:lstStyle/>
            <a:p>
              <a:pPr algn="ctr">
                <a:lnSpc>
                  <a:spcPts val="2659"/>
                </a:lnSpc>
              </a:pPr>
            </a:p>
          </p:txBody>
        </p:sp>
      </p:grpSp>
      <p:grpSp>
        <p:nvGrpSpPr>
          <p:cNvPr name="Group 34" id="34"/>
          <p:cNvGrpSpPr/>
          <p:nvPr/>
        </p:nvGrpSpPr>
        <p:grpSpPr>
          <a:xfrm rot="0">
            <a:off x="9144000" y="6245927"/>
            <a:ext cx="999095" cy="1041004"/>
            <a:chOff x="0" y="0"/>
            <a:chExt cx="812800" cy="846895"/>
          </a:xfrm>
        </p:grpSpPr>
        <p:sp>
          <p:nvSpPr>
            <p:cNvPr name="Freeform 35" id="35"/>
            <p:cNvSpPr/>
            <p:nvPr/>
          </p:nvSpPr>
          <p:spPr>
            <a:xfrm flipH="false" flipV="false" rot="0">
              <a:off x="0" y="0"/>
              <a:ext cx="812800" cy="846895"/>
            </a:xfrm>
            <a:custGeom>
              <a:avLst/>
              <a:gdLst/>
              <a:ahLst/>
              <a:cxnLst/>
              <a:rect r="r" b="b" t="t" l="l"/>
              <a:pathLst>
                <a:path h="846895" w="812800">
                  <a:moveTo>
                    <a:pt x="406400" y="0"/>
                  </a:moveTo>
                  <a:cubicBezTo>
                    <a:pt x="181951" y="0"/>
                    <a:pt x="0" y="189584"/>
                    <a:pt x="0" y="423447"/>
                  </a:cubicBezTo>
                  <a:cubicBezTo>
                    <a:pt x="0" y="657311"/>
                    <a:pt x="181951" y="846895"/>
                    <a:pt x="406400" y="846895"/>
                  </a:cubicBezTo>
                  <a:cubicBezTo>
                    <a:pt x="630849" y="846895"/>
                    <a:pt x="812800" y="657311"/>
                    <a:pt x="812800" y="423447"/>
                  </a:cubicBezTo>
                  <a:cubicBezTo>
                    <a:pt x="812800" y="189584"/>
                    <a:pt x="630849" y="0"/>
                    <a:pt x="406400" y="0"/>
                  </a:cubicBezTo>
                  <a:close/>
                </a:path>
              </a:pathLst>
            </a:custGeom>
            <a:solidFill>
              <a:srgbClr val="895E46"/>
            </a:solidFill>
          </p:spPr>
        </p:sp>
        <p:sp>
          <p:nvSpPr>
            <p:cNvPr name="TextBox 36" id="36"/>
            <p:cNvSpPr txBox="true"/>
            <p:nvPr/>
          </p:nvSpPr>
          <p:spPr>
            <a:xfrm>
              <a:off x="76200" y="12721"/>
              <a:ext cx="660400" cy="754777"/>
            </a:xfrm>
            <a:prstGeom prst="rect">
              <a:avLst/>
            </a:prstGeom>
          </p:spPr>
          <p:txBody>
            <a:bodyPr anchor="ctr" rtlCol="false" tIns="50800" lIns="50800" bIns="50800" rIns="50800"/>
            <a:lstStyle/>
            <a:p>
              <a:pPr algn="ctr">
                <a:lnSpc>
                  <a:spcPts val="2659"/>
                </a:lnSpc>
              </a:pPr>
            </a:p>
          </p:txBody>
        </p:sp>
      </p:grpSp>
      <p:grpSp>
        <p:nvGrpSpPr>
          <p:cNvPr name="Group 37" id="37"/>
          <p:cNvGrpSpPr/>
          <p:nvPr/>
        </p:nvGrpSpPr>
        <p:grpSpPr>
          <a:xfrm rot="0">
            <a:off x="9144000" y="7504624"/>
            <a:ext cx="999095" cy="1041004"/>
            <a:chOff x="0" y="0"/>
            <a:chExt cx="812800" cy="846895"/>
          </a:xfrm>
        </p:grpSpPr>
        <p:sp>
          <p:nvSpPr>
            <p:cNvPr name="Freeform 38" id="38"/>
            <p:cNvSpPr/>
            <p:nvPr/>
          </p:nvSpPr>
          <p:spPr>
            <a:xfrm flipH="false" flipV="false" rot="0">
              <a:off x="0" y="0"/>
              <a:ext cx="812800" cy="846895"/>
            </a:xfrm>
            <a:custGeom>
              <a:avLst/>
              <a:gdLst/>
              <a:ahLst/>
              <a:cxnLst/>
              <a:rect r="r" b="b" t="t" l="l"/>
              <a:pathLst>
                <a:path h="846895" w="812800">
                  <a:moveTo>
                    <a:pt x="406400" y="0"/>
                  </a:moveTo>
                  <a:cubicBezTo>
                    <a:pt x="181951" y="0"/>
                    <a:pt x="0" y="189584"/>
                    <a:pt x="0" y="423447"/>
                  </a:cubicBezTo>
                  <a:cubicBezTo>
                    <a:pt x="0" y="657311"/>
                    <a:pt x="181951" y="846895"/>
                    <a:pt x="406400" y="846895"/>
                  </a:cubicBezTo>
                  <a:cubicBezTo>
                    <a:pt x="630849" y="846895"/>
                    <a:pt x="812800" y="657311"/>
                    <a:pt x="812800" y="423447"/>
                  </a:cubicBezTo>
                  <a:cubicBezTo>
                    <a:pt x="812800" y="189584"/>
                    <a:pt x="630849" y="0"/>
                    <a:pt x="406400" y="0"/>
                  </a:cubicBezTo>
                  <a:close/>
                </a:path>
              </a:pathLst>
            </a:custGeom>
            <a:solidFill>
              <a:srgbClr val="895E46"/>
            </a:solidFill>
          </p:spPr>
        </p:sp>
        <p:sp>
          <p:nvSpPr>
            <p:cNvPr name="TextBox 39" id="39"/>
            <p:cNvSpPr txBox="true"/>
            <p:nvPr/>
          </p:nvSpPr>
          <p:spPr>
            <a:xfrm>
              <a:off x="76200" y="12721"/>
              <a:ext cx="660400" cy="754777"/>
            </a:xfrm>
            <a:prstGeom prst="rect">
              <a:avLst/>
            </a:prstGeom>
          </p:spPr>
          <p:txBody>
            <a:bodyPr anchor="ctr" rtlCol="false" tIns="50800" lIns="50800" bIns="50800" rIns="50800"/>
            <a:lstStyle/>
            <a:p>
              <a:pPr algn="ctr">
                <a:lnSpc>
                  <a:spcPts val="2659"/>
                </a:lnSpc>
              </a:pPr>
            </a:p>
          </p:txBody>
        </p:sp>
      </p:grpSp>
      <p:sp>
        <p:nvSpPr>
          <p:cNvPr name="TextBox 40" id="40"/>
          <p:cNvSpPr txBox="true"/>
          <p:nvPr/>
        </p:nvSpPr>
        <p:spPr>
          <a:xfrm rot="0">
            <a:off x="8905610" y="3756848"/>
            <a:ext cx="1378290"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Open Sans Bold"/>
                <a:ea typeface="Open Sans Bold"/>
                <a:cs typeface="Open Sans Bold"/>
                <a:sym typeface="Open Sans Bold"/>
              </a:rPr>
              <a:t>05</a:t>
            </a:r>
          </a:p>
        </p:txBody>
      </p:sp>
      <p:sp>
        <p:nvSpPr>
          <p:cNvPr name="TextBox 41" id="41"/>
          <p:cNvSpPr txBox="true"/>
          <p:nvPr/>
        </p:nvSpPr>
        <p:spPr>
          <a:xfrm rot="0">
            <a:off x="8905610" y="5069205"/>
            <a:ext cx="1378290"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Open Sans Bold"/>
                <a:ea typeface="Open Sans Bold"/>
                <a:cs typeface="Open Sans Bold"/>
                <a:sym typeface="Open Sans Bold"/>
              </a:rPr>
              <a:t>06</a:t>
            </a:r>
          </a:p>
        </p:txBody>
      </p:sp>
      <p:sp>
        <p:nvSpPr>
          <p:cNvPr name="TextBox 42" id="42"/>
          <p:cNvSpPr txBox="true"/>
          <p:nvPr/>
        </p:nvSpPr>
        <p:spPr>
          <a:xfrm rot="0">
            <a:off x="8954402" y="6267569"/>
            <a:ext cx="1378290"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Open Sans Bold"/>
                <a:ea typeface="Open Sans Bold"/>
                <a:cs typeface="Open Sans Bold"/>
                <a:sym typeface="Open Sans Bold"/>
              </a:rPr>
              <a:t>07</a:t>
            </a:r>
          </a:p>
        </p:txBody>
      </p:sp>
      <p:sp>
        <p:nvSpPr>
          <p:cNvPr name="TextBox 43" id="43"/>
          <p:cNvSpPr txBox="true"/>
          <p:nvPr/>
        </p:nvSpPr>
        <p:spPr>
          <a:xfrm rot="0">
            <a:off x="8954402" y="7479269"/>
            <a:ext cx="1378290"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Open Sans Bold"/>
                <a:ea typeface="Open Sans Bold"/>
                <a:cs typeface="Open Sans Bold"/>
                <a:sym typeface="Open Sans Bold"/>
              </a:rPr>
              <a:t>08</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B39E97"/>
        </a:solidFill>
      </p:bgPr>
    </p:bg>
    <p:spTree>
      <p:nvGrpSpPr>
        <p:cNvPr id="1" name=""/>
        <p:cNvGrpSpPr/>
        <p:nvPr/>
      </p:nvGrpSpPr>
      <p:grpSpPr>
        <a:xfrm>
          <a:off x="0" y="0"/>
          <a:ext cx="0" cy="0"/>
          <a:chOff x="0" y="0"/>
          <a:chExt cx="0" cy="0"/>
        </a:xfrm>
      </p:grpSpPr>
      <p:grpSp>
        <p:nvGrpSpPr>
          <p:cNvPr name="Group 2" id="2"/>
          <p:cNvGrpSpPr/>
          <p:nvPr/>
        </p:nvGrpSpPr>
        <p:grpSpPr>
          <a:xfrm rot="0">
            <a:off x="2018676" y="1470833"/>
            <a:ext cx="8668374" cy="7787467"/>
            <a:chOff x="0" y="0"/>
            <a:chExt cx="2283028" cy="2051020"/>
          </a:xfrm>
        </p:grpSpPr>
        <p:sp>
          <p:nvSpPr>
            <p:cNvPr name="Freeform 3" id="3"/>
            <p:cNvSpPr/>
            <p:nvPr/>
          </p:nvSpPr>
          <p:spPr>
            <a:xfrm flipH="false" flipV="false" rot="0">
              <a:off x="0" y="0"/>
              <a:ext cx="2283028" cy="2051020"/>
            </a:xfrm>
            <a:custGeom>
              <a:avLst/>
              <a:gdLst/>
              <a:ahLst/>
              <a:cxnLst/>
              <a:rect r="r" b="b" t="t" l="l"/>
              <a:pathLst>
                <a:path h="2051020" w="2283028">
                  <a:moveTo>
                    <a:pt x="82167" y="0"/>
                  </a:moveTo>
                  <a:lnTo>
                    <a:pt x="2200861" y="0"/>
                  </a:lnTo>
                  <a:cubicBezTo>
                    <a:pt x="2222653" y="0"/>
                    <a:pt x="2243553" y="8657"/>
                    <a:pt x="2258962" y="24066"/>
                  </a:cubicBezTo>
                  <a:cubicBezTo>
                    <a:pt x="2274372" y="39476"/>
                    <a:pt x="2283028" y="60375"/>
                    <a:pt x="2283028" y="82167"/>
                  </a:cubicBezTo>
                  <a:lnTo>
                    <a:pt x="2283028" y="1968853"/>
                  </a:lnTo>
                  <a:cubicBezTo>
                    <a:pt x="2283028" y="1990645"/>
                    <a:pt x="2274372" y="2011545"/>
                    <a:pt x="2258962" y="2026954"/>
                  </a:cubicBezTo>
                  <a:cubicBezTo>
                    <a:pt x="2243553" y="2042363"/>
                    <a:pt x="2222653" y="2051020"/>
                    <a:pt x="2200861" y="2051020"/>
                  </a:cubicBezTo>
                  <a:lnTo>
                    <a:pt x="82167" y="2051020"/>
                  </a:lnTo>
                  <a:cubicBezTo>
                    <a:pt x="60375" y="2051020"/>
                    <a:pt x="39476" y="2042363"/>
                    <a:pt x="24066" y="2026954"/>
                  </a:cubicBezTo>
                  <a:cubicBezTo>
                    <a:pt x="8657" y="2011545"/>
                    <a:pt x="0" y="1990645"/>
                    <a:pt x="0" y="1968853"/>
                  </a:cubicBezTo>
                  <a:lnTo>
                    <a:pt x="0" y="82167"/>
                  </a:lnTo>
                  <a:cubicBezTo>
                    <a:pt x="0" y="60375"/>
                    <a:pt x="8657" y="39476"/>
                    <a:pt x="24066" y="24066"/>
                  </a:cubicBezTo>
                  <a:cubicBezTo>
                    <a:pt x="39476" y="8657"/>
                    <a:pt x="60375" y="0"/>
                    <a:pt x="82167" y="0"/>
                  </a:cubicBezTo>
                  <a:close/>
                </a:path>
              </a:pathLst>
            </a:custGeom>
            <a:solidFill>
              <a:srgbClr val="52311F"/>
            </a:solidFill>
          </p:spPr>
        </p:sp>
        <p:sp>
          <p:nvSpPr>
            <p:cNvPr name="TextBox 4" id="4"/>
            <p:cNvSpPr txBox="true"/>
            <p:nvPr/>
          </p:nvSpPr>
          <p:spPr>
            <a:xfrm>
              <a:off x="0" y="-28575"/>
              <a:ext cx="2283028" cy="2079595"/>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674373" y="1028700"/>
            <a:ext cx="9122882" cy="8229600"/>
          </a:xfrm>
          <a:custGeom>
            <a:avLst/>
            <a:gdLst/>
            <a:ahLst/>
            <a:cxnLst/>
            <a:rect r="r" b="b" t="t" l="l"/>
            <a:pathLst>
              <a:path h="8229600" w="9122882">
                <a:moveTo>
                  <a:pt x="0" y="0"/>
                </a:moveTo>
                <a:lnTo>
                  <a:pt x="9122883" y="0"/>
                </a:lnTo>
                <a:lnTo>
                  <a:pt x="9122883" y="8229600"/>
                </a:lnTo>
                <a:lnTo>
                  <a:pt x="0" y="82296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true" rot="0">
            <a:off x="0" y="47642"/>
            <a:ext cx="3348747" cy="4114800"/>
          </a:xfrm>
          <a:custGeom>
            <a:avLst/>
            <a:gdLst/>
            <a:ahLst/>
            <a:cxnLst/>
            <a:rect r="r" b="b" t="t" l="l"/>
            <a:pathLst>
              <a:path h="4114800" w="3348747">
                <a:moveTo>
                  <a:pt x="3348747" y="4114800"/>
                </a:moveTo>
                <a:lnTo>
                  <a:pt x="0" y="4114800"/>
                </a:lnTo>
                <a:lnTo>
                  <a:pt x="0" y="0"/>
                </a:lnTo>
                <a:lnTo>
                  <a:pt x="3348747" y="0"/>
                </a:lnTo>
                <a:lnTo>
                  <a:pt x="3348747" y="411480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10797256" y="1425148"/>
            <a:ext cx="6737985" cy="6737985"/>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6"/>
              <a:stretch>
                <a:fillRect l="-63168" t="0" r="-63168" b="0"/>
              </a:stretch>
            </a:blipFill>
            <a:ln w="66675" cap="sq">
              <a:solidFill>
                <a:srgbClr val="52311F"/>
              </a:solidFill>
              <a:prstDash val="solid"/>
              <a:miter/>
            </a:ln>
          </p:spPr>
        </p:sp>
      </p:grpSp>
      <p:sp>
        <p:nvSpPr>
          <p:cNvPr name="Freeform 9" id="9"/>
          <p:cNvSpPr/>
          <p:nvPr/>
        </p:nvSpPr>
        <p:spPr>
          <a:xfrm flipH="false" flipV="false" rot="0">
            <a:off x="14939253" y="6105733"/>
            <a:ext cx="3348747" cy="4114800"/>
          </a:xfrm>
          <a:custGeom>
            <a:avLst/>
            <a:gdLst/>
            <a:ahLst/>
            <a:cxnLst/>
            <a:rect r="r" b="b" t="t" l="l"/>
            <a:pathLst>
              <a:path h="4114800" w="3348747">
                <a:moveTo>
                  <a:pt x="0" y="0"/>
                </a:moveTo>
                <a:lnTo>
                  <a:pt x="3348747" y="0"/>
                </a:lnTo>
                <a:lnTo>
                  <a:pt x="3348747"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1028700" y="1726899"/>
            <a:ext cx="11159671" cy="794386"/>
          </a:xfrm>
          <a:prstGeom prst="rect">
            <a:avLst/>
          </a:prstGeom>
        </p:spPr>
        <p:txBody>
          <a:bodyPr anchor="t" rtlCol="false" tIns="0" lIns="0" bIns="0" rIns="0">
            <a:spAutoFit/>
          </a:bodyPr>
          <a:lstStyle/>
          <a:p>
            <a:pPr algn="ctr">
              <a:lnSpc>
                <a:spcPts val="6270"/>
              </a:lnSpc>
            </a:pPr>
            <a:r>
              <a:rPr lang="en-US" sz="5500">
                <a:solidFill>
                  <a:srgbClr val="52311F"/>
                </a:solidFill>
                <a:latin typeface="League Spartan"/>
                <a:ea typeface="League Spartan"/>
                <a:cs typeface="League Spartan"/>
                <a:sym typeface="League Spartan"/>
              </a:rPr>
              <a:t>PROBLÉMATIQUE</a:t>
            </a:r>
          </a:p>
        </p:txBody>
      </p:sp>
      <p:sp>
        <p:nvSpPr>
          <p:cNvPr name="TextBox 11" id="11"/>
          <p:cNvSpPr txBox="true"/>
          <p:nvPr/>
        </p:nvSpPr>
        <p:spPr>
          <a:xfrm rot="0">
            <a:off x="3050059" y="2502235"/>
            <a:ext cx="6605608" cy="6756065"/>
          </a:xfrm>
          <a:prstGeom prst="rect">
            <a:avLst/>
          </a:prstGeom>
        </p:spPr>
        <p:txBody>
          <a:bodyPr anchor="t" rtlCol="false" tIns="0" lIns="0" bIns="0" rIns="0">
            <a:spAutoFit/>
          </a:bodyPr>
          <a:lstStyle/>
          <a:p>
            <a:pPr algn="ctr">
              <a:lnSpc>
                <a:spcPts val="3535"/>
              </a:lnSpc>
            </a:pPr>
            <a:r>
              <a:rPr lang="en-US" sz="3101" b="true">
                <a:solidFill>
                  <a:srgbClr val="3A1C08"/>
                </a:solidFill>
                <a:latin typeface="Tufuli Arabic Medium"/>
                <a:ea typeface="Tufuli Arabic Medium"/>
                <a:cs typeface="Tufuli Arabic Medium"/>
                <a:sym typeface="Tufuli Arabic Medium"/>
              </a:rPr>
              <a:t>De nombreuses cliniques vétérinaires utilisent encore des outils peu adaptés (papier, Excel), rendant la gestion des patients, des rendez-vous et des dossiers médicaux difficile.</a:t>
            </a:r>
          </a:p>
          <a:p>
            <a:pPr algn="ctr">
              <a:lnSpc>
                <a:spcPts val="3535"/>
              </a:lnSpc>
            </a:pPr>
            <a:r>
              <a:rPr lang="en-US" sz="3101" b="true">
                <a:solidFill>
                  <a:srgbClr val="3A1C08"/>
                </a:solidFill>
                <a:latin typeface="Tufuli Arabic Medium"/>
                <a:ea typeface="Tufuli Arabic Medium"/>
                <a:cs typeface="Tufuli Arabic Medium"/>
                <a:sym typeface="Tufuli Arabic Medium"/>
              </a:rPr>
              <a:t> Cela entraîne une perte de temps, un manque de centralisation des données et une faible traçabilité des informations.</a:t>
            </a:r>
          </a:p>
          <a:p>
            <a:pPr algn="ctr">
              <a:lnSpc>
                <a:spcPts val="3535"/>
              </a:lnSpc>
            </a:pPr>
            <a:r>
              <a:rPr lang="en-US" sz="3101" b="true">
                <a:solidFill>
                  <a:srgbClr val="3A1C08"/>
                </a:solidFill>
                <a:latin typeface="Tufuli Arabic Medium"/>
                <a:ea typeface="Tufuli Arabic Medium"/>
                <a:cs typeface="Tufuli Arabic Medium"/>
                <a:sym typeface="Tufuli Arabic Medium"/>
              </a:rPr>
              <a:t>👉 Besoin d’une solution numérique complète, simple et efficace.</a:t>
            </a:r>
          </a:p>
          <a:p>
            <a:pPr algn="ctr">
              <a:lnSpc>
                <a:spcPts val="3535"/>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B39E97"/>
        </a:solidFill>
      </p:bgPr>
    </p:bg>
    <p:spTree>
      <p:nvGrpSpPr>
        <p:cNvPr id="1" name=""/>
        <p:cNvGrpSpPr/>
        <p:nvPr/>
      </p:nvGrpSpPr>
      <p:grpSpPr>
        <a:xfrm>
          <a:off x="0" y="0"/>
          <a:ext cx="0" cy="0"/>
          <a:chOff x="0" y="0"/>
          <a:chExt cx="0" cy="0"/>
        </a:xfrm>
      </p:grpSpPr>
      <p:sp>
        <p:nvSpPr>
          <p:cNvPr name="Freeform 2" id="2"/>
          <p:cNvSpPr/>
          <p:nvPr/>
        </p:nvSpPr>
        <p:spPr>
          <a:xfrm flipH="false" flipV="false" rot="0">
            <a:off x="3026377" y="3013347"/>
            <a:ext cx="12235247" cy="6046251"/>
          </a:xfrm>
          <a:custGeom>
            <a:avLst/>
            <a:gdLst/>
            <a:ahLst/>
            <a:cxnLst/>
            <a:rect r="r" b="b" t="t" l="l"/>
            <a:pathLst>
              <a:path h="6046251" w="12235247">
                <a:moveTo>
                  <a:pt x="0" y="0"/>
                </a:moveTo>
                <a:lnTo>
                  <a:pt x="12235246" y="0"/>
                </a:lnTo>
                <a:lnTo>
                  <a:pt x="12235246" y="6046251"/>
                </a:lnTo>
                <a:lnTo>
                  <a:pt x="0" y="60462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688168" y="4028601"/>
            <a:ext cx="10911664" cy="3987168"/>
          </a:xfrm>
          <a:prstGeom prst="rect">
            <a:avLst/>
          </a:prstGeom>
        </p:spPr>
        <p:txBody>
          <a:bodyPr anchor="t" rtlCol="false" tIns="0" lIns="0" bIns="0" rIns="0">
            <a:spAutoFit/>
          </a:bodyPr>
          <a:lstStyle/>
          <a:p>
            <a:pPr algn="ctr">
              <a:lnSpc>
                <a:spcPts val="4433"/>
              </a:lnSpc>
            </a:pPr>
            <a:r>
              <a:rPr lang="en-US" sz="3889" b="true">
                <a:solidFill>
                  <a:srgbClr val="E1D3D0"/>
                </a:solidFill>
                <a:latin typeface="Tufuli Arabic Medium"/>
                <a:ea typeface="Tufuli Arabic Medium"/>
                <a:cs typeface="Tufuli Arabic Medium"/>
                <a:sym typeface="Tufuli Arabic Medium"/>
              </a:rPr>
              <a:t>.Faciliter la gestion des propriétaires, animaux, visites et vétérinaires</a:t>
            </a:r>
          </a:p>
          <a:p>
            <a:pPr algn="ctr">
              <a:lnSpc>
                <a:spcPts val="4433"/>
              </a:lnSpc>
            </a:pPr>
            <a:r>
              <a:rPr lang="en-US" sz="3889" b="true">
                <a:solidFill>
                  <a:srgbClr val="E1D3D0"/>
                </a:solidFill>
                <a:latin typeface="Tufuli Arabic Medium"/>
                <a:ea typeface="Tufuli Arabic Medium"/>
                <a:cs typeface="Tufuli Arabic Medium"/>
                <a:sym typeface="Tufuli Arabic Medium"/>
              </a:rPr>
              <a:t>  .Centraliser les informations médicales</a:t>
            </a:r>
          </a:p>
          <a:p>
            <a:pPr algn="ctr">
              <a:lnSpc>
                <a:spcPts val="4433"/>
              </a:lnSpc>
            </a:pPr>
            <a:r>
              <a:rPr lang="en-US" sz="3889" b="true">
                <a:solidFill>
                  <a:srgbClr val="E1D3D0"/>
                </a:solidFill>
                <a:latin typeface="Tufuli Arabic Medium"/>
                <a:ea typeface="Tufuli Arabic Medium"/>
                <a:cs typeface="Tufuli Arabic Medium"/>
                <a:sym typeface="Tufuli Arabic Medium"/>
              </a:rPr>
              <a:t>  .Offrir une interface simple, rapide et intuitive</a:t>
            </a:r>
          </a:p>
          <a:p>
            <a:pPr algn="ctr">
              <a:lnSpc>
                <a:spcPts val="4433"/>
              </a:lnSpc>
            </a:pPr>
            <a:r>
              <a:rPr lang="en-US" b="true" sz="3889">
                <a:solidFill>
                  <a:srgbClr val="E1D3D0"/>
                </a:solidFill>
                <a:latin typeface="Tufuli Arabic Medium"/>
                <a:ea typeface="Tufuli Arabic Medium"/>
                <a:cs typeface="Tufuli Arabic Medium"/>
                <a:sym typeface="Tufuli Arabic Medium"/>
              </a:rPr>
              <a:t> . Automatiser les tâches administratives récurrentes</a:t>
            </a:r>
          </a:p>
        </p:txBody>
      </p:sp>
      <p:sp>
        <p:nvSpPr>
          <p:cNvPr name="Freeform 4" id="4"/>
          <p:cNvSpPr/>
          <p:nvPr/>
        </p:nvSpPr>
        <p:spPr>
          <a:xfrm flipH="true" flipV="false" rot="0">
            <a:off x="0" y="6296056"/>
            <a:ext cx="4133747" cy="3990944"/>
          </a:xfrm>
          <a:custGeom>
            <a:avLst/>
            <a:gdLst/>
            <a:ahLst/>
            <a:cxnLst/>
            <a:rect r="r" b="b" t="t" l="l"/>
            <a:pathLst>
              <a:path h="3990944" w="4133747">
                <a:moveTo>
                  <a:pt x="4133747" y="0"/>
                </a:moveTo>
                <a:lnTo>
                  <a:pt x="0" y="0"/>
                </a:lnTo>
                <a:lnTo>
                  <a:pt x="0" y="3990944"/>
                </a:lnTo>
                <a:lnTo>
                  <a:pt x="4133747" y="3990944"/>
                </a:lnTo>
                <a:lnTo>
                  <a:pt x="4133747"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true" rot="0">
            <a:off x="13773315" y="0"/>
            <a:ext cx="4514685" cy="4358723"/>
          </a:xfrm>
          <a:custGeom>
            <a:avLst/>
            <a:gdLst/>
            <a:ahLst/>
            <a:cxnLst/>
            <a:rect r="r" b="b" t="t" l="l"/>
            <a:pathLst>
              <a:path h="4358723" w="4514685">
                <a:moveTo>
                  <a:pt x="0" y="4358723"/>
                </a:moveTo>
                <a:lnTo>
                  <a:pt x="4514685" y="4358723"/>
                </a:lnTo>
                <a:lnTo>
                  <a:pt x="4514685" y="0"/>
                </a:lnTo>
                <a:lnTo>
                  <a:pt x="0" y="0"/>
                </a:lnTo>
                <a:lnTo>
                  <a:pt x="0" y="4358723"/>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5799068" y="1473327"/>
            <a:ext cx="6689864" cy="1215770"/>
          </a:xfrm>
          <a:prstGeom prst="rect">
            <a:avLst/>
          </a:prstGeom>
        </p:spPr>
        <p:txBody>
          <a:bodyPr anchor="t" rtlCol="false" tIns="0" lIns="0" bIns="0" rIns="0">
            <a:spAutoFit/>
          </a:bodyPr>
          <a:lstStyle/>
          <a:p>
            <a:pPr algn="ctr">
              <a:lnSpc>
                <a:spcPts val="9461"/>
              </a:lnSpc>
            </a:pPr>
            <a:r>
              <a:rPr lang="en-US" b="true" sz="8299">
                <a:solidFill>
                  <a:srgbClr val="3A1C08"/>
                </a:solidFill>
                <a:latin typeface="Libre Baskerville Bold"/>
                <a:ea typeface="Libre Baskerville Bold"/>
                <a:cs typeface="Libre Baskerville Bold"/>
                <a:sym typeface="Libre Baskerville Bold"/>
              </a:rPr>
              <a:t>OBJECTIFS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B39E97"/>
        </a:solidFill>
      </p:bgPr>
    </p:bg>
    <p:spTree>
      <p:nvGrpSpPr>
        <p:cNvPr id="1" name=""/>
        <p:cNvGrpSpPr/>
        <p:nvPr/>
      </p:nvGrpSpPr>
      <p:grpSpPr>
        <a:xfrm>
          <a:off x="0" y="0"/>
          <a:ext cx="0" cy="0"/>
          <a:chOff x="0" y="0"/>
          <a:chExt cx="0" cy="0"/>
        </a:xfrm>
      </p:grpSpPr>
      <p:sp>
        <p:nvSpPr>
          <p:cNvPr name="Freeform 2" id="2"/>
          <p:cNvSpPr/>
          <p:nvPr/>
        </p:nvSpPr>
        <p:spPr>
          <a:xfrm flipH="false" flipV="false" rot="0">
            <a:off x="5734307" y="2736893"/>
            <a:ext cx="6008089" cy="6965900"/>
          </a:xfrm>
          <a:custGeom>
            <a:avLst/>
            <a:gdLst/>
            <a:ahLst/>
            <a:cxnLst/>
            <a:rect r="r" b="b" t="t" l="l"/>
            <a:pathLst>
              <a:path h="6965900" w="6008089">
                <a:moveTo>
                  <a:pt x="0" y="0"/>
                </a:moveTo>
                <a:lnTo>
                  <a:pt x="6008089" y="0"/>
                </a:lnTo>
                <a:lnTo>
                  <a:pt x="6008089" y="6965899"/>
                </a:lnTo>
                <a:lnTo>
                  <a:pt x="0" y="6965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703229" y="552362"/>
            <a:ext cx="8070246" cy="1878331"/>
          </a:xfrm>
          <a:prstGeom prst="rect">
            <a:avLst/>
          </a:prstGeom>
        </p:spPr>
        <p:txBody>
          <a:bodyPr anchor="t" rtlCol="false" tIns="0" lIns="0" bIns="0" rIns="0">
            <a:spAutoFit/>
          </a:bodyPr>
          <a:lstStyle/>
          <a:p>
            <a:pPr algn="ctr">
              <a:lnSpc>
                <a:spcPts val="7410"/>
              </a:lnSpc>
            </a:pPr>
            <a:r>
              <a:rPr lang="en-US" b="true" sz="6500">
                <a:solidFill>
                  <a:srgbClr val="3A1C08"/>
                </a:solidFill>
                <a:latin typeface="Libre Baskerville Bold"/>
                <a:ea typeface="Libre Baskerville Bold"/>
                <a:cs typeface="Libre Baskerville Bold"/>
                <a:sym typeface="Libre Baskerville Bold"/>
              </a:rPr>
              <a:t>POURQUOI MERN ?</a:t>
            </a:r>
          </a:p>
        </p:txBody>
      </p:sp>
      <p:sp>
        <p:nvSpPr>
          <p:cNvPr name="TextBox 4" id="4"/>
          <p:cNvSpPr txBox="true"/>
          <p:nvPr/>
        </p:nvSpPr>
        <p:spPr>
          <a:xfrm rot="0">
            <a:off x="6646066" y="3281529"/>
            <a:ext cx="4102493" cy="5976771"/>
          </a:xfrm>
          <a:prstGeom prst="rect">
            <a:avLst/>
          </a:prstGeom>
        </p:spPr>
        <p:txBody>
          <a:bodyPr anchor="t" rtlCol="false" tIns="0" lIns="0" bIns="0" rIns="0">
            <a:spAutoFit/>
          </a:bodyPr>
          <a:lstStyle/>
          <a:p>
            <a:pPr algn="ctr">
              <a:lnSpc>
                <a:spcPts val="3382"/>
              </a:lnSpc>
            </a:pPr>
            <a:r>
              <a:rPr lang="en-US" sz="2967" b="true">
                <a:solidFill>
                  <a:srgbClr val="E1D3D0"/>
                </a:solidFill>
                <a:latin typeface="Tufuli Arabic Medium"/>
                <a:ea typeface="Tufuli Arabic Medium"/>
                <a:cs typeface="Tufuli Arabic Medium"/>
                <a:sym typeface="Tufuli Arabic Medium"/>
              </a:rPr>
              <a:t>. Stack moderne et performante</a:t>
            </a:r>
          </a:p>
          <a:p>
            <a:pPr algn="ctr">
              <a:lnSpc>
                <a:spcPts val="3382"/>
              </a:lnSpc>
            </a:pPr>
            <a:r>
              <a:rPr lang="en-US" sz="2967" b="true">
                <a:solidFill>
                  <a:srgbClr val="E1D3D0"/>
                </a:solidFill>
                <a:latin typeface="Tufuli Arabic Medium"/>
                <a:ea typeface="Tufuli Arabic Medium"/>
                <a:cs typeface="Tufuli Arabic Medium"/>
                <a:sym typeface="Tufuli Arabic Medium"/>
              </a:rPr>
              <a:t> . Composants bien intégrés (MongoDB, Express, React, Node.js)</a:t>
            </a:r>
          </a:p>
          <a:p>
            <a:pPr algn="ctr">
              <a:lnSpc>
                <a:spcPts val="3382"/>
              </a:lnSpc>
            </a:pPr>
            <a:r>
              <a:rPr lang="en-US" sz="2967" b="true">
                <a:solidFill>
                  <a:srgbClr val="E1D3D0"/>
                </a:solidFill>
                <a:latin typeface="Tufuli Arabic Medium"/>
                <a:ea typeface="Tufuli Arabic Medium"/>
                <a:cs typeface="Tufuli Arabic Medium"/>
                <a:sym typeface="Tufuli Arabic Medium"/>
              </a:rPr>
              <a:t> . Interface réactive avec React</a:t>
            </a:r>
          </a:p>
          <a:p>
            <a:pPr algn="ctr">
              <a:lnSpc>
                <a:spcPts val="3382"/>
              </a:lnSpc>
            </a:pPr>
            <a:r>
              <a:rPr lang="en-US" sz="2967" b="true">
                <a:solidFill>
                  <a:srgbClr val="E1D3D0"/>
                </a:solidFill>
                <a:latin typeface="Tufuli Arabic Medium"/>
                <a:ea typeface="Tufuli Arabic Medium"/>
                <a:cs typeface="Tufuli Arabic Medium"/>
                <a:sym typeface="Tufuli Arabic Medium"/>
              </a:rPr>
              <a:t> . API rapide et scalable avec Node.js + Express</a:t>
            </a:r>
          </a:p>
          <a:p>
            <a:pPr algn="ctr">
              <a:lnSpc>
                <a:spcPts val="3382"/>
              </a:lnSpc>
            </a:pPr>
            <a:r>
              <a:rPr lang="en-US" b="true" sz="2967">
                <a:solidFill>
                  <a:srgbClr val="E1D3D0"/>
                </a:solidFill>
                <a:latin typeface="Tufuli Arabic Medium"/>
                <a:ea typeface="Tufuli Arabic Medium"/>
                <a:cs typeface="Tufuli Arabic Medium"/>
                <a:sym typeface="Tufuli Arabic Medium"/>
              </a:rPr>
              <a:t> . Base NoSQL adaptée à des données variées</a:t>
            </a:r>
          </a:p>
        </p:txBody>
      </p:sp>
      <p:sp>
        <p:nvSpPr>
          <p:cNvPr name="Freeform 5" id="5"/>
          <p:cNvSpPr/>
          <p:nvPr/>
        </p:nvSpPr>
        <p:spPr>
          <a:xfrm flipH="false" flipV="false" rot="0">
            <a:off x="14114121" y="5143500"/>
            <a:ext cx="4173879" cy="5128688"/>
          </a:xfrm>
          <a:custGeom>
            <a:avLst/>
            <a:gdLst/>
            <a:ahLst/>
            <a:cxnLst/>
            <a:rect r="r" b="b" t="t" l="l"/>
            <a:pathLst>
              <a:path h="5128688" w="4173879">
                <a:moveTo>
                  <a:pt x="0" y="0"/>
                </a:moveTo>
                <a:lnTo>
                  <a:pt x="4173879" y="0"/>
                </a:lnTo>
                <a:lnTo>
                  <a:pt x="4173879" y="5128688"/>
                </a:lnTo>
                <a:lnTo>
                  <a:pt x="0" y="51286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true" rot="0">
            <a:off x="0" y="47642"/>
            <a:ext cx="4275987" cy="5254154"/>
          </a:xfrm>
          <a:custGeom>
            <a:avLst/>
            <a:gdLst/>
            <a:ahLst/>
            <a:cxnLst/>
            <a:rect r="r" b="b" t="t" l="l"/>
            <a:pathLst>
              <a:path h="5254154" w="4275987">
                <a:moveTo>
                  <a:pt x="4275987" y="5254155"/>
                </a:moveTo>
                <a:lnTo>
                  <a:pt x="0" y="5254155"/>
                </a:lnTo>
                <a:lnTo>
                  <a:pt x="0" y="0"/>
                </a:lnTo>
                <a:lnTo>
                  <a:pt x="4275987" y="0"/>
                </a:lnTo>
                <a:lnTo>
                  <a:pt x="4275987" y="5254155"/>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B39E97"/>
        </a:solidFill>
      </p:bgPr>
    </p:bg>
    <p:spTree>
      <p:nvGrpSpPr>
        <p:cNvPr id="1" name=""/>
        <p:cNvGrpSpPr/>
        <p:nvPr/>
      </p:nvGrpSpPr>
      <p:grpSpPr>
        <a:xfrm>
          <a:off x="0" y="0"/>
          <a:ext cx="0" cy="0"/>
          <a:chOff x="0" y="0"/>
          <a:chExt cx="0" cy="0"/>
        </a:xfrm>
      </p:grpSpPr>
      <p:sp>
        <p:nvSpPr>
          <p:cNvPr name="Freeform 2" id="2"/>
          <p:cNvSpPr/>
          <p:nvPr/>
        </p:nvSpPr>
        <p:spPr>
          <a:xfrm flipH="false" flipV="false" rot="0">
            <a:off x="334391" y="1995831"/>
            <a:ext cx="7827667" cy="4217155"/>
          </a:xfrm>
          <a:custGeom>
            <a:avLst/>
            <a:gdLst/>
            <a:ahLst/>
            <a:cxnLst/>
            <a:rect r="r" b="b" t="t" l="l"/>
            <a:pathLst>
              <a:path h="4217155" w="7827667">
                <a:moveTo>
                  <a:pt x="0" y="0"/>
                </a:moveTo>
                <a:lnTo>
                  <a:pt x="7827667" y="0"/>
                </a:lnTo>
                <a:lnTo>
                  <a:pt x="7827667" y="4217155"/>
                </a:lnTo>
                <a:lnTo>
                  <a:pt x="0" y="42171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721449" y="350264"/>
            <a:ext cx="10845101" cy="1878331"/>
          </a:xfrm>
          <a:prstGeom prst="rect">
            <a:avLst/>
          </a:prstGeom>
        </p:spPr>
        <p:txBody>
          <a:bodyPr anchor="t" rtlCol="false" tIns="0" lIns="0" bIns="0" rIns="0">
            <a:spAutoFit/>
          </a:bodyPr>
          <a:lstStyle/>
          <a:p>
            <a:pPr algn="ctr">
              <a:lnSpc>
                <a:spcPts val="7410"/>
              </a:lnSpc>
            </a:pPr>
            <a:r>
              <a:rPr lang="en-US" b="true" sz="6500">
                <a:solidFill>
                  <a:srgbClr val="3A1C08"/>
                </a:solidFill>
                <a:latin typeface="Libre Baskerville Bold"/>
                <a:ea typeface="Libre Baskerville Bold"/>
                <a:cs typeface="Libre Baskerville Bold"/>
                <a:sym typeface="Libre Baskerville Bold"/>
              </a:rPr>
              <a:t>FONCTIONNALITÉS PRINCIPALES</a:t>
            </a:r>
          </a:p>
        </p:txBody>
      </p:sp>
      <p:sp>
        <p:nvSpPr>
          <p:cNvPr name="Freeform 4" id="4"/>
          <p:cNvSpPr/>
          <p:nvPr/>
        </p:nvSpPr>
        <p:spPr>
          <a:xfrm flipH="false" flipV="false" rot="0">
            <a:off x="8162058" y="2228595"/>
            <a:ext cx="7915560" cy="4264508"/>
          </a:xfrm>
          <a:custGeom>
            <a:avLst/>
            <a:gdLst/>
            <a:ahLst/>
            <a:cxnLst/>
            <a:rect r="r" b="b" t="t" l="l"/>
            <a:pathLst>
              <a:path h="4264508" w="7915560">
                <a:moveTo>
                  <a:pt x="0" y="0"/>
                </a:moveTo>
                <a:lnTo>
                  <a:pt x="7915560" y="0"/>
                </a:lnTo>
                <a:lnTo>
                  <a:pt x="7915560" y="4264508"/>
                </a:lnTo>
                <a:lnTo>
                  <a:pt x="0" y="42645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true" flipV="false" rot="0">
            <a:off x="-13809" y="7888122"/>
            <a:ext cx="2484714" cy="2398878"/>
          </a:xfrm>
          <a:custGeom>
            <a:avLst/>
            <a:gdLst/>
            <a:ahLst/>
            <a:cxnLst/>
            <a:rect r="r" b="b" t="t" l="l"/>
            <a:pathLst>
              <a:path h="2398878" w="2484714">
                <a:moveTo>
                  <a:pt x="2484714" y="0"/>
                </a:moveTo>
                <a:lnTo>
                  <a:pt x="0" y="0"/>
                </a:lnTo>
                <a:lnTo>
                  <a:pt x="0" y="2398878"/>
                </a:lnTo>
                <a:lnTo>
                  <a:pt x="2484714" y="2398878"/>
                </a:lnTo>
                <a:lnTo>
                  <a:pt x="248471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true" rot="0">
            <a:off x="15581183" y="0"/>
            <a:ext cx="2706817" cy="2613309"/>
          </a:xfrm>
          <a:custGeom>
            <a:avLst/>
            <a:gdLst/>
            <a:ahLst/>
            <a:cxnLst/>
            <a:rect r="r" b="b" t="t" l="l"/>
            <a:pathLst>
              <a:path h="2613309" w="2706817">
                <a:moveTo>
                  <a:pt x="0" y="2613309"/>
                </a:moveTo>
                <a:lnTo>
                  <a:pt x="2706817" y="2613309"/>
                </a:lnTo>
                <a:lnTo>
                  <a:pt x="2706817" y="0"/>
                </a:lnTo>
                <a:lnTo>
                  <a:pt x="0" y="0"/>
                </a:lnTo>
                <a:lnTo>
                  <a:pt x="0" y="26133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900183" y="6237501"/>
            <a:ext cx="7823401" cy="4214858"/>
          </a:xfrm>
          <a:custGeom>
            <a:avLst/>
            <a:gdLst/>
            <a:ahLst/>
            <a:cxnLst/>
            <a:rect r="r" b="b" t="t" l="l"/>
            <a:pathLst>
              <a:path h="4214858" w="7823401">
                <a:moveTo>
                  <a:pt x="0" y="0"/>
                </a:moveTo>
                <a:lnTo>
                  <a:pt x="7823402" y="0"/>
                </a:lnTo>
                <a:lnTo>
                  <a:pt x="7823402" y="4214857"/>
                </a:lnTo>
                <a:lnTo>
                  <a:pt x="0" y="421485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0482347" y="6247063"/>
            <a:ext cx="7805653" cy="4205295"/>
          </a:xfrm>
          <a:custGeom>
            <a:avLst/>
            <a:gdLst/>
            <a:ahLst/>
            <a:cxnLst/>
            <a:rect r="r" b="b" t="t" l="l"/>
            <a:pathLst>
              <a:path h="4205295" w="7805653">
                <a:moveTo>
                  <a:pt x="0" y="0"/>
                </a:moveTo>
                <a:lnTo>
                  <a:pt x="7805653" y="0"/>
                </a:lnTo>
                <a:lnTo>
                  <a:pt x="7805653" y="4205295"/>
                </a:lnTo>
                <a:lnTo>
                  <a:pt x="0" y="42052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1480512" y="2807908"/>
            <a:ext cx="5840195" cy="2763720"/>
          </a:xfrm>
          <a:prstGeom prst="rect">
            <a:avLst/>
          </a:prstGeom>
        </p:spPr>
        <p:txBody>
          <a:bodyPr anchor="t" rtlCol="false" tIns="0" lIns="0" bIns="0" rIns="0">
            <a:spAutoFit/>
          </a:bodyPr>
          <a:lstStyle/>
          <a:p>
            <a:pPr algn="ctr">
              <a:lnSpc>
                <a:spcPts val="3717"/>
              </a:lnSpc>
            </a:pPr>
            <a:r>
              <a:rPr lang="en-US" sz="2655" b="true">
                <a:solidFill>
                  <a:srgbClr val="3A1C08"/>
                </a:solidFill>
                <a:latin typeface="Open Sans Bold"/>
                <a:ea typeface="Open Sans Bold"/>
                <a:cs typeface="Open Sans Bold"/>
                <a:sym typeface="Open Sans Bold"/>
              </a:rPr>
              <a:t>      Gestion des propriétaires</a:t>
            </a:r>
          </a:p>
          <a:p>
            <a:pPr algn="ctr">
              <a:lnSpc>
                <a:spcPts val="3717"/>
              </a:lnSpc>
            </a:pPr>
            <a:r>
              <a:rPr lang="en-US" sz="2655" b="true">
                <a:solidFill>
                  <a:srgbClr val="3A1C08"/>
                </a:solidFill>
                <a:latin typeface="Open Sans Bold"/>
                <a:ea typeface="Open Sans Bold"/>
                <a:cs typeface="Open Sans Bold"/>
                <a:sym typeface="Open Sans Bold"/>
              </a:rPr>
              <a:t> </a:t>
            </a:r>
            <a:r>
              <a:rPr lang="en-US" b="true" sz="2655">
                <a:solidFill>
                  <a:srgbClr val="3A1C08"/>
                </a:solidFill>
                <a:latin typeface="Open Sans Bold"/>
                <a:ea typeface="Open Sans Bold"/>
                <a:cs typeface="Open Sans Bold"/>
                <a:sym typeface="Open Sans Bold"/>
              </a:rPr>
              <a:t>Ajout, modification et suppression </a:t>
            </a:r>
          </a:p>
          <a:p>
            <a:pPr algn="ctr">
              <a:lnSpc>
                <a:spcPts val="3717"/>
              </a:lnSpc>
            </a:pPr>
            <a:r>
              <a:rPr lang="en-US" b="true" sz="2655">
                <a:solidFill>
                  <a:srgbClr val="3A1C08"/>
                </a:solidFill>
                <a:latin typeface="Open Sans Bold"/>
                <a:ea typeface="Open Sans Bold"/>
                <a:cs typeface="Open Sans Bold"/>
                <a:sym typeface="Open Sans Bold"/>
              </a:rPr>
              <a:t>des propriétaires d’animaux avec</a:t>
            </a:r>
          </a:p>
          <a:p>
            <a:pPr algn="ctr">
              <a:lnSpc>
                <a:spcPts val="3717"/>
              </a:lnSpc>
            </a:pPr>
            <a:r>
              <a:rPr lang="en-US" b="true" sz="2655">
                <a:solidFill>
                  <a:srgbClr val="3A1C08"/>
                </a:solidFill>
                <a:latin typeface="Open Sans Bold"/>
                <a:ea typeface="Open Sans Bold"/>
                <a:cs typeface="Open Sans Bold"/>
                <a:sym typeface="Open Sans Bold"/>
              </a:rPr>
              <a:t> leurs informations personnelles</a:t>
            </a:r>
          </a:p>
          <a:p>
            <a:pPr algn="ctr">
              <a:lnSpc>
                <a:spcPts val="3717"/>
              </a:lnSpc>
            </a:pPr>
            <a:r>
              <a:rPr lang="en-US" b="true" sz="2655">
                <a:solidFill>
                  <a:srgbClr val="3A1C08"/>
                </a:solidFill>
                <a:latin typeface="Open Sans Bold"/>
                <a:ea typeface="Open Sans Bold"/>
                <a:cs typeface="Open Sans Bold"/>
                <a:sym typeface="Open Sans Bold"/>
              </a:rPr>
              <a:t> (nom, contact, adresse).</a:t>
            </a:r>
          </a:p>
        </p:txBody>
      </p:sp>
      <p:sp>
        <p:nvSpPr>
          <p:cNvPr name="TextBox 10" id="10"/>
          <p:cNvSpPr txBox="true"/>
          <p:nvPr/>
        </p:nvSpPr>
        <p:spPr>
          <a:xfrm rot="0">
            <a:off x="8658494" y="3387461"/>
            <a:ext cx="6922689" cy="2036663"/>
          </a:xfrm>
          <a:prstGeom prst="rect">
            <a:avLst/>
          </a:prstGeom>
        </p:spPr>
        <p:txBody>
          <a:bodyPr anchor="t" rtlCol="false" tIns="0" lIns="0" bIns="0" rIns="0">
            <a:spAutoFit/>
          </a:bodyPr>
          <a:lstStyle/>
          <a:p>
            <a:pPr algn="ctr">
              <a:lnSpc>
                <a:spcPts val="3296"/>
              </a:lnSpc>
            </a:pPr>
            <a:r>
              <a:rPr lang="en-US" sz="2354" b="true">
                <a:solidFill>
                  <a:srgbClr val="3A1C08"/>
                </a:solidFill>
                <a:latin typeface="Open Sans Bold"/>
                <a:ea typeface="Open Sans Bold"/>
                <a:cs typeface="Open Sans Bold"/>
                <a:sym typeface="Open Sans Bold"/>
              </a:rPr>
              <a:t>     Gesti</a:t>
            </a:r>
            <a:r>
              <a:rPr lang="en-US" b="true" sz="2354">
                <a:solidFill>
                  <a:srgbClr val="3A1C08"/>
                </a:solidFill>
                <a:latin typeface="Open Sans Bold"/>
                <a:ea typeface="Open Sans Bold"/>
                <a:cs typeface="Open Sans Bold"/>
                <a:sym typeface="Open Sans Bold"/>
              </a:rPr>
              <a:t>on des animaux</a:t>
            </a:r>
          </a:p>
          <a:p>
            <a:pPr algn="ctr">
              <a:lnSpc>
                <a:spcPts val="3296"/>
              </a:lnSpc>
            </a:pPr>
            <a:r>
              <a:rPr lang="en-US" b="true" sz="2354">
                <a:solidFill>
                  <a:srgbClr val="3A1C08"/>
                </a:solidFill>
                <a:latin typeface="Open Sans Bold"/>
                <a:ea typeface="Open Sans Bold"/>
                <a:cs typeface="Open Sans Bold"/>
                <a:sym typeface="Open Sans Bold"/>
              </a:rPr>
              <a:t> Création et édition des fiches animaux avec </a:t>
            </a:r>
          </a:p>
          <a:p>
            <a:pPr algn="ctr">
              <a:lnSpc>
                <a:spcPts val="3296"/>
              </a:lnSpc>
            </a:pPr>
            <a:r>
              <a:rPr lang="en-US" b="true" sz="2354">
                <a:solidFill>
                  <a:srgbClr val="3A1C08"/>
                </a:solidFill>
                <a:latin typeface="Open Sans Bold"/>
                <a:ea typeface="Open Sans Bold"/>
                <a:cs typeface="Open Sans Bold"/>
                <a:sym typeface="Open Sans Bold"/>
              </a:rPr>
              <a:t>les détails </a:t>
            </a:r>
          </a:p>
          <a:p>
            <a:pPr algn="ctr">
              <a:lnSpc>
                <a:spcPts val="3296"/>
              </a:lnSpc>
            </a:pPr>
            <a:r>
              <a:rPr lang="en-US" b="true" sz="2354">
                <a:solidFill>
                  <a:srgbClr val="3A1C08"/>
                </a:solidFill>
                <a:latin typeface="Open Sans Bold"/>
                <a:ea typeface="Open Sans Bold"/>
                <a:cs typeface="Open Sans Bold"/>
                <a:sym typeface="Open Sans Bold"/>
              </a:rPr>
              <a:t>comme le nom, l’âge, le type d’animal,</a:t>
            </a:r>
          </a:p>
          <a:p>
            <a:pPr algn="ctr">
              <a:lnSpc>
                <a:spcPts val="3296"/>
              </a:lnSpc>
            </a:pPr>
            <a:r>
              <a:rPr lang="en-US" b="true" sz="2354">
                <a:solidFill>
                  <a:srgbClr val="3A1C08"/>
                </a:solidFill>
                <a:latin typeface="Open Sans Bold"/>
                <a:ea typeface="Open Sans Bold"/>
                <a:cs typeface="Open Sans Bold"/>
                <a:sym typeface="Open Sans Bold"/>
              </a:rPr>
              <a:t> et association à un propriétaire.</a:t>
            </a:r>
          </a:p>
        </p:txBody>
      </p:sp>
      <p:sp>
        <p:nvSpPr>
          <p:cNvPr name="TextBox 11" id="11"/>
          <p:cNvSpPr txBox="true"/>
          <p:nvPr/>
        </p:nvSpPr>
        <p:spPr>
          <a:xfrm rot="0">
            <a:off x="11002583" y="7293203"/>
            <a:ext cx="6765182" cy="2339206"/>
          </a:xfrm>
          <a:prstGeom prst="rect">
            <a:avLst/>
          </a:prstGeom>
        </p:spPr>
        <p:txBody>
          <a:bodyPr anchor="t" rtlCol="false" tIns="0" lIns="0" bIns="0" rIns="0">
            <a:spAutoFit/>
          </a:bodyPr>
          <a:lstStyle/>
          <a:p>
            <a:pPr algn="ctr">
              <a:lnSpc>
                <a:spcPts val="3754"/>
              </a:lnSpc>
            </a:pPr>
            <a:r>
              <a:rPr lang="en-US" sz="2682" b="true">
                <a:solidFill>
                  <a:srgbClr val="3A1C08"/>
                </a:solidFill>
                <a:latin typeface="Open Sans Bold"/>
                <a:ea typeface="Open Sans Bold"/>
                <a:cs typeface="Open Sans Bold"/>
                <a:sym typeface="Open Sans Bold"/>
              </a:rPr>
              <a:t>       Lis</a:t>
            </a:r>
            <a:r>
              <a:rPr lang="en-US" b="true" sz="2682">
                <a:solidFill>
                  <a:srgbClr val="3A1C08"/>
                </a:solidFill>
                <a:latin typeface="Open Sans Bold"/>
                <a:ea typeface="Open Sans Bold"/>
                <a:cs typeface="Open Sans Bold"/>
                <a:sym typeface="Open Sans Bold"/>
              </a:rPr>
              <a:t>te des vétérinaires</a:t>
            </a:r>
          </a:p>
          <a:p>
            <a:pPr algn="ctr">
              <a:lnSpc>
                <a:spcPts val="3754"/>
              </a:lnSpc>
            </a:pPr>
            <a:r>
              <a:rPr lang="en-US" b="true" sz="2682">
                <a:solidFill>
                  <a:srgbClr val="3A1C08"/>
                </a:solidFill>
                <a:latin typeface="Open Sans Bold"/>
                <a:ea typeface="Open Sans Bold"/>
                <a:cs typeface="Open Sans Bold"/>
                <a:sym typeface="Open Sans Bold"/>
              </a:rPr>
              <a:t> Affichage des vétérinaires disponibles, avec possibilité d’enrichir cette liste ultérieurement (disponibilité, spécialité…).</a:t>
            </a:r>
          </a:p>
        </p:txBody>
      </p:sp>
      <p:sp>
        <p:nvSpPr>
          <p:cNvPr name="TextBox 12" id="12"/>
          <p:cNvSpPr txBox="true"/>
          <p:nvPr/>
        </p:nvSpPr>
        <p:spPr>
          <a:xfrm rot="0">
            <a:off x="2599875" y="7268820"/>
            <a:ext cx="6424018" cy="2363590"/>
          </a:xfrm>
          <a:prstGeom prst="rect">
            <a:avLst/>
          </a:prstGeom>
        </p:spPr>
        <p:txBody>
          <a:bodyPr anchor="t" rtlCol="false" tIns="0" lIns="0" bIns="0" rIns="0">
            <a:spAutoFit/>
          </a:bodyPr>
          <a:lstStyle/>
          <a:p>
            <a:pPr algn="ctr">
              <a:lnSpc>
                <a:spcPts val="3852"/>
              </a:lnSpc>
            </a:pPr>
            <a:r>
              <a:rPr lang="en-US" sz="2751" b="true">
                <a:solidFill>
                  <a:srgbClr val="3A1C08"/>
                </a:solidFill>
                <a:latin typeface="Open Sans Bold"/>
                <a:ea typeface="Open Sans Bold"/>
                <a:cs typeface="Open Sans Bold"/>
                <a:sym typeface="Open Sans Bold"/>
              </a:rPr>
              <a:t>    Gestion des visites médicales</a:t>
            </a:r>
          </a:p>
          <a:p>
            <a:pPr algn="ctr">
              <a:lnSpc>
                <a:spcPts val="3816"/>
              </a:lnSpc>
            </a:pPr>
            <a:r>
              <a:rPr lang="en-US" sz="2726" b="true">
                <a:solidFill>
                  <a:srgbClr val="3A1C08"/>
                </a:solidFill>
                <a:latin typeface="Open Sans Bold"/>
                <a:ea typeface="Open Sans Bold"/>
                <a:cs typeface="Open Sans Bold"/>
                <a:sym typeface="Open Sans Bold"/>
              </a:rPr>
              <a:t> </a:t>
            </a:r>
            <a:r>
              <a:rPr lang="en-US" b="true" sz="2726">
                <a:solidFill>
                  <a:srgbClr val="3A1C08"/>
                </a:solidFill>
                <a:latin typeface="Open Sans Bold"/>
                <a:ea typeface="Open Sans Bold"/>
                <a:cs typeface="Open Sans Bold"/>
                <a:sym typeface="Open Sans Bold"/>
              </a:rPr>
              <a:t>Ajout d’un historique des visites pour chaque animal, incluant la date, la description et le vétérinaire concerné.</a:t>
            </a:r>
          </a:p>
        </p:txBody>
      </p:sp>
      <p:sp>
        <p:nvSpPr>
          <p:cNvPr name="Freeform 13" id="13"/>
          <p:cNvSpPr/>
          <p:nvPr/>
        </p:nvSpPr>
        <p:spPr>
          <a:xfrm flipH="false" flipV="false" rot="0">
            <a:off x="2064066" y="2865058"/>
            <a:ext cx="406839" cy="471697"/>
          </a:xfrm>
          <a:custGeom>
            <a:avLst/>
            <a:gdLst/>
            <a:ahLst/>
            <a:cxnLst/>
            <a:rect r="r" b="b" t="t" l="l"/>
            <a:pathLst>
              <a:path h="471697" w="406839">
                <a:moveTo>
                  <a:pt x="0" y="0"/>
                </a:moveTo>
                <a:lnTo>
                  <a:pt x="406839" y="0"/>
                </a:lnTo>
                <a:lnTo>
                  <a:pt x="406839" y="471697"/>
                </a:lnTo>
                <a:lnTo>
                  <a:pt x="0" y="47169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0">
            <a:off x="3020778" y="7316445"/>
            <a:ext cx="377761" cy="437983"/>
          </a:xfrm>
          <a:custGeom>
            <a:avLst/>
            <a:gdLst/>
            <a:ahLst/>
            <a:cxnLst/>
            <a:rect r="r" b="b" t="t" l="l"/>
            <a:pathLst>
              <a:path h="437983" w="377761">
                <a:moveTo>
                  <a:pt x="0" y="0"/>
                </a:moveTo>
                <a:lnTo>
                  <a:pt x="377761" y="0"/>
                </a:lnTo>
                <a:lnTo>
                  <a:pt x="377761" y="437983"/>
                </a:lnTo>
                <a:lnTo>
                  <a:pt x="0" y="43798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5" id="15"/>
          <p:cNvSpPr/>
          <p:nvPr/>
        </p:nvSpPr>
        <p:spPr>
          <a:xfrm flipH="false" flipV="false" rot="0">
            <a:off x="12405121" y="7359668"/>
            <a:ext cx="388132" cy="450008"/>
          </a:xfrm>
          <a:custGeom>
            <a:avLst/>
            <a:gdLst/>
            <a:ahLst/>
            <a:cxnLst/>
            <a:rect r="r" b="b" t="t" l="l"/>
            <a:pathLst>
              <a:path h="450008" w="388132">
                <a:moveTo>
                  <a:pt x="0" y="0"/>
                </a:moveTo>
                <a:lnTo>
                  <a:pt x="388132" y="0"/>
                </a:lnTo>
                <a:lnTo>
                  <a:pt x="388132" y="450008"/>
                </a:lnTo>
                <a:lnTo>
                  <a:pt x="0" y="45000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6" id="16"/>
          <p:cNvSpPr/>
          <p:nvPr/>
        </p:nvSpPr>
        <p:spPr>
          <a:xfrm flipH="false" flipV="false" rot="0">
            <a:off x="10289795" y="3425561"/>
            <a:ext cx="385104" cy="446497"/>
          </a:xfrm>
          <a:custGeom>
            <a:avLst/>
            <a:gdLst/>
            <a:ahLst/>
            <a:cxnLst/>
            <a:rect r="r" b="b" t="t" l="l"/>
            <a:pathLst>
              <a:path h="446497" w="385104">
                <a:moveTo>
                  <a:pt x="0" y="0"/>
                </a:moveTo>
                <a:lnTo>
                  <a:pt x="385104" y="0"/>
                </a:lnTo>
                <a:lnTo>
                  <a:pt x="385104" y="446498"/>
                </a:lnTo>
                <a:lnTo>
                  <a:pt x="0" y="44649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B39E97"/>
        </a:solidFill>
      </p:bgPr>
    </p:bg>
    <p:spTree>
      <p:nvGrpSpPr>
        <p:cNvPr id="1" name=""/>
        <p:cNvGrpSpPr/>
        <p:nvPr/>
      </p:nvGrpSpPr>
      <p:grpSpPr>
        <a:xfrm>
          <a:off x="0" y="0"/>
          <a:ext cx="0" cy="0"/>
          <a:chOff x="0" y="0"/>
          <a:chExt cx="0" cy="0"/>
        </a:xfrm>
      </p:grpSpPr>
      <p:sp>
        <p:nvSpPr>
          <p:cNvPr name="Freeform 2" id="2"/>
          <p:cNvSpPr/>
          <p:nvPr/>
        </p:nvSpPr>
        <p:spPr>
          <a:xfrm flipH="false" flipV="false" rot="0">
            <a:off x="14939253" y="6092751"/>
            <a:ext cx="3348747" cy="4114800"/>
          </a:xfrm>
          <a:custGeom>
            <a:avLst/>
            <a:gdLst/>
            <a:ahLst/>
            <a:cxnLst/>
            <a:rect r="r" b="b" t="t" l="l"/>
            <a:pathLst>
              <a:path h="4114800" w="3348747">
                <a:moveTo>
                  <a:pt x="0" y="0"/>
                </a:moveTo>
                <a:lnTo>
                  <a:pt x="3348747" y="0"/>
                </a:lnTo>
                <a:lnTo>
                  <a:pt x="334874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0" y="47642"/>
            <a:ext cx="3527694" cy="4334682"/>
          </a:xfrm>
          <a:custGeom>
            <a:avLst/>
            <a:gdLst/>
            <a:ahLst/>
            <a:cxnLst/>
            <a:rect r="r" b="b" t="t" l="l"/>
            <a:pathLst>
              <a:path h="4334682" w="3527694">
                <a:moveTo>
                  <a:pt x="3527694" y="4334683"/>
                </a:moveTo>
                <a:lnTo>
                  <a:pt x="0" y="4334683"/>
                </a:lnTo>
                <a:lnTo>
                  <a:pt x="0" y="0"/>
                </a:lnTo>
                <a:lnTo>
                  <a:pt x="3527694" y="0"/>
                </a:lnTo>
                <a:lnTo>
                  <a:pt x="3527694" y="4334683"/>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567505" y="917186"/>
            <a:ext cx="6874745" cy="4331089"/>
          </a:xfrm>
          <a:custGeom>
            <a:avLst/>
            <a:gdLst/>
            <a:ahLst/>
            <a:cxnLst/>
            <a:rect r="r" b="b" t="t" l="l"/>
            <a:pathLst>
              <a:path h="4331089" w="6874745">
                <a:moveTo>
                  <a:pt x="0" y="0"/>
                </a:moveTo>
                <a:lnTo>
                  <a:pt x="6874745" y="0"/>
                </a:lnTo>
                <a:lnTo>
                  <a:pt x="6874745" y="4331089"/>
                </a:lnTo>
                <a:lnTo>
                  <a:pt x="0" y="433108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2269255" y="5387141"/>
            <a:ext cx="6874745" cy="4331089"/>
          </a:xfrm>
          <a:custGeom>
            <a:avLst/>
            <a:gdLst/>
            <a:ahLst/>
            <a:cxnLst/>
            <a:rect r="r" b="b" t="t" l="l"/>
            <a:pathLst>
              <a:path h="4331089" w="6874745">
                <a:moveTo>
                  <a:pt x="0" y="0"/>
                </a:moveTo>
                <a:lnTo>
                  <a:pt x="6874745" y="0"/>
                </a:lnTo>
                <a:lnTo>
                  <a:pt x="6874745" y="4331089"/>
                </a:lnTo>
                <a:lnTo>
                  <a:pt x="0" y="433108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10460518" y="3082730"/>
            <a:ext cx="5246370" cy="5067420"/>
            <a:chOff x="0" y="0"/>
            <a:chExt cx="812800" cy="785076"/>
          </a:xfrm>
        </p:grpSpPr>
        <p:sp>
          <p:nvSpPr>
            <p:cNvPr name="Freeform 7" id="7"/>
            <p:cNvSpPr/>
            <p:nvPr/>
          </p:nvSpPr>
          <p:spPr>
            <a:xfrm flipH="false" flipV="false" rot="0">
              <a:off x="0" y="0"/>
              <a:ext cx="812800" cy="785076"/>
            </a:xfrm>
            <a:custGeom>
              <a:avLst/>
              <a:gdLst/>
              <a:ahLst/>
              <a:cxnLst/>
              <a:rect r="r" b="b" t="t" l="l"/>
              <a:pathLst>
                <a:path h="785076" w="812800">
                  <a:moveTo>
                    <a:pt x="33940" y="0"/>
                  </a:moveTo>
                  <a:lnTo>
                    <a:pt x="778860" y="0"/>
                  </a:lnTo>
                  <a:cubicBezTo>
                    <a:pt x="797604" y="0"/>
                    <a:pt x="812800" y="15196"/>
                    <a:pt x="812800" y="33940"/>
                  </a:cubicBezTo>
                  <a:lnTo>
                    <a:pt x="812800" y="751135"/>
                  </a:lnTo>
                  <a:cubicBezTo>
                    <a:pt x="812800" y="760137"/>
                    <a:pt x="809224" y="768770"/>
                    <a:pt x="802859" y="775135"/>
                  </a:cubicBezTo>
                  <a:cubicBezTo>
                    <a:pt x="796494" y="781500"/>
                    <a:pt x="787861" y="785076"/>
                    <a:pt x="778860" y="785076"/>
                  </a:cubicBezTo>
                  <a:lnTo>
                    <a:pt x="33940" y="785076"/>
                  </a:lnTo>
                  <a:cubicBezTo>
                    <a:pt x="15196" y="785076"/>
                    <a:pt x="0" y="769880"/>
                    <a:pt x="0" y="751135"/>
                  </a:cubicBezTo>
                  <a:lnTo>
                    <a:pt x="0" y="33940"/>
                  </a:lnTo>
                  <a:cubicBezTo>
                    <a:pt x="0" y="15196"/>
                    <a:pt x="15196" y="0"/>
                    <a:pt x="33940" y="0"/>
                  </a:cubicBezTo>
                  <a:close/>
                </a:path>
              </a:pathLst>
            </a:custGeom>
            <a:solidFill>
              <a:srgbClr val="3A1C08"/>
            </a:solidFill>
            <a:ln w="12700">
              <a:solidFill>
                <a:srgbClr val="000000"/>
              </a:solidFill>
            </a:ln>
          </p:spPr>
        </p:sp>
      </p:grpSp>
      <p:grpSp>
        <p:nvGrpSpPr>
          <p:cNvPr name="Group 8" id="8"/>
          <p:cNvGrpSpPr/>
          <p:nvPr/>
        </p:nvGrpSpPr>
        <p:grpSpPr>
          <a:xfrm rot="0">
            <a:off x="10317643" y="2658101"/>
            <a:ext cx="5246370" cy="524637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63454" y="0"/>
                  </a:moveTo>
                  <a:lnTo>
                    <a:pt x="749346" y="0"/>
                  </a:lnTo>
                  <a:cubicBezTo>
                    <a:pt x="784391" y="0"/>
                    <a:pt x="812800" y="28409"/>
                    <a:pt x="812800" y="63454"/>
                  </a:cubicBezTo>
                  <a:lnTo>
                    <a:pt x="812800" y="749346"/>
                  </a:lnTo>
                  <a:cubicBezTo>
                    <a:pt x="812800" y="784391"/>
                    <a:pt x="784391" y="812800"/>
                    <a:pt x="749346" y="812800"/>
                  </a:cubicBezTo>
                  <a:lnTo>
                    <a:pt x="63454" y="812800"/>
                  </a:lnTo>
                  <a:cubicBezTo>
                    <a:pt x="28409" y="812800"/>
                    <a:pt x="0" y="784391"/>
                    <a:pt x="0" y="749346"/>
                  </a:cubicBezTo>
                  <a:lnTo>
                    <a:pt x="0" y="63454"/>
                  </a:lnTo>
                  <a:cubicBezTo>
                    <a:pt x="0" y="28409"/>
                    <a:pt x="28409" y="0"/>
                    <a:pt x="63454" y="0"/>
                  </a:cubicBezTo>
                  <a:close/>
                </a:path>
              </a:pathLst>
            </a:custGeom>
            <a:blipFill>
              <a:blip r:embed="rId6"/>
              <a:stretch>
                <a:fillRect l="0" t="0" r="0" b="0"/>
              </a:stretch>
            </a:blipFill>
            <a:ln w="38100" cap="rnd">
              <a:solidFill>
                <a:srgbClr val="000000"/>
              </a:solidFill>
              <a:prstDash val="solid"/>
              <a:round/>
            </a:ln>
          </p:spPr>
        </p:sp>
      </p:grpSp>
      <p:sp>
        <p:nvSpPr>
          <p:cNvPr name="TextBox 10" id="10"/>
          <p:cNvSpPr txBox="true"/>
          <p:nvPr/>
        </p:nvSpPr>
        <p:spPr>
          <a:xfrm rot="0">
            <a:off x="9858826" y="1777572"/>
            <a:ext cx="6164004" cy="683515"/>
          </a:xfrm>
          <a:prstGeom prst="rect">
            <a:avLst/>
          </a:prstGeom>
        </p:spPr>
        <p:txBody>
          <a:bodyPr anchor="t" rtlCol="false" tIns="0" lIns="0" bIns="0" rIns="0">
            <a:spAutoFit/>
          </a:bodyPr>
          <a:lstStyle/>
          <a:p>
            <a:pPr algn="ctr">
              <a:lnSpc>
                <a:spcPts val="5358"/>
              </a:lnSpc>
            </a:pPr>
            <a:r>
              <a:rPr lang="en-US" b="true" sz="4700">
                <a:solidFill>
                  <a:srgbClr val="3A1C08"/>
                </a:solidFill>
                <a:latin typeface="Libre Baskerville Bold"/>
                <a:ea typeface="Libre Baskerville Bold"/>
                <a:cs typeface="Libre Baskerville Bold"/>
                <a:sym typeface="Libre Baskerville Bold"/>
              </a:rPr>
              <a:t>ARCHITECTURE</a:t>
            </a:r>
          </a:p>
        </p:txBody>
      </p:sp>
      <p:sp>
        <p:nvSpPr>
          <p:cNvPr name="TextBox 11" id="11"/>
          <p:cNvSpPr txBox="true"/>
          <p:nvPr/>
        </p:nvSpPr>
        <p:spPr>
          <a:xfrm rot="0">
            <a:off x="2986673" y="1720422"/>
            <a:ext cx="5376081" cy="3229977"/>
          </a:xfrm>
          <a:prstGeom prst="rect">
            <a:avLst/>
          </a:prstGeom>
        </p:spPr>
        <p:txBody>
          <a:bodyPr anchor="t" rtlCol="false" tIns="0" lIns="0" bIns="0" rIns="0">
            <a:spAutoFit/>
          </a:bodyPr>
          <a:lstStyle/>
          <a:p>
            <a:pPr algn="ctr" marL="686126" indent="-343063" lvl="1">
              <a:lnSpc>
                <a:spcPts val="3622"/>
              </a:lnSpc>
              <a:buFont typeface="Arial"/>
              <a:buChar char="•"/>
            </a:pPr>
            <a:r>
              <a:rPr lang="en-US" b="true" sz="3177">
                <a:solidFill>
                  <a:srgbClr val="E1D3D0"/>
                </a:solidFill>
                <a:latin typeface="Tufuli Arabic Medium"/>
                <a:ea typeface="Tufuli Arabic Medium"/>
                <a:cs typeface="Tufuli Arabic Medium"/>
                <a:sym typeface="Tufuli Arabic Medium"/>
              </a:rPr>
              <a:t>Frontend : React (pages, composants, navigation)</a:t>
            </a:r>
          </a:p>
          <a:p>
            <a:pPr algn="ctr" marL="686126" indent="-343063" lvl="1">
              <a:lnSpc>
                <a:spcPts val="3622"/>
              </a:lnSpc>
              <a:buFont typeface="Arial"/>
              <a:buChar char="•"/>
            </a:pPr>
            <a:r>
              <a:rPr lang="en-US" b="true" sz="3177">
                <a:solidFill>
                  <a:srgbClr val="E1D3D0"/>
                </a:solidFill>
                <a:latin typeface="Tufuli Arabic Medium"/>
                <a:ea typeface="Tufuli Arabic Medium"/>
                <a:cs typeface="Tufuli Arabic Medium"/>
                <a:sym typeface="Tufuli Arabic Medium"/>
              </a:rPr>
              <a:t>Backend : Express + Node.js (routes API REST)</a:t>
            </a:r>
          </a:p>
          <a:p>
            <a:pPr algn="ctr">
              <a:lnSpc>
                <a:spcPts val="3622"/>
              </a:lnSpc>
            </a:pPr>
          </a:p>
        </p:txBody>
      </p:sp>
      <p:sp>
        <p:nvSpPr>
          <p:cNvPr name="TextBox 12" id="12"/>
          <p:cNvSpPr txBox="true"/>
          <p:nvPr/>
        </p:nvSpPr>
        <p:spPr>
          <a:xfrm rot="0">
            <a:off x="2758118" y="6189332"/>
            <a:ext cx="5117391" cy="3420754"/>
          </a:xfrm>
          <a:prstGeom prst="rect">
            <a:avLst/>
          </a:prstGeom>
        </p:spPr>
        <p:txBody>
          <a:bodyPr anchor="t" rtlCol="false" tIns="0" lIns="0" bIns="0" rIns="0">
            <a:spAutoFit/>
          </a:bodyPr>
          <a:lstStyle/>
          <a:p>
            <a:pPr algn="ctr" marL="662341" indent="-331171" lvl="1">
              <a:lnSpc>
                <a:spcPts val="3497"/>
              </a:lnSpc>
              <a:buFont typeface="Arial"/>
              <a:buChar char="•"/>
            </a:pPr>
            <a:r>
              <a:rPr lang="en-US" b="true" sz="3067">
                <a:solidFill>
                  <a:srgbClr val="E1D3D0"/>
                </a:solidFill>
                <a:latin typeface="Tufuli Arabic Medium"/>
                <a:ea typeface="Tufuli Arabic Medium"/>
                <a:cs typeface="Tufuli Arabic Medium"/>
                <a:sym typeface="Tufuli Arabic Medium"/>
              </a:rPr>
              <a:t>Base de données : MongoDB (modèles : Owner, Animal, Visit, Vet)</a:t>
            </a:r>
          </a:p>
          <a:p>
            <a:pPr algn="ctr" marL="662341" indent="-331171" lvl="1">
              <a:lnSpc>
                <a:spcPts val="3497"/>
              </a:lnSpc>
              <a:buFont typeface="Arial"/>
              <a:buChar char="•"/>
            </a:pPr>
            <a:r>
              <a:rPr lang="en-US" b="true" sz="3067">
                <a:solidFill>
                  <a:srgbClr val="E1D3D0"/>
                </a:solidFill>
                <a:latin typeface="Tufuli Arabic Medium"/>
                <a:ea typeface="Tufuli Arabic Medium"/>
                <a:cs typeface="Tufuli Arabic Medium"/>
                <a:sym typeface="Tufuli Arabic Medium"/>
              </a:rPr>
              <a:t>Connexion : via Axios entre client et serveur</a:t>
            </a:r>
          </a:p>
          <a:p>
            <a:pPr algn="ctr">
              <a:lnSpc>
                <a:spcPts val="2585"/>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B39E97"/>
        </a:solidFill>
      </p:bgPr>
    </p:bg>
    <p:spTree>
      <p:nvGrpSpPr>
        <p:cNvPr id="1" name=""/>
        <p:cNvGrpSpPr/>
        <p:nvPr/>
      </p:nvGrpSpPr>
      <p:grpSpPr>
        <a:xfrm>
          <a:off x="0" y="0"/>
          <a:ext cx="0" cy="0"/>
          <a:chOff x="0" y="0"/>
          <a:chExt cx="0" cy="0"/>
        </a:xfrm>
      </p:grpSpPr>
      <p:sp>
        <p:nvSpPr>
          <p:cNvPr name="Freeform 2" id="2"/>
          <p:cNvSpPr/>
          <p:nvPr/>
        </p:nvSpPr>
        <p:spPr>
          <a:xfrm flipH="false" flipV="false" rot="0">
            <a:off x="2573648" y="599244"/>
            <a:ext cx="7997890" cy="9088512"/>
          </a:xfrm>
          <a:custGeom>
            <a:avLst/>
            <a:gdLst/>
            <a:ahLst/>
            <a:cxnLst/>
            <a:rect r="r" b="b" t="t" l="l"/>
            <a:pathLst>
              <a:path h="9088512" w="7997890">
                <a:moveTo>
                  <a:pt x="0" y="0"/>
                </a:moveTo>
                <a:lnTo>
                  <a:pt x="7997890" y="0"/>
                </a:lnTo>
                <a:lnTo>
                  <a:pt x="7997890" y="9088512"/>
                </a:lnTo>
                <a:lnTo>
                  <a:pt x="0" y="90885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0" y="0"/>
            <a:ext cx="3348747" cy="4114800"/>
          </a:xfrm>
          <a:custGeom>
            <a:avLst/>
            <a:gdLst/>
            <a:ahLst/>
            <a:cxnLst/>
            <a:rect r="r" b="b" t="t" l="l"/>
            <a:pathLst>
              <a:path h="4114800" w="3348747">
                <a:moveTo>
                  <a:pt x="3348747" y="4114800"/>
                </a:moveTo>
                <a:lnTo>
                  <a:pt x="0" y="4114800"/>
                </a:lnTo>
                <a:lnTo>
                  <a:pt x="0" y="0"/>
                </a:lnTo>
                <a:lnTo>
                  <a:pt x="3348747" y="0"/>
                </a:lnTo>
                <a:lnTo>
                  <a:pt x="3348747" y="41148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760289" y="5952297"/>
            <a:ext cx="3527711" cy="4334703"/>
          </a:xfrm>
          <a:custGeom>
            <a:avLst/>
            <a:gdLst/>
            <a:ahLst/>
            <a:cxnLst/>
            <a:rect r="r" b="b" t="t" l="l"/>
            <a:pathLst>
              <a:path h="4334703" w="3527711">
                <a:moveTo>
                  <a:pt x="0" y="0"/>
                </a:moveTo>
                <a:lnTo>
                  <a:pt x="3527711" y="0"/>
                </a:lnTo>
                <a:lnTo>
                  <a:pt x="3527711" y="4334703"/>
                </a:lnTo>
                <a:lnTo>
                  <a:pt x="0" y="43347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0897586" y="893570"/>
            <a:ext cx="6628410" cy="6442460"/>
          </a:xfrm>
          <a:custGeom>
            <a:avLst/>
            <a:gdLst/>
            <a:ahLst/>
            <a:cxnLst/>
            <a:rect r="r" b="b" t="t" l="l"/>
            <a:pathLst>
              <a:path h="6442460" w="6628410">
                <a:moveTo>
                  <a:pt x="0" y="0"/>
                </a:moveTo>
                <a:lnTo>
                  <a:pt x="6628410" y="0"/>
                </a:lnTo>
                <a:lnTo>
                  <a:pt x="6628410" y="6442460"/>
                </a:lnTo>
                <a:lnTo>
                  <a:pt x="0" y="6442460"/>
                </a:lnTo>
                <a:lnTo>
                  <a:pt x="0" y="0"/>
                </a:lnTo>
                <a:close/>
              </a:path>
            </a:pathLst>
          </a:custGeom>
          <a:blipFill>
            <a:blip r:embed="rId6"/>
            <a:stretch>
              <a:fillRect l="0" t="-424" r="0" b="-424"/>
            </a:stretch>
          </a:blipFill>
        </p:spPr>
      </p:sp>
      <p:sp>
        <p:nvSpPr>
          <p:cNvPr name="TextBox 6" id="6"/>
          <p:cNvSpPr txBox="true"/>
          <p:nvPr/>
        </p:nvSpPr>
        <p:spPr>
          <a:xfrm rot="0">
            <a:off x="3455738" y="3319017"/>
            <a:ext cx="6233709" cy="5228459"/>
          </a:xfrm>
          <a:prstGeom prst="rect">
            <a:avLst/>
          </a:prstGeom>
        </p:spPr>
        <p:txBody>
          <a:bodyPr anchor="t" rtlCol="false" tIns="0" lIns="0" bIns="0" rIns="0">
            <a:spAutoFit/>
          </a:bodyPr>
          <a:lstStyle/>
          <a:p>
            <a:pPr algn="ctr">
              <a:lnSpc>
                <a:spcPts val="2981"/>
              </a:lnSpc>
            </a:pPr>
            <a:r>
              <a:rPr lang="en-US" sz="2129" b="true">
                <a:solidFill>
                  <a:srgbClr val="52311F"/>
                </a:solidFill>
                <a:latin typeface="Open Sans Bold"/>
                <a:ea typeface="Open Sans Bold"/>
                <a:cs typeface="Open Sans Bold"/>
                <a:sym typeface="Open Sans Bold"/>
              </a:rPr>
              <a:t>Le nom Pawly est un </a:t>
            </a:r>
            <a:r>
              <a:rPr lang="en-US" b="true" sz="2129">
                <a:solidFill>
                  <a:srgbClr val="52311F"/>
                </a:solidFill>
                <a:latin typeface="Open Sans Bold"/>
                <a:ea typeface="Open Sans Bold"/>
                <a:cs typeface="Open Sans Bold"/>
                <a:sym typeface="Open Sans Bold"/>
              </a:rPr>
              <a:t>jeu</a:t>
            </a:r>
          </a:p>
          <a:p>
            <a:pPr algn="ctr">
              <a:lnSpc>
                <a:spcPts val="2981"/>
              </a:lnSpc>
            </a:pPr>
            <a:r>
              <a:rPr lang="en-US" b="true" sz="2129">
                <a:solidFill>
                  <a:srgbClr val="52311F"/>
                </a:solidFill>
                <a:latin typeface="Open Sans Bold"/>
                <a:ea typeface="Open Sans Bold"/>
                <a:cs typeface="Open Sans Bold"/>
                <a:sym typeface="Open Sans Bold"/>
              </a:rPr>
              <a:t> de mots entre paw </a:t>
            </a:r>
          </a:p>
          <a:p>
            <a:pPr algn="ctr">
              <a:lnSpc>
                <a:spcPts val="2981"/>
              </a:lnSpc>
            </a:pPr>
            <a:r>
              <a:rPr lang="en-US" b="true" sz="2129">
                <a:solidFill>
                  <a:srgbClr val="52311F"/>
                </a:solidFill>
                <a:latin typeface="Open Sans Bold"/>
                <a:ea typeface="Open Sans Bold"/>
                <a:cs typeface="Open Sans Bold"/>
                <a:sym typeface="Open Sans Bold"/>
              </a:rPr>
              <a:t>(patte en anglais) et</a:t>
            </a:r>
          </a:p>
          <a:p>
            <a:pPr algn="ctr">
              <a:lnSpc>
                <a:spcPts val="2981"/>
              </a:lnSpc>
            </a:pPr>
            <a:r>
              <a:rPr lang="en-US" b="true" sz="2129">
                <a:solidFill>
                  <a:srgbClr val="52311F"/>
                </a:solidFill>
                <a:latin typeface="Open Sans Bold"/>
                <a:ea typeface="Open Sans Bold"/>
                <a:cs typeface="Open Sans Bold"/>
                <a:sym typeface="Open Sans Bold"/>
              </a:rPr>
              <a:t> un prénom amical.</a:t>
            </a:r>
          </a:p>
          <a:p>
            <a:pPr algn="ctr">
              <a:lnSpc>
                <a:spcPts val="2981"/>
              </a:lnSpc>
            </a:pPr>
            <a:r>
              <a:rPr lang="en-US" b="true" sz="2129">
                <a:solidFill>
                  <a:srgbClr val="52311F"/>
                </a:solidFill>
                <a:latin typeface="Open Sans Bold"/>
                <a:ea typeface="Open Sans Bold"/>
                <a:cs typeface="Open Sans Bold"/>
                <a:sym typeface="Open Sans Bold"/>
              </a:rPr>
              <a:t> . Il évoque immédiatement le monde animal.</a:t>
            </a:r>
          </a:p>
          <a:p>
            <a:pPr algn="ctr">
              <a:lnSpc>
                <a:spcPts val="2981"/>
              </a:lnSpc>
            </a:pPr>
            <a:r>
              <a:rPr lang="en-US" b="true" sz="2129">
                <a:solidFill>
                  <a:srgbClr val="52311F"/>
                </a:solidFill>
                <a:latin typeface="Open Sans Bold"/>
                <a:ea typeface="Open Sans Bold"/>
                <a:cs typeface="Open Sans Bold"/>
                <a:sym typeface="Open Sans Bold"/>
              </a:rPr>
              <a:t>   . Il est court, mémorable et facile à prononcer.</a:t>
            </a:r>
          </a:p>
          <a:p>
            <a:pPr algn="ctr">
              <a:lnSpc>
                <a:spcPts val="2981"/>
              </a:lnSpc>
            </a:pPr>
            <a:r>
              <a:rPr lang="en-US" b="true" sz="2129">
                <a:solidFill>
                  <a:srgbClr val="52311F"/>
                </a:solidFill>
                <a:latin typeface="Open Sans Bold"/>
                <a:ea typeface="Open Sans Bold"/>
                <a:cs typeface="Open Sans Bold"/>
                <a:sym typeface="Open Sans Bold"/>
              </a:rPr>
              <a:t> . Il donne une identité </a:t>
            </a:r>
          </a:p>
          <a:p>
            <a:pPr algn="ctr">
              <a:lnSpc>
                <a:spcPts val="2981"/>
              </a:lnSpc>
            </a:pPr>
            <a:r>
              <a:rPr lang="en-US" b="true" sz="2129">
                <a:solidFill>
                  <a:srgbClr val="52311F"/>
                </a:solidFill>
                <a:latin typeface="Open Sans Bold"/>
                <a:ea typeface="Open Sans Bold"/>
                <a:cs typeface="Open Sans Bold"/>
                <a:sym typeface="Open Sans Bold"/>
              </a:rPr>
              <a:t>chaleureuse et accueillante</a:t>
            </a:r>
          </a:p>
          <a:p>
            <a:pPr algn="ctr">
              <a:lnSpc>
                <a:spcPts val="2981"/>
              </a:lnSpc>
            </a:pPr>
            <a:r>
              <a:rPr lang="en-US" b="true" sz="2129">
                <a:solidFill>
                  <a:srgbClr val="52311F"/>
                </a:solidFill>
                <a:latin typeface="Open Sans Bold"/>
                <a:ea typeface="Open Sans Bold"/>
                <a:cs typeface="Open Sans Bold"/>
                <a:sym typeface="Open Sans Bold"/>
              </a:rPr>
              <a:t> à l’application,</a:t>
            </a:r>
          </a:p>
          <a:p>
            <a:pPr algn="ctr">
              <a:lnSpc>
                <a:spcPts val="2981"/>
              </a:lnSpc>
            </a:pPr>
            <a:r>
              <a:rPr lang="en-US" b="true" sz="2129">
                <a:solidFill>
                  <a:srgbClr val="52311F"/>
                </a:solidFill>
                <a:latin typeface="Open Sans Bold"/>
                <a:ea typeface="Open Sans Bold"/>
                <a:cs typeface="Open Sans Bold"/>
                <a:sym typeface="Open Sans Bold"/>
              </a:rPr>
              <a:t> en accord avec son objectif :</a:t>
            </a:r>
          </a:p>
          <a:p>
            <a:pPr algn="ctr">
              <a:lnSpc>
                <a:spcPts val="2981"/>
              </a:lnSpc>
            </a:pPr>
            <a:r>
              <a:rPr lang="en-US" b="true" sz="2129">
                <a:solidFill>
                  <a:srgbClr val="52311F"/>
                </a:solidFill>
                <a:latin typeface="Open Sans Bold"/>
                <a:ea typeface="Open Sans Bold"/>
                <a:cs typeface="Open Sans Bold"/>
                <a:sym typeface="Open Sans Bold"/>
              </a:rPr>
              <a:t> faciliter le suivi médical </a:t>
            </a:r>
          </a:p>
          <a:p>
            <a:pPr algn="ctr">
              <a:lnSpc>
                <a:spcPts val="2981"/>
              </a:lnSpc>
            </a:pPr>
            <a:r>
              <a:rPr lang="en-US" b="true" sz="2129">
                <a:solidFill>
                  <a:srgbClr val="52311F"/>
                </a:solidFill>
                <a:latin typeface="Open Sans Bold"/>
                <a:ea typeface="Open Sans Bold"/>
                <a:cs typeface="Open Sans Bold"/>
                <a:sym typeface="Open Sans Bold"/>
              </a:rPr>
              <a:t>des animaux</a:t>
            </a:r>
          </a:p>
          <a:p>
            <a:pPr algn="ctr">
              <a:lnSpc>
                <a:spcPts val="2981"/>
              </a:lnSpc>
            </a:pPr>
            <a:r>
              <a:rPr lang="en-US" b="true" sz="2129">
                <a:solidFill>
                  <a:srgbClr val="52311F"/>
                </a:solidFill>
                <a:latin typeface="Open Sans Bold"/>
                <a:ea typeface="Open Sans Bold"/>
                <a:cs typeface="Open Sans Bold"/>
                <a:sym typeface="Open Sans Bold"/>
              </a:rPr>
              <a:t> de compagnie avec bienveillance.</a:t>
            </a:r>
          </a:p>
        </p:txBody>
      </p:sp>
      <p:sp>
        <p:nvSpPr>
          <p:cNvPr name="TextBox 7" id="7"/>
          <p:cNvSpPr txBox="true"/>
          <p:nvPr/>
        </p:nvSpPr>
        <p:spPr>
          <a:xfrm rot="0">
            <a:off x="3455738" y="2222118"/>
            <a:ext cx="6164004" cy="1134999"/>
          </a:xfrm>
          <a:prstGeom prst="rect">
            <a:avLst/>
          </a:prstGeom>
        </p:spPr>
        <p:txBody>
          <a:bodyPr anchor="t" rtlCol="false" tIns="0" lIns="0" bIns="0" rIns="0">
            <a:spAutoFit/>
          </a:bodyPr>
          <a:lstStyle/>
          <a:p>
            <a:pPr algn="ctr">
              <a:lnSpc>
                <a:spcPts val="8778"/>
              </a:lnSpc>
            </a:pPr>
            <a:r>
              <a:rPr lang="en-US" b="true" sz="7700">
                <a:solidFill>
                  <a:srgbClr val="52311F"/>
                </a:solidFill>
                <a:latin typeface="Libre Baskerville Bold"/>
                <a:ea typeface="Libre Baskerville Bold"/>
                <a:cs typeface="Libre Baskerville Bold"/>
                <a:sym typeface="Libre Baskerville Bold"/>
              </a:rPr>
              <a:t>PAWLY</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B39E97"/>
        </a:solidFill>
      </p:bgPr>
    </p:bg>
    <p:spTree>
      <p:nvGrpSpPr>
        <p:cNvPr id="1" name=""/>
        <p:cNvGrpSpPr/>
        <p:nvPr/>
      </p:nvGrpSpPr>
      <p:grpSpPr>
        <a:xfrm>
          <a:off x="0" y="0"/>
          <a:ext cx="0" cy="0"/>
          <a:chOff x="0" y="0"/>
          <a:chExt cx="0" cy="0"/>
        </a:xfrm>
      </p:grpSpPr>
      <p:sp>
        <p:nvSpPr>
          <p:cNvPr name="Freeform 2" id="2"/>
          <p:cNvSpPr/>
          <p:nvPr/>
        </p:nvSpPr>
        <p:spPr>
          <a:xfrm flipH="true" flipV="false" rot="0">
            <a:off x="3568255" y="3248343"/>
            <a:ext cx="11930436" cy="6009957"/>
          </a:xfrm>
          <a:custGeom>
            <a:avLst/>
            <a:gdLst/>
            <a:ahLst/>
            <a:cxnLst/>
            <a:rect r="r" b="b" t="t" l="l"/>
            <a:pathLst>
              <a:path h="6009957" w="11930436">
                <a:moveTo>
                  <a:pt x="11930437" y="0"/>
                </a:moveTo>
                <a:lnTo>
                  <a:pt x="0" y="0"/>
                </a:lnTo>
                <a:lnTo>
                  <a:pt x="0" y="6009957"/>
                </a:lnTo>
                <a:lnTo>
                  <a:pt x="11930437" y="6009957"/>
                </a:lnTo>
                <a:lnTo>
                  <a:pt x="1193043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0" y="6172200"/>
            <a:ext cx="4262034" cy="4114800"/>
          </a:xfrm>
          <a:custGeom>
            <a:avLst/>
            <a:gdLst/>
            <a:ahLst/>
            <a:cxnLst/>
            <a:rect r="r" b="b" t="t" l="l"/>
            <a:pathLst>
              <a:path h="4114800" w="4262034">
                <a:moveTo>
                  <a:pt x="4262034" y="0"/>
                </a:moveTo>
                <a:lnTo>
                  <a:pt x="0" y="0"/>
                </a:lnTo>
                <a:lnTo>
                  <a:pt x="0" y="4114800"/>
                </a:lnTo>
                <a:lnTo>
                  <a:pt x="4262034" y="4114800"/>
                </a:lnTo>
                <a:lnTo>
                  <a:pt x="426203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14025966" y="0"/>
            <a:ext cx="4262034" cy="4114800"/>
          </a:xfrm>
          <a:custGeom>
            <a:avLst/>
            <a:gdLst/>
            <a:ahLst/>
            <a:cxnLst/>
            <a:rect r="r" b="b" t="t" l="l"/>
            <a:pathLst>
              <a:path h="4114800" w="4262034">
                <a:moveTo>
                  <a:pt x="0" y="4114800"/>
                </a:moveTo>
                <a:lnTo>
                  <a:pt x="4262034" y="4114800"/>
                </a:lnTo>
                <a:lnTo>
                  <a:pt x="4262034" y="0"/>
                </a:lnTo>
                <a:lnTo>
                  <a:pt x="0" y="0"/>
                </a:lnTo>
                <a:lnTo>
                  <a:pt x="0" y="41148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4540301" y="4144738"/>
            <a:ext cx="9986345" cy="4274059"/>
          </a:xfrm>
          <a:prstGeom prst="rect">
            <a:avLst/>
          </a:prstGeom>
        </p:spPr>
        <p:txBody>
          <a:bodyPr anchor="t" rtlCol="false" tIns="0" lIns="0" bIns="0" rIns="0">
            <a:spAutoFit/>
          </a:bodyPr>
          <a:lstStyle/>
          <a:p>
            <a:pPr algn="ctr">
              <a:lnSpc>
                <a:spcPts val="3344"/>
              </a:lnSpc>
            </a:pPr>
            <a:r>
              <a:rPr lang="en-US" sz="2934" b="true">
                <a:solidFill>
                  <a:srgbClr val="3A1C08"/>
                </a:solidFill>
                <a:latin typeface="Tufuli Arabic Medium"/>
                <a:ea typeface="Tufuli Arabic Medium"/>
                <a:cs typeface="Tufuli Arabic Medium"/>
                <a:sym typeface="Tufuli Arabic Medium"/>
              </a:rPr>
              <a:t>Pawly est une application MERN complète et intuitive pour la gestion d’une clinique vétérinaire.</a:t>
            </a:r>
          </a:p>
          <a:p>
            <a:pPr algn="ctr">
              <a:lnSpc>
                <a:spcPts val="3344"/>
              </a:lnSpc>
            </a:pPr>
            <a:r>
              <a:rPr lang="en-US" sz="2934" b="true">
                <a:solidFill>
                  <a:srgbClr val="3A1C08"/>
                </a:solidFill>
                <a:latin typeface="Tufuli Arabic Medium"/>
                <a:ea typeface="Tufuli Arabic Medium"/>
                <a:cs typeface="Tufuli Arabic Medium"/>
                <a:sym typeface="Tufuli Arabic Medium"/>
              </a:rPr>
              <a:t> Elle centralise les informations sur les propriétaires, les animaux et les visites, et permet un suivi efficace et moderne.</a:t>
            </a:r>
          </a:p>
          <a:p>
            <a:pPr algn="ctr">
              <a:lnSpc>
                <a:spcPts val="3344"/>
              </a:lnSpc>
            </a:pPr>
            <a:r>
              <a:rPr lang="en-US" b="true" sz="2934">
                <a:solidFill>
                  <a:srgbClr val="3A1C08"/>
                </a:solidFill>
                <a:latin typeface="Tufuli Arabic Medium"/>
                <a:ea typeface="Tufuli Arabic Medium"/>
                <a:cs typeface="Tufuli Arabic Medium"/>
                <a:sym typeface="Tufuli Arabic Medium"/>
              </a:rPr>
              <a:t> Ce projet m’a permis de mettre en pratique mes compétences en développement web, de la conception de la base de données jusqu’à l’intégration du frontend, tout en m’initiant aux besoins concrets d’une application métier.</a:t>
            </a:r>
          </a:p>
        </p:txBody>
      </p:sp>
      <p:sp>
        <p:nvSpPr>
          <p:cNvPr name="TextBox 6" id="6"/>
          <p:cNvSpPr txBox="true"/>
          <p:nvPr/>
        </p:nvSpPr>
        <p:spPr>
          <a:xfrm rot="0">
            <a:off x="5286077" y="1508950"/>
            <a:ext cx="7963968" cy="1134999"/>
          </a:xfrm>
          <a:prstGeom prst="rect">
            <a:avLst/>
          </a:prstGeom>
        </p:spPr>
        <p:txBody>
          <a:bodyPr anchor="t" rtlCol="false" tIns="0" lIns="0" bIns="0" rIns="0">
            <a:spAutoFit/>
          </a:bodyPr>
          <a:lstStyle/>
          <a:p>
            <a:pPr algn="ctr">
              <a:lnSpc>
                <a:spcPts val="8778"/>
              </a:lnSpc>
            </a:pPr>
            <a:r>
              <a:rPr lang="en-US" b="true" sz="7700">
                <a:solidFill>
                  <a:srgbClr val="3A1C08"/>
                </a:solidFill>
                <a:latin typeface="Libre Baskerville Bold"/>
                <a:ea typeface="Libre Baskerville Bold"/>
                <a:cs typeface="Libre Baskerville Bold"/>
                <a:sym typeface="Libre Baskerville Bold"/>
              </a:rPr>
              <a:t>CONCLUSION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DAGm8p1L-yQ</dc:identifier>
  <dcterms:modified xsi:type="dcterms:W3CDTF">2011-08-01T06:04:30Z</dcterms:modified>
  <cp:revision>1</cp:revision>
  <dc:title>PAWLY</dc:title>
</cp:coreProperties>
</file>