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73" r:id="rId5"/>
    <p:sldId id="275" r:id="rId6"/>
    <p:sldId id="277" r:id="rId7"/>
    <p:sldId id="280" r:id="rId8"/>
    <p:sldId id="281" r:id="rId9"/>
    <p:sldId id="282" r:id="rId10"/>
    <p:sldId id="283" r:id="rId11"/>
    <p:sldId id="276" r:id="rId12"/>
    <p:sldId id="284" r:id="rId13"/>
    <p:sldId id="285" r:id="rId14"/>
    <p:sldId id="286" r:id="rId15"/>
    <p:sldId id="278" r:id="rId16"/>
    <p:sldId id="274" r:id="rId17"/>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D2986F"/>
    <a:srgbClr val="753F2D"/>
    <a:srgbClr val="5E3324"/>
    <a:srgbClr val="8A4C34"/>
    <a:srgbClr val="815550"/>
    <a:srgbClr val="A3573E"/>
    <a:srgbClr val="E7E6E6"/>
    <a:srgbClr val="C28D6D"/>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p:normalViewPr>
  <p:slideViewPr>
    <p:cSldViewPr snapToGrid="0">
      <p:cViewPr varScale="1">
        <p:scale>
          <a:sx n="79" d="100"/>
          <a:sy n="79" d="100"/>
        </p:scale>
        <p:origin x="850" y="77"/>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C4A19-81E1-4F79-9CC7-B022CBE4031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fr-FR"/>
        </a:p>
      </dgm:t>
    </dgm:pt>
    <dgm:pt modelId="{7548B45E-5AFD-4DC1-8B63-6DB37ECB8FB9}">
      <dgm:prSet phldrT="[Texte]" custT="1"/>
      <dgm:spPr/>
      <dgm:t>
        <a:bodyPr/>
        <a:lstStyle/>
        <a:p>
          <a:r>
            <a:rPr lang="fr-FR" sz="2400" b="1" i="0" dirty="0"/>
            <a:t> </a:t>
          </a:r>
        </a:p>
        <a:p>
          <a:r>
            <a:rPr lang="fr-FR" sz="1600" b="1" i="0" dirty="0"/>
            <a:t>Préparer les données sources : observation des données (importation des données, réaliser une analyse univariée pour interpréter les données, c</a:t>
          </a:r>
          <a:r>
            <a:rPr lang="fr-FR" sz="1600" b="1" i="0" u="none" dirty="0"/>
            <a:t>lassifier les différents types de données</a:t>
          </a:r>
          <a:r>
            <a:rPr lang="fr-FR" sz="1600" b="1" i="0" dirty="0"/>
            <a:t>…) </a:t>
          </a:r>
        </a:p>
        <a:p>
          <a:r>
            <a:rPr lang="fr-FR" sz="1600" b="1" i="0" dirty="0"/>
            <a:t>   </a:t>
          </a:r>
          <a:endParaRPr lang="fr-FR" sz="1600" b="1" dirty="0"/>
        </a:p>
      </dgm:t>
    </dgm:pt>
    <dgm:pt modelId="{64DE5806-64B7-40C4-BDD1-54EA45F11DBF}" type="parTrans" cxnId="{540C3FD2-BDFD-4480-9C76-6B1D06A0DA4A}">
      <dgm:prSet/>
      <dgm:spPr/>
      <dgm:t>
        <a:bodyPr/>
        <a:lstStyle/>
        <a:p>
          <a:endParaRPr lang="fr-FR"/>
        </a:p>
      </dgm:t>
    </dgm:pt>
    <dgm:pt modelId="{34E3435D-0E9E-4041-96D7-9E70E6B55C81}" type="sibTrans" cxnId="{540C3FD2-BDFD-4480-9C76-6B1D06A0DA4A}">
      <dgm:prSet/>
      <dgm:spPr/>
      <dgm:t>
        <a:bodyPr/>
        <a:lstStyle/>
        <a:p>
          <a:endParaRPr lang="fr-FR"/>
        </a:p>
      </dgm:t>
    </dgm:pt>
    <dgm:pt modelId="{3FDB3C4D-B748-4637-830A-973B80B1838B}">
      <dgm:prSet phldrT="[Texte]" custT="1"/>
      <dgm:spPr/>
      <dgm:t>
        <a:bodyPr/>
        <a:lstStyle/>
        <a:p>
          <a:pPr>
            <a:buFont typeface="Arial" panose="020B0604020202020204" pitchFamily="34" charset="0"/>
            <a:buChar char="•"/>
          </a:pPr>
          <a:r>
            <a:rPr lang="fr-FR" sz="1600" b="1" i="0" u="none" dirty="0"/>
            <a:t>Gérer les erreurs et les incohérences présentes sur les données stockées </a:t>
          </a:r>
          <a:r>
            <a:rPr lang="fr-FR" sz="1600" b="1" i="0" dirty="0"/>
            <a:t>pour obtenir un jeu de données final cohérent et complet</a:t>
          </a:r>
          <a:r>
            <a:rPr lang="fr-FR" sz="1600" b="0" i="0" dirty="0"/>
            <a:t>.</a:t>
          </a:r>
          <a:endParaRPr lang="fr-FR" sz="1600" dirty="0"/>
        </a:p>
      </dgm:t>
    </dgm:pt>
    <dgm:pt modelId="{B617B2E0-6D4A-4E45-B017-010A0CE43B34}" type="parTrans" cxnId="{6EF573DA-C5C1-44E6-B7AF-A7B0300BE9D1}">
      <dgm:prSet/>
      <dgm:spPr/>
      <dgm:t>
        <a:bodyPr/>
        <a:lstStyle/>
        <a:p>
          <a:endParaRPr lang="fr-FR"/>
        </a:p>
      </dgm:t>
    </dgm:pt>
    <dgm:pt modelId="{BB848814-967E-4B07-9659-C6186B4620C4}" type="sibTrans" cxnId="{6EF573DA-C5C1-44E6-B7AF-A7B0300BE9D1}">
      <dgm:prSet/>
      <dgm:spPr/>
      <dgm:t>
        <a:bodyPr/>
        <a:lstStyle/>
        <a:p>
          <a:endParaRPr lang="fr-FR"/>
        </a:p>
      </dgm:t>
    </dgm:pt>
    <dgm:pt modelId="{670BC8B3-E16D-49D3-B640-E29C90B20BF9}">
      <dgm:prSet phldrT="[Texte]" custT="1"/>
      <dgm:spPr/>
      <dgm:t>
        <a:bodyPr/>
        <a:lstStyle/>
        <a:p>
          <a:pPr>
            <a:buFont typeface="Arial" panose="020B0604020202020204" pitchFamily="34" charset="0"/>
            <a:buChar char="•"/>
          </a:pPr>
          <a:r>
            <a:rPr lang="fr-FR" sz="1600" b="1" dirty="0"/>
            <a:t>Rapprocher les exports ERP et WEB pour analyser les ventes en lignes : calcul du chiffre d’affaires, représentation graphique de la distribution des prix…</a:t>
          </a:r>
        </a:p>
      </dgm:t>
    </dgm:pt>
    <dgm:pt modelId="{7280EAB6-D8E7-4D95-B18B-2A17CD173D72}" type="parTrans" cxnId="{84553AC9-8B58-46F8-88C6-8DEB9AA0B172}">
      <dgm:prSet/>
      <dgm:spPr/>
      <dgm:t>
        <a:bodyPr/>
        <a:lstStyle/>
        <a:p>
          <a:endParaRPr lang="fr-FR"/>
        </a:p>
      </dgm:t>
    </dgm:pt>
    <dgm:pt modelId="{594679B5-F8AE-4657-83DE-214DA48E4F0D}" type="sibTrans" cxnId="{84553AC9-8B58-46F8-88C6-8DEB9AA0B172}">
      <dgm:prSet/>
      <dgm:spPr/>
      <dgm:t>
        <a:bodyPr/>
        <a:lstStyle/>
        <a:p>
          <a:endParaRPr lang="fr-FR"/>
        </a:p>
      </dgm:t>
    </dgm:pt>
    <dgm:pt modelId="{322B482C-6107-475F-9ADC-3A9E9A878F08}" type="pres">
      <dgm:prSet presAssocID="{2B5C4A19-81E1-4F79-9CC7-B022CBE4031B}" presName="outerComposite" presStyleCnt="0">
        <dgm:presLayoutVars>
          <dgm:chMax val="5"/>
          <dgm:dir/>
          <dgm:resizeHandles val="exact"/>
        </dgm:presLayoutVars>
      </dgm:prSet>
      <dgm:spPr/>
    </dgm:pt>
    <dgm:pt modelId="{A77F8B6A-CA1A-419D-A7FB-800E96898A57}" type="pres">
      <dgm:prSet presAssocID="{2B5C4A19-81E1-4F79-9CC7-B022CBE4031B}" presName="dummyMaxCanvas" presStyleCnt="0">
        <dgm:presLayoutVars/>
      </dgm:prSet>
      <dgm:spPr/>
    </dgm:pt>
    <dgm:pt modelId="{CF1C1FAA-8723-4E47-8584-2148A548C9EB}" type="pres">
      <dgm:prSet presAssocID="{2B5C4A19-81E1-4F79-9CC7-B022CBE4031B}" presName="ThreeNodes_1" presStyleLbl="node1" presStyleIdx="0" presStyleCnt="3" custScaleX="117647" custScaleY="129187" custLinFactNeighborX="-1549" custLinFactNeighborY="-980">
        <dgm:presLayoutVars>
          <dgm:bulletEnabled val="1"/>
        </dgm:presLayoutVars>
      </dgm:prSet>
      <dgm:spPr/>
    </dgm:pt>
    <dgm:pt modelId="{103986C0-CBC3-4CB5-9E30-0AD94C780841}" type="pres">
      <dgm:prSet presAssocID="{2B5C4A19-81E1-4F79-9CC7-B022CBE4031B}" presName="ThreeNodes_2" presStyleLbl="node1" presStyleIdx="1" presStyleCnt="3" custScaleX="117647" custScaleY="100448" custLinFactNeighborX="0" custLinFactNeighborY="5994">
        <dgm:presLayoutVars>
          <dgm:bulletEnabled val="1"/>
        </dgm:presLayoutVars>
      </dgm:prSet>
      <dgm:spPr/>
    </dgm:pt>
    <dgm:pt modelId="{95A2CC81-AD07-411D-A1A7-EE13ABAA5AA7}" type="pres">
      <dgm:prSet presAssocID="{2B5C4A19-81E1-4F79-9CC7-B022CBE4031B}" presName="ThreeNodes_3" presStyleLbl="node1" presStyleIdx="2" presStyleCnt="3" custScaleX="117647" custScaleY="98683" custLinFactNeighborX="-1084" custLinFactNeighborY="26471">
        <dgm:presLayoutVars>
          <dgm:bulletEnabled val="1"/>
        </dgm:presLayoutVars>
      </dgm:prSet>
      <dgm:spPr/>
    </dgm:pt>
    <dgm:pt modelId="{E0C03764-15ED-40E0-9B73-5EB22BD2A4A2}" type="pres">
      <dgm:prSet presAssocID="{2B5C4A19-81E1-4F79-9CC7-B022CBE4031B}" presName="ThreeConn_1-2" presStyleLbl="fgAccFollowNode1" presStyleIdx="0" presStyleCnt="2">
        <dgm:presLayoutVars>
          <dgm:bulletEnabled val="1"/>
        </dgm:presLayoutVars>
      </dgm:prSet>
      <dgm:spPr/>
    </dgm:pt>
    <dgm:pt modelId="{25F6AF72-3926-4FBC-8774-EA24BFCC4F63}" type="pres">
      <dgm:prSet presAssocID="{2B5C4A19-81E1-4F79-9CC7-B022CBE4031B}" presName="ThreeConn_2-3" presStyleLbl="fgAccFollowNode1" presStyleIdx="1" presStyleCnt="2" custLinFactNeighborX="85973" custLinFactNeighborY="3633">
        <dgm:presLayoutVars>
          <dgm:bulletEnabled val="1"/>
        </dgm:presLayoutVars>
      </dgm:prSet>
      <dgm:spPr/>
    </dgm:pt>
    <dgm:pt modelId="{2F9EF4F4-CC13-471C-B2E3-3561961108F6}" type="pres">
      <dgm:prSet presAssocID="{2B5C4A19-81E1-4F79-9CC7-B022CBE4031B}" presName="ThreeNodes_1_text" presStyleLbl="node1" presStyleIdx="2" presStyleCnt="3">
        <dgm:presLayoutVars>
          <dgm:bulletEnabled val="1"/>
        </dgm:presLayoutVars>
      </dgm:prSet>
      <dgm:spPr/>
    </dgm:pt>
    <dgm:pt modelId="{0FB56690-D126-49EB-9C23-6FA142868894}" type="pres">
      <dgm:prSet presAssocID="{2B5C4A19-81E1-4F79-9CC7-B022CBE4031B}" presName="ThreeNodes_2_text" presStyleLbl="node1" presStyleIdx="2" presStyleCnt="3">
        <dgm:presLayoutVars>
          <dgm:bulletEnabled val="1"/>
        </dgm:presLayoutVars>
      </dgm:prSet>
      <dgm:spPr/>
    </dgm:pt>
    <dgm:pt modelId="{10593986-6023-4543-8B76-D37A23C09489}" type="pres">
      <dgm:prSet presAssocID="{2B5C4A19-81E1-4F79-9CC7-B022CBE4031B}" presName="ThreeNodes_3_text" presStyleLbl="node1" presStyleIdx="2" presStyleCnt="3">
        <dgm:presLayoutVars>
          <dgm:bulletEnabled val="1"/>
        </dgm:presLayoutVars>
      </dgm:prSet>
      <dgm:spPr/>
    </dgm:pt>
  </dgm:ptLst>
  <dgm:cxnLst>
    <dgm:cxn modelId="{77373820-1A51-42C1-AF40-DDA7411DED08}" type="presOf" srcId="{34E3435D-0E9E-4041-96D7-9E70E6B55C81}" destId="{E0C03764-15ED-40E0-9B73-5EB22BD2A4A2}" srcOrd="0" destOrd="0" presId="urn:microsoft.com/office/officeart/2005/8/layout/vProcess5"/>
    <dgm:cxn modelId="{89BCF235-453F-46EC-AEE8-3B169DC5176C}" type="presOf" srcId="{670BC8B3-E16D-49D3-B640-E29C90B20BF9}" destId="{95A2CC81-AD07-411D-A1A7-EE13ABAA5AA7}" srcOrd="0" destOrd="0" presId="urn:microsoft.com/office/officeart/2005/8/layout/vProcess5"/>
    <dgm:cxn modelId="{E6072039-4AFB-40B6-95F9-81B2FD2B7697}" type="presOf" srcId="{BB848814-967E-4B07-9659-C6186B4620C4}" destId="{25F6AF72-3926-4FBC-8774-EA24BFCC4F63}" srcOrd="0" destOrd="0" presId="urn:microsoft.com/office/officeart/2005/8/layout/vProcess5"/>
    <dgm:cxn modelId="{E4AB455E-899A-4D3F-B576-DCFF17EB06A0}" type="presOf" srcId="{2B5C4A19-81E1-4F79-9CC7-B022CBE4031B}" destId="{322B482C-6107-475F-9ADC-3A9E9A878F08}" srcOrd="0" destOrd="0" presId="urn:microsoft.com/office/officeart/2005/8/layout/vProcess5"/>
    <dgm:cxn modelId="{6101F248-734B-4E9D-8514-280556D7FD64}" type="presOf" srcId="{3FDB3C4D-B748-4637-830A-973B80B1838B}" destId="{103986C0-CBC3-4CB5-9E30-0AD94C780841}" srcOrd="0" destOrd="0" presId="urn:microsoft.com/office/officeart/2005/8/layout/vProcess5"/>
    <dgm:cxn modelId="{9E6B6253-ABE5-491E-801D-C5BD17B233EB}" type="presOf" srcId="{3FDB3C4D-B748-4637-830A-973B80B1838B}" destId="{0FB56690-D126-49EB-9C23-6FA142868894}" srcOrd="1" destOrd="0" presId="urn:microsoft.com/office/officeart/2005/8/layout/vProcess5"/>
    <dgm:cxn modelId="{40A3498A-3E7F-4B84-8C01-F63BF0FCD7EB}" type="presOf" srcId="{670BC8B3-E16D-49D3-B640-E29C90B20BF9}" destId="{10593986-6023-4543-8B76-D37A23C09489}" srcOrd="1" destOrd="0" presId="urn:microsoft.com/office/officeart/2005/8/layout/vProcess5"/>
    <dgm:cxn modelId="{8D35E497-4E2F-4519-A032-46D4239B1000}" type="presOf" srcId="{7548B45E-5AFD-4DC1-8B63-6DB37ECB8FB9}" destId="{CF1C1FAA-8723-4E47-8584-2148A548C9EB}" srcOrd="0" destOrd="0" presId="urn:microsoft.com/office/officeart/2005/8/layout/vProcess5"/>
    <dgm:cxn modelId="{45883F9C-43C0-4B44-8681-BA32833CA2D1}" type="presOf" srcId="{7548B45E-5AFD-4DC1-8B63-6DB37ECB8FB9}" destId="{2F9EF4F4-CC13-471C-B2E3-3561961108F6}" srcOrd="1" destOrd="0" presId="urn:microsoft.com/office/officeart/2005/8/layout/vProcess5"/>
    <dgm:cxn modelId="{84553AC9-8B58-46F8-88C6-8DEB9AA0B172}" srcId="{2B5C4A19-81E1-4F79-9CC7-B022CBE4031B}" destId="{670BC8B3-E16D-49D3-B640-E29C90B20BF9}" srcOrd="2" destOrd="0" parTransId="{7280EAB6-D8E7-4D95-B18B-2A17CD173D72}" sibTransId="{594679B5-F8AE-4657-83DE-214DA48E4F0D}"/>
    <dgm:cxn modelId="{540C3FD2-BDFD-4480-9C76-6B1D06A0DA4A}" srcId="{2B5C4A19-81E1-4F79-9CC7-B022CBE4031B}" destId="{7548B45E-5AFD-4DC1-8B63-6DB37ECB8FB9}" srcOrd="0" destOrd="0" parTransId="{64DE5806-64B7-40C4-BDD1-54EA45F11DBF}" sibTransId="{34E3435D-0E9E-4041-96D7-9E70E6B55C81}"/>
    <dgm:cxn modelId="{6EF573DA-C5C1-44E6-B7AF-A7B0300BE9D1}" srcId="{2B5C4A19-81E1-4F79-9CC7-B022CBE4031B}" destId="{3FDB3C4D-B748-4637-830A-973B80B1838B}" srcOrd="1" destOrd="0" parTransId="{B617B2E0-6D4A-4E45-B017-010A0CE43B34}" sibTransId="{BB848814-967E-4B07-9659-C6186B4620C4}"/>
    <dgm:cxn modelId="{8F719BA5-FA44-4B11-B8D4-C92D654D96F1}" type="presParOf" srcId="{322B482C-6107-475F-9ADC-3A9E9A878F08}" destId="{A77F8B6A-CA1A-419D-A7FB-800E96898A57}" srcOrd="0" destOrd="0" presId="urn:microsoft.com/office/officeart/2005/8/layout/vProcess5"/>
    <dgm:cxn modelId="{0A3570CD-61F4-4936-BBC0-06397AE1173A}" type="presParOf" srcId="{322B482C-6107-475F-9ADC-3A9E9A878F08}" destId="{CF1C1FAA-8723-4E47-8584-2148A548C9EB}" srcOrd="1" destOrd="0" presId="urn:microsoft.com/office/officeart/2005/8/layout/vProcess5"/>
    <dgm:cxn modelId="{4CB5FBBD-31CA-4B4E-B94E-61A059FF5184}" type="presParOf" srcId="{322B482C-6107-475F-9ADC-3A9E9A878F08}" destId="{103986C0-CBC3-4CB5-9E30-0AD94C780841}" srcOrd="2" destOrd="0" presId="urn:microsoft.com/office/officeart/2005/8/layout/vProcess5"/>
    <dgm:cxn modelId="{33406BEF-0E52-41D5-9B90-4AD31DA3BF23}" type="presParOf" srcId="{322B482C-6107-475F-9ADC-3A9E9A878F08}" destId="{95A2CC81-AD07-411D-A1A7-EE13ABAA5AA7}" srcOrd="3" destOrd="0" presId="urn:microsoft.com/office/officeart/2005/8/layout/vProcess5"/>
    <dgm:cxn modelId="{BD254FFA-C088-4C29-B4FF-C6C0A480F964}" type="presParOf" srcId="{322B482C-6107-475F-9ADC-3A9E9A878F08}" destId="{E0C03764-15ED-40E0-9B73-5EB22BD2A4A2}" srcOrd="4" destOrd="0" presId="urn:microsoft.com/office/officeart/2005/8/layout/vProcess5"/>
    <dgm:cxn modelId="{B4773054-4259-4AC8-B364-61CB25406FF2}" type="presParOf" srcId="{322B482C-6107-475F-9ADC-3A9E9A878F08}" destId="{25F6AF72-3926-4FBC-8774-EA24BFCC4F63}" srcOrd="5" destOrd="0" presId="urn:microsoft.com/office/officeart/2005/8/layout/vProcess5"/>
    <dgm:cxn modelId="{2CAAB2B4-C1D5-470A-9700-015534558DEC}" type="presParOf" srcId="{322B482C-6107-475F-9ADC-3A9E9A878F08}" destId="{2F9EF4F4-CC13-471C-B2E3-3561961108F6}" srcOrd="6" destOrd="0" presId="urn:microsoft.com/office/officeart/2005/8/layout/vProcess5"/>
    <dgm:cxn modelId="{3C129820-926F-4C34-B4D1-60922CF5D410}" type="presParOf" srcId="{322B482C-6107-475F-9ADC-3A9E9A878F08}" destId="{0FB56690-D126-49EB-9C23-6FA142868894}" srcOrd="7" destOrd="0" presId="urn:microsoft.com/office/officeart/2005/8/layout/vProcess5"/>
    <dgm:cxn modelId="{C505407E-AF73-4CFA-BD9C-911DC65FD6BA}" type="presParOf" srcId="{322B482C-6107-475F-9ADC-3A9E9A878F08}" destId="{10593986-6023-4543-8B76-D37A23C0948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C1FAA-8723-4E47-8584-2148A548C9EB}">
      <dsp:nvSpPr>
        <dsp:cNvPr id="0" name=""/>
        <dsp:cNvSpPr/>
      </dsp:nvSpPr>
      <dsp:spPr>
        <a:xfrm>
          <a:off x="-554260" y="-72399"/>
          <a:ext cx="7390164" cy="12818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1" i="0" kern="1200" dirty="0"/>
            <a:t> </a:t>
          </a:r>
        </a:p>
        <a:p>
          <a:pPr marL="0" lvl="0" indent="0" algn="l" defTabSz="1066800">
            <a:lnSpc>
              <a:spcPct val="90000"/>
            </a:lnSpc>
            <a:spcBef>
              <a:spcPct val="0"/>
            </a:spcBef>
            <a:spcAft>
              <a:spcPct val="35000"/>
            </a:spcAft>
            <a:buNone/>
          </a:pPr>
          <a:r>
            <a:rPr lang="fr-FR" sz="1600" b="1" i="0" kern="1200" dirty="0"/>
            <a:t>Préparer les données sources : observation des données (importation des données, réaliser une analyse univariée pour interpréter les données, c</a:t>
          </a:r>
          <a:r>
            <a:rPr lang="fr-FR" sz="1600" b="1" i="0" u="none" kern="1200" dirty="0"/>
            <a:t>lassifier les différents types de données</a:t>
          </a:r>
          <a:r>
            <a:rPr lang="fr-FR" sz="1600" b="1" i="0" kern="1200" dirty="0"/>
            <a:t>…) </a:t>
          </a:r>
        </a:p>
        <a:p>
          <a:pPr marL="0" lvl="0" indent="0" algn="l" defTabSz="1066800">
            <a:lnSpc>
              <a:spcPct val="90000"/>
            </a:lnSpc>
            <a:spcBef>
              <a:spcPct val="0"/>
            </a:spcBef>
            <a:spcAft>
              <a:spcPct val="35000"/>
            </a:spcAft>
            <a:buNone/>
          </a:pPr>
          <a:r>
            <a:rPr lang="fr-FR" sz="1600" b="1" i="0" kern="1200" dirty="0"/>
            <a:t>   </a:t>
          </a:r>
          <a:endParaRPr lang="fr-FR" sz="1600" b="1" kern="1200" dirty="0"/>
        </a:p>
      </dsp:txBody>
      <dsp:txXfrm>
        <a:off x="-516717" y="-34856"/>
        <a:ext cx="6123829" cy="1206735"/>
      </dsp:txXfrm>
    </dsp:sp>
    <dsp:sp modelId="{103986C0-CBC3-4CB5-9E30-0AD94C780841}">
      <dsp:nvSpPr>
        <dsp:cNvPr id="0" name=""/>
        <dsp:cNvSpPr/>
      </dsp:nvSpPr>
      <dsp:spPr>
        <a:xfrm>
          <a:off x="1" y="1287243"/>
          <a:ext cx="7390164" cy="9966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fr-FR" sz="1600" b="1" i="0" u="none" kern="1200" dirty="0"/>
            <a:t>Gérer les erreurs et les incohérences présentes sur les données stockées </a:t>
          </a:r>
          <a:r>
            <a:rPr lang="fr-FR" sz="1600" b="1" i="0" kern="1200" dirty="0"/>
            <a:t>pour obtenir un jeu de données final cohérent et complet</a:t>
          </a:r>
          <a:r>
            <a:rPr lang="fr-FR" sz="1600" b="0" i="0" kern="1200" dirty="0"/>
            <a:t>.</a:t>
          </a:r>
          <a:endParaRPr lang="fr-FR" sz="1600" kern="1200" dirty="0"/>
        </a:p>
      </dsp:txBody>
      <dsp:txXfrm>
        <a:off x="29192" y="1316434"/>
        <a:ext cx="5920951" cy="938284"/>
      </dsp:txXfrm>
    </dsp:sp>
    <dsp:sp modelId="{95A2CC81-AD07-411D-A1A7-EE13ABAA5AA7}">
      <dsp:nvSpPr>
        <dsp:cNvPr id="0" name=""/>
        <dsp:cNvSpPr/>
      </dsp:nvSpPr>
      <dsp:spPr>
        <a:xfrm>
          <a:off x="486171" y="2394117"/>
          <a:ext cx="7390164" cy="97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fr-FR" sz="1600" b="1" kern="1200" dirty="0"/>
            <a:t>Rapprocher les exports ERP et WEB pour analyser les ventes en lignes : calcul du chiffre d’affaires, représentation graphique de la distribution des prix…</a:t>
          </a:r>
        </a:p>
      </dsp:txBody>
      <dsp:txXfrm>
        <a:off x="514849" y="2422795"/>
        <a:ext cx="5921977" cy="921798"/>
      </dsp:txXfrm>
    </dsp:sp>
    <dsp:sp modelId="{E0C03764-15ED-40E0-9B73-5EB22BD2A4A2}">
      <dsp:nvSpPr>
        <dsp:cNvPr id="0" name=""/>
        <dsp:cNvSpPr/>
      </dsp:nvSpPr>
      <dsp:spPr>
        <a:xfrm>
          <a:off x="5636698" y="824834"/>
          <a:ext cx="644944" cy="6449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fr-FR" sz="3000" kern="1200"/>
        </a:p>
      </dsp:txBody>
      <dsp:txXfrm>
        <a:off x="5781810" y="824834"/>
        <a:ext cx="354720" cy="485320"/>
      </dsp:txXfrm>
    </dsp:sp>
    <dsp:sp modelId="{25F6AF72-3926-4FBC-8774-EA24BFCC4F63}">
      <dsp:nvSpPr>
        <dsp:cNvPr id="0" name=""/>
        <dsp:cNvSpPr/>
      </dsp:nvSpPr>
      <dsp:spPr>
        <a:xfrm>
          <a:off x="6745223" y="1999242"/>
          <a:ext cx="644944" cy="64494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fr-FR" sz="3000" kern="1200"/>
        </a:p>
      </dsp:txBody>
      <dsp:txXfrm>
        <a:off x="6890335" y="1999242"/>
        <a:ext cx="354720" cy="4853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4D20F236-CE6E-48DD-8D99-789E6F83B6C5}" type="datetime1">
              <a:rPr lang="fr-FR" smtClean="0"/>
              <a:t>02/01/2024</a:t>
            </a:fld>
            <a:endParaRPr lang="fr-FR" dirty="0"/>
          </a:p>
        </p:txBody>
      </p:sp>
      <p:sp>
        <p:nvSpPr>
          <p:cNvPr id="4" name="Espace réservé du pied de page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6482836-E43C-41FF-A11B-3D8AB6E68FC7}" type="slidenum">
              <a:rPr lang="fr-FR" smtClean="0"/>
              <a:t>‹N°›</a:t>
            </a:fld>
            <a:endParaRPr lang="fr-FR"/>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61DF04F2-124F-4AFB-BBD7-A23C7B8B74E7}" type="datetime1">
              <a:rPr lang="fr-FR" smtClean="0"/>
              <a:pPr/>
              <a:t>02/01/2024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DECDE012-9E2E-4477-8B5C-4E7D4E9BCBA6}" type="slidenum">
              <a:rPr lang="fr-FR" noProof="0" smtClean="0"/>
              <a:t>‹N°›</a:t>
            </a:fld>
            <a:endParaRPr lang="fr-FR"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smtClean="0"/>
              <a:t>1</a:t>
            </a:fld>
            <a:endParaRPr lang="fr-FR"/>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10</a:t>
            </a:fld>
            <a:endParaRPr lang="fr-FR" noProof="0" dirty="0"/>
          </a:p>
        </p:txBody>
      </p:sp>
    </p:spTree>
    <p:extLst>
      <p:ext uri="{BB962C8B-B14F-4D97-AF65-F5344CB8AC3E}">
        <p14:creationId xmlns:p14="http://schemas.microsoft.com/office/powerpoint/2010/main" val="287529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11</a:t>
            </a:fld>
            <a:endParaRPr lang="fr-FR" noProof="0" dirty="0"/>
          </a:p>
        </p:txBody>
      </p:sp>
    </p:spTree>
    <p:extLst>
      <p:ext uri="{BB962C8B-B14F-4D97-AF65-F5344CB8AC3E}">
        <p14:creationId xmlns:p14="http://schemas.microsoft.com/office/powerpoint/2010/main" val="170856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12</a:t>
            </a:fld>
            <a:endParaRPr lang="fr-FR" noProof="0" dirty="0"/>
          </a:p>
        </p:txBody>
      </p:sp>
    </p:spTree>
    <p:extLst>
      <p:ext uri="{BB962C8B-B14F-4D97-AF65-F5344CB8AC3E}">
        <p14:creationId xmlns:p14="http://schemas.microsoft.com/office/powerpoint/2010/main" val="23484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13</a:t>
            </a:fld>
            <a:endParaRPr lang="fr-FR" noProof="0" dirty="0"/>
          </a:p>
        </p:txBody>
      </p:sp>
    </p:spTree>
    <p:extLst>
      <p:ext uri="{BB962C8B-B14F-4D97-AF65-F5344CB8AC3E}">
        <p14:creationId xmlns:p14="http://schemas.microsoft.com/office/powerpoint/2010/main" val="158856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2</a:t>
            </a:fld>
            <a:endParaRPr lang="fr-FR"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3</a:t>
            </a:fld>
            <a:endParaRPr lang="fr-FR"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4</a:t>
            </a:fld>
            <a:endParaRPr lang="fr-FR" noProof="0" dirty="0"/>
          </a:p>
        </p:txBody>
      </p:sp>
    </p:spTree>
    <p:extLst>
      <p:ext uri="{BB962C8B-B14F-4D97-AF65-F5344CB8AC3E}">
        <p14:creationId xmlns:p14="http://schemas.microsoft.com/office/powerpoint/2010/main" val="122806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Ajouter capture dataframe final</a:t>
            </a:r>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5</a:t>
            </a:fld>
            <a:endParaRPr lang="fr-FR" noProof="0" dirty="0"/>
          </a:p>
        </p:txBody>
      </p:sp>
    </p:spTree>
    <p:extLst>
      <p:ext uri="{BB962C8B-B14F-4D97-AF65-F5344CB8AC3E}">
        <p14:creationId xmlns:p14="http://schemas.microsoft.com/office/powerpoint/2010/main" val="245306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6</a:t>
            </a:fld>
            <a:endParaRPr lang="fr-FR" noProof="0" dirty="0"/>
          </a:p>
        </p:txBody>
      </p:sp>
    </p:spTree>
    <p:extLst>
      <p:ext uri="{BB962C8B-B14F-4D97-AF65-F5344CB8AC3E}">
        <p14:creationId xmlns:p14="http://schemas.microsoft.com/office/powerpoint/2010/main" val="225296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7</a:t>
            </a:fld>
            <a:endParaRPr lang="fr-FR" noProof="0" dirty="0"/>
          </a:p>
        </p:txBody>
      </p:sp>
    </p:spTree>
    <p:extLst>
      <p:ext uri="{BB962C8B-B14F-4D97-AF65-F5344CB8AC3E}">
        <p14:creationId xmlns:p14="http://schemas.microsoft.com/office/powerpoint/2010/main" val="19137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8</a:t>
            </a:fld>
            <a:endParaRPr lang="fr-FR" noProof="0" dirty="0"/>
          </a:p>
        </p:txBody>
      </p:sp>
    </p:spTree>
    <p:extLst>
      <p:ext uri="{BB962C8B-B14F-4D97-AF65-F5344CB8AC3E}">
        <p14:creationId xmlns:p14="http://schemas.microsoft.com/office/powerpoint/2010/main" val="208263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DECDE012-9E2E-4477-8B5C-4E7D4E9BCBA6}" type="slidenum">
              <a:rPr lang="fr-FR" noProof="0" smtClean="0"/>
              <a:t>9</a:t>
            </a:fld>
            <a:endParaRPr lang="fr-FR" noProof="0" dirty="0"/>
          </a:p>
        </p:txBody>
      </p:sp>
    </p:spTree>
    <p:extLst>
      <p:ext uri="{BB962C8B-B14F-4D97-AF65-F5344CB8AC3E}">
        <p14:creationId xmlns:p14="http://schemas.microsoft.com/office/powerpoint/2010/main" val="61438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rtlCol="0" anchor="t">
            <a:normAutofit/>
          </a:bodyPr>
          <a:lstStyle>
            <a:lvl1pPr algn="l">
              <a:lnSpc>
                <a:spcPct val="80000"/>
              </a:lnSpc>
              <a:defRPr lang="fr-FR" sz="7200" cap="all" baseline="0">
                <a:solidFill>
                  <a:schemeClr val="bg1"/>
                </a:solidFill>
              </a:defRPr>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rtlCol="0"/>
          <a:lstStyle>
            <a:lvl1pPr marL="0" indent="0" algn="l">
              <a:lnSpc>
                <a:spcPct val="80000"/>
              </a:lnSpc>
              <a:spcBef>
                <a:spcPts val="0"/>
              </a:spcBef>
              <a:buNone/>
              <a:defRPr lang="fr-FR" sz="2400" b="1">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grpSp>
        <p:nvGrpSpPr>
          <p:cNvPr id="7" name="Groupe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Connecteur droit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8" name="Titr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rtlCol="0"/>
          <a:lstStyle>
            <a:lvl1pPr>
              <a:defRPr lang="fr-FR" sz="5000"/>
            </a:lvl1pPr>
          </a:lstStyle>
          <a:p>
            <a:pPr rtl="0"/>
            <a:r>
              <a:rPr lang="fr-FR" noProof="0"/>
              <a:t>Modifiez le style du titre</a:t>
            </a:r>
          </a:p>
        </p:txBody>
      </p:sp>
      <p:grpSp>
        <p:nvGrpSpPr>
          <p:cNvPr id="9" name="Groupe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Connecteur droit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Espace réservé du texte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3" name="Espace réservé du texte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ois contenus">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8" name="Titr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rtlCol="0"/>
          <a:lstStyle>
            <a:lvl1pPr>
              <a:defRPr lang="fr-FR" sz="5000"/>
            </a:lvl1pPr>
          </a:lstStyle>
          <a:p>
            <a:pPr rtl="0"/>
            <a:r>
              <a:rPr lang="fr-FR"/>
              <a:t>Modifiez le style du titre</a:t>
            </a:r>
            <a:endParaRPr lang="fr-FR" dirty="0"/>
          </a:p>
        </p:txBody>
      </p:sp>
      <p:sp>
        <p:nvSpPr>
          <p:cNvPr id="12" name="Espace réservé du texte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a:t>Modifiez les styles du texte</a:t>
            </a:r>
          </a:p>
        </p:txBody>
      </p:sp>
      <p:sp>
        <p:nvSpPr>
          <p:cNvPr id="13" name="Espace réservé du texte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a:t>Modifiez les styles du texte</a:t>
            </a:r>
          </a:p>
        </p:txBody>
      </p:sp>
      <p:sp>
        <p:nvSpPr>
          <p:cNvPr id="14" name="Espace réservé du texte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a:t>Modifiez les styles du texte</a:t>
            </a:r>
          </a:p>
          <a:p>
            <a:pPr lvl="1" rtl="0"/>
            <a:r>
              <a:rPr lang="fr-FR"/>
              <a:t>Deuxième niveau</a:t>
            </a:r>
          </a:p>
          <a:p>
            <a:pPr lvl="2" rtl="0"/>
            <a:r>
              <a:rPr lang="fr-FR"/>
              <a:t>Troisième niveau</a:t>
            </a:r>
          </a:p>
          <a:p>
            <a:pPr lvl="3" rtl="0"/>
            <a:r>
              <a:rPr lang="fr-FR"/>
              <a:t>Quatrième niveau</a:t>
            </a:r>
          </a:p>
        </p:txBody>
      </p:sp>
      <p:sp>
        <p:nvSpPr>
          <p:cNvPr id="15" name="Espace réservé du texte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a:t>Modifiez les styles du texte</a:t>
            </a:r>
          </a:p>
          <a:p>
            <a:pPr lvl="1" rtl="0"/>
            <a:r>
              <a:rPr lang="fr-FR"/>
              <a:t>Deuxième niveau</a:t>
            </a:r>
          </a:p>
          <a:p>
            <a:pPr lvl="2" rtl="0"/>
            <a:r>
              <a:rPr lang="fr-FR"/>
              <a:t>Troisième niveau</a:t>
            </a:r>
          </a:p>
          <a:p>
            <a:pPr lvl="3" rtl="0"/>
            <a:r>
              <a:rPr lang="fr-FR"/>
              <a:t>Quatrième niveau</a:t>
            </a:r>
          </a:p>
        </p:txBody>
      </p:sp>
      <p:grpSp>
        <p:nvGrpSpPr>
          <p:cNvPr id="16" name="Groupe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Connecteur droit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Espace réservé du texte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a:t>Modifiez les styles du texte</a:t>
            </a:r>
          </a:p>
        </p:txBody>
      </p:sp>
      <p:sp>
        <p:nvSpPr>
          <p:cNvPr id="20" name="Espace réservé du texte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a:t>Modifiez les styles du texte</a:t>
            </a:r>
          </a:p>
          <a:p>
            <a:pPr lvl="1" rtl="0"/>
            <a:r>
              <a:rPr lang="fr-FR"/>
              <a:t>Deuxième niveau</a:t>
            </a:r>
          </a:p>
          <a:p>
            <a:pPr lvl="2" rtl="0"/>
            <a:r>
              <a:rPr lang="fr-FR"/>
              <a:t>Troisième niveau</a:t>
            </a:r>
          </a:p>
          <a:p>
            <a:pPr lvl="3" rtl="0"/>
            <a:r>
              <a:rPr lang="fr-FR"/>
              <a:t>Quatrième niveau</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rtlCol="0" anchor="t"/>
          <a:lstStyle>
            <a:lvl1pPr>
              <a:lnSpc>
                <a:spcPct val="80000"/>
              </a:lnSpc>
              <a:defRPr lang="fr-FR" sz="7200" cap="all" baseline="0">
                <a:solidFill>
                  <a:schemeClr val="bg1"/>
                </a:solidFill>
              </a:defRPr>
            </a:lvl1pPr>
          </a:lstStyle>
          <a:p>
            <a:pPr rtl="0"/>
            <a:r>
              <a:rPr lang="fr-FR"/>
              <a:t>Modifiez le style du titre</a:t>
            </a:r>
          </a:p>
        </p:txBody>
      </p:sp>
      <p:grpSp>
        <p:nvGrpSpPr>
          <p:cNvPr id="7" name="Groupe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Connecteur droit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Espace réservé du texte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rtlCol="0"/>
          <a:lstStyle>
            <a:lvl1pPr marL="0" indent="0">
              <a:lnSpc>
                <a:spcPct val="150000"/>
              </a:lnSpc>
              <a:spcBef>
                <a:spcPts val="0"/>
              </a:spcBef>
              <a:buNone/>
              <a:defRPr lang="fr-FR" sz="2200" b="1">
                <a:solidFill>
                  <a:schemeClr val="bg1"/>
                </a:solidFill>
              </a:defRPr>
            </a:lvl1pPr>
            <a:lvl2pPr marL="0" indent="0">
              <a:lnSpc>
                <a:spcPct val="150000"/>
              </a:lnSpc>
              <a:spcBef>
                <a:spcPts val="0"/>
              </a:spcBef>
              <a:buNone/>
              <a:defRPr lang="fr-FR" sz="2200">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a:t>Modifiez les styles du texte</a:t>
            </a:r>
          </a:p>
          <a:p>
            <a:pPr lvl="1" rtl="0"/>
            <a:r>
              <a:rPr lang="fr-FR"/>
              <a:t>Deuxième niveau</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E6C28C00-D101-DFF8-7E0A-1AEBF0DBE72B}"/>
              </a:ext>
            </a:extLst>
          </p:cNvPr>
          <p:cNvSpPr>
            <a:spLocks noGrp="1"/>
          </p:cNvSpPr>
          <p:nvPr>
            <p:ph type="dt" sz="half" idx="10"/>
          </p:nvPr>
        </p:nvSpPr>
        <p:spPr/>
        <p:txBody>
          <a:bodyPr rtlCol="0"/>
          <a:lstStyle>
            <a:defPPr>
              <a:defRPr lang="fr-FR"/>
            </a:defPPr>
          </a:lstStyle>
          <a:p>
            <a:pPr rtl="0"/>
            <a:endParaRPr lang="fr-FR" noProof="0" dirty="0"/>
          </a:p>
        </p:txBody>
      </p:sp>
      <p:sp>
        <p:nvSpPr>
          <p:cNvPr id="4" name="Espace réservé du pied de page 3">
            <a:extLst>
              <a:ext uri="{FF2B5EF4-FFF2-40B4-BE49-F238E27FC236}">
                <a16:creationId xmlns:a16="http://schemas.microsoft.com/office/drawing/2014/main" id="{D74C5F1F-F8B7-6C5F-6A7F-5F8F6128A1C8}"/>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
        <p:nvSpPr>
          <p:cNvPr id="6" name="Titre 5">
            <a:extLst>
              <a:ext uri="{FF2B5EF4-FFF2-40B4-BE49-F238E27FC236}">
                <a16:creationId xmlns:a16="http://schemas.microsoft.com/office/drawing/2014/main" id="{160592E8-155C-36FA-DA0A-52B23CE8AF5A}"/>
              </a:ext>
            </a:extLst>
          </p:cNvPr>
          <p:cNvSpPr>
            <a:spLocks noGrp="1"/>
          </p:cNvSpPr>
          <p:nvPr>
            <p:ph type="title"/>
          </p:nvPr>
        </p:nvSpPr>
        <p:spPr/>
        <p:txBody>
          <a:bodyPr rtlCol="0"/>
          <a:lstStyle>
            <a:defPPr>
              <a:defRPr lang="fr-FR"/>
            </a:defPPr>
          </a:lstStyle>
          <a:p>
            <a:pPr rtl="0"/>
            <a:r>
              <a:rPr lang="fr-FR"/>
              <a:t>Modifiez le style du titre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964B432-06C2-E932-E96F-67CECC2E9658}"/>
              </a:ext>
            </a:extLst>
          </p:cNvPr>
          <p:cNvSpPr>
            <a:spLocks noGrp="1"/>
          </p:cNvSpPr>
          <p:nvPr>
            <p:ph type="dt" sz="half" idx="10"/>
          </p:nvPr>
        </p:nvSpPr>
        <p:spPr/>
        <p:txBody>
          <a:bodyPr rtlCol="0"/>
          <a:lstStyle>
            <a:defPPr>
              <a:defRPr lang="fr-FR"/>
            </a:defPPr>
          </a:lstStyle>
          <a:p>
            <a:pPr rtl="0"/>
            <a:endParaRPr lang="fr-FR" noProof="0" dirty="0"/>
          </a:p>
        </p:txBody>
      </p:sp>
      <p:sp>
        <p:nvSpPr>
          <p:cNvPr id="3" name="Espace réservé du pied de page 2">
            <a:extLst>
              <a:ext uri="{FF2B5EF4-FFF2-40B4-BE49-F238E27FC236}">
                <a16:creationId xmlns:a16="http://schemas.microsoft.com/office/drawing/2014/main" id="{7F1F3471-B7F6-01DB-D712-136C1626DFAE}"/>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u contenu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 du masque</a:t>
            </a:r>
          </a:p>
        </p:txBody>
      </p:sp>
      <p:sp>
        <p:nvSpPr>
          <p:cNvPr id="5" name="Espace réservé de la date 4">
            <a:extLst>
              <a:ext uri="{FF2B5EF4-FFF2-40B4-BE49-F238E27FC236}">
                <a16:creationId xmlns:a16="http://schemas.microsoft.com/office/drawing/2014/main" id="{3C6493B1-79A4-1FA9-B462-853856DE870E}"/>
              </a:ext>
            </a:extLst>
          </p:cNvPr>
          <p:cNvSpPr>
            <a:spLocks noGrp="1"/>
          </p:cNvSpPr>
          <p:nvPr>
            <p:ph type="dt" sz="half" idx="10"/>
          </p:nvPr>
        </p:nvSpPr>
        <p:spPr/>
        <p:txBody>
          <a:bodyPr rtlCol="0"/>
          <a:lstStyle>
            <a:defPPr>
              <a:defRPr lang="fr-FR"/>
            </a:defPPr>
          </a:lstStyle>
          <a:p>
            <a:pPr rtl="0"/>
            <a:endParaRPr lang="fr-FR" noProof="0" dirty="0"/>
          </a:p>
        </p:txBody>
      </p:sp>
      <p:sp>
        <p:nvSpPr>
          <p:cNvPr id="6" name="Espace réservé du pied de page 5">
            <a:extLst>
              <a:ext uri="{FF2B5EF4-FFF2-40B4-BE49-F238E27FC236}">
                <a16:creationId xmlns:a16="http://schemas.microsoft.com/office/drawing/2014/main" id="{A697EEE8-8F1E-8F14-E2ED-333A1FF24725}"/>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endParaRPr lang="fr-FR" noProof="0"/>
          </a:p>
        </p:txBody>
      </p:sp>
      <p:sp>
        <p:nvSpPr>
          <p:cNvPr id="4" name="Espace réservé du texte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D4464F27-6C3B-1E36-B1DC-ECB72DCF22AC}"/>
              </a:ext>
            </a:extLst>
          </p:cNvPr>
          <p:cNvSpPr>
            <a:spLocks noGrp="1"/>
          </p:cNvSpPr>
          <p:nvPr>
            <p:ph type="dt" sz="half" idx="10"/>
          </p:nvPr>
        </p:nvSpPr>
        <p:spPr/>
        <p:txBody>
          <a:bodyPr rtlCol="0"/>
          <a:lstStyle>
            <a:defPPr>
              <a:defRPr lang="fr-FR"/>
            </a:defPPr>
          </a:lstStyle>
          <a:p>
            <a:pPr rtl="0"/>
            <a:endParaRPr lang="fr-FR" noProof="0"/>
          </a:p>
        </p:txBody>
      </p:sp>
      <p:sp>
        <p:nvSpPr>
          <p:cNvPr id="6" name="Espace réservé du pied de page 5">
            <a:extLst>
              <a:ext uri="{FF2B5EF4-FFF2-40B4-BE49-F238E27FC236}">
                <a16:creationId xmlns:a16="http://schemas.microsoft.com/office/drawing/2014/main" id="{1BC595AB-D292-D355-47CD-748C160B1BD3}"/>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rtlCol="0"/>
          <a:lstStyle>
            <a:lvl1pPr>
              <a:defRPr lang="fr-FR" sz="50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rtlCol="0"/>
          <a:lstStyle>
            <a:lvl1pPr marL="0" indent="0">
              <a:lnSpc>
                <a:spcPct val="100000"/>
              </a:lnSpc>
              <a:spcBef>
                <a:spcPts val="0"/>
              </a:spcBef>
              <a:spcAft>
                <a:spcPts val="1500"/>
              </a:spcAft>
              <a:buNone/>
              <a:defRPr lang="fr-FR" sz="2200" b="1"/>
            </a:lvl1pPr>
            <a:lvl2pPr marL="0" indent="0">
              <a:lnSpc>
                <a:spcPct val="100000"/>
              </a:lnSpc>
              <a:spcBef>
                <a:spcPts val="0"/>
              </a:spcBef>
              <a:buNone/>
              <a:defRPr lang="fr-FR" sz="1600" i="1"/>
            </a:lvl2pPr>
          </a:lstStyle>
          <a:p>
            <a:pPr lvl="0" rtl="0"/>
            <a:r>
              <a:rPr lang="fr-FR"/>
              <a:t>Modifiez les styles du texte du masque</a:t>
            </a:r>
          </a:p>
          <a:p>
            <a:pPr lvl="1" rtl="0"/>
            <a:r>
              <a:rPr lang="fr-FR"/>
              <a:t>Deuxième niveau</a:t>
            </a:r>
          </a:p>
          <a:p>
            <a:pPr lvl="2" rtl="0"/>
            <a:endParaRPr lang="fr-FR" dirty="0"/>
          </a:p>
        </p:txBody>
      </p:sp>
      <p:sp>
        <p:nvSpPr>
          <p:cNvPr id="5" name="Espace réservé du pied de page 4">
            <a:extLst>
              <a:ext uri="{FF2B5EF4-FFF2-40B4-BE49-F238E27FC236}">
                <a16:creationId xmlns:a16="http://schemas.microsoft.com/office/drawing/2014/main" id="{35E39F35-2573-69E0-B17D-B4B0F85CE77B}"/>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t>‹N°›</a:t>
            </a:fld>
            <a:endParaRPr lang="fr-FR" noProof="0"/>
          </a:p>
        </p:txBody>
      </p:sp>
      <p:grpSp>
        <p:nvGrpSpPr>
          <p:cNvPr id="7" name="Groupe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Connecteur droit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rtlCol="0" anchor="b"/>
          <a:lstStyle>
            <a:lvl1pPr>
              <a:defRPr lang="fr-FR" sz="6000">
                <a:solidFill>
                  <a:schemeClr val="bg1"/>
                </a:solidFill>
              </a:defRPr>
            </a:lvl1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rtlCol="0"/>
          <a:lstStyle>
            <a:lvl1pPr marL="0" indent="0">
              <a:buNone/>
              <a:defRPr lang="fr-FR" sz="2400">
                <a:solidFill>
                  <a:schemeClr val="bg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grpSp>
        <p:nvGrpSpPr>
          <p:cNvPr id="7" name="Groupe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Connecteur droit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deux colonnes foncées">
    <p:bg>
      <p:bgPr>
        <a:solidFill>
          <a:schemeClr val="accent5"/>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p>
        </p:txBody>
      </p:sp>
      <p:cxnSp>
        <p:nvCxnSpPr>
          <p:cNvPr id="7" name="Connecteur droit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bg1"/>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rtlCol="0"/>
          <a:lstStyle>
            <a:lvl1pPr marL="0" indent="0">
              <a:lnSpc>
                <a:spcPct val="100000"/>
              </a:lnSpc>
              <a:spcBef>
                <a:spcPts val="0"/>
              </a:spcBef>
              <a:buNone/>
              <a:defRPr lang="fr-FR" sz="2200" b="1">
                <a:solidFill>
                  <a:schemeClr val="bg1"/>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rtlCol="0"/>
          <a:lstStyle>
            <a:lvl1pPr marL="0" indent="0">
              <a:lnSpc>
                <a:spcPct val="100000"/>
              </a:lnSpc>
              <a:spcBef>
                <a:spcPts val="0"/>
              </a:spcBef>
              <a:buNone/>
              <a:defRPr lang="fr-FR" sz="2200" b="1">
                <a:solidFill>
                  <a:schemeClr val="bg1"/>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rtlCol="0"/>
          <a:lstStyle>
            <a:lvl1pPr marL="283464" indent="-283464">
              <a:lnSpc>
                <a:spcPct val="150000"/>
              </a:lnSpc>
              <a:spcBef>
                <a:spcPts val="0"/>
              </a:spcBef>
              <a:defRPr lang="fr-FR" sz="1600">
                <a:solidFill>
                  <a:schemeClr val="bg1"/>
                </a:solidFill>
              </a:defRPr>
            </a:lvl1pPr>
            <a:lvl2pPr indent="-283464">
              <a:lnSpc>
                <a:spcPct val="150000"/>
              </a:lnSpc>
              <a:spcBef>
                <a:spcPts val="0"/>
              </a:spcBef>
              <a:defRPr lang="fr-FR" sz="1600">
                <a:solidFill>
                  <a:schemeClr val="bg1"/>
                </a:solidFill>
              </a:defRPr>
            </a:lvl2pPr>
            <a:lvl3pPr indent="-283464">
              <a:lnSpc>
                <a:spcPct val="150000"/>
              </a:lnSpc>
              <a:spcBef>
                <a:spcPts val="0"/>
              </a:spcBef>
              <a:defRPr lang="fr-FR" sz="1600">
                <a:solidFill>
                  <a:schemeClr val="bg1"/>
                </a:solidFill>
              </a:defRPr>
            </a:lvl3pPr>
            <a:lvl4pPr indent="-283464">
              <a:lnSpc>
                <a:spcPct val="150000"/>
              </a:lnSpc>
              <a:spcBef>
                <a:spcPts val="0"/>
              </a:spcBef>
              <a:defRPr lang="fr-FR" sz="1600">
                <a:solidFill>
                  <a:schemeClr val="bg1"/>
                </a:solidFill>
              </a:defRPr>
            </a:lvl4pPr>
            <a:lvl5pPr indent="-283464">
              <a:lnSpc>
                <a:spcPct val="150000"/>
              </a:lnSpc>
              <a:spcBef>
                <a:spcPts val="0"/>
              </a:spcBef>
              <a:defRPr lang="fr-FR" sz="1600">
                <a:solidFill>
                  <a:schemeClr val="bg1"/>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rtlCol="0"/>
          <a:lstStyle>
            <a:lvl1pPr marL="283464" indent="-283464">
              <a:lnSpc>
                <a:spcPct val="150000"/>
              </a:lnSpc>
              <a:spcBef>
                <a:spcPts val="0"/>
              </a:spcBef>
              <a:defRPr lang="fr-FR" sz="1600">
                <a:solidFill>
                  <a:schemeClr val="bg1"/>
                </a:solidFill>
              </a:defRPr>
            </a:lvl1pPr>
            <a:lvl2pPr indent="-283464">
              <a:lnSpc>
                <a:spcPct val="150000"/>
              </a:lnSpc>
              <a:spcBef>
                <a:spcPts val="0"/>
              </a:spcBef>
              <a:defRPr lang="fr-FR" sz="1600">
                <a:solidFill>
                  <a:schemeClr val="bg1"/>
                </a:solidFill>
              </a:defRPr>
            </a:lvl2pPr>
            <a:lvl3pPr indent="-283464">
              <a:lnSpc>
                <a:spcPct val="150000"/>
              </a:lnSpc>
              <a:spcBef>
                <a:spcPts val="0"/>
              </a:spcBef>
              <a:defRPr lang="fr-FR" sz="1600">
                <a:solidFill>
                  <a:schemeClr val="bg1"/>
                </a:solidFill>
              </a:defRPr>
            </a:lvl3pPr>
            <a:lvl4pPr indent="-283464">
              <a:lnSpc>
                <a:spcPct val="150000"/>
              </a:lnSpc>
              <a:spcBef>
                <a:spcPts val="0"/>
              </a:spcBef>
              <a:defRPr lang="fr-FR" sz="1600">
                <a:solidFill>
                  <a:schemeClr val="bg1"/>
                </a:solidFill>
              </a:defRPr>
            </a:lvl4pPr>
            <a:lvl5pPr indent="-283464">
              <a:lnSpc>
                <a:spcPct val="150000"/>
              </a:lnSpc>
              <a:spcBef>
                <a:spcPts val="0"/>
              </a:spcBef>
              <a:defRPr lang="fr-FR" sz="1600">
                <a:solidFill>
                  <a:schemeClr val="bg1"/>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lumière à deux colonnes">
    <p:bg>
      <p:bgPr>
        <a:solidFill>
          <a:schemeClr val="accent6"/>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grpSp>
        <p:nvGrpSpPr>
          <p:cNvPr id="13" name="Groupe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Connecteur droit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bandeau foncé">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lang="fr-FR" sz="1800" kern="1200">
                <a:solidFill>
                  <a:schemeClr val="lt1"/>
                </a:solidFill>
                <a:latin typeface="+mn-lt"/>
                <a:ea typeface="+mn-ea"/>
                <a:cs typeface="+mn-cs"/>
              </a:defRPr>
            </a:lvl1pPr>
            <a:lvl2pPr marL="457200" algn="l" defTabSz="914400" rtl="0" eaLnBrk="1" latinLnBrk="0" hangingPunct="1">
              <a:defRPr lang="fr-FR" sz="1800" kern="1200">
                <a:solidFill>
                  <a:schemeClr val="lt1"/>
                </a:solidFill>
                <a:latin typeface="+mn-lt"/>
                <a:ea typeface="+mn-ea"/>
                <a:cs typeface="+mn-cs"/>
              </a:defRPr>
            </a:lvl2pPr>
            <a:lvl3pPr marL="914400" algn="l" defTabSz="914400" rtl="0" eaLnBrk="1" latinLnBrk="0" hangingPunct="1">
              <a:defRPr lang="fr-FR" sz="1800" kern="1200">
                <a:solidFill>
                  <a:schemeClr val="lt1"/>
                </a:solidFill>
                <a:latin typeface="+mn-lt"/>
                <a:ea typeface="+mn-ea"/>
                <a:cs typeface="+mn-cs"/>
              </a:defRPr>
            </a:lvl3pPr>
            <a:lvl4pPr marL="1371600" algn="l" defTabSz="914400" rtl="0" eaLnBrk="1" latinLnBrk="0" hangingPunct="1">
              <a:defRPr lang="fr-FR" sz="1800" kern="1200">
                <a:solidFill>
                  <a:schemeClr val="lt1"/>
                </a:solidFill>
                <a:latin typeface="+mn-lt"/>
                <a:ea typeface="+mn-ea"/>
                <a:cs typeface="+mn-cs"/>
              </a:defRPr>
            </a:lvl4pPr>
            <a:lvl5pPr marL="1828800" algn="l" defTabSz="914400" rtl="0" eaLnBrk="1" latinLnBrk="0" hangingPunct="1">
              <a:defRPr lang="fr-FR" sz="1800" kern="1200">
                <a:solidFill>
                  <a:schemeClr val="lt1"/>
                </a:solidFill>
                <a:latin typeface="+mn-lt"/>
                <a:ea typeface="+mn-ea"/>
                <a:cs typeface="+mn-cs"/>
              </a:defRPr>
            </a:lvl5pPr>
            <a:lvl6pPr marL="2286000" algn="l" defTabSz="914400" rtl="0" eaLnBrk="1" latinLnBrk="0" hangingPunct="1">
              <a:defRPr lang="fr-FR" sz="1800" kern="1200">
                <a:solidFill>
                  <a:schemeClr val="lt1"/>
                </a:solidFill>
                <a:latin typeface="+mn-lt"/>
                <a:ea typeface="+mn-ea"/>
                <a:cs typeface="+mn-cs"/>
              </a:defRPr>
            </a:lvl6pPr>
            <a:lvl7pPr marL="2743200" algn="l" defTabSz="914400" rtl="0" eaLnBrk="1" latinLnBrk="0" hangingPunct="1">
              <a:defRPr lang="fr-FR" sz="1800" kern="1200">
                <a:solidFill>
                  <a:schemeClr val="lt1"/>
                </a:solidFill>
                <a:latin typeface="+mn-lt"/>
                <a:ea typeface="+mn-ea"/>
                <a:cs typeface="+mn-cs"/>
              </a:defRPr>
            </a:lvl7pPr>
            <a:lvl8pPr marL="3200400" algn="l" defTabSz="914400" rtl="0" eaLnBrk="1" latinLnBrk="0" hangingPunct="1">
              <a:defRPr lang="fr-FR" sz="1800" kern="1200">
                <a:solidFill>
                  <a:schemeClr val="lt1"/>
                </a:solidFill>
                <a:latin typeface="+mn-lt"/>
                <a:ea typeface="+mn-ea"/>
                <a:cs typeface="+mn-cs"/>
              </a:defRPr>
            </a:lvl8pPr>
            <a:lvl9pPr marL="3657600" algn="l" defTabSz="914400" rtl="0" eaLnBrk="1" latinLnBrk="0" hangingPunct="1">
              <a:defRPr lang="fr-FR" sz="1800" kern="1200">
                <a:solidFill>
                  <a:schemeClr val="lt1"/>
                </a:solidFill>
                <a:latin typeface="+mn-lt"/>
                <a:ea typeface="+mn-ea"/>
                <a:cs typeface="+mn-cs"/>
              </a:defRPr>
            </a:lvl9pPr>
          </a:lstStyle>
          <a:p>
            <a:pPr algn="ctr" rtl="0"/>
            <a:endParaRPr lang="fr-FR" noProof="0"/>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lang="fr-FR">
                <a:solidFill>
                  <a:schemeClr val="accent5"/>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lang="fr-FR">
                <a:solidFill>
                  <a:schemeClr val="accent5"/>
                </a:solidFill>
              </a:defRPr>
            </a:lvl1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lang="fr-FR" sz="5000">
                <a:solidFill>
                  <a:schemeClr val="accent5"/>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grpSp>
        <p:nvGrpSpPr>
          <p:cNvPr id="19" name="Groupe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Connecteur droit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ois contenus à gauche">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lang="fr-FR" sz="1800" kern="1200">
                <a:solidFill>
                  <a:schemeClr val="lt1"/>
                </a:solidFill>
                <a:latin typeface="+mn-lt"/>
                <a:ea typeface="+mn-ea"/>
                <a:cs typeface="+mn-cs"/>
              </a:defRPr>
            </a:lvl1pPr>
            <a:lvl2pPr marL="457200" algn="l" defTabSz="914400" rtl="0" eaLnBrk="1" latinLnBrk="0" hangingPunct="1">
              <a:defRPr lang="fr-FR" sz="1800" kern="1200">
                <a:solidFill>
                  <a:schemeClr val="lt1"/>
                </a:solidFill>
                <a:latin typeface="+mn-lt"/>
                <a:ea typeface="+mn-ea"/>
                <a:cs typeface="+mn-cs"/>
              </a:defRPr>
            </a:lvl2pPr>
            <a:lvl3pPr marL="914400" algn="l" defTabSz="914400" rtl="0" eaLnBrk="1" latinLnBrk="0" hangingPunct="1">
              <a:defRPr lang="fr-FR" sz="1800" kern="1200">
                <a:solidFill>
                  <a:schemeClr val="lt1"/>
                </a:solidFill>
                <a:latin typeface="+mn-lt"/>
                <a:ea typeface="+mn-ea"/>
                <a:cs typeface="+mn-cs"/>
              </a:defRPr>
            </a:lvl3pPr>
            <a:lvl4pPr marL="1371600" algn="l" defTabSz="914400" rtl="0" eaLnBrk="1" latinLnBrk="0" hangingPunct="1">
              <a:defRPr lang="fr-FR" sz="1800" kern="1200">
                <a:solidFill>
                  <a:schemeClr val="lt1"/>
                </a:solidFill>
                <a:latin typeface="+mn-lt"/>
                <a:ea typeface="+mn-ea"/>
                <a:cs typeface="+mn-cs"/>
              </a:defRPr>
            </a:lvl4pPr>
            <a:lvl5pPr marL="1828800" algn="l" defTabSz="914400" rtl="0" eaLnBrk="1" latinLnBrk="0" hangingPunct="1">
              <a:defRPr lang="fr-FR" sz="1800" kern="1200">
                <a:solidFill>
                  <a:schemeClr val="lt1"/>
                </a:solidFill>
                <a:latin typeface="+mn-lt"/>
                <a:ea typeface="+mn-ea"/>
                <a:cs typeface="+mn-cs"/>
              </a:defRPr>
            </a:lvl5pPr>
            <a:lvl6pPr marL="2286000" algn="l" defTabSz="914400" rtl="0" eaLnBrk="1" latinLnBrk="0" hangingPunct="1">
              <a:defRPr lang="fr-FR" sz="1800" kern="1200">
                <a:solidFill>
                  <a:schemeClr val="lt1"/>
                </a:solidFill>
                <a:latin typeface="+mn-lt"/>
                <a:ea typeface="+mn-ea"/>
                <a:cs typeface="+mn-cs"/>
              </a:defRPr>
            </a:lvl6pPr>
            <a:lvl7pPr marL="2743200" algn="l" defTabSz="914400" rtl="0" eaLnBrk="1" latinLnBrk="0" hangingPunct="1">
              <a:defRPr lang="fr-FR" sz="1800" kern="1200">
                <a:solidFill>
                  <a:schemeClr val="lt1"/>
                </a:solidFill>
                <a:latin typeface="+mn-lt"/>
                <a:ea typeface="+mn-ea"/>
                <a:cs typeface="+mn-cs"/>
              </a:defRPr>
            </a:lvl7pPr>
            <a:lvl8pPr marL="3200400" algn="l" defTabSz="914400" rtl="0" eaLnBrk="1" latinLnBrk="0" hangingPunct="1">
              <a:defRPr lang="fr-FR" sz="1800" kern="1200">
                <a:solidFill>
                  <a:schemeClr val="lt1"/>
                </a:solidFill>
                <a:latin typeface="+mn-lt"/>
                <a:ea typeface="+mn-ea"/>
                <a:cs typeface="+mn-cs"/>
              </a:defRPr>
            </a:lvl8pPr>
            <a:lvl9pPr marL="3657600" algn="l" defTabSz="914400" rtl="0" eaLnBrk="1" latinLnBrk="0" hangingPunct="1">
              <a:defRPr lang="fr-FR" sz="1800" kern="1200">
                <a:solidFill>
                  <a:schemeClr val="lt1"/>
                </a:solidFill>
                <a:latin typeface="+mn-lt"/>
                <a:ea typeface="+mn-ea"/>
                <a:cs typeface="+mn-cs"/>
              </a:defRPr>
            </a:lvl9pPr>
          </a:lstStyle>
          <a:p>
            <a:pPr algn="ctr" rtl="0"/>
            <a:endParaRPr lang="fr-FR" noProof="0">
              <a:solidFill>
                <a:schemeClr val="bg2"/>
              </a:solidFill>
            </a:endParaRPr>
          </a:p>
        </p:txBody>
      </p:sp>
      <p:grpSp>
        <p:nvGrpSpPr>
          <p:cNvPr id="19" name="Groupe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Connecteur droit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rtlCol="0"/>
          <a:lstStyle>
            <a:lvl1pPr>
              <a:lnSpc>
                <a:spcPct val="100000"/>
              </a:lnSpc>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p:txBody>
      </p:sp>
      <p:sp>
        <p:nvSpPr>
          <p:cNvPr id="22" name="Espace réservé du texte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23" name="Espace réservé du texte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à droite">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solidFill>
                <a:schemeClr val="bg1"/>
              </a:solidFill>
            </a:endParaRPr>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defPPr>
              <a:defRPr lang="fr-FR"/>
            </a:def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lang="fr-FR" sz="5000">
                <a:solidFill>
                  <a:schemeClr val="tx2"/>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rtlCol="0"/>
          <a:lstStyle>
            <a:lvl1pPr marL="0" indent="0">
              <a:lnSpc>
                <a:spcPct val="15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rtlCol="0"/>
          <a:lstStyle>
            <a:lvl1pPr marL="0" indent="0">
              <a:lnSpc>
                <a:spcPct val="100000"/>
              </a:lnSpc>
              <a:spcBef>
                <a:spcPts val="0"/>
              </a:spcBef>
              <a:buNone/>
              <a:defRPr lang="fr-FR" sz="2200" b="1">
                <a:solidFill>
                  <a:schemeClr val="tx2"/>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rtlCol="0"/>
          <a:lstStyle>
            <a:lvl1pPr marL="283464" indent="-283464">
              <a:lnSpc>
                <a:spcPct val="150000"/>
              </a:lnSpc>
              <a:spcBef>
                <a:spcPts val="0"/>
              </a:spcBef>
              <a:defRPr lang="fr-FR" sz="1600">
                <a:solidFill>
                  <a:schemeClr val="tx2"/>
                </a:solidFill>
              </a:defRPr>
            </a:lvl1pPr>
            <a:lvl2pPr indent="-283464">
              <a:lnSpc>
                <a:spcPct val="150000"/>
              </a:lnSpc>
              <a:spcBef>
                <a:spcPts val="0"/>
              </a:spcBef>
              <a:defRPr lang="fr-FR" sz="1600">
                <a:solidFill>
                  <a:schemeClr val="tx2"/>
                </a:solidFill>
              </a:defRPr>
            </a:lvl2pPr>
            <a:lvl3pPr indent="-283464">
              <a:lnSpc>
                <a:spcPct val="150000"/>
              </a:lnSpc>
              <a:spcBef>
                <a:spcPts val="0"/>
              </a:spcBef>
              <a:defRPr lang="fr-FR" sz="1600">
                <a:solidFill>
                  <a:schemeClr val="tx2"/>
                </a:solidFill>
              </a:defRPr>
            </a:lvl3pPr>
            <a:lvl4pPr indent="-283464">
              <a:lnSpc>
                <a:spcPct val="150000"/>
              </a:lnSpc>
              <a:spcBef>
                <a:spcPts val="0"/>
              </a:spcBef>
              <a:defRPr lang="fr-FR" sz="1600">
                <a:solidFill>
                  <a:schemeClr val="tx2"/>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grpSp>
        <p:nvGrpSpPr>
          <p:cNvPr id="17" name="Groupe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Connecteur droit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sur la droite sombre">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noProof="0">
              <a:solidFill>
                <a:schemeClr val="tx2"/>
              </a:solidFill>
            </a:endParaRPr>
          </a:p>
        </p:txBody>
      </p:sp>
      <p:sp>
        <p:nvSpPr>
          <p:cNvPr id="4" name="Espace réservé du pied de page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defPPr>
              <a:defRPr lang="fr-FR"/>
            </a:def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lang="fr-FR">
                <a:solidFill>
                  <a:schemeClr val="bg1"/>
                </a:solidFill>
              </a:defRPr>
            </a:lvl1pPr>
          </a:lstStyle>
          <a:p>
            <a:pPr rtl="0"/>
            <a:fld id="{5BFCF61C-3B18-4C03-8326-CC3B32D710C9}" type="slidenum">
              <a:rPr lang="fr-FR" noProof="0" smtClean="0"/>
              <a:pPr/>
              <a:t>‹N°›</a:t>
            </a:fld>
            <a:endParaRPr lang="fr-FR" noProof="0"/>
          </a:p>
        </p:txBody>
      </p:sp>
      <p:sp>
        <p:nvSpPr>
          <p:cNvPr id="9" name="Titr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lang="fr-FR" sz="5000">
                <a:solidFill>
                  <a:schemeClr val="accent4"/>
                </a:solidFill>
              </a:defRPr>
            </a:lvl1pPr>
          </a:lstStyle>
          <a:p>
            <a:pPr rtl="0"/>
            <a:r>
              <a:rPr lang="fr-FR" noProof="0"/>
              <a:t>Modifiez le style du titre</a:t>
            </a:r>
          </a:p>
        </p:txBody>
      </p:sp>
      <p:sp>
        <p:nvSpPr>
          <p:cNvPr id="11" name="Espace réservé du texte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rtlCol="0"/>
          <a:lstStyle>
            <a:lvl1pPr marL="0" indent="0">
              <a:lnSpc>
                <a:spcPct val="100000"/>
              </a:lnSpc>
              <a:spcBef>
                <a:spcPts val="0"/>
              </a:spcBef>
              <a:buNone/>
              <a:defRPr lang="fr-FR" sz="2200" b="1">
                <a:solidFill>
                  <a:schemeClr val="accent5"/>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2" name="Espace réservé du texte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rtlCol="0"/>
          <a:lstStyle>
            <a:lvl1pPr marL="0" indent="0">
              <a:lnSpc>
                <a:spcPct val="100000"/>
              </a:lnSpc>
              <a:spcBef>
                <a:spcPts val="0"/>
              </a:spcBef>
              <a:buNone/>
              <a:defRPr lang="fr-FR" sz="2200" b="1">
                <a:solidFill>
                  <a:schemeClr val="accent5"/>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vl5pPr>
              <a:defRPr lang="fr-FR">
                <a:solidFill>
                  <a:schemeClr val="bg1"/>
                </a:solidFill>
              </a:defRPr>
            </a:lvl5pPr>
          </a:lstStyle>
          <a:p>
            <a:pPr lvl="0" rtl="0"/>
            <a:r>
              <a:rPr lang="fr-FR" noProof="0"/>
              <a:t>Modifiez les styles du texte</a:t>
            </a:r>
          </a:p>
        </p:txBody>
      </p:sp>
      <p:sp>
        <p:nvSpPr>
          <p:cNvPr id="14" name="Espace réservé du texte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rtlCol="0"/>
          <a:lstStyle>
            <a:lvl1pPr marL="283464" indent="-283464">
              <a:lnSpc>
                <a:spcPct val="150000"/>
              </a:lnSpc>
              <a:spcBef>
                <a:spcPts val="0"/>
              </a:spcBef>
              <a:defRPr lang="fr-FR" sz="1600">
                <a:solidFill>
                  <a:schemeClr val="accent5"/>
                </a:solidFill>
              </a:defRPr>
            </a:lvl1pPr>
            <a:lvl2pPr indent="-283464">
              <a:lnSpc>
                <a:spcPct val="150000"/>
              </a:lnSpc>
              <a:spcBef>
                <a:spcPts val="0"/>
              </a:spcBef>
              <a:defRPr lang="fr-FR" sz="1600">
                <a:solidFill>
                  <a:schemeClr val="accent5"/>
                </a:solidFill>
              </a:defRPr>
            </a:lvl2pPr>
            <a:lvl3pPr indent="-283464">
              <a:lnSpc>
                <a:spcPct val="150000"/>
              </a:lnSpc>
              <a:spcBef>
                <a:spcPts val="0"/>
              </a:spcBef>
              <a:defRPr lang="fr-FR" sz="1600">
                <a:solidFill>
                  <a:schemeClr val="accent5"/>
                </a:solidFill>
              </a:defRPr>
            </a:lvl3pPr>
            <a:lvl4pPr indent="-283464">
              <a:lnSpc>
                <a:spcPct val="150000"/>
              </a:lnSpc>
              <a:spcBef>
                <a:spcPts val="0"/>
              </a:spcBef>
              <a:defRPr lang="fr-FR" sz="1600">
                <a:solidFill>
                  <a:schemeClr val="accent5"/>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sp>
        <p:nvSpPr>
          <p:cNvPr id="15" name="Espace réservé du texte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rtlCol="0"/>
          <a:lstStyle>
            <a:lvl1pPr marL="283464" indent="-283464">
              <a:lnSpc>
                <a:spcPct val="150000"/>
              </a:lnSpc>
              <a:spcBef>
                <a:spcPts val="0"/>
              </a:spcBef>
              <a:defRPr lang="fr-FR" sz="1600">
                <a:solidFill>
                  <a:schemeClr val="accent5"/>
                </a:solidFill>
              </a:defRPr>
            </a:lvl1pPr>
            <a:lvl2pPr indent="-283464">
              <a:lnSpc>
                <a:spcPct val="150000"/>
              </a:lnSpc>
              <a:spcBef>
                <a:spcPts val="0"/>
              </a:spcBef>
              <a:defRPr lang="fr-FR" sz="1600">
                <a:solidFill>
                  <a:schemeClr val="accent5"/>
                </a:solidFill>
              </a:defRPr>
            </a:lvl2pPr>
            <a:lvl3pPr indent="-283464">
              <a:lnSpc>
                <a:spcPct val="150000"/>
              </a:lnSpc>
              <a:spcBef>
                <a:spcPts val="0"/>
              </a:spcBef>
              <a:defRPr lang="fr-FR" sz="1600">
                <a:solidFill>
                  <a:schemeClr val="accent5"/>
                </a:solidFill>
              </a:defRPr>
            </a:lvl3pPr>
            <a:lvl4pPr indent="-283464">
              <a:lnSpc>
                <a:spcPct val="150000"/>
              </a:lnSpc>
              <a:spcBef>
                <a:spcPts val="0"/>
              </a:spcBef>
              <a:defRPr lang="fr-FR" sz="1600">
                <a:solidFill>
                  <a:schemeClr val="accent5"/>
                </a:solidFill>
              </a:defRPr>
            </a:lvl4pPr>
            <a:lvl5pPr indent="-283464">
              <a:lnSpc>
                <a:spcPct val="150000"/>
              </a:lnSpc>
              <a:spcBef>
                <a:spcPts val="0"/>
              </a:spcBef>
              <a:defRPr lang="fr-FR" sz="1600">
                <a:solidFill>
                  <a:schemeClr val="tx2"/>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p:txBody>
      </p:sp>
      <p:grpSp>
        <p:nvGrpSpPr>
          <p:cNvPr id="17" name="Groupe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Connecteur droit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fr-FR" sz="1200">
                <a:solidFill>
                  <a:schemeClr val="tx1">
                    <a:tint val="75000"/>
                  </a:schemeClr>
                </a:solidFill>
              </a:defRPr>
            </a:lvl1pPr>
          </a:lstStyle>
          <a:p>
            <a:pPr rtl="0"/>
            <a:endParaRPr lang="fr-FR" noProof="0"/>
          </a:p>
        </p:txBody>
      </p:sp>
      <p:sp>
        <p:nvSpPr>
          <p:cNvPr id="5" name="Espace réservé du pied de page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lang="fr-FR" sz="1200">
                <a:solidFill>
                  <a:schemeClr val="tx2"/>
                </a:solidFill>
              </a:defRPr>
            </a:lvl1pPr>
          </a:lstStyle>
          <a:p>
            <a:pPr rtl="0"/>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lang="fr-FR" sz="1200">
                <a:solidFill>
                  <a:schemeClr val="tx2"/>
                </a:solidFill>
              </a:defRPr>
            </a:lvl1pPr>
          </a:lstStyle>
          <a:p>
            <a:pPr rtl="0"/>
            <a:fld id="{5BFCF61C-3B18-4C03-8326-CC3B32D710C9}" type="slidenum">
              <a:rPr lang="fr-FR" noProof="0" smtClean="0"/>
              <a:pPr/>
              <a:t>‹N°›</a:t>
            </a:fld>
            <a:endParaRPr lang="fr-FR"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lang="fr-F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re 23">
            <a:extLst>
              <a:ext uri="{FF2B5EF4-FFF2-40B4-BE49-F238E27FC236}">
                <a16:creationId xmlns:a16="http://schemas.microsoft.com/office/drawing/2014/main" id="{04B07C7A-8E1D-7BF7-31C8-5C68C6D2F9CF}"/>
              </a:ext>
            </a:extLst>
          </p:cNvPr>
          <p:cNvSpPr>
            <a:spLocks noGrp="1"/>
          </p:cNvSpPr>
          <p:nvPr>
            <p:ph type="ctrTitle"/>
          </p:nvPr>
        </p:nvSpPr>
        <p:spPr>
          <a:xfrm>
            <a:off x="1741251" y="1546698"/>
            <a:ext cx="8129081" cy="1507788"/>
          </a:xfrm>
          <a:ln w="38100">
            <a:solidFill>
              <a:srgbClr val="D8BEB2"/>
            </a:solidFill>
          </a:ln>
          <a:effectLst>
            <a:outerShdw blurRad="50800" dist="38100" dir="2700000" algn="tl" rotWithShape="0">
              <a:prstClr val="black">
                <a:alpha val="40000"/>
              </a:prstClr>
            </a:outerShdw>
          </a:effectLst>
        </p:spPr>
        <p:txBody>
          <a:bodyPr rtlCol="0">
            <a:normAutofit fontScale="90000"/>
          </a:bodyPr>
          <a:lstStyle>
            <a:defPPr>
              <a:defRPr lang="fr-FR"/>
            </a:defPPr>
          </a:lstStyle>
          <a:p>
            <a:br>
              <a:rPr lang="fr-FR" sz="3600" b="1" i="0" dirty="0">
                <a:effectLst/>
                <a:latin typeface="Inter"/>
              </a:rPr>
            </a:br>
            <a:r>
              <a:rPr lang="fr-FR" sz="3600" b="1" i="0" dirty="0">
                <a:effectLst/>
                <a:latin typeface="Inter"/>
              </a:rPr>
              <a:t>Optimiser la gestion des données d'une 		boutique avec R ou Python</a:t>
            </a:r>
            <a:br>
              <a:rPr lang="fr-FR" sz="3600" b="1" i="0" dirty="0">
                <a:effectLst/>
                <a:latin typeface="Inter"/>
              </a:rPr>
            </a:br>
            <a:endParaRPr lang="fr-FR" sz="3600" b="1" dirty="0"/>
          </a:p>
        </p:txBody>
      </p:sp>
      <p:sp>
        <p:nvSpPr>
          <p:cNvPr id="11" name="Sous-titre 10">
            <a:extLst>
              <a:ext uri="{FF2B5EF4-FFF2-40B4-BE49-F238E27FC236}">
                <a16:creationId xmlns:a16="http://schemas.microsoft.com/office/drawing/2014/main" id="{EF3A7BFE-9123-98C4-791C-9A3FE773CF97}"/>
              </a:ext>
            </a:extLst>
          </p:cNvPr>
          <p:cNvSpPr>
            <a:spLocks noGrp="1"/>
          </p:cNvSpPr>
          <p:nvPr>
            <p:ph type="subTitle" idx="1"/>
          </p:nvPr>
        </p:nvSpPr>
        <p:spPr/>
        <p:txBody>
          <a:bodyPr rtlCol="0"/>
          <a:lstStyle>
            <a:defPPr>
              <a:defRPr lang="fr-FR"/>
            </a:defPPr>
          </a:lstStyle>
          <a:p>
            <a:pPr rtl="0"/>
            <a:r>
              <a:rPr lang="fr-FR" dirty="0"/>
              <a:t>KHADIJA MORCHID ALAOUI</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 name="Espace réservé du numéro de diapositive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10</a:t>
            </a:fld>
            <a:endParaRPr lang="fr-FR"/>
          </a:p>
        </p:txBody>
      </p:sp>
      <p:sp>
        <p:nvSpPr>
          <p:cNvPr id="16" name="Espace réservé du texte 15">
            <a:extLst>
              <a:ext uri="{FF2B5EF4-FFF2-40B4-BE49-F238E27FC236}">
                <a16:creationId xmlns:a16="http://schemas.microsoft.com/office/drawing/2014/main" id="{CBBA087B-50DE-E8D5-3017-E007DDA9CE5D}"/>
              </a:ext>
            </a:extLst>
          </p:cNvPr>
          <p:cNvSpPr>
            <a:spLocks noGrp="1"/>
          </p:cNvSpPr>
          <p:nvPr>
            <p:ph type="body" sz="quarter" idx="16"/>
          </p:nvPr>
        </p:nvSpPr>
        <p:spPr>
          <a:xfrm>
            <a:off x="7171776" y="1287948"/>
            <a:ext cx="4947487" cy="4468200"/>
          </a:xfrm>
          <a:solidFill>
            <a:schemeClr val="accent5"/>
          </a:solidFill>
          <a:ln w="38100">
            <a:solidFill>
              <a:schemeClr val="accent2">
                <a:lumMod val="75000"/>
              </a:schemeClr>
            </a:solidFill>
          </a:ln>
        </p:spPr>
        <p:txBody>
          <a:bodyPr/>
          <a:lstStyle/>
          <a:p>
            <a:r>
              <a:rPr lang="fr-FR" i="0" dirty="0">
                <a:solidFill>
                  <a:schemeClr val="tx1"/>
                </a:solidFill>
                <a:effectLst/>
                <a:latin typeface="Helvetica Neue"/>
              </a:rPr>
              <a:t>L'histogramme correspond visuellement à ce qui est attendu même min/max, la moyenne et la médiane aussi.</a:t>
            </a:r>
          </a:p>
          <a:p>
            <a:r>
              <a:rPr lang="fr-FR" dirty="0">
                <a:solidFill>
                  <a:schemeClr val="tx1"/>
                </a:solidFill>
                <a:latin typeface="Helvetica Neue"/>
              </a:rPr>
              <a:t>La mesure Skweness est confirmée: la répartition est asymétrique en faveur de la droite.</a:t>
            </a:r>
          </a:p>
          <a:p>
            <a:r>
              <a:rPr lang="fr-FR" dirty="0">
                <a:solidFill>
                  <a:schemeClr val="tx1"/>
                </a:solidFill>
                <a:latin typeface="Helvetica Neue"/>
              </a:rPr>
              <a:t>Les premiers prix sont les plus fréquents dans notre boutique que les plus élevés.</a:t>
            </a:r>
            <a:endParaRPr lang="fr-FR" b="1" dirty="0">
              <a:solidFill>
                <a:schemeClr val="tx1"/>
              </a:solidFill>
              <a:latin typeface="Helvetica Neue"/>
            </a:endParaRPr>
          </a:p>
          <a:p>
            <a:r>
              <a:rPr lang="fr-FR" dirty="0">
                <a:solidFill>
                  <a:schemeClr val="tx1"/>
                </a:solidFill>
                <a:latin typeface="Helvetica Neue"/>
              </a:rPr>
              <a:t>Sans avoir encore de confirmation tangible il semblerait que les outliers se retrouvent plutôt parmi les prix élevés.</a:t>
            </a:r>
          </a:p>
        </p:txBody>
      </p:sp>
      <p:sp>
        <p:nvSpPr>
          <p:cNvPr id="19" name="Flèche : droite 18">
            <a:extLst>
              <a:ext uri="{FF2B5EF4-FFF2-40B4-BE49-F238E27FC236}">
                <a16:creationId xmlns:a16="http://schemas.microsoft.com/office/drawing/2014/main" id="{1CF565D3-A208-EE08-4653-2CBAFABC53BC}"/>
              </a:ext>
            </a:extLst>
          </p:cNvPr>
          <p:cNvSpPr/>
          <p:nvPr/>
        </p:nvSpPr>
        <p:spPr>
          <a:xfrm>
            <a:off x="5779851" y="4144244"/>
            <a:ext cx="632298" cy="3485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Image 4">
            <a:extLst>
              <a:ext uri="{FF2B5EF4-FFF2-40B4-BE49-F238E27FC236}">
                <a16:creationId xmlns:a16="http://schemas.microsoft.com/office/drawing/2014/main" id="{0C589469-910D-9B82-4123-14B6F4FE4CD4}"/>
              </a:ext>
            </a:extLst>
          </p:cNvPr>
          <p:cNvPicPr>
            <a:picLocks noChangeAspect="1"/>
          </p:cNvPicPr>
          <p:nvPr/>
        </p:nvPicPr>
        <p:blipFill>
          <a:blip r:embed="rId3"/>
          <a:stretch>
            <a:fillRect/>
          </a:stretch>
        </p:blipFill>
        <p:spPr>
          <a:xfrm>
            <a:off x="172666" y="1218992"/>
            <a:ext cx="6239483" cy="4606112"/>
          </a:xfrm>
          <a:prstGeom prst="rect">
            <a:avLst/>
          </a:prstGeom>
          <a:ln w="38100">
            <a:solidFill>
              <a:schemeClr val="accent2">
                <a:lumMod val="75000"/>
              </a:schemeClr>
            </a:solidFill>
          </a:ln>
        </p:spPr>
      </p:pic>
      <p:sp>
        <p:nvSpPr>
          <p:cNvPr id="8" name="Flèche : droite 7">
            <a:extLst>
              <a:ext uri="{FF2B5EF4-FFF2-40B4-BE49-F238E27FC236}">
                <a16:creationId xmlns:a16="http://schemas.microsoft.com/office/drawing/2014/main" id="{AF784594-1F3A-99F5-989B-4D1F84106B35}"/>
              </a:ext>
            </a:extLst>
          </p:cNvPr>
          <p:cNvSpPr/>
          <p:nvPr/>
        </p:nvSpPr>
        <p:spPr>
          <a:xfrm>
            <a:off x="6525970" y="3301929"/>
            <a:ext cx="531985" cy="578150"/>
          </a:xfrm>
          <a:prstGeom prst="right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8974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 name="Espace réservé du numéro de diapositive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11</a:t>
            </a:fld>
            <a:endParaRPr lang="fr-FR"/>
          </a:p>
        </p:txBody>
      </p:sp>
      <p:sp>
        <p:nvSpPr>
          <p:cNvPr id="4" name="ZoneTexte 3">
            <a:extLst>
              <a:ext uri="{FF2B5EF4-FFF2-40B4-BE49-F238E27FC236}">
                <a16:creationId xmlns:a16="http://schemas.microsoft.com/office/drawing/2014/main" id="{3254724A-D0FD-DEBB-14DE-929DF41AAF7A}"/>
              </a:ext>
            </a:extLst>
          </p:cNvPr>
          <p:cNvSpPr txBox="1"/>
          <p:nvPr/>
        </p:nvSpPr>
        <p:spPr>
          <a:xfrm>
            <a:off x="324193" y="139655"/>
            <a:ext cx="11614961" cy="1138773"/>
          </a:xfrm>
          <a:prstGeom prst="rect">
            <a:avLst/>
          </a:prstGeom>
          <a:noFill/>
          <a:ln w="38100">
            <a:solidFill>
              <a:schemeClr val="accent2">
                <a:lumMod val="75000"/>
              </a:schemeClr>
            </a:solidFill>
          </a:ln>
        </p:spPr>
        <p:txBody>
          <a:bodyPr wrap="square" rtlCol="0">
            <a:spAutoFit/>
          </a:bodyPr>
          <a:lstStyle/>
          <a:p>
            <a:endParaRPr lang="fr-FR" dirty="0"/>
          </a:p>
          <a:p>
            <a:r>
              <a:rPr lang="fr-FR" sz="3200" dirty="0"/>
              <a:t>  Détection numérique des outliers: méthode écart interquartile</a:t>
            </a:r>
          </a:p>
          <a:p>
            <a:endParaRPr lang="fr-FR" dirty="0"/>
          </a:p>
        </p:txBody>
      </p:sp>
      <p:pic>
        <p:nvPicPr>
          <p:cNvPr id="15" name="Image 14">
            <a:extLst>
              <a:ext uri="{FF2B5EF4-FFF2-40B4-BE49-F238E27FC236}">
                <a16:creationId xmlns:a16="http://schemas.microsoft.com/office/drawing/2014/main" id="{8E68B0B8-51EC-6A05-8BC1-895CDBBE8258}"/>
              </a:ext>
            </a:extLst>
          </p:cNvPr>
          <p:cNvPicPr>
            <a:picLocks noChangeAspect="1"/>
          </p:cNvPicPr>
          <p:nvPr/>
        </p:nvPicPr>
        <p:blipFill>
          <a:blip r:embed="rId3"/>
          <a:stretch>
            <a:fillRect/>
          </a:stretch>
        </p:blipFill>
        <p:spPr>
          <a:xfrm>
            <a:off x="7171802" y="1440525"/>
            <a:ext cx="4488569" cy="5349704"/>
          </a:xfrm>
          <a:prstGeom prst="rect">
            <a:avLst/>
          </a:prstGeom>
          <a:ln w="38100">
            <a:solidFill>
              <a:schemeClr val="accent2">
                <a:lumMod val="75000"/>
              </a:schemeClr>
            </a:solidFill>
          </a:ln>
        </p:spPr>
      </p:pic>
      <p:sp>
        <p:nvSpPr>
          <p:cNvPr id="17" name="ZoneTexte 16">
            <a:extLst>
              <a:ext uri="{FF2B5EF4-FFF2-40B4-BE49-F238E27FC236}">
                <a16:creationId xmlns:a16="http://schemas.microsoft.com/office/drawing/2014/main" id="{74EC888E-201C-5EF9-9130-B718E4941209}"/>
              </a:ext>
            </a:extLst>
          </p:cNvPr>
          <p:cNvSpPr txBox="1"/>
          <p:nvPr/>
        </p:nvSpPr>
        <p:spPr>
          <a:xfrm>
            <a:off x="167194" y="3201017"/>
            <a:ext cx="5897937" cy="2031325"/>
          </a:xfrm>
          <a:prstGeom prst="rect">
            <a:avLst/>
          </a:prstGeom>
          <a:noFill/>
          <a:ln w="38100">
            <a:solidFill>
              <a:schemeClr val="accent2">
                <a:lumMod val="75000"/>
              </a:schemeClr>
            </a:solidFill>
          </a:ln>
        </p:spPr>
        <p:txBody>
          <a:bodyPr wrap="square" rtlCol="0">
            <a:spAutoFit/>
          </a:bodyPr>
          <a:lstStyle/>
          <a:p>
            <a:pPr marL="285750" indent="-285750">
              <a:buFont typeface="Arial" panose="020B0604020202020204" pitchFamily="34" charset="0"/>
              <a:buChar char="•"/>
            </a:pPr>
            <a:r>
              <a:rPr lang="fr-FR" dirty="0"/>
              <a:t>Q1=14, Q3=42, IQ=28.</a:t>
            </a:r>
          </a:p>
          <a:p>
            <a:pPr marL="285750" indent="-285750">
              <a:buFont typeface="Arial" panose="020B0604020202020204" pitchFamily="34" charset="0"/>
              <a:buChar char="•"/>
            </a:pPr>
            <a:r>
              <a:rPr lang="fr-FR" dirty="0"/>
              <a:t>Limite pour les outliers inférieures : -28,01.</a:t>
            </a:r>
          </a:p>
          <a:p>
            <a:pPr marL="285750" indent="-285750">
              <a:buFont typeface="Arial" panose="020B0604020202020204" pitchFamily="34" charset="0"/>
              <a:buChar char="•"/>
            </a:pPr>
            <a:r>
              <a:rPr lang="fr-FR" dirty="0"/>
              <a:t>Limite pour les outliers supérieurs : 84,29.</a:t>
            </a:r>
          </a:p>
          <a:p>
            <a:pPr marL="285750" indent="-285750">
              <a:buFont typeface="Arial" panose="020B0604020202020204" pitchFamily="34" charset="0"/>
              <a:buChar char="•"/>
            </a:pPr>
            <a:r>
              <a:rPr lang="fr-FR" dirty="0"/>
              <a:t>Les valeurs en dessous de Q1- 1,5 x IQ et au-dessus de Q3 + 1,5 x IQ qui seront considérée comme de outliers. </a:t>
            </a:r>
          </a:p>
          <a:p>
            <a:pPr marL="285750" indent="-285750">
              <a:buFont typeface="Arial" panose="020B0604020202020204" pitchFamily="34" charset="0"/>
              <a:buChar char="•"/>
            </a:pPr>
            <a:r>
              <a:rPr lang="fr-FR" dirty="0"/>
              <a:t>32 outliers.</a:t>
            </a:r>
          </a:p>
        </p:txBody>
      </p:sp>
      <p:sp>
        <p:nvSpPr>
          <p:cNvPr id="18" name="Rectangle 1">
            <a:extLst>
              <a:ext uri="{FF2B5EF4-FFF2-40B4-BE49-F238E27FC236}">
                <a16:creationId xmlns:a16="http://schemas.microsoft.com/office/drawing/2014/main" id="{33B8299A-1C87-2E46-8075-1D02A53135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Flèche : droite 19">
            <a:extLst>
              <a:ext uri="{FF2B5EF4-FFF2-40B4-BE49-F238E27FC236}">
                <a16:creationId xmlns:a16="http://schemas.microsoft.com/office/drawing/2014/main" id="{936C06CF-9A13-CE6F-8944-9A57722C4671}"/>
              </a:ext>
            </a:extLst>
          </p:cNvPr>
          <p:cNvSpPr/>
          <p:nvPr/>
        </p:nvSpPr>
        <p:spPr>
          <a:xfrm>
            <a:off x="6359212" y="4006494"/>
            <a:ext cx="518509" cy="42036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7503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Espace réservé du texte 20">
            <a:extLst>
              <a:ext uri="{FF2B5EF4-FFF2-40B4-BE49-F238E27FC236}">
                <a16:creationId xmlns:a16="http://schemas.microsoft.com/office/drawing/2014/main" id="{6047A6BF-476B-7D5D-EE4E-C50B34AFE8AF}"/>
              </a:ext>
            </a:extLst>
          </p:cNvPr>
          <p:cNvSpPr>
            <a:spLocks noGrp="1"/>
          </p:cNvSpPr>
          <p:nvPr>
            <p:ph type="body" sz="quarter" idx="17"/>
          </p:nvPr>
        </p:nvSpPr>
        <p:spPr>
          <a:xfrm>
            <a:off x="7074408" y="1673157"/>
            <a:ext cx="4877073" cy="4883091"/>
          </a:xfrm>
          <a:solidFill>
            <a:schemeClr val="accent5"/>
          </a:solidFill>
          <a:ln w="38100">
            <a:solidFill>
              <a:schemeClr val="accent2">
                <a:lumMod val="75000"/>
              </a:schemeClr>
            </a:solidFill>
          </a:ln>
        </p:spPr>
        <p:txBody>
          <a:bodyPr rtlCol="0"/>
          <a:lstStyle>
            <a:defPPr>
              <a:defRPr lang="fr-FR"/>
            </a:defPPr>
          </a:lstStyle>
          <a:p>
            <a:pPr rtl="0"/>
            <a:r>
              <a:rPr lang="fr-FR" sz="1800" b="0" i="0" dirty="0">
                <a:solidFill>
                  <a:srgbClr val="000000"/>
                </a:solidFill>
                <a:effectLst/>
                <a:latin typeface="Helvetica Neue"/>
              </a:rPr>
              <a:t>Statistiquement parlant, les produits dont les prix dépassent la limite des outliers supérieures (84€) sont considérés des outliers. Cependant, une simple recherche sur internet montre qu'il existe vraiment des produits qui sont beaucoup plus chers. On cite a titre d'exemples ces deux produits dont le prix est cohérent avec le prix du marché :</a:t>
            </a:r>
            <a:endParaRPr lang="fr-FR" sz="1800" b="0" dirty="0"/>
          </a:p>
        </p:txBody>
      </p:sp>
      <p:sp>
        <p:nvSpPr>
          <p:cNvPr id="14" name="Espace réservé du numéro de diapositive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12</a:t>
            </a:fld>
            <a:endParaRPr lang="fr-FR"/>
          </a:p>
        </p:txBody>
      </p:sp>
      <p:pic>
        <p:nvPicPr>
          <p:cNvPr id="19" name="Image 18">
            <a:extLst>
              <a:ext uri="{FF2B5EF4-FFF2-40B4-BE49-F238E27FC236}">
                <a16:creationId xmlns:a16="http://schemas.microsoft.com/office/drawing/2014/main" id="{16A12B5F-C7FD-14AE-BCB0-2653DFF78C4E}"/>
              </a:ext>
            </a:extLst>
          </p:cNvPr>
          <p:cNvPicPr>
            <a:picLocks noChangeAspect="1"/>
          </p:cNvPicPr>
          <p:nvPr/>
        </p:nvPicPr>
        <p:blipFill>
          <a:blip r:embed="rId3"/>
          <a:stretch>
            <a:fillRect/>
          </a:stretch>
        </p:blipFill>
        <p:spPr>
          <a:xfrm>
            <a:off x="240519" y="452561"/>
            <a:ext cx="5773739" cy="3880251"/>
          </a:xfrm>
          <a:prstGeom prst="rect">
            <a:avLst/>
          </a:prstGeom>
          <a:ln w="38100">
            <a:solidFill>
              <a:schemeClr val="accent2">
                <a:lumMod val="75000"/>
              </a:schemeClr>
            </a:solidFill>
          </a:ln>
        </p:spPr>
      </p:pic>
      <p:sp>
        <p:nvSpPr>
          <p:cNvPr id="22" name="Flèche : droite 21">
            <a:extLst>
              <a:ext uri="{FF2B5EF4-FFF2-40B4-BE49-F238E27FC236}">
                <a16:creationId xmlns:a16="http://schemas.microsoft.com/office/drawing/2014/main" id="{888018D1-5417-FB77-A04C-D6C079A787AA}"/>
              </a:ext>
            </a:extLst>
          </p:cNvPr>
          <p:cNvSpPr/>
          <p:nvPr/>
        </p:nvSpPr>
        <p:spPr>
          <a:xfrm>
            <a:off x="6177744" y="3185636"/>
            <a:ext cx="654996" cy="48672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pic>
        <p:nvPicPr>
          <p:cNvPr id="24" name="Image 23">
            <a:extLst>
              <a:ext uri="{FF2B5EF4-FFF2-40B4-BE49-F238E27FC236}">
                <a16:creationId xmlns:a16="http://schemas.microsoft.com/office/drawing/2014/main" id="{E3968BDB-75AC-325A-DE14-17F41B566F79}"/>
              </a:ext>
            </a:extLst>
          </p:cNvPr>
          <p:cNvPicPr>
            <a:picLocks noChangeAspect="1"/>
          </p:cNvPicPr>
          <p:nvPr/>
        </p:nvPicPr>
        <p:blipFill>
          <a:blip r:embed="rId4"/>
          <a:stretch>
            <a:fillRect/>
          </a:stretch>
        </p:blipFill>
        <p:spPr>
          <a:xfrm>
            <a:off x="7236216" y="5325292"/>
            <a:ext cx="4366638" cy="769687"/>
          </a:xfrm>
          <a:prstGeom prst="rect">
            <a:avLst/>
          </a:prstGeom>
        </p:spPr>
      </p:pic>
    </p:spTree>
    <p:extLst>
      <p:ext uri="{BB962C8B-B14F-4D97-AF65-F5344CB8AC3E}">
        <p14:creationId xmlns:p14="http://schemas.microsoft.com/office/powerpoint/2010/main" val="7384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64AE1-C6FD-2EFB-79A7-7C9A6C853EF8}"/>
              </a:ext>
            </a:extLst>
          </p:cNvPr>
          <p:cNvSpPr>
            <a:spLocks noGrp="1"/>
          </p:cNvSpPr>
          <p:nvPr>
            <p:ph type="title"/>
          </p:nvPr>
        </p:nvSpPr>
        <p:spPr>
          <a:xfrm>
            <a:off x="2313432" y="1310054"/>
            <a:ext cx="6675120" cy="1819226"/>
          </a:xfrm>
        </p:spPr>
        <p:txBody>
          <a:bodyPr rtlCol="0"/>
          <a:lstStyle>
            <a:defPPr>
              <a:defRPr lang="fr-FR"/>
            </a:defPPr>
          </a:lstStyle>
          <a:p>
            <a:pPr rtl="0">
              <a:lnSpc>
                <a:spcPct val="90000"/>
              </a:lnSpc>
            </a:pPr>
            <a:r>
              <a:rPr lang="fr-FR" dirty="0"/>
              <a:t>Merci</a:t>
            </a:r>
            <a:br>
              <a:rPr lang="fr-FR" dirty="0"/>
            </a:br>
            <a:r>
              <a:rPr lang="fr-FR" dirty="0"/>
              <a:t>à vous</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9103A-7E0F-A503-491C-874CA2A16BC0}"/>
              </a:ext>
            </a:extLst>
          </p:cNvPr>
          <p:cNvSpPr>
            <a:spLocks noGrp="1"/>
          </p:cNvSpPr>
          <p:nvPr>
            <p:ph type="title"/>
          </p:nvPr>
        </p:nvSpPr>
        <p:spPr>
          <a:xfrm>
            <a:off x="2322576" y="1404675"/>
            <a:ext cx="7498080" cy="704088"/>
          </a:xfrm>
        </p:spPr>
        <p:txBody>
          <a:bodyPr rtlCol="0"/>
          <a:lstStyle>
            <a:defPPr>
              <a:defRPr lang="fr-FR"/>
            </a:defPPr>
          </a:lstStyle>
          <a:p>
            <a:pPr rtl="0"/>
            <a:r>
              <a:rPr lang="fr-FR" u="sng" dirty="0"/>
              <a:t>Contexte</a:t>
            </a:r>
            <a:r>
              <a:rPr lang="fr-FR" dirty="0"/>
              <a:t> :</a:t>
            </a:r>
          </a:p>
        </p:txBody>
      </p:sp>
      <p:sp>
        <p:nvSpPr>
          <p:cNvPr id="4" name="Espace réservé du numéro de diapositive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2</a:t>
            </a:fld>
            <a:endParaRPr lang="fr-FR"/>
          </a:p>
        </p:txBody>
      </p:sp>
      <p:sp>
        <p:nvSpPr>
          <p:cNvPr id="5" name="Espace réservé du contenu 4">
            <a:extLst>
              <a:ext uri="{FF2B5EF4-FFF2-40B4-BE49-F238E27FC236}">
                <a16:creationId xmlns:a16="http://schemas.microsoft.com/office/drawing/2014/main" id="{DA7A49E4-DCE3-62DE-B6D1-539EBFFFE689}"/>
              </a:ext>
            </a:extLst>
          </p:cNvPr>
          <p:cNvSpPr>
            <a:spLocks noGrp="1"/>
          </p:cNvSpPr>
          <p:nvPr>
            <p:ph idx="1"/>
          </p:nvPr>
        </p:nvSpPr>
        <p:spPr>
          <a:xfrm>
            <a:off x="2322576" y="3227832"/>
            <a:ext cx="9710539" cy="3525109"/>
          </a:xfrm>
        </p:spPr>
        <p:txBody>
          <a:bodyPr rtlCol="0"/>
          <a:lstStyle>
            <a:defPPr>
              <a:defRPr lang="fr-FR"/>
            </a:defPPr>
          </a:lstStyle>
          <a:p>
            <a:pPr rtl="0"/>
            <a:r>
              <a:rPr lang="fr-FR" sz="2800" i="0" dirty="0">
                <a:effectLst/>
                <a:latin typeface="-apple-system"/>
              </a:rPr>
              <a:t>Dans le cadre de ce projet, je suis </a:t>
            </a:r>
            <a:r>
              <a:rPr lang="fr-FR" sz="2800" i="1" dirty="0">
                <a:effectLst/>
                <a:latin typeface="-apple-system"/>
              </a:rPr>
              <a:t>Data Analyst freelance</a:t>
            </a:r>
            <a:r>
              <a:rPr lang="fr-FR" sz="2800" i="0" dirty="0">
                <a:effectLst/>
                <a:latin typeface="-apple-system"/>
              </a:rPr>
              <a:t> en mission chez BottleNeck qui est un marchand de vin. L'objectif est d'étudier les ventes de la boutique en ligne, mais pour cela, il faudra au préalable nettoyer et rapprocher les données mises à notre disposition.</a:t>
            </a:r>
            <a:endParaRPr lang="fr-FR" sz="2800"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BDE3D-CB39-03D2-545F-5283024761BD}"/>
              </a:ext>
            </a:extLst>
          </p:cNvPr>
          <p:cNvSpPr>
            <a:spLocks noGrp="1"/>
          </p:cNvSpPr>
          <p:nvPr>
            <p:ph type="title"/>
          </p:nvPr>
        </p:nvSpPr>
        <p:spPr/>
        <p:txBody>
          <a:bodyPr rtlCol="0"/>
          <a:lstStyle>
            <a:defPPr>
              <a:defRPr lang="fr-FR"/>
            </a:defPPr>
          </a:lstStyle>
          <a:p>
            <a:pPr rtl="0"/>
            <a:r>
              <a:rPr lang="fr-FR" sz="3200" b="1" u="sng" dirty="0"/>
              <a:t>Méthodologie de l’analyse </a:t>
            </a:r>
            <a:r>
              <a:rPr lang="fr-FR" sz="5400" b="1" u="sng" dirty="0"/>
              <a:t>: </a:t>
            </a:r>
            <a:endParaRPr lang="fr-FR" dirty="0"/>
          </a:p>
        </p:txBody>
      </p:sp>
      <p:sp>
        <p:nvSpPr>
          <p:cNvPr id="13" name="Espace réservé du numéro de diapositive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3</a:t>
            </a:fld>
            <a:endParaRPr lang="fr-FR"/>
          </a:p>
        </p:txBody>
      </p:sp>
      <p:graphicFrame>
        <p:nvGraphicFramePr>
          <p:cNvPr id="17" name="Diagramme 16">
            <a:extLst>
              <a:ext uri="{FF2B5EF4-FFF2-40B4-BE49-F238E27FC236}">
                <a16:creationId xmlns:a16="http://schemas.microsoft.com/office/drawing/2014/main" id="{1D2A3B51-F2EB-90BA-5C90-3CCF33E74D69}"/>
              </a:ext>
            </a:extLst>
          </p:cNvPr>
          <p:cNvGraphicFramePr/>
          <p:nvPr>
            <p:extLst>
              <p:ext uri="{D42A27DB-BD31-4B8C-83A1-F6EECF244321}">
                <p14:modId xmlns:p14="http://schemas.microsoft.com/office/powerpoint/2010/main" val="703428033"/>
              </p:ext>
            </p:extLst>
          </p:nvPr>
        </p:nvGraphicFramePr>
        <p:xfrm>
          <a:off x="1500913" y="2723745"/>
          <a:ext cx="7390168" cy="3307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393CE-9363-72CB-FD40-73A65C0DCC57}"/>
              </a:ext>
            </a:extLst>
          </p:cNvPr>
          <p:cNvSpPr>
            <a:spLocks noGrp="1"/>
          </p:cNvSpPr>
          <p:nvPr>
            <p:ph type="title"/>
          </p:nvPr>
        </p:nvSpPr>
        <p:spPr>
          <a:xfrm>
            <a:off x="935048" y="966609"/>
            <a:ext cx="4316959" cy="1062776"/>
          </a:xfrm>
          <a:ln w="38100">
            <a:solidFill>
              <a:schemeClr val="accent6">
                <a:lumMod val="75000"/>
              </a:schemeClr>
            </a:solidFill>
          </a:ln>
        </p:spPr>
        <p:txBody>
          <a:bodyPr rtlCol="0"/>
          <a:lstStyle>
            <a:defPPr>
              <a:defRPr lang="fr-FR"/>
            </a:defPPr>
          </a:lstStyle>
          <a:p>
            <a:pPr algn="ctr" rtl="0"/>
            <a:r>
              <a:rPr lang="fr-FR" sz="2400" b="1" dirty="0"/>
              <a:t>Observation et nettoyage des dataframes</a:t>
            </a:r>
            <a:br>
              <a:rPr lang="fr-FR" dirty="0"/>
            </a:br>
            <a:endParaRPr lang="fr-FR" dirty="0"/>
          </a:p>
        </p:txBody>
      </p:sp>
      <p:sp>
        <p:nvSpPr>
          <p:cNvPr id="3" name="Espace réservé du texte 2">
            <a:extLst>
              <a:ext uri="{FF2B5EF4-FFF2-40B4-BE49-F238E27FC236}">
                <a16:creationId xmlns:a16="http://schemas.microsoft.com/office/drawing/2014/main" id="{FACB5A03-99D2-C953-F227-3E1620258992}"/>
              </a:ext>
            </a:extLst>
          </p:cNvPr>
          <p:cNvSpPr>
            <a:spLocks noGrp="1"/>
          </p:cNvSpPr>
          <p:nvPr>
            <p:ph type="body" sz="quarter" idx="13"/>
          </p:nvPr>
        </p:nvSpPr>
        <p:spPr>
          <a:xfrm>
            <a:off x="6035308" y="56483"/>
            <a:ext cx="5448417" cy="490538"/>
          </a:xfrm>
        </p:spPr>
        <p:txBody>
          <a:bodyPr rtlCol="0"/>
          <a:lstStyle>
            <a:defPPr>
              <a:defRPr lang="fr-FR"/>
            </a:defPPr>
          </a:lstStyle>
          <a:p>
            <a:pPr rtl="0"/>
            <a:r>
              <a:rPr lang="fr-FR" dirty="0"/>
              <a:t>Liaison :</a:t>
            </a:r>
          </a:p>
        </p:txBody>
      </p:sp>
      <p:sp>
        <p:nvSpPr>
          <p:cNvPr id="5" name="Espace réservé du texte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574039"/>
            <a:ext cx="4754880" cy="3691809"/>
          </a:xfrm>
        </p:spPr>
        <p:txBody>
          <a:bodyPr rtlCol="0"/>
          <a:lstStyle>
            <a:defPPr>
              <a:defRPr lang="fr-FR"/>
            </a:defPPr>
          </a:lstStyle>
          <a:p>
            <a:pPr rtl="0"/>
            <a:r>
              <a:rPr lang="fr-FR" dirty="0"/>
              <a:t>825 produits, parmi eux 91 n’ont pas de correspondance dans la colonne sku.</a:t>
            </a:r>
          </a:p>
          <a:p>
            <a:pPr rtl="0"/>
            <a:r>
              <a:rPr lang="fr-FR" dirty="0"/>
              <a:t>Toutes les lignes où SKU = NaN sont complètement vides, excepté deux lignes</a:t>
            </a:r>
            <a:r>
              <a:rPr lang="fr-FR" b="1" dirty="0"/>
              <a:t> "Pierre Jean Villa Côte Rôtie Fongeant 2017" </a:t>
            </a:r>
            <a:r>
              <a:rPr lang="fr-FR" dirty="0"/>
              <a:t>et </a:t>
            </a:r>
            <a:r>
              <a:rPr lang="fr-FR" b="1" dirty="0"/>
              <a:t>"Pierre Jean Villa Condrieu Jardin Suspendu 2018</a:t>
            </a:r>
            <a:r>
              <a:rPr lang="fr-FR" dirty="0"/>
              <a:t> ". Ici, on a opté pour les supprimer.</a:t>
            </a:r>
          </a:p>
          <a:p>
            <a:pPr rtl="0"/>
            <a:r>
              <a:rPr lang="fr-FR" dirty="0"/>
              <a:t>Pas de doublons pour les deux code sku et product_id.</a:t>
            </a:r>
          </a:p>
        </p:txBody>
      </p:sp>
      <p:sp>
        <p:nvSpPr>
          <p:cNvPr id="6" name="Espace réservé du texte 5">
            <a:extLst>
              <a:ext uri="{FF2B5EF4-FFF2-40B4-BE49-F238E27FC236}">
                <a16:creationId xmlns:a16="http://schemas.microsoft.com/office/drawing/2014/main" id="{FC51C3F1-54D5-8F63-473C-F7876B8CE120}"/>
              </a:ext>
            </a:extLst>
          </p:cNvPr>
          <p:cNvSpPr>
            <a:spLocks noGrp="1"/>
          </p:cNvSpPr>
          <p:nvPr>
            <p:ph type="body" sz="quarter" idx="16"/>
          </p:nvPr>
        </p:nvSpPr>
        <p:spPr>
          <a:xfrm>
            <a:off x="6035308" y="5926868"/>
            <a:ext cx="5256042" cy="922766"/>
          </a:xfrm>
        </p:spPr>
        <p:txBody>
          <a:bodyPr rtlCol="0"/>
          <a:lstStyle>
            <a:defPPr>
              <a:defRPr lang="fr-FR"/>
            </a:defPPr>
          </a:lstStyle>
          <a:p>
            <a:pPr rtl="0"/>
            <a:r>
              <a:rPr lang="fr-FR" dirty="0"/>
              <a:t>1513 produits.</a:t>
            </a:r>
          </a:p>
          <a:p>
            <a:pPr rtl="0"/>
            <a:r>
              <a:rPr lang="fr-FR" b="1" i="0" dirty="0">
                <a:solidFill>
                  <a:srgbClr val="000000"/>
                </a:solidFill>
                <a:effectLst/>
                <a:latin typeface="Helvetica Neue"/>
              </a:rPr>
              <a:t> </a:t>
            </a:r>
            <a:r>
              <a:rPr lang="fr-FR" dirty="0"/>
              <a:t>798 doublons ( produit et fichiers attachés)</a:t>
            </a:r>
          </a:p>
        </p:txBody>
      </p:sp>
      <p:sp>
        <p:nvSpPr>
          <p:cNvPr id="13" name="Espace réservé du numéro de diapositive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4</a:t>
            </a:fld>
            <a:endParaRPr lang="fr-FR"/>
          </a:p>
        </p:txBody>
      </p:sp>
      <p:sp>
        <p:nvSpPr>
          <p:cNvPr id="7" name="Espace réservé du texte 3">
            <a:extLst>
              <a:ext uri="{FF2B5EF4-FFF2-40B4-BE49-F238E27FC236}">
                <a16:creationId xmlns:a16="http://schemas.microsoft.com/office/drawing/2014/main" id="{94E10E36-052E-3A62-D529-72203FF466B0}"/>
              </a:ext>
            </a:extLst>
          </p:cNvPr>
          <p:cNvSpPr txBox="1">
            <a:spLocks/>
          </p:cNvSpPr>
          <p:nvPr/>
        </p:nvSpPr>
        <p:spPr>
          <a:xfrm>
            <a:off x="6096000" y="4297448"/>
            <a:ext cx="4828032" cy="386650"/>
          </a:xfrm>
          <a:prstGeom prst="rect">
            <a:avLst/>
          </a:prstGeom>
        </p:spPr>
        <p:txBody>
          <a:bodyPr vert="horz" lIns="91440" tIns="45720" rIns="91440" bIns="45720" rtlCol="0">
            <a:noAutofit/>
          </a:bodyPr>
          <a:lstStyle>
            <a:defPPr>
              <a:defRPr lang="fr-FR"/>
            </a:defPPr>
            <a:lvl1pPr marL="0" indent="0" algn="l" defTabSz="914400" rtl="0" eaLnBrk="1" latinLnBrk="0" hangingPunct="1">
              <a:lnSpc>
                <a:spcPct val="100000"/>
              </a:lnSpc>
              <a:spcBef>
                <a:spcPts val="0"/>
              </a:spcBef>
              <a:buFont typeface="Arial" panose="020B0604020202020204" pitchFamily="34" charset="0"/>
              <a:buNone/>
              <a:defRPr lang="fr-F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dirty="0"/>
              <a:t>Erp :</a:t>
            </a:r>
            <a:endParaRPr lang="fr-FR" sz="1600" dirty="0"/>
          </a:p>
        </p:txBody>
      </p:sp>
      <p:sp>
        <p:nvSpPr>
          <p:cNvPr id="8" name="ZoneTexte 7">
            <a:extLst>
              <a:ext uri="{FF2B5EF4-FFF2-40B4-BE49-F238E27FC236}">
                <a16:creationId xmlns:a16="http://schemas.microsoft.com/office/drawing/2014/main" id="{D7A8AEA7-9FF8-246B-54CA-1300071241F1}"/>
              </a:ext>
            </a:extLst>
          </p:cNvPr>
          <p:cNvSpPr txBox="1"/>
          <p:nvPr/>
        </p:nvSpPr>
        <p:spPr>
          <a:xfrm>
            <a:off x="6035308" y="4715698"/>
            <a:ext cx="4498849" cy="584775"/>
          </a:xfrm>
          <a:prstGeom prst="rect">
            <a:avLst/>
          </a:prstGeom>
          <a:noFill/>
        </p:spPr>
        <p:txBody>
          <a:bodyPr wrap="square" rtlCol="0">
            <a:spAutoFit/>
          </a:bodyPr>
          <a:lstStyle/>
          <a:p>
            <a:pPr marL="342900" indent="-342900">
              <a:buFont typeface="Arial" panose="020B0604020202020204" pitchFamily="34" charset="0"/>
              <a:buChar char="•"/>
            </a:pPr>
            <a:r>
              <a:rPr lang="fr-FR" sz="1600" dirty="0">
                <a:solidFill>
                  <a:schemeClr val="tx2"/>
                </a:solidFill>
              </a:rPr>
              <a:t>825 produits</a:t>
            </a:r>
          </a:p>
          <a:p>
            <a:pPr marL="342900" indent="-342900">
              <a:buFont typeface="Arial" panose="020B0604020202020204" pitchFamily="34" charset="0"/>
              <a:buChar char="•"/>
            </a:pPr>
            <a:r>
              <a:rPr lang="fr-FR" sz="1600" dirty="0">
                <a:solidFill>
                  <a:schemeClr val="tx2"/>
                </a:solidFill>
              </a:rPr>
              <a:t>Pas de doublons ni valeurs manquantes</a:t>
            </a:r>
          </a:p>
        </p:txBody>
      </p:sp>
      <p:sp>
        <p:nvSpPr>
          <p:cNvPr id="11" name="Espace réservé du texte 3">
            <a:extLst>
              <a:ext uri="{FF2B5EF4-FFF2-40B4-BE49-F238E27FC236}">
                <a16:creationId xmlns:a16="http://schemas.microsoft.com/office/drawing/2014/main" id="{470BC3AA-6FB2-034F-73C4-4D467AE471F0}"/>
              </a:ext>
            </a:extLst>
          </p:cNvPr>
          <p:cNvSpPr>
            <a:spLocks noGrp="1"/>
          </p:cNvSpPr>
          <p:nvPr>
            <p:ph type="body" sz="quarter" idx="14"/>
          </p:nvPr>
        </p:nvSpPr>
        <p:spPr>
          <a:xfrm>
            <a:off x="6035308" y="5444697"/>
            <a:ext cx="4827588" cy="490537"/>
          </a:xfrm>
        </p:spPr>
        <p:txBody>
          <a:bodyPr rtlCol="0"/>
          <a:lstStyle>
            <a:defPPr>
              <a:defRPr lang="fr-FR"/>
            </a:defPPr>
          </a:lstStyle>
          <a:p>
            <a:pPr rtl="0"/>
            <a:r>
              <a:rPr lang="fr-FR" dirty="0"/>
              <a:t>Web :</a:t>
            </a:r>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91133-2B2D-CB5C-25A3-A6BBC6AC48F6}"/>
              </a:ext>
            </a:extLst>
          </p:cNvPr>
          <p:cNvSpPr>
            <a:spLocks noGrp="1"/>
          </p:cNvSpPr>
          <p:nvPr>
            <p:ph type="title"/>
          </p:nvPr>
        </p:nvSpPr>
        <p:spPr>
          <a:xfrm>
            <a:off x="564594" y="1243330"/>
            <a:ext cx="10515600" cy="1357981"/>
          </a:xfrm>
        </p:spPr>
        <p:txBody>
          <a:bodyPr rtlCol="0"/>
          <a:lstStyle>
            <a:defPPr>
              <a:defRPr lang="fr-FR"/>
            </a:defPPr>
          </a:lstStyle>
          <a:p>
            <a:r>
              <a:rPr lang="fr-FR" sz="4000" b="1" i="0" dirty="0">
                <a:solidFill>
                  <a:schemeClr val="bg1">
                    <a:lumMod val="95000"/>
                  </a:schemeClr>
                </a:solidFill>
                <a:effectLst/>
                <a:latin typeface="Helvetica Neue"/>
              </a:rPr>
              <a:t>Rapprocher les exports ERP et Web via Liaison:</a:t>
            </a:r>
            <a:br>
              <a:rPr lang="fr-FR" sz="4000" b="1" i="0" dirty="0">
                <a:solidFill>
                  <a:schemeClr val="bg1">
                    <a:lumMod val="95000"/>
                  </a:schemeClr>
                </a:solidFill>
                <a:effectLst/>
                <a:latin typeface="Helvetica Neue"/>
              </a:rPr>
            </a:br>
            <a:br>
              <a:rPr lang="fr-FR" sz="4000" dirty="0"/>
            </a:br>
            <a:endParaRPr lang="fr-FR" sz="4000" dirty="0"/>
          </a:p>
        </p:txBody>
      </p:sp>
      <p:sp>
        <p:nvSpPr>
          <p:cNvPr id="3" name="Espace réservé du texte 2">
            <a:extLst>
              <a:ext uri="{FF2B5EF4-FFF2-40B4-BE49-F238E27FC236}">
                <a16:creationId xmlns:a16="http://schemas.microsoft.com/office/drawing/2014/main" id="{330480BD-3EF5-7A7E-9E81-E73191A1D49D}"/>
              </a:ext>
            </a:extLst>
          </p:cNvPr>
          <p:cNvSpPr>
            <a:spLocks noGrp="1"/>
          </p:cNvSpPr>
          <p:nvPr>
            <p:ph type="body" sz="quarter" idx="13"/>
          </p:nvPr>
        </p:nvSpPr>
        <p:spPr>
          <a:xfrm>
            <a:off x="329184" y="3403396"/>
            <a:ext cx="4828032" cy="490538"/>
          </a:xfrm>
        </p:spPr>
        <p:txBody>
          <a:bodyPr rtlCol="0"/>
          <a:lstStyle>
            <a:defPPr>
              <a:defRPr lang="fr-FR"/>
            </a:defPPr>
          </a:lstStyle>
          <a:p>
            <a:pPr rtl="0"/>
            <a:r>
              <a:rPr lang="fr-FR" u="sng" dirty="0"/>
              <a:t>Première jointure (Erp/Liaision):</a:t>
            </a:r>
          </a:p>
          <a:p>
            <a:pPr rtl="0"/>
            <a:endParaRPr lang="fr-FR" dirty="0"/>
          </a:p>
        </p:txBody>
      </p:sp>
      <p:sp>
        <p:nvSpPr>
          <p:cNvPr id="4" name="Espace réservé du texte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3931919"/>
            <a:ext cx="4754880" cy="2313237"/>
          </a:xfrm>
        </p:spPr>
        <p:txBody>
          <a:bodyPr rtlCol="0"/>
          <a:lstStyle>
            <a:defPPr>
              <a:defRPr lang="fr-FR"/>
            </a:defPPr>
          </a:lstStyle>
          <a:p>
            <a:pPr rtl="0"/>
            <a:r>
              <a:rPr lang="fr-FR" dirty="0"/>
              <a:t>Jointure interne </a:t>
            </a:r>
          </a:p>
          <a:p>
            <a:pPr rtl="0"/>
            <a:r>
              <a:rPr lang="fr-FR" dirty="0"/>
              <a:t>825 produits dans le dataframe construit «intermediaire».</a:t>
            </a:r>
          </a:p>
          <a:p>
            <a:pPr rtl="0"/>
            <a:r>
              <a:rPr lang="fr-FR" dirty="0"/>
              <a:t>Suppressions de 91 correspondances manquantes.</a:t>
            </a:r>
          </a:p>
          <a:p>
            <a:pPr rtl="0"/>
            <a:r>
              <a:rPr lang="fr-FR" dirty="0"/>
              <a:t>734 produits dans «intermediaire».</a:t>
            </a:r>
          </a:p>
        </p:txBody>
      </p:sp>
      <p:sp>
        <p:nvSpPr>
          <p:cNvPr id="5" name="Espace réservé du texte 4">
            <a:extLst>
              <a:ext uri="{FF2B5EF4-FFF2-40B4-BE49-F238E27FC236}">
                <a16:creationId xmlns:a16="http://schemas.microsoft.com/office/drawing/2014/main" id="{EEAACD48-B184-C932-E41F-216DF4C1A5BF}"/>
              </a:ext>
            </a:extLst>
          </p:cNvPr>
          <p:cNvSpPr>
            <a:spLocks noGrp="1"/>
          </p:cNvSpPr>
          <p:nvPr>
            <p:ph type="body" sz="quarter" idx="16"/>
          </p:nvPr>
        </p:nvSpPr>
        <p:spPr/>
        <p:txBody>
          <a:bodyPr rtlCol="0"/>
          <a:lstStyle>
            <a:defPPr>
              <a:defRPr lang="fr-FR"/>
            </a:defPPr>
          </a:lstStyle>
          <a:p>
            <a:pPr rtl="0"/>
            <a:r>
              <a:rPr lang="fr-FR" dirty="0"/>
              <a:t>Jointure à droite</a:t>
            </a:r>
          </a:p>
          <a:p>
            <a:pPr rtl="0"/>
            <a:r>
              <a:rPr lang="fr-FR" dirty="0"/>
              <a:t>1513 produits dans le dataframe construit « df_final »</a:t>
            </a:r>
          </a:p>
          <a:p>
            <a:pPr rtl="0"/>
            <a:r>
              <a:rPr lang="fr-FR" dirty="0"/>
              <a:t>Suppressions des attachements (image, jpg…)</a:t>
            </a:r>
          </a:p>
        </p:txBody>
      </p:sp>
      <p:sp>
        <p:nvSpPr>
          <p:cNvPr id="11" name="Espace réservé du numéro de diapositive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a:t>5</a:t>
            </a:fld>
            <a:endParaRPr lang="fr-FR"/>
          </a:p>
        </p:txBody>
      </p:sp>
      <p:sp>
        <p:nvSpPr>
          <p:cNvPr id="6" name="ZoneTexte 5">
            <a:extLst>
              <a:ext uri="{FF2B5EF4-FFF2-40B4-BE49-F238E27FC236}">
                <a16:creationId xmlns:a16="http://schemas.microsoft.com/office/drawing/2014/main" id="{0C3A2160-F528-1224-50B7-F67E0F7B5085}"/>
              </a:ext>
            </a:extLst>
          </p:cNvPr>
          <p:cNvSpPr txBox="1"/>
          <p:nvPr/>
        </p:nvSpPr>
        <p:spPr>
          <a:xfrm>
            <a:off x="5822394" y="3429000"/>
            <a:ext cx="5554726" cy="430887"/>
          </a:xfrm>
          <a:prstGeom prst="rect">
            <a:avLst/>
          </a:prstGeom>
          <a:noFill/>
        </p:spPr>
        <p:txBody>
          <a:bodyPr wrap="none" rtlCol="0">
            <a:spAutoFit/>
          </a:bodyPr>
          <a:lstStyle/>
          <a:p>
            <a:r>
              <a:rPr lang="fr-FR" sz="2200" b="1" u="sng" dirty="0">
                <a:solidFill>
                  <a:schemeClr val="tx2"/>
                </a:solidFill>
              </a:rPr>
              <a:t>Deuxième jointure (Intermediaire/web) : </a:t>
            </a:r>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010AA-DDBA-D5A2-A34D-69E21671333A}"/>
              </a:ext>
            </a:extLst>
          </p:cNvPr>
          <p:cNvSpPr>
            <a:spLocks noGrp="1"/>
          </p:cNvSpPr>
          <p:nvPr>
            <p:ph type="title"/>
          </p:nvPr>
        </p:nvSpPr>
        <p:spPr>
          <a:xfrm>
            <a:off x="2295143" y="1463040"/>
            <a:ext cx="7724345" cy="704088"/>
          </a:xfrm>
        </p:spPr>
        <p:txBody>
          <a:bodyPr rtlCol="0"/>
          <a:lstStyle>
            <a:defPPr>
              <a:defRPr lang="fr-FR"/>
            </a:defPPr>
          </a:lstStyle>
          <a:p>
            <a:r>
              <a:rPr lang="fr-FR" sz="3200" b="1" i="0" dirty="0">
                <a:solidFill>
                  <a:srgbClr val="000000"/>
                </a:solidFill>
                <a:effectLst/>
                <a:latin typeface="Helvetica Neue"/>
              </a:rPr>
              <a:t>Chiffre d'affaire par produits :</a:t>
            </a:r>
            <a:br>
              <a:rPr lang="fr-FR" b="1" i="0" dirty="0">
                <a:solidFill>
                  <a:srgbClr val="000000"/>
                </a:solidFill>
                <a:effectLst/>
                <a:latin typeface="Helvetica Neue"/>
              </a:rPr>
            </a:br>
            <a:endParaRPr lang="fr-FR" dirty="0"/>
          </a:p>
        </p:txBody>
      </p:sp>
      <p:sp>
        <p:nvSpPr>
          <p:cNvPr id="4" name="Espace réservé du texte 3">
            <a:extLst>
              <a:ext uri="{FF2B5EF4-FFF2-40B4-BE49-F238E27FC236}">
                <a16:creationId xmlns:a16="http://schemas.microsoft.com/office/drawing/2014/main" id="{EF31757D-D960-563E-13D7-10BC6A04122D}"/>
              </a:ext>
            </a:extLst>
          </p:cNvPr>
          <p:cNvSpPr>
            <a:spLocks noGrp="1"/>
          </p:cNvSpPr>
          <p:nvPr>
            <p:ph type="body" sz="quarter" idx="13"/>
          </p:nvPr>
        </p:nvSpPr>
        <p:spPr>
          <a:xfrm>
            <a:off x="603115" y="2847710"/>
            <a:ext cx="11877473" cy="851170"/>
          </a:xfrm>
        </p:spPr>
        <p:txBody>
          <a:bodyPr rtlCol="0"/>
          <a:lstStyle>
            <a:defPPr>
              <a:defRPr lang="fr-FR"/>
            </a:defPPr>
          </a:lstStyle>
          <a:p>
            <a:pPr rtl="0"/>
            <a:r>
              <a:rPr lang="fr-FR" dirty="0"/>
              <a:t>Les prix et les quantités vendues, nous permettent de calculer le chiffre d'affaires généré par chaque produit.</a:t>
            </a:r>
          </a:p>
        </p:txBody>
      </p:sp>
      <p:sp>
        <p:nvSpPr>
          <p:cNvPr id="13" name="Espace réservé du numéro de diapositive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t>6</a:t>
            </a:fld>
            <a:endParaRPr lang="fr-FR"/>
          </a:p>
        </p:txBody>
      </p:sp>
      <p:pic>
        <p:nvPicPr>
          <p:cNvPr id="14" name="Image 13">
            <a:extLst>
              <a:ext uri="{FF2B5EF4-FFF2-40B4-BE49-F238E27FC236}">
                <a16:creationId xmlns:a16="http://schemas.microsoft.com/office/drawing/2014/main" id="{AC4CC93A-B374-2ECC-1974-E08C5C4523DB}"/>
              </a:ext>
            </a:extLst>
          </p:cNvPr>
          <p:cNvPicPr>
            <a:picLocks noChangeAspect="1"/>
          </p:cNvPicPr>
          <p:nvPr/>
        </p:nvPicPr>
        <p:blipFill>
          <a:blip r:embed="rId3"/>
          <a:stretch>
            <a:fillRect/>
          </a:stretch>
        </p:blipFill>
        <p:spPr>
          <a:xfrm>
            <a:off x="517687" y="3922404"/>
            <a:ext cx="6359768" cy="2633844"/>
          </a:xfrm>
          <a:prstGeom prst="rect">
            <a:avLst/>
          </a:prstGeom>
          <a:ln w="38100">
            <a:solidFill>
              <a:schemeClr val="accent2">
                <a:lumMod val="75000"/>
              </a:schemeClr>
            </a:solidFill>
          </a:ln>
        </p:spPr>
      </p:pic>
      <p:sp>
        <p:nvSpPr>
          <p:cNvPr id="16" name="ZoneTexte 15">
            <a:extLst>
              <a:ext uri="{FF2B5EF4-FFF2-40B4-BE49-F238E27FC236}">
                <a16:creationId xmlns:a16="http://schemas.microsoft.com/office/drawing/2014/main" id="{1BDA4C6D-D407-8A26-4AF1-705EF4855220}"/>
              </a:ext>
            </a:extLst>
          </p:cNvPr>
          <p:cNvSpPr txBox="1"/>
          <p:nvPr/>
        </p:nvSpPr>
        <p:spPr>
          <a:xfrm>
            <a:off x="3120147" y="3244334"/>
            <a:ext cx="6240292" cy="369332"/>
          </a:xfrm>
          <a:prstGeom prst="rect">
            <a:avLst/>
          </a:prstGeom>
          <a:noFill/>
        </p:spPr>
        <p:txBody>
          <a:bodyPr wrap="square">
            <a:spAutoFit/>
          </a:bodyPr>
          <a:lstStyle/>
          <a:p>
            <a:r>
              <a:rPr lang="fr-FR" b="0" i="0" dirty="0">
                <a:solidFill>
                  <a:srgbClr val="000000"/>
                </a:solidFill>
                <a:effectLst/>
                <a:latin typeface="Helvetica Neue"/>
              </a:rPr>
              <a:t>"</a:t>
            </a:r>
            <a:endParaRPr lang="fr-FR" dirty="0"/>
          </a:p>
        </p:txBody>
      </p:sp>
      <p:sp>
        <p:nvSpPr>
          <p:cNvPr id="17" name="ZoneTexte 16">
            <a:extLst>
              <a:ext uri="{FF2B5EF4-FFF2-40B4-BE49-F238E27FC236}">
                <a16:creationId xmlns:a16="http://schemas.microsoft.com/office/drawing/2014/main" id="{D0BE068B-1D50-B1C3-EC33-D9B5A1F4CA22}"/>
              </a:ext>
            </a:extLst>
          </p:cNvPr>
          <p:cNvSpPr txBox="1"/>
          <p:nvPr/>
        </p:nvSpPr>
        <p:spPr>
          <a:xfrm>
            <a:off x="7641710" y="4889679"/>
            <a:ext cx="4226034" cy="646331"/>
          </a:xfrm>
          <a:prstGeom prst="rect">
            <a:avLst/>
          </a:prstGeom>
          <a:noFill/>
          <a:ln w="38100">
            <a:solidFill>
              <a:schemeClr val="accent2">
                <a:lumMod val="75000"/>
              </a:schemeClr>
            </a:solidFill>
          </a:ln>
        </p:spPr>
        <p:txBody>
          <a:bodyPr wrap="square" rtlCol="0">
            <a:spAutoFit/>
          </a:bodyPr>
          <a:lstStyle/>
          <a:p>
            <a:r>
              <a:rPr lang="fr-FR" altLang="fr-FR" sz="1800" b="0" cap="all" dirty="0">
                <a:solidFill>
                  <a:schemeClr val="bg1"/>
                </a:solidFill>
                <a:latin typeface="+mj-lt"/>
                <a:ea typeface="+mj-ea"/>
                <a:cs typeface="+mj-cs"/>
              </a:rPr>
              <a:t> </a:t>
            </a:r>
            <a:r>
              <a:rPr lang="fr-FR" altLang="fr-FR" sz="1800" b="0" cap="all" dirty="0">
                <a:solidFill>
                  <a:schemeClr val="tx1">
                    <a:lumMod val="75000"/>
                    <a:lumOff val="25000"/>
                  </a:schemeClr>
                </a:solidFill>
                <a:latin typeface="+mj-lt"/>
                <a:ea typeface="+mj-ea"/>
                <a:cs typeface="+mj-cs"/>
              </a:rPr>
              <a:t>Le chiffre d'affaire en ligne total est de </a:t>
            </a:r>
            <a:r>
              <a:rPr lang="fr-FR" altLang="fr-FR" sz="1800" b="1" cap="all" dirty="0">
                <a:solidFill>
                  <a:schemeClr val="tx1">
                    <a:lumMod val="75000"/>
                    <a:lumOff val="25000"/>
                  </a:schemeClr>
                </a:solidFill>
                <a:latin typeface="+mj-lt"/>
                <a:ea typeface="+mj-ea"/>
                <a:cs typeface="+mj-cs"/>
              </a:rPr>
              <a:t>70568.6 € </a:t>
            </a:r>
            <a:endParaRPr lang="fr-FR" b="1" dirty="0">
              <a:solidFill>
                <a:schemeClr val="tx1">
                  <a:lumMod val="75000"/>
                  <a:lumOff val="25000"/>
                </a:schemeClr>
              </a:solidFill>
            </a:endParaRPr>
          </a:p>
        </p:txBody>
      </p:sp>
      <p:sp>
        <p:nvSpPr>
          <p:cNvPr id="18" name="Flèche : droite 17">
            <a:extLst>
              <a:ext uri="{FF2B5EF4-FFF2-40B4-BE49-F238E27FC236}">
                <a16:creationId xmlns:a16="http://schemas.microsoft.com/office/drawing/2014/main" id="{74853B36-C471-006B-FBAE-639016AFD0BC}"/>
              </a:ext>
            </a:extLst>
          </p:cNvPr>
          <p:cNvSpPr/>
          <p:nvPr/>
        </p:nvSpPr>
        <p:spPr>
          <a:xfrm>
            <a:off x="7018506" y="5071794"/>
            <a:ext cx="482153" cy="282102"/>
          </a:xfrm>
          <a:prstGeom prst="rightArrow">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1250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t>7</a:t>
            </a:fld>
            <a:endParaRPr lang="fr-FR" dirty="0"/>
          </a:p>
        </p:txBody>
      </p:sp>
      <p:sp>
        <p:nvSpPr>
          <p:cNvPr id="13" name="Titre 12">
            <a:extLst>
              <a:ext uri="{FF2B5EF4-FFF2-40B4-BE49-F238E27FC236}">
                <a16:creationId xmlns:a16="http://schemas.microsoft.com/office/drawing/2014/main" id="{8C141A60-1281-CC1D-6735-95ED166F7FB3}"/>
              </a:ext>
            </a:extLst>
          </p:cNvPr>
          <p:cNvSpPr>
            <a:spLocks noGrp="1"/>
          </p:cNvSpPr>
          <p:nvPr>
            <p:ph type="title"/>
          </p:nvPr>
        </p:nvSpPr>
        <p:spPr>
          <a:xfrm>
            <a:off x="603503" y="1060704"/>
            <a:ext cx="11021049" cy="1106424"/>
          </a:xfrm>
        </p:spPr>
        <p:txBody>
          <a:bodyPr/>
          <a:lstStyle/>
          <a:p>
            <a:r>
              <a:rPr lang="fr-FR" sz="3600" dirty="0"/>
              <a:t>Les produits génèrent le plus de chiffre d’affaires </a:t>
            </a:r>
          </a:p>
        </p:txBody>
      </p:sp>
      <p:sp>
        <p:nvSpPr>
          <p:cNvPr id="29" name="Flèche : droite 28">
            <a:extLst>
              <a:ext uri="{FF2B5EF4-FFF2-40B4-BE49-F238E27FC236}">
                <a16:creationId xmlns:a16="http://schemas.microsoft.com/office/drawing/2014/main" id="{9BB5EFD5-2119-8E57-F213-AE9D9C7B8BBE}"/>
              </a:ext>
            </a:extLst>
          </p:cNvPr>
          <p:cNvSpPr/>
          <p:nvPr/>
        </p:nvSpPr>
        <p:spPr>
          <a:xfrm>
            <a:off x="6449439" y="4368744"/>
            <a:ext cx="865761" cy="4950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2" name="Image 31">
            <a:extLst>
              <a:ext uri="{FF2B5EF4-FFF2-40B4-BE49-F238E27FC236}">
                <a16:creationId xmlns:a16="http://schemas.microsoft.com/office/drawing/2014/main" id="{2A25DEFD-1DF0-5B52-0E73-8C8BE6BB3D49}"/>
              </a:ext>
            </a:extLst>
          </p:cNvPr>
          <p:cNvPicPr>
            <a:picLocks noChangeAspect="1"/>
          </p:cNvPicPr>
          <p:nvPr/>
        </p:nvPicPr>
        <p:blipFill>
          <a:blip r:embed="rId3"/>
          <a:stretch>
            <a:fillRect/>
          </a:stretch>
        </p:blipFill>
        <p:spPr>
          <a:xfrm>
            <a:off x="236382" y="3125136"/>
            <a:ext cx="6023078" cy="2982300"/>
          </a:xfrm>
          <a:prstGeom prst="rect">
            <a:avLst/>
          </a:prstGeom>
          <a:ln w="57150">
            <a:solidFill>
              <a:schemeClr val="accent1">
                <a:lumMod val="40000"/>
                <a:lumOff val="60000"/>
              </a:schemeClr>
            </a:solidFill>
          </a:ln>
        </p:spPr>
      </p:pic>
      <p:sp>
        <p:nvSpPr>
          <p:cNvPr id="33" name="ZoneTexte 32">
            <a:extLst>
              <a:ext uri="{FF2B5EF4-FFF2-40B4-BE49-F238E27FC236}">
                <a16:creationId xmlns:a16="http://schemas.microsoft.com/office/drawing/2014/main" id="{1E658F72-65BC-688D-626A-A73816ADC811}"/>
              </a:ext>
            </a:extLst>
          </p:cNvPr>
          <p:cNvSpPr txBox="1"/>
          <p:nvPr/>
        </p:nvSpPr>
        <p:spPr>
          <a:xfrm>
            <a:off x="7427847" y="3765971"/>
            <a:ext cx="4630789" cy="2031325"/>
          </a:xfrm>
          <a:prstGeom prst="rect">
            <a:avLst/>
          </a:prstGeom>
          <a:noFill/>
          <a:ln w="57150">
            <a:solidFill>
              <a:schemeClr val="accent1">
                <a:lumMod val="40000"/>
                <a:lumOff val="60000"/>
              </a:schemeClr>
            </a:solidFill>
          </a:ln>
        </p:spPr>
        <p:txBody>
          <a:bodyPr wrap="square" rtlCol="0">
            <a:spAutoFit/>
          </a:bodyPr>
          <a:lstStyle/>
          <a:p>
            <a:pPr marL="285750" indent="-285750">
              <a:buFont typeface="Arial" panose="020B0604020202020204" pitchFamily="34" charset="0"/>
              <a:buChar char="•"/>
            </a:pPr>
            <a:r>
              <a:rPr lang="fr-FR" b="0" i="0" dirty="0">
                <a:solidFill>
                  <a:schemeClr val="accent2">
                    <a:lumMod val="50000"/>
                  </a:schemeClr>
                </a:solidFill>
                <a:effectLst/>
                <a:latin typeface="Helvetica Neue"/>
              </a:rPr>
              <a:t>Ce tableau nous permet d'identifier nos produits les plus vendus sur le web ainsi que leur disponibilité, </a:t>
            </a:r>
          </a:p>
          <a:p>
            <a:pPr marL="285750" indent="-285750">
              <a:buFont typeface="Arial" panose="020B0604020202020204" pitchFamily="34" charset="0"/>
              <a:buChar char="•"/>
            </a:pPr>
            <a:r>
              <a:rPr lang="fr-FR" b="0" i="0" dirty="0">
                <a:solidFill>
                  <a:schemeClr val="accent2">
                    <a:lumMod val="50000"/>
                  </a:schemeClr>
                </a:solidFill>
                <a:effectLst/>
                <a:latin typeface="Helvetica Neue"/>
              </a:rPr>
              <a:t>Le produit le plus vendu est actuellement en rupture de stock.</a:t>
            </a:r>
          </a:p>
          <a:p>
            <a:pPr marL="285750" indent="-285750">
              <a:buFont typeface="Arial" panose="020B0604020202020204" pitchFamily="34" charset="0"/>
              <a:buChar char="•"/>
            </a:pPr>
            <a:r>
              <a:rPr lang="fr-FR" dirty="0">
                <a:solidFill>
                  <a:schemeClr val="accent2">
                    <a:lumMod val="50000"/>
                  </a:schemeClr>
                </a:solidFill>
                <a:latin typeface="Helvetica Neue"/>
              </a:rPr>
              <a:t>Les produits à prix raisonnable sont  les plus vendus.</a:t>
            </a:r>
            <a:endParaRPr lang="fr-FR" dirty="0">
              <a:solidFill>
                <a:schemeClr val="accent2">
                  <a:lumMod val="50000"/>
                </a:schemeClr>
              </a:solidFill>
            </a:endParaRPr>
          </a:p>
        </p:txBody>
      </p:sp>
    </p:spTree>
    <p:extLst>
      <p:ext uri="{BB962C8B-B14F-4D97-AF65-F5344CB8AC3E}">
        <p14:creationId xmlns:p14="http://schemas.microsoft.com/office/powerpoint/2010/main" val="47661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65C01-2837-2D71-254F-BAEEC669F389}"/>
              </a:ext>
            </a:extLst>
          </p:cNvPr>
          <p:cNvSpPr>
            <a:spLocks noGrp="1"/>
          </p:cNvSpPr>
          <p:nvPr>
            <p:ph type="title"/>
          </p:nvPr>
        </p:nvSpPr>
        <p:spPr>
          <a:xfrm>
            <a:off x="548640" y="1198614"/>
            <a:ext cx="10515600" cy="575321"/>
          </a:xfrm>
        </p:spPr>
        <p:txBody>
          <a:bodyPr rtlCol="0"/>
          <a:lstStyle>
            <a:defPPr>
              <a:defRPr lang="fr-FR"/>
            </a:defPPr>
          </a:lstStyle>
          <a:p>
            <a:pPr rtl="0"/>
            <a:r>
              <a:rPr lang="fr-FR" sz="4000" dirty="0"/>
              <a:t>Les produits génèrent le moins de chiffre d’affaires </a:t>
            </a:r>
          </a:p>
        </p:txBody>
      </p:sp>
      <p:sp>
        <p:nvSpPr>
          <p:cNvPr id="13" name="Espace réservé du numéro de diapositive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8</a:t>
            </a:fld>
            <a:endParaRPr lang="fr-FR"/>
          </a:p>
        </p:txBody>
      </p:sp>
      <p:sp>
        <p:nvSpPr>
          <p:cNvPr id="16" name="Espace réservé du texte 15">
            <a:extLst>
              <a:ext uri="{FF2B5EF4-FFF2-40B4-BE49-F238E27FC236}">
                <a16:creationId xmlns:a16="http://schemas.microsoft.com/office/drawing/2014/main" id="{CBBA087B-50DE-E8D5-3017-E007DDA9CE5D}"/>
              </a:ext>
            </a:extLst>
          </p:cNvPr>
          <p:cNvSpPr>
            <a:spLocks noGrp="1"/>
          </p:cNvSpPr>
          <p:nvPr>
            <p:ph type="body" sz="quarter" idx="16"/>
          </p:nvPr>
        </p:nvSpPr>
        <p:spPr>
          <a:xfrm>
            <a:off x="6848273" y="3590938"/>
            <a:ext cx="4947487" cy="1493128"/>
          </a:xfrm>
          <a:ln w="38100">
            <a:solidFill>
              <a:schemeClr val="accent1">
                <a:lumMod val="40000"/>
                <a:lumOff val="60000"/>
              </a:schemeClr>
            </a:solidFill>
          </a:ln>
        </p:spPr>
        <p:txBody>
          <a:bodyPr/>
          <a:lstStyle/>
          <a:p>
            <a:pPr marL="0" indent="0">
              <a:buNone/>
            </a:pPr>
            <a:r>
              <a:rPr lang="fr-FR" sz="1800" b="0" i="0" dirty="0">
                <a:solidFill>
                  <a:schemeClr val="bg1">
                    <a:lumMod val="95000"/>
                  </a:schemeClr>
                </a:solidFill>
                <a:effectLst/>
                <a:latin typeface="Helvetica Neue"/>
              </a:rPr>
              <a:t>Parmi les produits en queue de classement, on retrouve essentiellement des produits ayant des prix unitaires plutôt élevés</a:t>
            </a:r>
            <a:endParaRPr lang="fr-FR" sz="1800" dirty="0">
              <a:solidFill>
                <a:schemeClr val="bg1">
                  <a:lumMod val="95000"/>
                </a:schemeClr>
              </a:solidFill>
            </a:endParaRPr>
          </a:p>
        </p:txBody>
      </p:sp>
      <p:pic>
        <p:nvPicPr>
          <p:cNvPr id="18" name="Image 17">
            <a:extLst>
              <a:ext uri="{FF2B5EF4-FFF2-40B4-BE49-F238E27FC236}">
                <a16:creationId xmlns:a16="http://schemas.microsoft.com/office/drawing/2014/main" id="{CA602AD2-6894-D845-31BF-4F2AC4DCFFF1}"/>
              </a:ext>
            </a:extLst>
          </p:cNvPr>
          <p:cNvPicPr>
            <a:picLocks noChangeAspect="1"/>
          </p:cNvPicPr>
          <p:nvPr/>
        </p:nvPicPr>
        <p:blipFill>
          <a:blip r:embed="rId3"/>
          <a:stretch>
            <a:fillRect/>
          </a:stretch>
        </p:blipFill>
        <p:spPr>
          <a:xfrm>
            <a:off x="548640" y="2977615"/>
            <a:ext cx="5111496" cy="2681771"/>
          </a:xfrm>
          <a:prstGeom prst="rect">
            <a:avLst/>
          </a:prstGeom>
          <a:ln w="38100">
            <a:solidFill>
              <a:schemeClr val="accent1">
                <a:lumMod val="40000"/>
                <a:lumOff val="60000"/>
              </a:schemeClr>
            </a:solidFill>
          </a:ln>
        </p:spPr>
      </p:pic>
      <p:sp>
        <p:nvSpPr>
          <p:cNvPr id="19" name="Flèche : droite 18">
            <a:extLst>
              <a:ext uri="{FF2B5EF4-FFF2-40B4-BE49-F238E27FC236}">
                <a16:creationId xmlns:a16="http://schemas.microsoft.com/office/drawing/2014/main" id="{1CF565D3-A208-EE08-4653-2CBAFABC53BC}"/>
              </a:ext>
            </a:extLst>
          </p:cNvPr>
          <p:cNvSpPr/>
          <p:nvPr/>
        </p:nvSpPr>
        <p:spPr>
          <a:xfrm>
            <a:off x="5779851" y="4144244"/>
            <a:ext cx="632298" cy="3485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274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65C01-2837-2D71-254F-BAEEC669F389}"/>
              </a:ext>
            </a:extLst>
          </p:cNvPr>
          <p:cNvSpPr>
            <a:spLocks noGrp="1"/>
          </p:cNvSpPr>
          <p:nvPr>
            <p:ph type="title"/>
          </p:nvPr>
        </p:nvSpPr>
        <p:spPr>
          <a:xfrm>
            <a:off x="838200" y="1508183"/>
            <a:ext cx="10515600" cy="575321"/>
          </a:xfrm>
        </p:spPr>
        <p:txBody>
          <a:bodyPr rtlCol="0"/>
          <a:lstStyle>
            <a:defPPr>
              <a:defRPr lang="fr-FR"/>
            </a:defPPr>
          </a:lstStyle>
          <a:p>
            <a:pPr rtl="0"/>
            <a:r>
              <a:rPr lang="fr-FR" sz="4000" dirty="0"/>
              <a:t>Analyse des prix : </a:t>
            </a:r>
          </a:p>
        </p:txBody>
      </p:sp>
      <p:sp>
        <p:nvSpPr>
          <p:cNvPr id="13" name="Espace réservé du numéro de diapositive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rtlCol="0"/>
          <a:lstStyle>
            <a:defPPr>
              <a:defRPr lang="fr-FR"/>
            </a:defPPr>
          </a:lstStyle>
          <a:p>
            <a:pPr rtl="0"/>
            <a:fld id="{5BFCF61C-3B18-4C03-8326-CC3B32D710C9}" type="slidenum">
              <a:rPr lang="fr-FR" smtClean="0"/>
              <a:pPr rtl="0"/>
              <a:t>9</a:t>
            </a:fld>
            <a:endParaRPr lang="fr-FR"/>
          </a:p>
        </p:txBody>
      </p:sp>
      <p:sp>
        <p:nvSpPr>
          <p:cNvPr id="16" name="Espace réservé du texte 15">
            <a:extLst>
              <a:ext uri="{FF2B5EF4-FFF2-40B4-BE49-F238E27FC236}">
                <a16:creationId xmlns:a16="http://schemas.microsoft.com/office/drawing/2014/main" id="{CBBA087B-50DE-E8D5-3017-E007DDA9CE5D}"/>
              </a:ext>
            </a:extLst>
          </p:cNvPr>
          <p:cNvSpPr>
            <a:spLocks noGrp="1"/>
          </p:cNvSpPr>
          <p:nvPr>
            <p:ph type="body" sz="quarter" idx="16"/>
          </p:nvPr>
        </p:nvSpPr>
        <p:spPr>
          <a:xfrm>
            <a:off x="4873363" y="3015615"/>
            <a:ext cx="4947487" cy="2650863"/>
          </a:xfrm>
          <a:ln w="38100">
            <a:solidFill>
              <a:schemeClr val="accent1">
                <a:lumMod val="40000"/>
                <a:lumOff val="60000"/>
              </a:schemeClr>
            </a:solidFill>
          </a:ln>
        </p:spPr>
        <p:txBody>
          <a:bodyPr/>
          <a:lstStyle/>
          <a:p>
            <a:r>
              <a:rPr lang="fr-FR" sz="1800" dirty="0">
                <a:solidFill>
                  <a:schemeClr val="bg1">
                    <a:lumMod val="95000"/>
                  </a:schemeClr>
                </a:solidFill>
              </a:rPr>
              <a:t>Mesure de tendance centrale : mode=19€ , moyenne=32,49€, médiane=23€.</a:t>
            </a:r>
          </a:p>
          <a:p>
            <a:r>
              <a:rPr lang="fr-FR" sz="1800" dirty="0">
                <a:solidFill>
                  <a:schemeClr val="bg1">
                    <a:lumMod val="95000"/>
                  </a:schemeClr>
                </a:solidFill>
              </a:rPr>
              <a:t>Mesure de dispersion : variance=772€, écart-type=27€.</a:t>
            </a:r>
          </a:p>
          <a:p>
            <a:r>
              <a:rPr lang="fr-FR" sz="1800" dirty="0">
                <a:solidFill>
                  <a:schemeClr val="bg1">
                    <a:lumMod val="95000"/>
                  </a:schemeClr>
                </a:solidFill>
              </a:rPr>
              <a:t>Mesure de forme : Skewness=2,58, kurtosis=10,09.</a:t>
            </a:r>
          </a:p>
        </p:txBody>
      </p:sp>
      <p:sp>
        <p:nvSpPr>
          <p:cNvPr id="19" name="Flèche : droite 18">
            <a:extLst>
              <a:ext uri="{FF2B5EF4-FFF2-40B4-BE49-F238E27FC236}">
                <a16:creationId xmlns:a16="http://schemas.microsoft.com/office/drawing/2014/main" id="{1CF565D3-A208-EE08-4653-2CBAFABC53BC}"/>
              </a:ext>
            </a:extLst>
          </p:cNvPr>
          <p:cNvSpPr/>
          <p:nvPr/>
        </p:nvSpPr>
        <p:spPr>
          <a:xfrm>
            <a:off x="3171216" y="3992534"/>
            <a:ext cx="632298" cy="3485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2264AD1F-B98B-8E49-8D84-3B4DF691146A}"/>
              </a:ext>
            </a:extLst>
          </p:cNvPr>
          <p:cNvPicPr>
            <a:picLocks noChangeAspect="1"/>
          </p:cNvPicPr>
          <p:nvPr/>
        </p:nvPicPr>
        <p:blipFill>
          <a:blip r:embed="rId3"/>
          <a:stretch>
            <a:fillRect/>
          </a:stretch>
        </p:blipFill>
        <p:spPr>
          <a:xfrm>
            <a:off x="1127056" y="2842295"/>
            <a:ext cx="1664782" cy="2824183"/>
          </a:xfrm>
          <a:prstGeom prst="rect">
            <a:avLst/>
          </a:prstGeom>
        </p:spPr>
      </p:pic>
    </p:spTree>
    <p:extLst>
      <p:ext uri="{BB962C8B-B14F-4D97-AF65-F5344CB8AC3E}">
        <p14:creationId xmlns:p14="http://schemas.microsoft.com/office/powerpoint/2010/main" val="2962768056"/>
      </p:ext>
    </p:extLst>
  </p:cSld>
  <p:clrMapOvr>
    <a:masterClrMapping/>
  </p:clrMapOvr>
</p:sld>
</file>

<file path=ppt/theme/theme1.xml><?xml version="1.0" encoding="utf-8"?>
<a:theme xmlns:a="http://schemas.openxmlformats.org/drawingml/2006/main" name="Thème Offic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714</Words>
  <Application>Microsoft Office PowerPoint</Application>
  <PresentationFormat>Grand écran</PresentationFormat>
  <Paragraphs>83</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-apple-system</vt:lpstr>
      <vt:lpstr>Arial</vt:lpstr>
      <vt:lpstr>Calibri</vt:lpstr>
      <vt:lpstr>Helvetica Neue</vt:lpstr>
      <vt:lpstr>Inter</vt:lpstr>
      <vt:lpstr>Thème Office</vt:lpstr>
      <vt:lpstr> Optimiser la gestion des données d'une   boutique avec R ou Python </vt:lpstr>
      <vt:lpstr>Contexte :</vt:lpstr>
      <vt:lpstr>Méthodologie de l’analyse : </vt:lpstr>
      <vt:lpstr>Observation et nettoyage des dataframes </vt:lpstr>
      <vt:lpstr>Rapprocher les exports ERP et Web via Liaison:  </vt:lpstr>
      <vt:lpstr>Chiffre d'affaire par produits : </vt:lpstr>
      <vt:lpstr>Les produits génèrent le plus de chiffre d’affaires </vt:lpstr>
      <vt:lpstr>Les produits génèrent le moins de chiffre d’affaires </vt:lpstr>
      <vt:lpstr>Analyse des prix : </vt:lpstr>
      <vt:lpstr>Présentation PowerPoint</vt:lpstr>
      <vt:lpstr>Présentation PowerPoint</vt:lpstr>
      <vt:lpstr>Présentation PowerPoint</vt:lpstr>
      <vt:lpstr>Merci à vous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2024-01-02T11:42:12Z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