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anva Sans" charset="1" panose="020B0503030501040103"/>
      <p:regular r:id="rId19"/>
    </p:embeddedFont>
    <p:embeddedFont>
      <p:font typeface="Kulachat Serif" charset="1" panose="00000000000000000000"/>
      <p:regular r:id="rId20"/>
    </p:embeddedFont>
    <p:embeddedFont>
      <p:font typeface="Angella White" charset="1" panose="02000503000000020003"/>
      <p:regular r:id="rId21"/>
    </p:embeddedFont>
    <p:embeddedFont>
      <p:font typeface="Kulachat Serif Bold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08215" y="5667206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0" y="0"/>
                </a:moveTo>
                <a:lnTo>
                  <a:pt x="3616775" y="0"/>
                </a:lnTo>
                <a:lnTo>
                  <a:pt x="3616775" y="7883979"/>
                </a:lnTo>
                <a:lnTo>
                  <a:pt x="0" y="78839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3751729" y="-2152999"/>
            <a:ext cx="7015142" cy="5142635"/>
            <a:chOff x="0" y="0"/>
            <a:chExt cx="9353523" cy="68568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819446" cy="6856847"/>
            </a:xfrm>
            <a:custGeom>
              <a:avLst/>
              <a:gdLst/>
              <a:ahLst/>
              <a:cxnLst/>
              <a:rect r="r" b="b" t="t" l="l"/>
              <a:pathLst>
                <a:path h="6856847" w="6819446">
                  <a:moveTo>
                    <a:pt x="0" y="0"/>
                  </a:moveTo>
                  <a:lnTo>
                    <a:pt x="6819446" y="0"/>
                  </a:lnTo>
                  <a:lnTo>
                    <a:pt x="6819446" y="6856847"/>
                  </a:lnTo>
                  <a:lnTo>
                    <a:pt x="0" y="685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474250" y="2308489"/>
              <a:ext cx="3879273" cy="1911423"/>
            </a:xfrm>
            <a:custGeom>
              <a:avLst/>
              <a:gdLst/>
              <a:ahLst/>
              <a:cxnLst/>
              <a:rect r="r" b="b" t="t" l="l"/>
              <a:pathLst>
                <a:path h="1911423" w="3879273">
                  <a:moveTo>
                    <a:pt x="0" y="0"/>
                  </a:moveTo>
                  <a:lnTo>
                    <a:pt x="3879273" y="0"/>
                  </a:lnTo>
                  <a:lnTo>
                    <a:pt x="3879273" y="1911424"/>
                  </a:lnTo>
                  <a:lnTo>
                    <a:pt x="0" y="1911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-3601764" y="6912532"/>
            <a:ext cx="8768578" cy="8753056"/>
            <a:chOff x="0" y="0"/>
            <a:chExt cx="11691438" cy="11670742"/>
          </a:xfrm>
        </p:grpSpPr>
        <p:sp>
          <p:nvSpPr>
            <p:cNvPr name="Freeform 7" id="7"/>
            <p:cNvSpPr/>
            <p:nvPr/>
          </p:nvSpPr>
          <p:spPr>
            <a:xfrm flipH="false" flipV="false" rot="-7023068">
              <a:off x="1516426" y="1482334"/>
              <a:ext cx="8658586" cy="8706074"/>
            </a:xfrm>
            <a:custGeom>
              <a:avLst/>
              <a:gdLst/>
              <a:ahLst/>
              <a:cxnLst/>
              <a:rect r="r" b="b" t="t" l="l"/>
              <a:pathLst>
                <a:path h="8706074" w="8658586">
                  <a:moveTo>
                    <a:pt x="0" y="0"/>
                  </a:moveTo>
                  <a:lnTo>
                    <a:pt x="8658586" y="0"/>
                  </a:lnTo>
                  <a:lnTo>
                    <a:pt x="8658586" y="8706074"/>
                  </a:lnTo>
                  <a:lnTo>
                    <a:pt x="0" y="87060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31629">
              <a:off x="1990850" y="1230761"/>
              <a:ext cx="6267189" cy="2199214"/>
            </a:xfrm>
            <a:custGeom>
              <a:avLst/>
              <a:gdLst/>
              <a:ahLst/>
              <a:cxnLst/>
              <a:rect r="r" b="b" t="t" l="l"/>
              <a:pathLst>
                <a:path h="2199214" w="6267189">
                  <a:moveTo>
                    <a:pt x="0" y="0"/>
                  </a:moveTo>
                  <a:lnTo>
                    <a:pt x="6267189" y="0"/>
                  </a:lnTo>
                  <a:lnTo>
                    <a:pt x="6267189" y="2199213"/>
                  </a:lnTo>
                  <a:lnTo>
                    <a:pt x="0" y="2199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true" rot="2909932">
              <a:off x="4832926" y="1805987"/>
              <a:ext cx="3267251" cy="5581154"/>
            </a:xfrm>
            <a:custGeom>
              <a:avLst/>
              <a:gdLst/>
              <a:ahLst/>
              <a:cxnLst/>
              <a:rect r="r" b="b" t="t" l="l"/>
              <a:pathLst>
                <a:path h="5581154" w="3267251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true" flipV="false" rot="1363955">
            <a:off x="-1737617" y="-974683"/>
            <a:ext cx="3637262" cy="7928637"/>
          </a:xfrm>
          <a:custGeom>
            <a:avLst/>
            <a:gdLst/>
            <a:ahLst/>
            <a:cxnLst/>
            <a:rect r="r" b="b" t="t" l="l"/>
            <a:pathLst>
              <a:path h="7928637" w="3637262">
                <a:moveTo>
                  <a:pt x="3637262" y="0"/>
                </a:moveTo>
                <a:lnTo>
                  <a:pt x="0" y="0"/>
                </a:lnTo>
                <a:lnTo>
                  <a:pt x="0" y="7928637"/>
                </a:lnTo>
                <a:lnTo>
                  <a:pt x="3637262" y="7928637"/>
                </a:lnTo>
                <a:lnTo>
                  <a:pt x="3637262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290306" y="2814284"/>
            <a:ext cx="11707389" cy="1837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Analyse Multidimensionnelle des Facteurs Liés au Suicide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92821" y="5221436"/>
            <a:ext cx="10464835" cy="44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Data Warehouse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15437" y="6855382"/>
            <a:ext cx="4068961" cy="2785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Réalisé par : 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Khadija Ben Madane 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Basma EL Barki 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Jamaa Sahraoui 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1867518" y="6489302"/>
            <a:ext cx="2674938" cy="1661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Encadré par :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Hassan Badir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279815">
            <a:off x="-370788" y="7622577"/>
            <a:ext cx="1776396" cy="3872254"/>
          </a:xfrm>
          <a:custGeom>
            <a:avLst/>
            <a:gdLst/>
            <a:ahLst/>
            <a:cxnLst/>
            <a:rect r="r" b="b" t="t" l="l"/>
            <a:pathLst>
              <a:path h="3872254" w="1776396">
                <a:moveTo>
                  <a:pt x="1776396" y="0"/>
                </a:moveTo>
                <a:lnTo>
                  <a:pt x="0" y="0"/>
                </a:lnTo>
                <a:lnTo>
                  <a:pt x="0" y="3872253"/>
                </a:lnTo>
                <a:lnTo>
                  <a:pt x="1776396" y="3872253"/>
                </a:lnTo>
                <a:lnTo>
                  <a:pt x="1776396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94937" y="-3264778"/>
            <a:ext cx="6493940" cy="6529555"/>
          </a:xfrm>
          <a:custGeom>
            <a:avLst/>
            <a:gdLst/>
            <a:ahLst/>
            <a:cxnLst/>
            <a:rect r="r" b="b" t="t" l="l"/>
            <a:pathLst>
              <a:path h="6529555" w="6493940">
                <a:moveTo>
                  <a:pt x="0" y="0"/>
                </a:moveTo>
                <a:lnTo>
                  <a:pt x="6493940" y="0"/>
                </a:lnTo>
                <a:lnTo>
                  <a:pt x="6493940" y="6529556"/>
                </a:lnTo>
                <a:lnTo>
                  <a:pt x="0" y="6529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368370">
            <a:off x="14061058" y="203995"/>
            <a:ext cx="2689927" cy="1649410"/>
          </a:xfrm>
          <a:custGeom>
            <a:avLst/>
            <a:gdLst/>
            <a:ahLst/>
            <a:cxnLst/>
            <a:rect r="r" b="b" t="t" l="l"/>
            <a:pathLst>
              <a:path h="1649410" w="2689927">
                <a:moveTo>
                  <a:pt x="0" y="0"/>
                </a:moveTo>
                <a:lnTo>
                  <a:pt x="2689927" y="0"/>
                </a:lnTo>
                <a:lnTo>
                  <a:pt x="2689927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7474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8309932">
            <a:off x="16034081" y="-1586945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70743" y="923925"/>
            <a:ext cx="1087784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Fonctionnalités du Tableau de Bord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0109" y="2158374"/>
            <a:ext cx="16563563" cy="835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0"/>
              </a:lnSpc>
            </a:pPr>
            <a:r>
              <a:rPr lang="en-US" sz="3000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Exploration Interactive :</a:t>
            </a:r>
          </a:p>
          <a:p>
            <a:pPr algn="l" marL="1295400" indent="-431800" lvl="2">
              <a:lnSpc>
                <a:spcPts val="4770"/>
              </a:lnSpc>
              <a:buFont typeface="Arial"/>
              <a:buChar char="⚬"/>
            </a:pPr>
            <a:r>
              <a:rPr lang="en-US" b="true" sz="3000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Zoom sur des éléments spécifiques pour e</a:t>
            </a:r>
            <a:r>
              <a:rPr lang="en-US" b="true" sz="3000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xaminer des détails précis.</a:t>
            </a:r>
          </a:p>
          <a:p>
            <a:pPr algn="l" marL="1295400" indent="-431800" lvl="2">
              <a:lnSpc>
                <a:spcPts val="4770"/>
              </a:lnSpc>
              <a:buFont typeface="Arial"/>
              <a:buChar char="⚬"/>
            </a:pPr>
            <a:r>
              <a:rPr lang="en-US" b="true" sz="3000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Tri et affichage des données selon des critères personnalisés (croissant, décroissant).</a:t>
            </a:r>
          </a:p>
          <a:p>
            <a:pPr algn="l">
              <a:lnSpc>
                <a:spcPts val="4770"/>
              </a:lnSpc>
            </a:pPr>
            <a:r>
              <a:rPr lang="en-US" sz="3000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Filtrage Dynamique :</a:t>
            </a:r>
          </a:p>
          <a:p>
            <a:pPr algn="l" marL="1295400" indent="-431800" lvl="2">
              <a:lnSpc>
                <a:spcPts val="4770"/>
              </a:lnSpc>
              <a:buFont typeface="Arial"/>
              <a:buChar char="⚬"/>
            </a:pPr>
            <a:r>
              <a:rPr lang="en-US" b="true" sz="3000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Analyse des données par critères spécifiques (pays, années, genres, groupes d’âge, etc.).</a:t>
            </a:r>
          </a:p>
          <a:p>
            <a:pPr algn="l" marL="1295400" indent="-431800" lvl="2">
              <a:lnSpc>
                <a:spcPts val="4770"/>
              </a:lnSpc>
              <a:buFont typeface="Arial"/>
              <a:buChar char="⚬"/>
            </a:pPr>
            <a:r>
              <a:rPr lang="en-US" b="true" sz="3000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Visualisations dynamiques avec regroupements ou métriques clés.</a:t>
            </a:r>
          </a:p>
          <a:p>
            <a:pPr algn="l">
              <a:lnSpc>
                <a:spcPts val="4770"/>
              </a:lnSpc>
            </a:pPr>
            <a:r>
              <a:rPr lang="en-US" sz="3000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Vi</a:t>
            </a:r>
            <a:r>
              <a:rPr lang="en-US" sz="3000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sualisations Avancées :</a:t>
            </a:r>
          </a:p>
          <a:p>
            <a:pPr algn="l" marL="1295400" indent="-431800" lvl="2">
              <a:lnSpc>
                <a:spcPts val="4770"/>
              </a:lnSpc>
              <a:buFont typeface="Arial"/>
              <a:buChar char="⚬"/>
            </a:pPr>
            <a:r>
              <a:rPr lang="en-US" b="true" sz="3000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Cartes interactives pour explorer les variations régionales.</a:t>
            </a:r>
          </a:p>
          <a:p>
            <a:pPr algn="l" marL="1295400" indent="-431800" lvl="2">
              <a:lnSpc>
                <a:spcPts val="4770"/>
              </a:lnSpc>
              <a:buFont typeface="Arial"/>
              <a:buChar char="⚬"/>
            </a:pPr>
            <a:r>
              <a:rPr lang="en-US" b="true" sz="3000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Graphiques temporels pour analyser les tendances historiques.</a:t>
            </a:r>
          </a:p>
          <a:p>
            <a:pPr algn="l" marL="1295400" indent="-431800" lvl="2">
              <a:lnSpc>
                <a:spcPts val="4770"/>
              </a:lnSpc>
              <a:buFont typeface="Arial"/>
              <a:buChar char="⚬"/>
            </a:pPr>
            <a:r>
              <a:rPr lang="en-US" b="true" sz="3000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Cor</a:t>
            </a:r>
            <a:r>
              <a:rPr lang="en-US" b="true" sz="3000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rélations visuelles entre les facteurs comme le PIB et les taux de suicide.</a:t>
            </a:r>
          </a:p>
          <a:p>
            <a:pPr algn="l">
              <a:lnSpc>
                <a:spcPts val="4770"/>
              </a:lnSpc>
            </a:pPr>
            <a:r>
              <a:rPr lang="en-US" sz="3000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Accessibilité et</a:t>
            </a:r>
            <a:r>
              <a:rPr lang="en-US" sz="3000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 Export :</a:t>
            </a:r>
          </a:p>
          <a:p>
            <a:pPr algn="l" marL="1295400" indent="-431800" lvl="2">
              <a:lnSpc>
                <a:spcPts val="4770"/>
              </a:lnSpc>
              <a:buFont typeface="Arial"/>
              <a:buChar char="⚬"/>
            </a:pPr>
            <a:r>
              <a:rPr lang="en-US" b="true" sz="3000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Export des données et visualisations au format souhaité.</a:t>
            </a:r>
          </a:p>
          <a:p>
            <a:pPr algn="l" marL="1295400" indent="-431800" lvl="2">
              <a:lnSpc>
                <a:spcPts val="4770"/>
              </a:lnSpc>
              <a:buFont typeface="Arial"/>
              <a:buChar char="⚬"/>
            </a:pPr>
            <a:r>
              <a:rPr lang="en-US" b="true" sz="3000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Représentations sous forme de tableaux structurés pour une interprétation claire.</a:t>
            </a:r>
          </a:p>
          <a:p>
            <a:pPr algn="l">
              <a:lnSpc>
                <a:spcPts val="477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37741" y="923925"/>
            <a:ext cx="75902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07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279815">
            <a:off x="-370788" y="7622577"/>
            <a:ext cx="1776396" cy="3872254"/>
          </a:xfrm>
          <a:custGeom>
            <a:avLst/>
            <a:gdLst/>
            <a:ahLst/>
            <a:cxnLst/>
            <a:rect r="r" b="b" t="t" l="l"/>
            <a:pathLst>
              <a:path h="3872254" w="1776396">
                <a:moveTo>
                  <a:pt x="1776396" y="0"/>
                </a:moveTo>
                <a:lnTo>
                  <a:pt x="0" y="0"/>
                </a:lnTo>
                <a:lnTo>
                  <a:pt x="0" y="3872253"/>
                </a:lnTo>
                <a:lnTo>
                  <a:pt x="1776396" y="3872253"/>
                </a:lnTo>
                <a:lnTo>
                  <a:pt x="1776396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279815">
            <a:off x="17064735" y="-161151"/>
            <a:ext cx="1776396" cy="3872254"/>
          </a:xfrm>
          <a:custGeom>
            <a:avLst/>
            <a:gdLst/>
            <a:ahLst/>
            <a:cxnLst/>
            <a:rect r="r" b="b" t="t" l="l"/>
            <a:pathLst>
              <a:path h="3872254" w="1776396">
                <a:moveTo>
                  <a:pt x="1776397" y="0"/>
                </a:moveTo>
                <a:lnTo>
                  <a:pt x="0" y="0"/>
                </a:lnTo>
                <a:lnTo>
                  <a:pt x="0" y="3872253"/>
                </a:lnTo>
                <a:lnTo>
                  <a:pt x="1776397" y="3872253"/>
                </a:lnTo>
                <a:lnTo>
                  <a:pt x="1776397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88865" y="1670201"/>
            <a:ext cx="860792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Interprétation des Résultats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88865" y="3492777"/>
            <a:ext cx="14589478" cy="393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23"/>
              </a:lnSpc>
            </a:pPr>
            <a:r>
              <a:rPr lang="en-US" sz="35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Principaux Résul</a:t>
            </a:r>
            <a:r>
              <a:rPr lang="en-US" sz="35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tats :</a:t>
            </a:r>
          </a:p>
          <a:p>
            <a:pPr algn="l" marL="712468" indent="-356234" lvl="1">
              <a:lnSpc>
                <a:spcPts val="5246"/>
              </a:lnSpc>
              <a:buFont typeface="Arial"/>
              <a:buChar char="•"/>
            </a:pPr>
            <a:r>
              <a:rPr lang="en-US" b="true" sz="3299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Les hommes représentent 78,72 % des cas de suicide.</a:t>
            </a:r>
          </a:p>
          <a:p>
            <a:pPr algn="l" marL="712468" indent="-356234" lvl="1">
              <a:lnSpc>
                <a:spcPts val="5246"/>
              </a:lnSpc>
              <a:buFont typeface="Arial"/>
              <a:buChar char="•"/>
            </a:pPr>
            <a:r>
              <a:rPr lang="en-US" b="true" sz="3299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Les pays </a:t>
            </a:r>
            <a:r>
              <a:rPr lang="en-US" b="true" sz="3299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avec des scores de bonheur élevés ont des taux de suicide plus faibles.</a:t>
            </a:r>
          </a:p>
          <a:p>
            <a:pPr algn="l" marL="712468" indent="-356234" lvl="1">
              <a:lnSpc>
                <a:spcPts val="5246"/>
              </a:lnSpc>
              <a:buFont typeface="Arial"/>
              <a:buChar char="•"/>
            </a:pPr>
            <a:r>
              <a:rPr lang="en-US" b="true" sz="3299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Corrélations importantes avec la dépression (43,33 %).</a:t>
            </a:r>
          </a:p>
          <a:p>
            <a:pPr algn="l">
              <a:lnSpc>
                <a:spcPts val="492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17410" y="1670201"/>
            <a:ext cx="82946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08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73962" y="3730814"/>
            <a:ext cx="7238473" cy="3035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99"/>
              </a:lnSpc>
            </a:pPr>
            <a:r>
              <a:rPr lang="en-US" sz="1707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279815">
            <a:off x="15536618" y="-103806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0" y="0"/>
                </a:moveTo>
                <a:lnTo>
                  <a:pt x="3616776" y="0"/>
                </a:lnTo>
                <a:lnTo>
                  <a:pt x="3616776" y="7883979"/>
                </a:lnTo>
                <a:lnTo>
                  <a:pt x="0" y="78839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014169" y="6326281"/>
            <a:ext cx="6493940" cy="6529555"/>
          </a:xfrm>
          <a:custGeom>
            <a:avLst/>
            <a:gdLst/>
            <a:ahLst/>
            <a:cxnLst/>
            <a:rect r="r" b="b" t="t" l="l"/>
            <a:pathLst>
              <a:path h="6529555" w="6493940">
                <a:moveTo>
                  <a:pt x="0" y="0"/>
                </a:moveTo>
                <a:lnTo>
                  <a:pt x="6493939" y="0"/>
                </a:lnTo>
                <a:lnTo>
                  <a:pt x="6493939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368370">
            <a:off x="-636901" y="4079291"/>
            <a:ext cx="2689927" cy="1649410"/>
          </a:xfrm>
          <a:custGeom>
            <a:avLst/>
            <a:gdLst/>
            <a:ahLst/>
            <a:cxnLst/>
            <a:rect r="r" b="b" t="t" l="l"/>
            <a:pathLst>
              <a:path h="1649410" w="2689927">
                <a:moveTo>
                  <a:pt x="0" y="0"/>
                </a:moveTo>
                <a:lnTo>
                  <a:pt x="2689928" y="0"/>
                </a:lnTo>
                <a:lnTo>
                  <a:pt x="2689928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7474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8309932">
            <a:off x="7582" y="6646127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2014169" y="-438150"/>
            <a:ext cx="7238473" cy="3035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99"/>
              </a:lnSpc>
            </a:pPr>
            <a:r>
              <a:rPr lang="en-US" sz="1707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09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637797" y="5143500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3616776" y="0"/>
                </a:moveTo>
                <a:lnTo>
                  <a:pt x="0" y="0"/>
                </a:lnTo>
                <a:lnTo>
                  <a:pt x="0" y="7883980"/>
                </a:lnTo>
                <a:lnTo>
                  <a:pt x="3616776" y="7883980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435043" y="-2236357"/>
            <a:ext cx="5114585" cy="5142635"/>
          </a:xfrm>
          <a:custGeom>
            <a:avLst/>
            <a:gdLst/>
            <a:ahLst/>
            <a:cxnLst/>
            <a:rect r="r" b="b" t="t" l="l"/>
            <a:pathLst>
              <a:path h="5142635" w="5114585">
                <a:moveTo>
                  <a:pt x="0" y="0"/>
                </a:moveTo>
                <a:lnTo>
                  <a:pt x="5114585" y="0"/>
                </a:lnTo>
                <a:lnTo>
                  <a:pt x="5114585" y="5142636"/>
                </a:lnTo>
                <a:lnTo>
                  <a:pt x="0" y="5142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10800000">
            <a:off x="-641797" y="-2469447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9955212">
            <a:off x="1808641" y="-381823"/>
            <a:ext cx="2909455" cy="1433568"/>
          </a:xfrm>
          <a:custGeom>
            <a:avLst/>
            <a:gdLst/>
            <a:ahLst/>
            <a:cxnLst/>
            <a:rect r="r" b="b" t="t" l="l"/>
            <a:pathLst>
              <a:path h="1433568" w="2909455">
                <a:moveTo>
                  <a:pt x="0" y="0"/>
                </a:moveTo>
                <a:lnTo>
                  <a:pt x="2909454" y="0"/>
                </a:lnTo>
                <a:lnTo>
                  <a:pt x="2909454" y="1433568"/>
                </a:lnTo>
                <a:lnTo>
                  <a:pt x="0" y="14335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4755312" y="6967095"/>
            <a:ext cx="6493940" cy="6529555"/>
          </a:xfrm>
          <a:custGeom>
            <a:avLst/>
            <a:gdLst/>
            <a:ahLst/>
            <a:cxnLst/>
            <a:rect r="r" b="b" t="t" l="l"/>
            <a:pathLst>
              <a:path h="6529555" w="6493940">
                <a:moveTo>
                  <a:pt x="0" y="0"/>
                </a:moveTo>
                <a:lnTo>
                  <a:pt x="6493940" y="0"/>
                </a:lnTo>
                <a:lnTo>
                  <a:pt x="6493940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31629">
            <a:off x="14909104" y="7396788"/>
            <a:ext cx="4700392" cy="1649410"/>
          </a:xfrm>
          <a:custGeom>
            <a:avLst/>
            <a:gdLst/>
            <a:ahLst/>
            <a:cxnLst/>
            <a:rect r="r" b="b" t="t" l="l"/>
            <a:pathLst>
              <a:path h="1649410" w="4700392">
                <a:moveTo>
                  <a:pt x="0" y="0"/>
                </a:moveTo>
                <a:lnTo>
                  <a:pt x="4700392" y="0"/>
                </a:lnTo>
                <a:lnTo>
                  <a:pt x="4700392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2909932">
            <a:off x="16777063" y="7194684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277720">
            <a:off x="16469369" y="-1333536"/>
            <a:ext cx="3637262" cy="7928637"/>
          </a:xfrm>
          <a:custGeom>
            <a:avLst/>
            <a:gdLst/>
            <a:ahLst/>
            <a:cxnLst/>
            <a:rect r="r" b="b" t="t" l="l"/>
            <a:pathLst>
              <a:path h="7928637" w="3637262">
                <a:moveTo>
                  <a:pt x="0" y="0"/>
                </a:moveTo>
                <a:lnTo>
                  <a:pt x="3637262" y="0"/>
                </a:lnTo>
                <a:lnTo>
                  <a:pt x="3637262" y="7928637"/>
                </a:lnTo>
                <a:lnTo>
                  <a:pt x="0" y="7928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63368" y="1320800"/>
            <a:ext cx="16025085" cy="7121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0"/>
              </a:lnSpc>
            </a:pPr>
            <a:r>
              <a:rPr lang="en-US" sz="200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Merci pour votre Attention 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68038" y="247385"/>
            <a:ext cx="5936359" cy="2501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0"/>
              </a:lnSpc>
            </a:pPr>
            <a:r>
              <a:rPr lang="en-US" sz="140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Plan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057392">
            <a:off x="14012330" y="6199221"/>
            <a:ext cx="6493940" cy="6529555"/>
          </a:xfrm>
          <a:custGeom>
            <a:avLst/>
            <a:gdLst/>
            <a:ahLst/>
            <a:cxnLst/>
            <a:rect r="r" b="b" t="t" l="l"/>
            <a:pathLst>
              <a:path h="6529555" w="6493940">
                <a:moveTo>
                  <a:pt x="0" y="0"/>
                </a:moveTo>
                <a:lnTo>
                  <a:pt x="6493940" y="0"/>
                </a:lnTo>
                <a:lnTo>
                  <a:pt x="6493940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065954">
            <a:off x="12535028" y="7387601"/>
            <a:ext cx="4700392" cy="1649410"/>
          </a:xfrm>
          <a:custGeom>
            <a:avLst/>
            <a:gdLst/>
            <a:ahLst/>
            <a:cxnLst/>
            <a:rect r="r" b="b" t="t" l="l"/>
            <a:pathLst>
              <a:path h="1649410" w="4700392">
                <a:moveTo>
                  <a:pt x="0" y="0"/>
                </a:moveTo>
                <a:lnTo>
                  <a:pt x="4700392" y="0"/>
                </a:lnTo>
                <a:lnTo>
                  <a:pt x="4700392" y="1649411"/>
                </a:lnTo>
                <a:lnTo>
                  <a:pt x="0" y="16494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124391">
            <a:off x="15612139" y="6421325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06185" y="2993377"/>
            <a:ext cx="9092283" cy="6636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2"/>
              </a:lnSpc>
            </a:pPr>
            <a:r>
              <a:rPr lang="en-US" sz="36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Problématique</a:t>
            </a:r>
          </a:p>
          <a:p>
            <a:pPr algn="l">
              <a:lnSpc>
                <a:spcPts val="5882"/>
              </a:lnSpc>
            </a:pPr>
            <a:r>
              <a:rPr lang="en-US" sz="36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Spécifications Techniques</a:t>
            </a:r>
          </a:p>
          <a:p>
            <a:pPr algn="l">
              <a:lnSpc>
                <a:spcPts val="5882"/>
              </a:lnSpc>
            </a:pPr>
            <a:r>
              <a:rPr lang="en-US" sz="36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Sources de Données</a:t>
            </a:r>
          </a:p>
          <a:p>
            <a:pPr algn="l">
              <a:lnSpc>
                <a:spcPts val="5882"/>
              </a:lnSpc>
            </a:pPr>
            <a:r>
              <a:rPr lang="en-US" sz="36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Schéma Conceptuel</a:t>
            </a:r>
          </a:p>
          <a:p>
            <a:pPr algn="l">
              <a:lnSpc>
                <a:spcPts val="5882"/>
              </a:lnSpc>
            </a:pPr>
            <a:r>
              <a:rPr lang="en-US" sz="36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Processus ETL</a:t>
            </a:r>
          </a:p>
          <a:p>
            <a:pPr algn="l">
              <a:lnSpc>
                <a:spcPts val="5882"/>
              </a:lnSpc>
            </a:pPr>
            <a:r>
              <a:rPr lang="en-US" sz="36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Résultats et Tableau de Bord</a:t>
            </a:r>
          </a:p>
          <a:p>
            <a:pPr algn="l">
              <a:lnSpc>
                <a:spcPts val="5882"/>
              </a:lnSpc>
            </a:pPr>
            <a:r>
              <a:rPr lang="en-US" sz="36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Fonctionnalités du Tableau de Bord</a:t>
            </a:r>
          </a:p>
          <a:p>
            <a:pPr algn="l">
              <a:lnSpc>
                <a:spcPts val="5882"/>
              </a:lnSpc>
            </a:pPr>
            <a:r>
              <a:rPr lang="en-US" sz="36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Interprétation des Résultats</a:t>
            </a:r>
          </a:p>
          <a:p>
            <a:pPr algn="l">
              <a:lnSpc>
                <a:spcPts val="5882"/>
              </a:lnSpc>
            </a:pPr>
            <a:r>
              <a:rPr lang="en-US" sz="36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Conclusion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1363955">
            <a:off x="-1407618" y="-242438"/>
            <a:ext cx="3637262" cy="7928637"/>
          </a:xfrm>
          <a:custGeom>
            <a:avLst/>
            <a:gdLst/>
            <a:ahLst/>
            <a:cxnLst/>
            <a:rect r="r" b="b" t="t" l="l"/>
            <a:pathLst>
              <a:path h="7928637" w="3637262">
                <a:moveTo>
                  <a:pt x="3637262" y="0"/>
                </a:moveTo>
                <a:lnTo>
                  <a:pt x="0" y="0"/>
                </a:lnTo>
                <a:lnTo>
                  <a:pt x="0" y="7928637"/>
                </a:lnTo>
                <a:lnTo>
                  <a:pt x="3637262" y="7928637"/>
                </a:lnTo>
                <a:lnTo>
                  <a:pt x="3637262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20304" y="2993377"/>
            <a:ext cx="1112065" cy="6636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2"/>
              </a:lnSpc>
            </a:pPr>
            <a:r>
              <a:rPr lang="en-US" sz="36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01</a:t>
            </a:r>
          </a:p>
          <a:p>
            <a:pPr algn="l">
              <a:lnSpc>
                <a:spcPts val="5882"/>
              </a:lnSpc>
            </a:pPr>
            <a:r>
              <a:rPr lang="en-US" sz="36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02</a:t>
            </a:r>
          </a:p>
          <a:p>
            <a:pPr algn="l">
              <a:lnSpc>
                <a:spcPts val="5882"/>
              </a:lnSpc>
            </a:pPr>
            <a:r>
              <a:rPr lang="en-US" sz="36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03</a:t>
            </a:r>
          </a:p>
          <a:p>
            <a:pPr algn="l">
              <a:lnSpc>
                <a:spcPts val="5882"/>
              </a:lnSpc>
            </a:pPr>
            <a:r>
              <a:rPr lang="en-US" sz="36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04</a:t>
            </a:r>
          </a:p>
          <a:p>
            <a:pPr algn="l">
              <a:lnSpc>
                <a:spcPts val="5882"/>
              </a:lnSpc>
            </a:pPr>
            <a:r>
              <a:rPr lang="en-US" sz="36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05</a:t>
            </a:r>
          </a:p>
          <a:p>
            <a:pPr algn="l">
              <a:lnSpc>
                <a:spcPts val="5882"/>
              </a:lnSpc>
            </a:pPr>
            <a:r>
              <a:rPr lang="en-US" sz="36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06</a:t>
            </a:r>
          </a:p>
          <a:p>
            <a:pPr algn="l">
              <a:lnSpc>
                <a:spcPts val="5882"/>
              </a:lnSpc>
            </a:pPr>
            <a:r>
              <a:rPr lang="en-US" sz="36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07</a:t>
            </a:r>
          </a:p>
          <a:p>
            <a:pPr algn="l">
              <a:lnSpc>
                <a:spcPts val="5882"/>
              </a:lnSpc>
            </a:pPr>
            <a:r>
              <a:rPr lang="en-US" sz="36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08</a:t>
            </a:r>
          </a:p>
          <a:p>
            <a:pPr algn="l">
              <a:lnSpc>
                <a:spcPts val="5882"/>
              </a:lnSpc>
            </a:pPr>
            <a:r>
              <a:rPr lang="en-US" sz="36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09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2704231" y="-3877665"/>
            <a:ext cx="7015142" cy="5679421"/>
            <a:chOff x="0" y="0"/>
            <a:chExt cx="9353523" cy="7572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819446" cy="6856847"/>
            </a:xfrm>
            <a:custGeom>
              <a:avLst/>
              <a:gdLst/>
              <a:ahLst/>
              <a:cxnLst/>
              <a:rect r="r" b="b" t="t" l="l"/>
              <a:pathLst>
                <a:path h="6856847" w="6819446">
                  <a:moveTo>
                    <a:pt x="0" y="0"/>
                  </a:moveTo>
                  <a:lnTo>
                    <a:pt x="6819446" y="0"/>
                  </a:lnTo>
                  <a:lnTo>
                    <a:pt x="6819446" y="6856847"/>
                  </a:lnTo>
                  <a:lnTo>
                    <a:pt x="0" y="685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true" rot="0">
              <a:off x="1776098" y="1991407"/>
              <a:ext cx="3267251" cy="5581154"/>
            </a:xfrm>
            <a:custGeom>
              <a:avLst/>
              <a:gdLst/>
              <a:ahLst/>
              <a:cxnLst/>
              <a:rect r="r" b="b" t="t" l="l"/>
              <a:pathLst>
                <a:path h="5581154" w="3267251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474250" y="2308489"/>
              <a:ext cx="3879273" cy="1911423"/>
            </a:xfrm>
            <a:custGeom>
              <a:avLst/>
              <a:gdLst/>
              <a:ahLst/>
              <a:cxnLst/>
              <a:rect r="r" b="b" t="t" l="l"/>
              <a:pathLst>
                <a:path h="1911423" w="3879273">
                  <a:moveTo>
                    <a:pt x="0" y="0"/>
                  </a:moveTo>
                  <a:lnTo>
                    <a:pt x="3879273" y="0"/>
                  </a:lnTo>
                  <a:lnTo>
                    <a:pt x="3879273" y="1911424"/>
                  </a:lnTo>
                  <a:lnTo>
                    <a:pt x="0" y="1911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true" flipV="false" rot="0">
            <a:off x="-1230874" y="5143500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3616776" y="0"/>
                </a:moveTo>
                <a:lnTo>
                  <a:pt x="0" y="0"/>
                </a:lnTo>
                <a:lnTo>
                  <a:pt x="0" y="7883980"/>
                </a:lnTo>
                <a:lnTo>
                  <a:pt x="3616776" y="7883980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22225"/>
            <a:ext cx="10855499" cy="176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Problématique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92603" y="2707428"/>
            <a:ext cx="11659587" cy="5356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77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Défis Actuels :</a:t>
            </a:r>
          </a:p>
          <a:p>
            <a:pPr algn="just" marL="1943100" indent="-485775" lvl="3">
              <a:lnSpc>
                <a:spcPts val="4770"/>
              </a:lnSpc>
              <a:buFont typeface="Arial"/>
              <a:buChar char="￭"/>
            </a:pPr>
            <a:r>
              <a:rPr lang="en-US" sz="3000">
                <a:solidFill>
                  <a:srgbClr val="000000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Fragmentation des données.</a:t>
            </a:r>
          </a:p>
          <a:p>
            <a:pPr algn="just" marL="1943100" indent="-485775" lvl="3">
              <a:lnSpc>
                <a:spcPts val="4770"/>
              </a:lnSpc>
              <a:buFont typeface="Arial"/>
              <a:buChar char="￭"/>
            </a:pPr>
            <a:r>
              <a:rPr lang="en-US" sz="3000">
                <a:solidFill>
                  <a:srgbClr val="000000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Manque de structuration et d'outils analytiques efficaces.</a:t>
            </a:r>
          </a:p>
          <a:p>
            <a:pPr algn="just" marL="1943100" indent="-485775" lvl="3">
              <a:lnSpc>
                <a:spcPts val="4770"/>
              </a:lnSpc>
              <a:buFont typeface="Arial"/>
              <a:buChar char="￭"/>
            </a:pPr>
            <a:r>
              <a:rPr lang="en-US" sz="3000">
                <a:solidFill>
                  <a:srgbClr val="000000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Visu</a:t>
            </a:r>
            <a:r>
              <a:rPr lang="en-US" sz="3000">
                <a:solidFill>
                  <a:srgbClr val="000000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alisations non intuitives pour les décideurs.</a:t>
            </a:r>
          </a:p>
          <a:p>
            <a:pPr algn="just">
              <a:lnSpc>
                <a:spcPts val="4770"/>
              </a:lnSpc>
            </a:pPr>
          </a:p>
          <a:p>
            <a:pPr algn="just">
              <a:lnSpc>
                <a:spcPts val="4770"/>
              </a:lnSpc>
            </a:pPr>
            <a:r>
              <a:rPr lang="en-US" b="true" sz="3000" u="sng">
                <a:solidFill>
                  <a:srgbClr val="000000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Objectif :</a:t>
            </a:r>
            <a:r>
              <a:rPr lang="en-US" sz="3000">
                <a:solidFill>
                  <a:srgbClr val="000000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 Concevoir un entrepôt de données (Data Warehouse) pour centraliser les données, structurer les analyses, et fournir des visualisations interactives.</a:t>
            </a:r>
          </a:p>
          <a:p>
            <a:pPr algn="just">
              <a:lnSpc>
                <a:spcPts val="477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-2552848" y="-932050"/>
            <a:ext cx="8166858" cy="342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64"/>
              </a:lnSpc>
            </a:pPr>
            <a:r>
              <a:rPr lang="en-US" sz="1926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279815">
            <a:off x="-370788" y="7622577"/>
            <a:ext cx="1776396" cy="3872254"/>
          </a:xfrm>
          <a:custGeom>
            <a:avLst/>
            <a:gdLst/>
            <a:ahLst/>
            <a:cxnLst/>
            <a:rect r="r" b="b" t="t" l="l"/>
            <a:pathLst>
              <a:path h="3872254" w="1776396">
                <a:moveTo>
                  <a:pt x="1776396" y="0"/>
                </a:moveTo>
                <a:lnTo>
                  <a:pt x="0" y="0"/>
                </a:lnTo>
                <a:lnTo>
                  <a:pt x="0" y="3872253"/>
                </a:lnTo>
                <a:lnTo>
                  <a:pt x="1776396" y="3872253"/>
                </a:lnTo>
                <a:lnTo>
                  <a:pt x="1776396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94937" y="-3264778"/>
            <a:ext cx="6493940" cy="6529555"/>
          </a:xfrm>
          <a:custGeom>
            <a:avLst/>
            <a:gdLst/>
            <a:ahLst/>
            <a:cxnLst/>
            <a:rect r="r" b="b" t="t" l="l"/>
            <a:pathLst>
              <a:path h="6529555" w="6493940">
                <a:moveTo>
                  <a:pt x="0" y="0"/>
                </a:moveTo>
                <a:lnTo>
                  <a:pt x="6493940" y="0"/>
                </a:lnTo>
                <a:lnTo>
                  <a:pt x="6493940" y="6529556"/>
                </a:lnTo>
                <a:lnTo>
                  <a:pt x="0" y="6529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368370">
            <a:off x="14061058" y="203995"/>
            <a:ext cx="2689927" cy="1649410"/>
          </a:xfrm>
          <a:custGeom>
            <a:avLst/>
            <a:gdLst/>
            <a:ahLst/>
            <a:cxnLst/>
            <a:rect r="r" b="b" t="t" l="l"/>
            <a:pathLst>
              <a:path h="1649410" w="2689927">
                <a:moveTo>
                  <a:pt x="0" y="0"/>
                </a:moveTo>
                <a:lnTo>
                  <a:pt x="2689927" y="0"/>
                </a:lnTo>
                <a:lnTo>
                  <a:pt x="2689927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7474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8309932">
            <a:off x="16034081" y="-1586945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22541" y="923925"/>
            <a:ext cx="801350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Spécifications Techniques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49019" y="3131428"/>
            <a:ext cx="18746862" cy="475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4"/>
              </a:lnSpc>
            </a:pPr>
            <a:r>
              <a:rPr lang="en-US" sz="3499" b="true">
                <a:solidFill>
                  <a:srgbClr val="000000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Outils Utilisés :</a:t>
            </a:r>
          </a:p>
          <a:p>
            <a:pPr algn="l">
              <a:lnSpc>
                <a:spcPts val="5564"/>
              </a:lnSpc>
            </a:pPr>
          </a:p>
          <a:p>
            <a:pPr algn="l" marL="2266942" indent="-566735" lvl="3">
              <a:lnSpc>
                <a:spcPts val="5564"/>
              </a:lnSpc>
              <a:buFont typeface="Arial"/>
              <a:buChar char="￭"/>
            </a:pPr>
            <a:r>
              <a:rPr lang="en-US" sz="3499">
                <a:solidFill>
                  <a:srgbClr val="000000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Power BI : Visualisation et création de tableaux de bord interactifs.</a:t>
            </a:r>
          </a:p>
          <a:p>
            <a:pPr algn="l" marL="2266942" indent="-566735" lvl="3">
              <a:lnSpc>
                <a:spcPts val="5564"/>
              </a:lnSpc>
              <a:buFont typeface="Arial"/>
              <a:buChar char="￭"/>
            </a:pPr>
            <a:r>
              <a:rPr lang="en-US" sz="3499">
                <a:solidFill>
                  <a:srgbClr val="000000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Talend : Processus ETL (Extraction, Transformation, Chargement).</a:t>
            </a:r>
          </a:p>
          <a:p>
            <a:pPr algn="l" marL="2266942" indent="-566735" lvl="3">
              <a:lnSpc>
                <a:spcPts val="5564"/>
              </a:lnSpc>
              <a:buFont typeface="Arial"/>
              <a:buChar char="￭"/>
            </a:pPr>
            <a:r>
              <a:rPr lang="en-US" sz="3499">
                <a:solidFill>
                  <a:srgbClr val="000000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phpMyAdmin : Gestion des bases de données.</a:t>
            </a:r>
          </a:p>
          <a:p>
            <a:pPr algn="l" marL="2266942" indent="-566735" lvl="3">
              <a:lnSpc>
                <a:spcPts val="5564"/>
              </a:lnSpc>
              <a:buFont typeface="Arial"/>
              <a:buChar char="￭"/>
            </a:pPr>
            <a:r>
              <a:rPr lang="en-US" sz="3499">
                <a:solidFill>
                  <a:srgbClr val="000000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LaTeX : Rédaction du rapport.</a:t>
            </a:r>
          </a:p>
          <a:p>
            <a:pPr algn="l">
              <a:lnSpc>
                <a:spcPts val="4293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31478" y="923925"/>
            <a:ext cx="79444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279815">
            <a:off x="-370788" y="7622577"/>
            <a:ext cx="1776396" cy="3872254"/>
          </a:xfrm>
          <a:custGeom>
            <a:avLst/>
            <a:gdLst/>
            <a:ahLst/>
            <a:cxnLst/>
            <a:rect r="r" b="b" t="t" l="l"/>
            <a:pathLst>
              <a:path h="3872254" w="1776396">
                <a:moveTo>
                  <a:pt x="1776396" y="0"/>
                </a:moveTo>
                <a:lnTo>
                  <a:pt x="0" y="0"/>
                </a:lnTo>
                <a:lnTo>
                  <a:pt x="0" y="3872253"/>
                </a:lnTo>
                <a:lnTo>
                  <a:pt x="1776396" y="3872253"/>
                </a:lnTo>
                <a:lnTo>
                  <a:pt x="1776396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94937" y="-3264778"/>
            <a:ext cx="6493940" cy="6529555"/>
          </a:xfrm>
          <a:custGeom>
            <a:avLst/>
            <a:gdLst/>
            <a:ahLst/>
            <a:cxnLst/>
            <a:rect r="r" b="b" t="t" l="l"/>
            <a:pathLst>
              <a:path h="6529555" w="6493940">
                <a:moveTo>
                  <a:pt x="0" y="0"/>
                </a:moveTo>
                <a:lnTo>
                  <a:pt x="6493940" y="0"/>
                </a:lnTo>
                <a:lnTo>
                  <a:pt x="6493940" y="6529556"/>
                </a:lnTo>
                <a:lnTo>
                  <a:pt x="0" y="6529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368370">
            <a:off x="14061058" y="203995"/>
            <a:ext cx="2689927" cy="1649410"/>
          </a:xfrm>
          <a:custGeom>
            <a:avLst/>
            <a:gdLst/>
            <a:ahLst/>
            <a:cxnLst/>
            <a:rect r="r" b="b" t="t" l="l"/>
            <a:pathLst>
              <a:path h="1649410" w="2689927">
                <a:moveTo>
                  <a:pt x="0" y="0"/>
                </a:moveTo>
                <a:lnTo>
                  <a:pt x="2689927" y="0"/>
                </a:lnTo>
                <a:lnTo>
                  <a:pt x="2689927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7474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8309932">
            <a:off x="16034081" y="-1586945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22097" y="923925"/>
            <a:ext cx="625891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Sources de Données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20617" y="2771048"/>
            <a:ext cx="13921290" cy="5766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7"/>
              </a:lnSpc>
            </a:pPr>
            <a:r>
              <a:rPr lang="en-US" sz="31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Fichiers Utilisés :</a:t>
            </a:r>
          </a:p>
          <a:p>
            <a:pPr algn="l" marL="1381758" indent="-460586" lvl="2">
              <a:lnSpc>
                <a:spcPts val="5087"/>
              </a:lnSpc>
              <a:buFont typeface="Arial"/>
              <a:buChar char="⚬"/>
            </a:pPr>
            <a:r>
              <a:rPr lang="en-US" sz="31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MHD.xlsx : Troubles de santé mentale.</a:t>
            </a:r>
          </a:p>
          <a:p>
            <a:pPr algn="l" marL="1381758" indent="-460586" lvl="2">
              <a:lnSpc>
                <a:spcPts val="5087"/>
              </a:lnSpc>
              <a:buFont typeface="Arial"/>
              <a:buChar char="⚬"/>
            </a:pPr>
            <a:r>
              <a:rPr lang="en-US" sz="31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bonheur.json : Indicateurs de bonheur.</a:t>
            </a:r>
          </a:p>
          <a:p>
            <a:pPr algn="l" marL="1381758" indent="-460586" lvl="2">
              <a:lnSpc>
                <a:spcPts val="5087"/>
              </a:lnSpc>
              <a:buFont typeface="Arial"/>
              <a:buChar char="⚬"/>
            </a:pPr>
            <a:r>
              <a:rPr lang="en-US" sz="31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suicide.csv : Données sur les suicides.</a:t>
            </a:r>
          </a:p>
          <a:p>
            <a:pPr algn="l">
              <a:lnSpc>
                <a:spcPts val="5405"/>
              </a:lnSpc>
            </a:pPr>
            <a:r>
              <a:rPr lang="en-US" sz="33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Pré-traitement : </a:t>
            </a:r>
          </a:p>
          <a:p>
            <a:pPr algn="l" marL="1381758" indent="-460586" lvl="2">
              <a:lnSpc>
                <a:spcPts val="5087"/>
              </a:lnSpc>
              <a:buFont typeface="Arial"/>
              <a:buChar char="⚬"/>
            </a:pPr>
            <a:r>
              <a:rPr lang="en-US" sz="31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Nettoyage des données.</a:t>
            </a:r>
          </a:p>
          <a:p>
            <a:pPr algn="l" marL="1381758" indent="-460586" lvl="2">
              <a:lnSpc>
                <a:spcPts val="5087"/>
              </a:lnSpc>
              <a:buFont typeface="Arial"/>
              <a:buChar char="⚬"/>
            </a:pPr>
            <a:r>
              <a:rPr lang="en-US" sz="31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 harmonisation des données.</a:t>
            </a:r>
          </a:p>
          <a:p>
            <a:pPr algn="l" marL="1424937" indent="-474979" lvl="2">
              <a:lnSpc>
                <a:spcPts val="5246"/>
              </a:lnSpc>
              <a:buFont typeface="Arial"/>
              <a:buChar char="⚬"/>
            </a:pPr>
            <a:r>
              <a:rPr lang="en-US" sz="32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standardisation des données.</a:t>
            </a:r>
          </a:p>
          <a:p>
            <a:pPr algn="l">
              <a:lnSpc>
                <a:spcPts val="508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10109" y="923925"/>
            <a:ext cx="81428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279815">
            <a:off x="-370788" y="7622577"/>
            <a:ext cx="1776396" cy="3872254"/>
          </a:xfrm>
          <a:custGeom>
            <a:avLst/>
            <a:gdLst/>
            <a:ahLst/>
            <a:cxnLst/>
            <a:rect r="r" b="b" t="t" l="l"/>
            <a:pathLst>
              <a:path h="3872254" w="1776396">
                <a:moveTo>
                  <a:pt x="1776396" y="0"/>
                </a:moveTo>
                <a:lnTo>
                  <a:pt x="0" y="0"/>
                </a:lnTo>
                <a:lnTo>
                  <a:pt x="0" y="3872253"/>
                </a:lnTo>
                <a:lnTo>
                  <a:pt x="1776396" y="3872253"/>
                </a:lnTo>
                <a:lnTo>
                  <a:pt x="1776396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54831" y="-2758789"/>
            <a:ext cx="6493940" cy="6529555"/>
          </a:xfrm>
          <a:custGeom>
            <a:avLst/>
            <a:gdLst/>
            <a:ahLst/>
            <a:cxnLst/>
            <a:rect r="r" b="b" t="t" l="l"/>
            <a:pathLst>
              <a:path h="6529555" w="6493940">
                <a:moveTo>
                  <a:pt x="0" y="0"/>
                </a:moveTo>
                <a:lnTo>
                  <a:pt x="6493940" y="0"/>
                </a:lnTo>
                <a:lnTo>
                  <a:pt x="6493940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368370">
            <a:off x="14061058" y="203995"/>
            <a:ext cx="2689927" cy="1649410"/>
          </a:xfrm>
          <a:custGeom>
            <a:avLst/>
            <a:gdLst/>
            <a:ahLst/>
            <a:cxnLst/>
            <a:rect r="r" b="b" t="t" l="l"/>
            <a:pathLst>
              <a:path h="1649410" w="2689927">
                <a:moveTo>
                  <a:pt x="0" y="0"/>
                </a:moveTo>
                <a:lnTo>
                  <a:pt x="2689927" y="0"/>
                </a:lnTo>
                <a:lnTo>
                  <a:pt x="2689927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7474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8309932">
            <a:off x="16034081" y="-1586945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41012" y="1877895"/>
            <a:ext cx="10605977" cy="7680809"/>
          </a:xfrm>
          <a:custGeom>
            <a:avLst/>
            <a:gdLst/>
            <a:ahLst/>
            <a:cxnLst/>
            <a:rect r="r" b="b" t="t" l="l"/>
            <a:pathLst>
              <a:path h="7680809" w="10605977">
                <a:moveTo>
                  <a:pt x="0" y="0"/>
                </a:moveTo>
                <a:lnTo>
                  <a:pt x="10605976" y="0"/>
                </a:lnTo>
                <a:lnTo>
                  <a:pt x="10605976" y="7680809"/>
                </a:lnTo>
                <a:lnTo>
                  <a:pt x="0" y="768080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49019" y="808355"/>
            <a:ext cx="614759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Schéma Conceptuel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23063" y="9869806"/>
            <a:ext cx="12031768" cy="116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0"/>
              </a:lnSpc>
            </a:pPr>
            <a:r>
              <a:rPr lang="en-US" sz="2000" b="true">
                <a:solidFill>
                  <a:srgbClr val="000000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Fig. 1.</a:t>
            </a:r>
            <a:r>
              <a:rPr lang="en-US" sz="2000">
                <a:solidFill>
                  <a:srgbClr val="000000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 Schéma conceptuel du Data Warehouse.</a:t>
            </a:r>
          </a:p>
          <a:p>
            <a:pPr algn="ctr">
              <a:lnSpc>
                <a:spcPts val="3180"/>
              </a:lnSpc>
            </a:pPr>
          </a:p>
          <a:p>
            <a:pPr algn="ctr">
              <a:lnSpc>
                <a:spcPts val="318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71671" y="808355"/>
            <a:ext cx="83006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04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279815">
            <a:off x="-370788" y="7622577"/>
            <a:ext cx="1776396" cy="3872254"/>
          </a:xfrm>
          <a:custGeom>
            <a:avLst/>
            <a:gdLst/>
            <a:ahLst/>
            <a:cxnLst/>
            <a:rect r="r" b="b" t="t" l="l"/>
            <a:pathLst>
              <a:path h="3872254" w="1776396">
                <a:moveTo>
                  <a:pt x="1776396" y="0"/>
                </a:moveTo>
                <a:lnTo>
                  <a:pt x="0" y="0"/>
                </a:lnTo>
                <a:lnTo>
                  <a:pt x="0" y="3872253"/>
                </a:lnTo>
                <a:lnTo>
                  <a:pt x="1776396" y="3872253"/>
                </a:lnTo>
                <a:lnTo>
                  <a:pt x="1776396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279815">
            <a:off x="17064735" y="-161151"/>
            <a:ext cx="1776396" cy="3872254"/>
          </a:xfrm>
          <a:custGeom>
            <a:avLst/>
            <a:gdLst/>
            <a:ahLst/>
            <a:cxnLst/>
            <a:rect r="r" b="b" t="t" l="l"/>
            <a:pathLst>
              <a:path h="3872254" w="1776396">
                <a:moveTo>
                  <a:pt x="1776397" y="0"/>
                </a:moveTo>
                <a:lnTo>
                  <a:pt x="0" y="0"/>
                </a:lnTo>
                <a:lnTo>
                  <a:pt x="0" y="3872253"/>
                </a:lnTo>
                <a:lnTo>
                  <a:pt x="1776397" y="3872253"/>
                </a:lnTo>
                <a:lnTo>
                  <a:pt x="1776397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88865" y="1670201"/>
            <a:ext cx="439261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Processus ETL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98522" y="3777727"/>
            <a:ext cx="14589478" cy="433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6"/>
              </a:lnSpc>
            </a:pPr>
            <a:r>
              <a:rPr lang="en-US" sz="32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Étapes :</a:t>
            </a:r>
          </a:p>
          <a:p>
            <a:pPr algn="l" marL="1338579" indent="-446193" lvl="2">
              <a:lnSpc>
                <a:spcPts val="4928"/>
              </a:lnSpc>
              <a:buFont typeface="Arial"/>
              <a:buChar char="⚬"/>
            </a:pPr>
            <a:r>
              <a:rPr lang="en-US" b="true" sz="3099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Extraction : Collecte des données brutes.</a:t>
            </a:r>
          </a:p>
          <a:p>
            <a:pPr algn="l" marL="1338579" indent="-446193" lvl="2">
              <a:lnSpc>
                <a:spcPts val="4928"/>
              </a:lnSpc>
              <a:buFont typeface="Arial"/>
              <a:buChar char="⚬"/>
            </a:pPr>
            <a:r>
              <a:rPr lang="en-US" b="true" sz="3099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Transformation : Nettoyage, formatage, création des clés.</a:t>
            </a:r>
          </a:p>
          <a:p>
            <a:pPr algn="l" marL="1338579" indent="-446193" lvl="2">
              <a:lnSpc>
                <a:spcPts val="4928"/>
              </a:lnSpc>
              <a:buFont typeface="Arial"/>
              <a:buChar char="⚬"/>
            </a:pPr>
            <a:r>
              <a:rPr lang="en-US" b="true" sz="3099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Chargement : Intégration dans le Data Warehouse.</a:t>
            </a:r>
          </a:p>
          <a:p>
            <a:pPr algn="l">
              <a:lnSpc>
                <a:spcPts val="4928"/>
              </a:lnSpc>
            </a:pPr>
          </a:p>
          <a:p>
            <a:pPr algn="l">
              <a:lnSpc>
                <a:spcPts val="4928"/>
              </a:lnSpc>
            </a:pPr>
            <a:r>
              <a:rPr lang="en-US" sz="3099" b="true">
                <a:solidFill>
                  <a:srgbClr val="726151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Outil Utilisé : Talend.</a:t>
            </a:r>
          </a:p>
          <a:p>
            <a:pPr algn="l">
              <a:lnSpc>
                <a:spcPts val="492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17410" y="1670201"/>
            <a:ext cx="82103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05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279815">
            <a:off x="-106251" y="7887115"/>
            <a:ext cx="1776396" cy="3872254"/>
          </a:xfrm>
          <a:custGeom>
            <a:avLst/>
            <a:gdLst/>
            <a:ahLst/>
            <a:cxnLst/>
            <a:rect r="r" b="b" t="t" l="l"/>
            <a:pathLst>
              <a:path h="3872254" w="1776396">
                <a:moveTo>
                  <a:pt x="1776397" y="0"/>
                </a:moveTo>
                <a:lnTo>
                  <a:pt x="0" y="0"/>
                </a:lnTo>
                <a:lnTo>
                  <a:pt x="0" y="3872253"/>
                </a:lnTo>
                <a:lnTo>
                  <a:pt x="1776397" y="3872253"/>
                </a:lnTo>
                <a:lnTo>
                  <a:pt x="1776397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94937" y="-3264778"/>
            <a:ext cx="6493940" cy="6529555"/>
          </a:xfrm>
          <a:custGeom>
            <a:avLst/>
            <a:gdLst/>
            <a:ahLst/>
            <a:cxnLst/>
            <a:rect r="r" b="b" t="t" l="l"/>
            <a:pathLst>
              <a:path h="6529555" w="6493940">
                <a:moveTo>
                  <a:pt x="0" y="0"/>
                </a:moveTo>
                <a:lnTo>
                  <a:pt x="6493940" y="0"/>
                </a:lnTo>
                <a:lnTo>
                  <a:pt x="6493940" y="6529556"/>
                </a:lnTo>
                <a:lnTo>
                  <a:pt x="0" y="6529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368370">
            <a:off x="14061058" y="203995"/>
            <a:ext cx="2689927" cy="1649410"/>
          </a:xfrm>
          <a:custGeom>
            <a:avLst/>
            <a:gdLst/>
            <a:ahLst/>
            <a:cxnLst/>
            <a:rect r="r" b="b" t="t" l="l"/>
            <a:pathLst>
              <a:path h="1649410" w="2689927">
                <a:moveTo>
                  <a:pt x="0" y="0"/>
                </a:moveTo>
                <a:lnTo>
                  <a:pt x="2689927" y="0"/>
                </a:lnTo>
                <a:lnTo>
                  <a:pt x="2689927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7474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8309932">
            <a:off x="16034081" y="-1586945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2983" y="1166809"/>
            <a:ext cx="14884104" cy="8223467"/>
          </a:xfrm>
          <a:custGeom>
            <a:avLst/>
            <a:gdLst/>
            <a:ahLst/>
            <a:cxnLst/>
            <a:rect r="r" b="b" t="t" l="l"/>
            <a:pathLst>
              <a:path h="8223467" w="14884104">
                <a:moveTo>
                  <a:pt x="0" y="0"/>
                </a:moveTo>
                <a:lnTo>
                  <a:pt x="14884103" y="0"/>
                </a:lnTo>
                <a:lnTo>
                  <a:pt x="14884103" y="8223467"/>
                </a:lnTo>
                <a:lnTo>
                  <a:pt x="0" y="822346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13556" y="171233"/>
            <a:ext cx="881310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Résultats et Tableau de Bord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35474" y="9455578"/>
            <a:ext cx="12817052" cy="767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0"/>
              </a:lnSpc>
            </a:pPr>
            <a:r>
              <a:rPr lang="en-US" sz="2000" b="true">
                <a:solidFill>
                  <a:srgbClr val="000000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FIG 2.</a:t>
            </a:r>
            <a:r>
              <a:rPr lang="en-US" sz="2000">
                <a:solidFill>
                  <a:srgbClr val="000000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 Tableau de Bord d’Analyse Globale des Taux de Suicide et Facteurs Associés</a:t>
            </a:r>
          </a:p>
          <a:p>
            <a:pPr algn="ctr">
              <a:lnSpc>
                <a:spcPts val="318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65328" y="171233"/>
            <a:ext cx="85427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06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279815">
            <a:off x="-106251" y="7887115"/>
            <a:ext cx="1776396" cy="3872254"/>
          </a:xfrm>
          <a:custGeom>
            <a:avLst/>
            <a:gdLst/>
            <a:ahLst/>
            <a:cxnLst/>
            <a:rect r="r" b="b" t="t" l="l"/>
            <a:pathLst>
              <a:path h="3872254" w="1776396">
                <a:moveTo>
                  <a:pt x="1776397" y="0"/>
                </a:moveTo>
                <a:lnTo>
                  <a:pt x="0" y="0"/>
                </a:lnTo>
                <a:lnTo>
                  <a:pt x="0" y="3872253"/>
                </a:lnTo>
                <a:lnTo>
                  <a:pt x="1776397" y="3872253"/>
                </a:lnTo>
                <a:lnTo>
                  <a:pt x="1776397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94937" y="-3264778"/>
            <a:ext cx="6493940" cy="6529555"/>
          </a:xfrm>
          <a:custGeom>
            <a:avLst/>
            <a:gdLst/>
            <a:ahLst/>
            <a:cxnLst/>
            <a:rect r="r" b="b" t="t" l="l"/>
            <a:pathLst>
              <a:path h="6529555" w="6493940">
                <a:moveTo>
                  <a:pt x="0" y="0"/>
                </a:moveTo>
                <a:lnTo>
                  <a:pt x="6493940" y="0"/>
                </a:lnTo>
                <a:lnTo>
                  <a:pt x="6493940" y="6529556"/>
                </a:lnTo>
                <a:lnTo>
                  <a:pt x="0" y="6529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368370">
            <a:off x="14061058" y="203995"/>
            <a:ext cx="2689927" cy="1649410"/>
          </a:xfrm>
          <a:custGeom>
            <a:avLst/>
            <a:gdLst/>
            <a:ahLst/>
            <a:cxnLst/>
            <a:rect r="r" b="b" t="t" l="l"/>
            <a:pathLst>
              <a:path h="1649410" w="2689927">
                <a:moveTo>
                  <a:pt x="0" y="0"/>
                </a:moveTo>
                <a:lnTo>
                  <a:pt x="2689927" y="0"/>
                </a:lnTo>
                <a:lnTo>
                  <a:pt x="2689927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7474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8309932">
            <a:off x="16034081" y="-1586945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13556" y="1028700"/>
            <a:ext cx="14527473" cy="8171704"/>
          </a:xfrm>
          <a:custGeom>
            <a:avLst/>
            <a:gdLst/>
            <a:ahLst/>
            <a:cxnLst/>
            <a:rect r="r" b="b" t="t" l="l"/>
            <a:pathLst>
              <a:path h="8171704" w="14527473">
                <a:moveTo>
                  <a:pt x="0" y="0"/>
                </a:moveTo>
                <a:lnTo>
                  <a:pt x="14527473" y="0"/>
                </a:lnTo>
                <a:lnTo>
                  <a:pt x="14527473" y="8171704"/>
                </a:lnTo>
                <a:lnTo>
                  <a:pt x="0" y="817170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13556" y="171233"/>
            <a:ext cx="881310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Résultats et Tableau de Bord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35474" y="9455578"/>
            <a:ext cx="14105555" cy="36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Kulachat Serif Bold"/>
                <a:ea typeface="Kulachat Serif Bold"/>
                <a:cs typeface="Kulachat Serif Bold"/>
                <a:sym typeface="Kulachat Serif Bold"/>
              </a:rPr>
              <a:t>FIG 3.</a:t>
            </a:r>
            <a:r>
              <a:rPr lang="en-US" sz="2000">
                <a:solidFill>
                  <a:srgbClr val="000000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 Tableau de Bord d’analyse du Bonheur et de son Impact sur les Taux de Suicide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5328" y="171233"/>
            <a:ext cx="85427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726151"/>
                </a:solidFill>
                <a:latin typeface="Canva Sans"/>
                <a:ea typeface="Canva Sans"/>
                <a:cs typeface="Canva Sans"/>
                <a:sym typeface="Canva Sans"/>
              </a:rPr>
              <a:t>06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DAGZvVSbjqA</dc:identifier>
  <dcterms:modified xsi:type="dcterms:W3CDTF">2011-08-01T06:04:30Z</dcterms:modified>
  <cp:revision>1</cp:revision>
  <dc:title>Copy of Beige Aesthetic Neutral Thesis Defense Presentation</dc:title>
</cp:coreProperties>
</file>