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a5c7eea36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a5c7eea36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a5c7eea36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a5c7eea36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a5c7eea36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a5c7eea36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a5c7eea36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a5c7eea36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a5c7eea36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a5c7eea36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a5c7eea36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a5c7eea36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a5c7eea36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a5c7eea36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a5c7eea36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a5c7eea36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a5c7eea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a5c7eea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5c7eea36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a5c7eea36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5c7ee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a5c7ee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a5c7eea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a5c7eea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a5c7eea36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a5c7eea36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a5c7eea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a5c7eea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a5c7eea36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a5c7eea36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a5c7eea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a5c7eea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5c7eea36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a5c7eea36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a5c7eea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a5c7eea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87950" y="405700"/>
            <a:ext cx="8441700" cy="25653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0"/>
              </a:spcAft>
              <a:buNone/>
            </a:pPr>
            <a:r>
              <a:rPr lang="en"/>
              <a:t>3MTT DATA SCIENCE CAPSTONE PROJECT</a:t>
            </a:r>
            <a:endParaRPr/>
          </a:p>
          <a:p>
            <a:pPr indent="0" lvl="0" marL="0" rtl="0" algn="l">
              <a:lnSpc>
                <a:spcPct val="115000"/>
              </a:lnSpc>
              <a:spcBef>
                <a:spcPts val="1200"/>
              </a:spcBef>
              <a:spcAft>
                <a:spcPts val="1200"/>
              </a:spcAft>
              <a:buNone/>
            </a:pPr>
            <a:r>
              <a:rPr lang="en" sz="2000"/>
              <a:t>Project Title: Predictive Modelling for COVID-19 in Public Health</a:t>
            </a:r>
            <a:endParaRPr sz="4000"/>
          </a:p>
        </p:txBody>
      </p:sp>
      <p:sp>
        <p:nvSpPr>
          <p:cNvPr id="278" name="Google Shape;278;p13"/>
          <p:cNvSpPr txBox="1"/>
          <p:nvPr>
            <p:ph idx="1" type="subTitle"/>
          </p:nvPr>
        </p:nvSpPr>
        <p:spPr>
          <a:xfrm>
            <a:off x="863275" y="3533700"/>
            <a:ext cx="6662100" cy="1452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b="1" lang="en" sz="1800">
                <a:solidFill>
                  <a:srgbClr val="EFEFEF"/>
                </a:solidFill>
              </a:rPr>
              <a:t>Presented by</a:t>
            </a:r>
            <a:r>
              <a:rPr lang="en" sz="1800">
                <a:solidFill>
                  <a:srgbClr val="EFEFEF"/>
                </a:solidFill>
              </a:rPr>
              <a:t>: Khadija Muktar Sukola</a:t>
            </a:r>
            <a:endParaRPr sz="1800">
              <a:solidFill>
                <a:srgbClr val="EFEFEF"/>
              </a:solidFill>
            </a:endParaRPr>
          </a:p>
          <a:p>
            <a:pPr indent="0" lvl="0" marL="0" rtl="0" algn="l">
              <a:lnSpc>
                <a:spcPct val="95000"/>
              </a:lnSpc>
              <a:spcBef>
                <a:spcPts val="1200"/>
              </a:spcBef>
              <a:spcAft>
                <a:spcPts val="0"/>
              </a:spcAft>
              <a:buClr>
                <a:schemeClr val="dk1"/>
              </a:buClr>
              <a:buSzPts val="770"/>
              <a:buFont typeface="Arial"/>
              <a:buNone/>
            </a:pPr>
            <a:r>
              <a:rPr b="1" lang="en" sz="1800">
                <a:solidFill>
                  <a:srgbClr val="EFEFEF"/>
                </a:solidFill>
              </a:rPr>
              <a:t>Fellow ID:</a:t>
            </a:r>
            <a:r>
              <a:rPr lang="en" sz="1800">
                <a:solidFill>
                  <a:srgbClr val="EFEFEF"/>
                </a:solidFill>
              </a:rPr>
              <a:t> FE/23/82197244</a:t>
            </a:r>
            <a:br>
              <a:rPr lang="en" sz="1800">
                <a:solidFill>
                  <a:srgbClr val="EFEFEF"/>
                </a:solidFill>
              </a:rPr>
            </a:br>
            <a:r>
              <a:rPr b="1" lang="en" sz="1800">
                <a:solidFill>
                  <a:srgbClr val="EFEFEF"/>
                </a:solidFill>
              </a:rPr>
              <a:t>Date</a:t>
            </a:r>
            <a:r>
              <a:rPr lang="en" sz="1800">
                <a:solidFill>
                  <a:srgbClr val="EFEFEF"/>
                </a:solidFill>
              </a:rPr>
              <a:t>: November, 2024</a:t>
            </a:r>
            <a:endParaRPr sz="1800">
              <a:solidFill>
                <a:srgbClr val="EFEFEF"/>
              </a:solidFill>
            </a:endParaRPr>
          </a:p>
          <a:p>
            <a:pPr indent="0" lvl="0" marL="0" rtl="0" algn="l">
              <a:lnSpc>
                <a:spcPct val="80000"/>
              </a:lnSpc>
              <a:spcBef>
                <a:spcPts val="1200"/>
              </a:spcBef>
              <a:spcAft>
                <a:spcPts val="0"/>
              </a:spcAft>
              <a:buSzPts val="770"/>
              <a:buNone/>
            </a:pPr>
            <a:r>
              <a:t/>
            </a:r>
            <a:endParaRPr sz="18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186000" y="441500"/>
            <a:ext cx="7030500" cy="592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 sz="3000"/>
              <a:t>Results and </a:t>
            </a:r>
            <a:r>
              <a:rPr b="1" lang="en" sz="3000"/>
              <a:t>Insights cont</a:t>
            </a:r>
            <a:endParaRPr sz="3000"/>
          </a:p>
        </p:txBody>
      </p:sp>
      <p:sp>
        <p:nvSpPr>
          <p:cNvPr id="332" name="Google Shape;332;p22"/>
          <p:cNvSpPr txBox="1"/>
          <p:nvPr>
            <p:ph idx="1" type="body"/>
          </p:nvPr>
        </p:nvSpPr>
        <p:spPr>
          <a:xfrm>
            <a:off x="213750" y="1321875"/>
            <a:ext cx="8716500" cy="3821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latin typeface="Arial"/>
                <a:ea typeface="Arial"/>
                <a:cs typeface="Arial"/>
                <a:sym typeface="Arial"/>
              </a:rPr>
              <a:t>Best Hyperparameters</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b="1" lang="en" sz="1400">
                <a:solidFill>
                  <a:schemeClr val="dk1"/>
                </a:solidFill>
                <a:latin typeface="Arial"/>
                <a:ea typeface="Arial"/>
                <a:cs typeface="Arial"/>
                <a:sym typeface="Arial"/>
              </a:rPr>
              <a:t>max_depth</a:t>
            </a:r>
            <a:r>
              <a:rPr lang="en" sz="1400">
                <a:solidFill>
                  <a:schemeClr val="dk1"/>
                </a:solidFill>
                <a:latin typeface="Arial"/>
                <a:ea typeface="Arial"/>
                <a:cs typeface="Arial"/>
                <a:sym typeface="Arial"/>
              </a:rPr>
              <a:t>: None</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b="1" lang="en" sz="1400">
                <a:solidFill>
                  <a:schemeClr val="dk1"/>
                </a:solidFill>
                <a:latin typeface="Arial"/>
                <a:ea typeface="Arial"/>
                <a:cs typeface="Arial"/>
                <a:sym typeface="Arial"/>
              </a:rPr>
              <a:t>min_samples_leaf</a:t>
            </a:r>
            <a:r>
              <a:rPr lang="en" sz="1400">
                <a:solidFill>
                  <a:schemeClr val="dk1"/>
                </a:solidFill>
                <a:latin typeface="Arial"/>
                <a:ea typeface="Arial"/>
                <a:cs typeface="Arial"/>
                <a:sym typeface="Arial"/>
              </a:rPr>
              <a:t>: 1</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b="1" lang="en" sz="1400">
                <a:solidFill>
                  <a:schemeClr val="dk1"/>
                </a:solidFill>
                <a:latin typeface="Arial"/>
                <a:ea typeface="Arial"/>
                <a:cs typeface="Arial"/>
                <a:sym typeface="Arial"/>
              </a:rPr>
              <a:t>min_samples_split</a:t>
            </a:r>
            <a:r>
              <a:rPr lang="en" sz="1400">
                <a:solidFill>
                  <a:schemeClr val="dk1"/>
                </a:solidFill>
                <a:latin typeface="Arial"/>
                <a:ea typeface="Arial"/>
                <a:cs typeface="Arial"/>
                <a:sym typeface="Arial"/>
              </a:rPr>
              <a:t>: 2</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b="1" lang="en" sz="1400">
                <a:solidFill>
                  <a:schemeClr val="dk1"/>
                </a:solidFill>
                <a:latin typeface="Arial"/>
                <a:ea typeface="Arial"/>
                <a:cs typeface="Arial"/>
                <a:sym typeface="Arial"/>
              </a:rPr>
              <a:t>n_estimators</a:t>
            </a:r>
            <a:r>
              <a:rPr lang="en" sz="1400">
                <a:solidFill>
                  <a:schemeClr val="dk1"/>
                </a:solidFill>
                <a:latin typeface="Arial"/>
                <a:ea typeface="Arial"/>
                <a:cs typeface="Arial"/>
                <a:sym typeface="Arial"/>
              </a:rPr>
              <a:t>: 100</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These hyperparameters were identified through </a:t>
            </a:r>
            <a:r>
              <a:rPr b="1" lang="en" sz="1400">
                <a:solidFill>
                  <a:schemeClr val="dk1"/>
                </a:solidFill>
                <a:latin typeface="Arial"/>
                <a:ea typeface="Arial"/>
                <a:cs typeface="Arial"/>
                <a:sym typeface="Arial"/>
              </a:rPr>
              <a:t>cross-validation</a:t>
            </a:r>
            <a:r>
              <a:rPr lang="en" sz="1400">
                <a:solidFill>
                  <a:schemeClr val="dk1"/>
                </a:solidFill>
                <a:latin typeface="Arial"/>
                <a:ea typeface="Arial"/>
                <a:cs typeface="Arial"/>
                <a:sym typeface="Arial"/>
              </a:rPr>
              <a:t> and optimized for the best model performance. They helped ensure the model was both accurate and generalizable.</a:t>
            </a:r>
            <a:endParaRPr sz="1400">
              <a:solidFill>
                <a:schemeClr val="dk1"/>
              </a:solidFill>
              <a:latin typeface="Arial"/>
              <a:ea typeface="Arial"/>
              <a:cs typeface="Arial"/>
              <a:sym typeface="Arial"/>
            </a:endParaRPr>
          </a:p>
          <a:p>
            <a:pPr indent="0" lvl="0" marL="0" rtl="0" algn="ctr">
              <a:lnSpc>
                <a:spcPct val="105000"/>
              </a:lnSpc>
              <a:spcBef>
                <a:spcPts val="1200"/>
              </a:spcBef>
              <a:spcAft>
                <a:spcPts val="0"/>
              </a:spcAft>
              <a:buNone/>
            </a:pPr>
            <a:r>
              <a:rPr b="1" lang="en" sz="1600">
                <a:solidFill>
                  <a:schemeClr val="dk1"/>
                </a:solidFill>
              </a:rPr>
              <a:t>Insights</a:t>
            </a:r>
            <a:endParaRPr sz="1600">
              <a:solidFill>
                <a:schemeClr val="dk1"/>
              </a:solidFill>
            </a:endParaRPr>
          </a:p>
          <a:p>
            <a:pPr indent="-317500" lvl="0" marL="457200" rtl="0" algn="just">
              <a:lnSpc>
                <a:spcPct val="105000"/>
              </a:lnSpc>
              <a:spcBef>
                <a:spcPts val="1200"/>
              </a:spcBef>
              <a:spcAft>
                <a:spcPts val="0"/>
              </a:spcAft>
              <a:buClr>
                <a:schemeClr val="dk1"/>
              </a:buClr>
              <a:buSzPts val="1400"/>
              <a:buChar char="●"/>
            </a:pPr>
            <a:r>
              <a:rPr lang="en" sz="1400">
                <a:solidFill>
                  <a:schemeClr val="dk1"/>
                </a:solidFill>
              </a:rPr>
              <a:t>The Random Forest model has demonstrated remarkable predictive accuracy, with an R² score nearing 1, indicating that the model performs exceptionally well in predicting global COVID-19 trends.</a:t>
            </a:r>
            <a:endParaRPr sz="1400">
              <a:solidFill>
                <a:schemeClr val="dk1"/>
              </a:solidFill>
            </a:endParaRPr>
          </a:p>
          <a:p>
            <a:pPr indent="-317500" lvl="0" marL="457200" rtl="0" algn="just">
              <a:lnSpc>
                <a:spcPct val="105000"/>
              </a:lnSpc>
              <a:spcBef>
                <a:spcPts val="0"/>
              </a:spcBef>
              <a:spcAft>
                <a:spcPts val="0"/>
              </a:spcAft>
              <a:buClr>
                <a:schemeClr val="dk1"/>
              </a:buClr>
              <a:buSzPts val="1400"/>
              <a:buChar char="●"/>
            </a:pPr>
            <a:r>
              <a:rPr lang="en" sz="1400">
                <a:solidFill>
                  <a:schemeClr val="dk1"/>
                </a:solidFill>
              </a:rPr>
              <a:t>The model’s accuracy and low RMSE suggest it is suitable for practical use in making COVID-19 predictions at global and regional levels.</a:t>
            </a:r>
            <a:endParaRPr sz="1400">
              <a:solidFill>
                <a:schemeClr val="dk1"/>
              </a:solidFill>
            </a:endParaRPr>
          </a:p>
          <a:p>
            <a:pPr indent="0" lvl="0" marL="0" rtl="0" algn="just">
              <a:lnSpc>
                <a:spcPct val="105000"/>
              </a:lnSpc>
              <a:spcBef>
                <a:spcPts val="1200"/>
              </a:spcBef>
              <a:spcAft>
                <a:spcPts val="1200"/>
              </a:spcAft>
              <a:buSzPts val="440"/>
              <a:buNone/>
            </a:pPr>
            <a: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2586400" y="1467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38" name="Google Shape;338;p23"/>
          <p:cNvPicPr preferRelativeResize="0"/>
          <p:nvPr/>
        </p:nvPicPr>
        <p:blipFill rotWithShape="1">
          <a:blip r:embed="rId3">
            <a:alphaModFix/>
          </a:blip>
          <a:srcRect b="15232" l="0" r="16499" t="0"/>
          <a:stretch/>
        </p:blipFill>
        <p:spPr>
          <a:xfrm>
            <a:off x="994675" y="943800"/>
            <a:ext cx="7486199" cy="405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2452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44" name="Google Shape;344;p24"/>
          <p:cNvPicPr preferRelativeResize="0"/>
          <p:nvPr/>
        </p:nvPicPr>
        <p:blipFill>
          <a:blip r:embed="rId3">
            <a:alphaModFix/>
          </a:blip>
          <a:stretch>
            <a:fillRect/>
          </a:stretch>
        </p:blipFill>
        <p:spPr>
          <a:xfrm>
            <a:off x="1243325" y="889900"/>
            <a:ext cx="7394626" cy="41574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3175350" y="2321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50" name="Google Shape;350;p25"/>
          <p:cNvPicPr preferRelativeResize="0"/>
          <p:nvPr/>
        </p:nvPicPr>
        <p:blipFill>
          <a:blip r:embed="rId3">
            <a:alphaModFix/>
          </a:blip>
          <a:stretch>
            <a:fillRect/>
          </a:stretch>
        </p:blipFill>
        <p:spPr>
          <a:xfrm>
            <a:off x="152400" y="1042300"/>
            <a:ext cx="5344475" cy="3760925"/>
          </a:xfrm>
          <a:prstGeom prst="rect">
            <a:avLst/>
          </a:prstGeom>
          <a:noFill/>
          <a:ln>
            <a:noFill/>
          </a:ln>
        </p:spPr>
      </p:pic>
      <p:pic>
        <p:nvPicPr>
          <p:cNvPr id="351" name="Google Shape;351;p25"/>
          <p:cNvPicPr preferRelativeResize="0"/>
          <p:nvPr/>
        </p:nvPicPr>
        <p:blipFill>
          <a:blip r:embed="rId4">
            <a:alphaModFix/>
          </a:blip>
          <a:stretch>
            <a:fillRect/>
          </a:stretch>
        </p:blipFill>
        <p:spPr>
          <a:xfrm>
            <a:off x="4816300" y="1254100"/>
            <a:ext cx="4253526" cy="324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2452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57" name="Google Shape;357;p26"/>
          <p:cNvPicPr preferRelativeResize="0"/>
          <p:nvPr/>
        </p:nvPicPr>
        <p:blipFill>
          <a:blip r:embed="rId3">
            <a:alphaModFix/>
          </a:blip>
          <a:stretch>
            <a:fillRect/>
          </a:stretch>
        </p:blipFill>
        <p:spPr>
          <a:xfrm>
            <a:off x="152400" y="1042300"/>
            <a:ext cx="5828725" cy="3577699"/>
          </a:xfrm>
          <a:prstGeom prst="rect">
            <a:avLst/>
          </a:prstGeom>
          <a:noFill/>
          <a:ln>
            <a:noFill/>
          </a:ln>
        </p:spPr>
      </p:pic>
      <p:pic>
        <p:nvPicPr>
          <p:cNvPr id="358" name="Google Shape;358;p26"/>
          <p:cNvPicPr preferRelativeResize="0"/>
          <p:nvPr/>
        </p:nvPicPr>
        <p:blipFill rotWithShape="1">
          <a:blip r:embed="rId4">
            <a:alphaModFix/>
          </a:blip>
          <a:srcRect b="0" l="0" r="16971" t="0"/>
          <a:stretch/>
        </p:blipFill>
        <p:spPr>
          <a:xfrm>
            <a:off x="5082425" y="1235000"/>
            <a:ext cx="3948150" cy="2874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2452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64" name="Google Shape;364;p27"/>
          <p:cNvPicPr preferRelativeResize="0"/>
          <p:nvPr/>
        </p:nvPicPr>
        <p:blipFill>
          <a:blip r:embed="rId3">
            <a:alphaModFix/>
          </a:blip>
          <a:stretch>
            <a:fillRect/>
          </a:stretch>
        </p:blipFill>
        <p:spPr>
          <a:xfrm>
            <a:off x="4438800" y="1401675"/>
            <a:ext cx="4654874" cy="2839976"/>
          </a:xfrm>
          <a:prstGeom prst="rect">
            <a:avLst/>
          </a:prstGeom>
          <a:noFill/>
          <a:ln>
            <a:noFill/>
          </a:ln>
        </p:spPr>
      </p:pic>
      <p:pic>
        <p:nvPicPr>
          <p:cNvPr id="365" name="Google Shape;365;p27"/>
          <p:cNvPicPr preferRelativeResize="0"/>
          <p:nvPr/>
        </p:nvPicPr>
        <p:blipFill>
          <a:blip r:embed="rId4">
            <a:alphaModFix/>
          </a:blip>
          <a:stretch>
            <a:fillRect/>
          </a:stretch>
        </p:blipFill>
        <p:spPr>
          <a:xfrm>
            <a:off x="289250" y="1505100"/>
            <a:ext cx="4867324" cy="2736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2452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71" name="Google Shape;371;p28"/>
          <p:cNvPicPr preferRelativeResize="0"/>
          <p:nvPr/>
        </p:nvPicPr>
        <p:blipFill rotWithShape="1">
          <a:blip r:embed="rId3">
            <a:alphaModFix/>
          </a:blip>
          <a:srcRect b="23983" l="0" r="15333" t="0"/>
          <a:stretch/>
        </p:blipFill>
        <p:spPr>
          <a:xfrm>
            <a:off x="244025" y="1531250"/>
            <a:ext cx="4441426" cy="2984026"/>
          </a:xfrm>
          <a:prstGeom prst="rect">
            <a:avLst/>
          </a:prstGeom>
          <a:noFill/>
          <a:ln>
            <a:noFill/>
          </a:ln>
        </p:spPr>
      </p:pic>
      <p:pic>
        <p:nvPicPr>
          <p:cNvPr id="372" name="Google Shape;372;p28"/>
          <p:cNvPicPr preferRelativeResize="0"/>
          <p:nvPr/>
        </p:nvPicPr>
        <p:blipFill rotWithShape="1">
          <a:blip r:embed="rId4">
            <a:alphaModFix/>
          </a:blip>
          <a:srcRect b="26084" l="0" r="14192" t="0"/>
          <a:stretch/>
        </p:blipFill>
        <p:spPr>
          <a:xfrm>
            <a:off x="4572000" y="1528925"/>
            <a:ext cx="4501376" cy="280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814200" y="258300"/>
            <a:ext cx="25440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pic>
        <p:nvPicPr>
          <p:cNvPr id="378" name="Google Shape;378;p29"/>
          <p:cNvPicPr preferRelativeResize="0"/>
          <p:nvPr/>
        </p:nvPicPr>
        <p:blipFill rotWithShape="1">
          <a:blip r:embed="rId3">
            <a:alphaModFix/>
          </a:blip>
          <a:srcRect b="26985" l="0" r="15540" t="0"/>
          <a:stretch/>
        </p:blipFill>
        <p:spPr>
          <a:xfrm>
            <a:off x="213750" y="1548100"/>
            <a:ext cx="4209899" cy="3150424"/>
          </a:xfrm>
          <a:prstGeom prst="rect">
            <a:avLst/>
          </a:prstGeom>
          <a:noFill/>
          <a:ln>
            <a:noFill/>
          </a:ln>
        </p:spPr>
      </p:pic>
      <p:pic>
        <p:nvPicPr>
          <p:cNvPr id="379" name="Google Shape;379;p29"/>
          <p:cNvPicPr preferRelativeResize="0"/>
          <p:nvPr/>
        </p:nvPicPr>
        <p:blipFill rotWithShape="1">
          <a:blip r:embed="rId4">
            <a:alphaModFix/>
          </a:blip>
          <a:srcRect b="16722" l="0" r="38548" t="0"/>
          <a:stretch/>
        </p:blipFill>
        <p:spPr>
          <a:xfrm>
            <a:off x="4253525" y="1284475"/>
            <a:ext cx="4826700" cy="3677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82300" y="480675"/>
            <a:ext cx="2910600" cy="736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3000"/>
              <a:t>Conclusion</a:t>
            </a:r>
            <a:endParaRPr b="1" sz="3000"/>
          </a:p>
          <a:p>
            <a:pPr indent="0" lvl="0" marL="0" rtl="0" algn="l">
              <a:spcBef>
                <a:spcPts val="400"/>
              </a:spcBef>
              <a:spcAft>
                <a:spcPts val="0"/>
              </a:spcAft>
              <a:buNone/>
            </a:pPr>
            <a:r>
              <a:t/>
            </a:r>
            <a:endParaRPr sz="3000"/>
          </a:p>
        </p:txBody>
      </p:sp>
      <p:sp>
        <p:nvSpPr>
          <p:cNvPr id="385" name="Google Shape;385;p30"/>
          <p:cNvSpPr txBox="1"/>
          <p:nvPr>
            <p:ph idx="1" type="body"/>
          </p:nvPr>
        </p:nvSpPr>
        <p:spPr>
          <a:xfrm>
            <a:off x="253050" y="1374300"/>
            <a:ext cx="8637900" cy="3677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000">
                <a:solidFill>
                  <a:schemeClr val="dk1"/>
                </a:solidFill>
              </a:rPr>
              <a:t>Summary</a:t>
            </a:r>
            <a:r>
              <a:rPr lang="en" sz="1000">
                <a:solidFill>
                  <a:schemeClr val="dk1"/>
                </a:solidFill>
              </a:rPr>
              <a:t>:</a:t>
            </a:r>
            <a:br>
              <a:rPr lang="en" sz="1000">
                <a:solidFill>
                  <a:schemeClr val="dk1"/>
                </a:solidFill>
              </a:rPr>
            </a:br>
            <a:r>
              <a:rPr lang="en" sz="1000">
                <a:solidFill>
                  <a:schemeClr val="dk1"/>
                </a:solidFill>
              </a:rPr>
              <a:t> This project successfully built a highly accurate machine learning model for predicting global COVID-19 cases. Using </a:t>
            </a:r>
            <a:r>
              <a:rPr b="1" lang="en" sz="1000">
                <a:solidFill>
                  <a:schemeClr val="dk1"/>
                </a:solidFill>
              </a:rPr>
              <a:t>Random Forest Regressor</a:t>
            </a:r>
            <a:r>
              <a:rPr lang="en" sz="1000">
                <a:solidFill>
                  <a:schemeClr val="dk1"/>
                </a:solidFill>
              </a:rPr>
              <a:t>, I optimized the model using the best hyperparameters, achieving an </a:t>
            </a:r>
            <a:r>
              <a:rPr b="1" lang="en" sz="1000">
                <a:solidFill>
                  <a:schemeClr val="dk1"/>
                </a:solidFill>
              </a:rPr>
              <a:t>R² score of 0.9871</a:t>
            </a:r>
            <a:r>
              <a:rPr lang="en" sz="1000">
                <a:solidFill>
                  <a:schemeClr val="dk1"/>
                </a:solidFill>
              </a:rPr>
              <a:t> and </a:t>
            </a:r>
            <a:r>
              <a:rPr b="1" lang="en" sz="1000">
                <a:solidFill>
                  <a:schemeClr val="dk1"/>
                </a:solidFill>
              </a:rPr>
              <a:t>98.71% accuracy</a:t>
            </a:r>
            <a:r>
              <a:rPr lang="en" sz="1000">
                <a:solidFill>
                  <a:schemeClr val="dk1"/>
                </a:solidFill>
              </a:rPr>
              <a:t>. The model's performance suggests it can effectively predict future cases based on historical data.</a:t>
            </a:r>
            <a:endParaRPr sz="1000">
              <a:solidFill>
                <a:schemeClr val="dk1"/>
              </a:solidFill>
            </a:endParaRPr>
          </a:p>
          <a:p>
            <a:pPr indent="0" lvl="0" marL="0" rtl="0" algn="just">
              <a:spcBef>
                <a:spcPts val="1200"/>
              </a:spcBef>
              <a:spcAft>
                <a:spcPts val="0"/>
              </a:spcAft>
              <a:buNone/>
            </a:pPr>
            <a:r>
              <a:rPr b="1" lang="en" sz="1000">
                <a:solidFill>
                  <a:schemeClr val="dk1"/>
                </a:solidFill>
              </a:rPr>
              <a:t>Future Work</a:t>
            </a:r>
            <a:r>
              <a:rPr lang="en" sz="1000">
                <a:solidFill>
                  <a:schemeClr val="dk1"/>
                </a:solidFill>
              </a:rPr>
              <a:t>:</a:t>
            </a:r>
            <a:endParaRPr sz="1000">
              <a:solidFill>
                <a:schemeClr val="dk1"/>
              </a:solidFill>
            </a:endParaRPr>
          </a:p>
          <a:p>
            <a:pPr indent="-292100" lvl="0" marL="457200" rtl="0" algn="just">
              <a:spcBef>
                <a:spcPts val="1200"/>
              </a:spcBef>
              <a:spcAft>
                <a:spcPts val="0"/>
              </a:spcAft>
              <a:buClr>
                <a:schemeClr val="dk1"/>
              </a:buClr>
              <a:buSzPts val="1000"/>
              <a:buChar char="●"/>
            </a:pPr>
            <a:r>
              <a:rPr b="1" lang="en" sz="1000">
                <a:solidFill>
                  <a:schemeClr val="dk1"/>
                </a:solidFill>
              </a:rPr>
              <a:t>Real-Time Data Integration</a:t>
            </a:r>
            <a:r>
              <a:rPr lang="en" sz="1000">
                <a:solidFill>
                  <a:schemeClr val="dk1"/>
                </a:solidFill>
              </a:rPr>
              <a:t>: To enhance the model, incorporating real-time data (such as vaccination rates, new variants, or government interventions) would provide more timely and accurate predictions.</a:t>
            </a:r>
            <a:endParaRPr sz="1000">
              <a:solidFill>
                <a:schemeClr val="dk1"/>
              </a:solidFill>
            </a:endParaRPr>
          </a:p>
          <a:p>
            <a:pPr indent="-292100" lvl="0" marL="457200" rtl="0" algn="just">
              <a:spcBef>
                <a:spcPts val="0"/>
              </a:spcBef>
              <a:spcAft>
                <a:spcPts val="0"/>
              </a:spcAft>
              <a:buClr>
                <a:schemeClr val="dk1"/>
              </a:buClr>
              <a:buSzPts val="1000"/>
              <a:buChar char="●"/>
            </a:pPr>
            <a:r>
              <a:rPr b="1" lang="en" sz="1000">
                <a:solidFill>
                  <a:schemeClr val="dk1"/>
                </a:solidFill>
              </a:rPr>
              <a:t>Time-Series Forecasting</a:t>
            </a:r>
            <a:r>
              <a:rPr lang="en" sz="1000">
                <a:solidFill>
                  <a:schemeClr val="dk1"/>
                </a:solidFill>
              </a:rPr>
              <a:t>: Adding a time-series element, where predictions are based on past trends and time-based features, could improve long-term predictions and detect potential future surges.</a:t>
            </a:r>
            <a:endParaRPr sz="1000">
              <a:solidFill>
                <a:schemeClr val="dk1"/>
              </a:solidFill>
            </a:endParaRPr>
          </a:p>
          <a:p>
            <a:pPr indent="-292100" lvl="0" marL="457200" rtl="0" algn="just">
              <a:spcBef>
                <a:spcPts val="0"/>
              </a:spcBef>
              <a:spcAft>
                <a:spcPts val="0"/>
              </a:spcAft>
              <a:buClr>
                <a:schemeClr val="dk1"/>
              </a:buClr>
              <a:buSzPts val="1000"/>
              <a:buChar char="●"/>
            </a:pPr>
            <a:r>
              <a:rPr b="1" lang="en" sz="1000">
                <a:solidFill>
                  <a:schemeClr val="dk1"/>
                </a:solidFill>
              </a:rPr>
              <a:t>Feature Expansion</a:t>
            </a:r>
            <a:r>
              <a:rPr lang="en" sz="1000">
                <a:solidFill>
                  <a:schemeClr val="dk1"/>
                </a:solidFill>
              </a:rPr>
              <a:t>: Incorporating more diverse features such as healthcare quality, testing rates, and socioeconomic factors might further refine the model’s predictions.</a:t>
            </a:r>
            <a:endParaRPr sz="1000">
              <a:solidFill>
                <a:schemeClr val="dk1"/>
              </a:solidFill>
            </a:endParaRPr>
          </a:p>
          <a:p>
            <a:pPr indent="-292100" lvl="0" marL="457200" rtl="0" algn="just">
              <a:spcBef>
                <a:spcPts val="0"/>
              </a:spcBef>
              <a:spcAft>
                <a:spcPts val="0"/>
              </a:spcAft>
              <a:buClr>
                <a:schemeClr val="dk1"/>
              </a:buClr>
              <a:buSzPts val="1000"/>
              <a:buChar char="●"/>
            </a:pPr>
            <a:r>
              <a:rPr b="1" lang="en" sz="1000">
                <a:solidFill>
                  <a:schemeClr val="dk1"/>
                </a:solidFill>
              </a:rPr>
              <a:t>Model Comparison</a:t>
            </a:r>
            <a:r>
              <a:rPr lang="en" sz="1000">
                <a:solidFill>
                  <a:schemeClr val="dk1"/>
                </a:solidFill>
              </a:rPr>
              <a:t>: Testing alternative machine learning models, such as </a:t>
            </a:r>
            <a:r>
              <a:rPr b="1" lang="en" sz="1000">
                <a:solidFill>
                  <a:schemeClr val="dk1"/>
                </a:solidFill>
              </a:rPr>
              <a:t>XGBoost</a:t>
            </a:r>
            <a:r>
              <a:rPr lang="en" sz="1000">
                <a:solidFill>
                  <a:schemeClr val="dk1"/>
                </a:solidFill>
              </a:rPr>
              <a:t> or </a:t>
            </a:r>
            <a:r>
              <a:rPr b="1" lang="en" sz="1000">
                <a:solidFill>
                  <a:schemeClr val="dk1"/>
                </a:solidFill>
              </a:rPr>
              <a:t>LSTM</a:t>
            </a:r>
            <a:r>
              <a:rPr lang="en" sz="1000">
                <a:solidFill>
                  <a:schemeClr val="dk1"/>
                </a:solidFill>
              </a:rPr>
              <a:t> (Long Short-Term Memory) models for sequential data, could help assess if other models might provide better predictions for specific regions or timeframes.</a:t>
            </a:r>
            <a:endParaRPr sz="1000">
              <a:solidFill>
                <a:schemeClr val="dk1"/>
              </a:solidFill>
            </a:endParaRPr>
          </a:p>
          <a:p>
            <a:pPr indent="0" lvl="0" marL="0" rtl="0" algn="just">
              <a:spcBef>
                <a:spcPts val="1200"/>
              </a:spcBef>
              <a:spcAft>
                <a:spcPts val="1200"/>
              </a:spcAft>
              <a:buNone/>
            </a:pPr>
            <a:r>
              <a:rPr b="1" lang="en" sz="1000">
                <a:solidFill>
                  <a:schemeClr val="dk1"/>
                </a:solidFill>
              </a:rPr>
              <a:t>Final Thoughts</a:t>
            </a:r>
            <a:r>
              <a:rPr lang="en" sz="1000">
                <a:solidFill>
                  <a:schemeClr val="dk1"/>
                </a:solidFill>
              </a:rPr>
              <a:t>:</a:t>
            </a:r>
            <a:br>
              <a:rPr lang="en" sz="1000">
                <a:solidFill>
                  <a:schemeClr val="dk1"/>
                </a:solidFill>
              </a:rPr>
            </a:br>
            <a:r>
              <a:rPr lang="en" sz="1000">
                <a:solidFill>
                  <a:schemeClr val="dk1"/>
                </a:solidFill>
              </a:rPr>
              <a:t> The success of the model, with a </a:t>
            </a:r>
            <a:r>
              <a:rPr b="1" lang="en" sz="1000">
                <a:solidFill>
                  <a:schemeClr val="dk1"/>
                </a:solidFill>
              </a:rPr>
              <a:t>high R² score</a:t>
            </a:r>
            <a:r>
              <a:rPr lang="en" sz="1000">
                <a:solidFill>
                  <a:schemeClr val="dk1"/>
                </a:solidFill>
              </a:rPr>
              <a:t> and </a:t>
            </a:r>
            <a:r>
              <a:rPr b="1" lang="en" sz="1000">
                <a:solidFill>
                  <a:schemeClr val="dk1"/>
                </a:solidFill>
              </a:rPr>
              <a:t>accuracy</a:t>
            </a:r>
            <a:r>
              <a:rPr lang="en" sz="1000">
                <a:solidFill>
                  <a:schemeClr val="dk1"/>
                </a:solidFill>
              </a:rPr>
              <a:t>, demonstrates the potential of machine learning in managing and forecasting the course of global health crises like the COVID-19 pandemic. With more real-time data and continuous updates, this model could be a valuable tool in global pandemic management and preparedness strategies.</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9" name="Shape 389"/>
        <p:cNvGrpSpPr/>
        <p:nvPr/>
      </p:nvGrpSpPr>
      <p:grpSpPr>
        <a:xfrm>
          <a:off x="0" y="0"/>
          <a:ext cx="0" cy="0"/>
          <a:chOff x="0" y="0"/>
          <a:chExt cx="0" cy="0"/>
        </a:xfrm>
      </p:grpSpPr>
      <p:sp>
        <p:nvSpPr>
          <p:cNvPr id="390" name="Google Shape;390;p31"/>
          <p:cNvSpPr txBox="1"/>
          <p:nvPr>
            <p:ph type="title"/>
          </p:nvPr>
        </p:nvSpPr>
        <p:spPr>
          <a:xfrm>
            <a:off x="1133650" y="1243350"/>
            <a:ext cx="7030500" cy="157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9000">
                <a:solidFill>
                  <a:schemeClr val="dk1"/>
                </a:solidFill>
              </a:rPr>
              <a:t>THANK YOU</a:t>
            </a:r>
            <a:endParaRPr sz="9000">
              <a:solidFill>
                <a:schemeClr val="dk1"/>
              </a:solidFill>
            </a:endParaRPr>
          </a:p>
        </p:txBody>
      </p:sp>
      <p:sp>
        <p:nvSpPr>
          <p:cNvPr id="391" name="Google Shape;391;p31"/>
          <p:cNvSpPr txBox="1"/>
          <p:nvPr/>
        </p:nvSpPr>
        <p:spPr>
          <a:xfrm>
            <a:off x="562775" y="3703825"/>
            <a:ext cx="4881900" cy="1040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None/>
            </a:pPr>
            <a:r>
              <a:rPr lang="en" sz="1600">
                <a:solidFill>
                  <a:srgbClr val="EFEFEF"/>
                </a:solidFill>
                <a:latin typeface="Nunito"/>
                <a:ea typeface="Nunito"/>
                <a:cs typeface="Nunito"/>
                <a:sym typeface="Nunito"/>
              </a:rPr>
              <a:t>Khadija Muktar Sukola</a:t>
            </a:r>
            <a:endParaRPr sz="1600">
              <a:solidFill>
                <a:srgbClr val="EFEFEF"/>
              </a:solidFill>
              <a:latin typeface="Nunito"/>
              <a:ea typeface="Nunito"/>
              <a:cs typeface="Nunito"/>
              <a:sym typeface="Nunito"/>
            </a:endParaRPr>
          </a:p>
          <a:p>
            <a:pPr indent="0" lvl="0" marL="0" rtl="0" algn="l">
              <a:lnSpc>
                <a:spcPct val="95000"/>
              </a:lnSpc>
              <a:spcBef>
                <a:spcPts val="1200"/>
              </a:spcBef>
              <a:spcAft>
                <a:spcPts val="1200"/>
              </a:spcAft>
              <a:buNone/>
            </a:pPr>
            <a:r>
              <a:rPr lang="en" sz="1600">
                <a:solidFill>
                  <a:srgbClr val="EFEFEF"/>
                </a:solidFill>
                <a:latin typeface="Nunito"/>
                <a:ea typeface="Nunito"/>
                <a:cs typeface="Nunito"/>
                <a:sym typeface="Nunito"/>
              </a:rPr>
              <a:t>FE/23/82197244</a:t>
            </a:r>
            <a:br>
              <a:rPr lang="en" sz="1600">
                <a:solidFill>
                  <a:srgbClr val="EFEFEF"/>
                </a:solidFill>
                <a:latin typeface="Nunito"/>
                <a:ea typeface="Nunito"/>
                <a:cs typeface="Nunito"/>
                <a:sym typeface="Nunito"/>
              </a:rPr>
            </a:b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05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990"/>
              <a:buFont typeface="Arial"/>
              <a:buNone/>
            </a:pPr>
            <a:r>
              <a:rPr b="1" lang="en" sz="3000"/>
              <a:t>Problem Statement</a:t>
            </a:r>
            <a:endParaRPr sz="3000"/>
          </a:p>
        </p:txBody>
      </p:sp>
      <p:sp>
        <p:nvSpPr>
          <p:cNvPr id="284" name="Google Shape;284;p14"/>
          <p:cNvSpPr txBox="1"/>
          <p:nvPr>
            <p:ph idx="1" type="body"/>
          </p:nvPr>
        </p:nvSpPr>
        <p:spPr>
          <a:xfrm>
            <a:off x="549675" y="1492000"/>
            <a:ext cx="8323800" cy="3337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1700">
                <a:solidFill>
                  <a:schemeClr val="dk1"/>
                </a:solidFill>
              </a:rPr>
              <a:t>Goal</a:t>
            </a:r>
            <a:r>
              <a:rPr lang="en" sz="1700">
                <a:solidFill>
                  <a:schemeClr val="dk1"/>
                </a:solidFill>
              </a:rPr>
              <a:t>:</a:t>
            </a:r>
            <a:br>
              <a:rPr lang="en" sz="1700">
                <a:solidFill>
                  <a:schemeClr val="dk1"/>
                </a:solidFill>
              </a:rPr>
            </a:br>
            <a:r>
              <a:rPr lang="en" sz="1700">
                <a:solidFill>
                  <a:schemeClr val="dk1"/>
                </a:solidFill>
              </a:rPr>
              <a:t>The objective of this project is to build a machine learning model that predicts the total number of COVID-19 cases in public health based on historical data.</a:t>
            </a:r>
            <a:endParaRPr sz="1700">
              <a:solidFill>
                <a:schemeClr val="dk1"/>
              </a:solidFill>
            </a:endParaRPr>
          </a:p>
          <a:p>
            <a:pPr indent="0" lvl="0" marL="0" rtl="0" algn="just">
              <a:spcBef>
                <a:spcPts val="1200"/>
              </a:spcBef>
              <a:spcAft>
                <a:spcPts val="0"/>
              </a:spcAft>
              <a:buClr>
                <a:schemeClr val="dk1"/>
              </a:buClr>
              <a:buSzPts val="1100"/>
              <a:buFont typeface="Arial"/>
              <a:buNone/>
            </a:pPr>
            <a:r>
              <a:rPr b="1" lang="en" sz="1700">
                <a:solidFill>
                  <a:schemeClr val="dk1"/>
                </a:solidFill>
              </a:rPr>
              <a:t>Motivation</a:t>
            </a:r>
            <a:r>
              <a:rPr lang="en" sz="1700">
                <a:solidFill>
                  <a:schemeClr val="dk1"/>
                </a:solidFill>
              </a:rPr>
              <a:t>:</a:t>
            </a:r>
            <a:br>
              <a:rPr lang="en" sz="1700">
                <a:solidFill>
                  <a:schemeClr val="dk1"/>
                </a:solidFill>
              </a:rPr>
            </a:br>
            <a:r>
              <a:rPr lang="en" sz="1700">
                <a:solidFill>
                  <a:schemeClr val="dk1"/>
                </a:solidFill>
              </a:rPr>
              <a:t>The COVID-19 pandemic has caused widespread social, economic, and health-related challenges. The ability to predict the future progression of the pandemic can assist governments, healthcare providers, and the global community in better preparing for future waves, managing resources, and making informed policy decisions. By leveraging machine learning, we can generate accurate predictions based on patterns observed in historical data.</a:t>
            </a:r>
            <a:endParaRPr sz="1700">
              <a:solidFill>
                <a:schemeClr val="dk1"/>
              </a:solidFill>
            </a:endParaRPr>
          </a:p>
          <a:p>
            <a:pPr indent="0" lvl="0" marL="0" rtl="0" algn="just">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444975"/>
            <a:ext cx="7030500" cy="641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3000"/>
              <a:t>Data Preparation</a:t>
            </a:r>
            <a:endParaRPr b="1" sz="3000"/>
          </a:p>
          <a:p>
            <a:pPr indent="0" lvl="0" marL="0" rtl="0" algn="l">
              <a:spcBef>
                <a:spcPts val="400"/>
              </a:spcBef>
              <a:spcAft>
                <a:spcPts val="0"/>
              </a:spcAft>
              <a:buNone/>
            </a:pPr>
            <a:r>
              <a:t/>
            </a:r>
            <a:endParaRPr sz="3000"/>
          </a:p>
        </p:txBody>
      </p:sp>
      <p:sp>
        <p:nvSpPr>
          <p:cNvPr id="290" name="Google Shape;290;p15"/>
          <p:cNvSpPr txBox="1"/>
          <p:nvPr>
            <p:ph idx="1" type="body"/>
          </p:nvPr>
        </p:nvSpPr>
        <p:spPr>
          <a:xfrm>
            <a:off x="392625" y="1256425"/>
            <a:ext cx="8467800" cy="3677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Clr>
                <a:schemeClr val="dk1"/>
              </a:buClr>
              <a:buSzPts val="1018"/>
              <a:buFont typeface="Arial"/>
              <a:buNone/>
            </a:pPr>
            <a:r>
              <a:rPr b="1" lang="en" sz="1717">
                <a:solidFill>
                  <a:schemeClr val="dk1"/>
                </a:solidFill>
              </a:rPr>
              <a:t>Data Source</a:t>
            </a:r>
            <a:r>
              <a:rPr lang="en" sz="1717">
                <a:solidFill>
                  <a:schemeClr val="dk1"/>
                </a:solidFill>
              </a:rPr>
              <a:t>:</a:t>
            </a:r>
            <a:br>
              <a:rPr lang="en" sz="1717">
                <a:solidFill>
                  <a:schemeClr val="dk1"/>
                </a:solidFill>
              </a:rPr>
            </a:br>
            <a:r>
              <a:rPr lang="en" sz="1717">
                <a:solidFill>
                  <a:schemeClr val="dk1"/>
                </a:solidFill>
              </a:rPr>
              <a:t>The dataset used in this project is sourced from </a:t>
            </a:r>
            <a:r>
              <a:rPr b="1" lang="en" sz="1717">
                <a:solidFill>
                  <a:schemeClr val="dk1"/>
                </a:solidFill>
              </a:rPr>
              <a:t>Kaggle</a:t>
            </a:r>
            <a:r>
              <a:rPr lang="en" sz="1717">
                <a:solidFill>
                  <a:schemeClr val="dk1"/>
                </a:solidFill>
              </a:rPr>
              <a:t> </a:t>
            </a:r>
            <a:r>
              <a:rPr b="1" lang="en" sz="1717">
                <a:solidFill>
                  <a:schemeClr val="dk1"/>
                </a:solidFill>
              </a:rPr>
              <a:t>COVID-19 dataset </a:t>
            </a:r>
            <a:r>
              <a:rPr lang="en" sz="1717">
                <a:solidFill>
                  <a:schemeClr val="dk1"/>
                </a:solidFill>
              </a:rPr>
              <a:t>(</a:t>
            </a:r>
            <a:r>
              <a:rPr b="1" lang="en" sz="1717">
                <a:solidFill>
                  <a:schemeClr val="dk1"/>
                </a:solidFill>
              </a:rPr>
              <a:t>Worldometer)</a:t>
            </a:r>
            <a:r>
              <a:rPr lang="en" sz="1717">
                <a:solidFill>
                  <a:schemeClr val="dk1"/>
                </a:solidFill>
              </a:rPr>
              <a:t>, a trusted platform providing up-to-date and accurate global COVID-19 data. This data includes statistics on the number of confirmed cases, deaths, recoveries, and other relevant features such as population size, number of tests conducted, and healthcare infrastructure.</a:t>
            </a:r>
            <a:endParaRPr sz="1717">
              <a:solidFill>
                <a:schemeClr val="dk1"/>
              </a:solidFill>
            </a:endParaRPr>
          </a:p>
          <a:p>
            <a:pPr indent="0" lvl="0" marL="0" rtl="0" algn="just">
              <a:lnSpc>
                <a:spcPct val="95000"/>
              </a:lnSpc>
              <a:spcBef>
                <a:spcPts val="1200"/>
              </a:spcBef>
              <a:spcAft>
                <a:spcPts val="0"/>
              </a:spcAft>
              <a:buClr>
                <a:schemeClr val="dk1"/>
              </a:buClr>
              <a:buSzPts val="1018"/>
              <a:buFont typeface="Arial"/>
              <a:buNone/>
            </a:pPr>
            <a:r>
              <a:rPr b="1" lang="en" sz="1717">
                <a:solidFill>
                  <a:schemeClr val="dk1"/>
                </a:solidFill>
              </a:rPr>
              <a:t>Data Cleaning</a:t>
            </a:r>
            <a:r>
              <a:rPr lang="en" sz="1717">
                <a:solidFill>
                  <a:schemeClr val="dk1"/>
                </a:solidFill>
              </a:rPr>
              <a:t>:</a:t>
            </a:r>
            <a:endParaRPr sz="1717">
              <a:solidFill>
                <a:schemeClr val="dk1"/>
              </a:solidFill>
            </a:endParaRPr>
          </a:p>
          <a:p>
            <a:pPr indent="-337661" lvl="0" marL="457200" rtl="0" algn="just">
              <a:lnSpc>
                <a:spcPct val="95000"/>
              </a:lnSpc>
              <a:spcBef>
                <a:spcPts val="1200"/>
              </a:spcBef>
              <a:spcAft>
                <a:spcPts val="0"/>
              </a:spcAft>
              <a:buClr>
                <a:schemeClr val="dk1"/>
              </a:buClr>
              <a:buSzPts val="1717"/>
              <a:buChar char="●"/>
            </a:pPr>
            <a:r>
              <a:rPr b="1" lang="en" sz="1717">
                <a:solidFill>
                  <a:schemeClr val="dk1"/>
                </a:solidFill>
              </a:rPr>
              <a:t>Missing Values</a:t>
            </a:r>
            <a:r>
              <a:rPr lang="en" sz="1717">
                <a:solidFill>
                  <a:schemeClr val="dk1"/>
                </a:solidFill>
              </a:rPr>
              <a:t>: Missing data was handled by filling gaps with either the median (for numerical data) or the mode (for categorical data).</a:t>
            </a:r>
            <a:endParaRPr sz="1717">
              <a:solidFill>
                <a:schemeClr val="dk1"/>
              </a:solidFill>
            </a:endParaRPr>
          </a:p>
          <a:p>
            <a:pPr indent="-337661" lvl="0" marL="457200" rtl="0" algn="just">
              <a:lnSpc>
                <a:spcPct val="95000"/>
              </a:lnSpc>
              <a:spcBef>
                <a:spcPts val="0"/>
              </a:spcBef>
              <a:spcAft>
                <a:spcPts val="0"/>
              </a:spcAft>
              <a:buClr>
                <a:schemeClr val="dk1"/>
              </a:buClr>
              <a:buSzPts val="1717"/>
              <a:buChar char="●"/>
            </a:pPr>
            <a:r>
              <a:rPr b="1" lang="en" sz="1717">
                <a:solidFill>
                  <a:schemeClr val="dk1"/>
                </a:solidFill>
              </a:rPr>
              <a:t>Column Standardization</a:t>
            </a:r>
            <a:r>
              <a:rPr lang="en" sz="1717">
                <a:solidFill>
                  <a:schemeClr val="dk1"/>
                </a:solidFill>
              </a:rPr>
              <a:t>: Columns were renamed for consistency, and redundant, irrelevant columns were removed to ensure the dataset's clarity and relevance.</a:t>
            </a:r>
            <a:endParaRPr sz="1717">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444975"/>
            <a:ext cx="7030500" cy="641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3000"/>
              <a:t>Data Preparation</a:t>
            </a:r>
            <a:endParaRPr b="1" sz="3000"/>
          </a:p>
          <a:p>
            <a:pPr indent="0" lvl="0" marL="0" rtl="0" algn="l">
              <a:spcBef>
                <a:spcPts val="400"/>
              </a:spcBef>
              <a:spcAft>
                <a:spcPts val="0"/>
              </a:spcAft>
              <a:buNone/>
            </a:pPr>
            <a:r>
              <a:t/>
            </a:r>
            <a:endParaRPr sz="3000"/>
          </a:p>
        </p:txBody>
      </p:sp>
      <p:sp>
        <p:nvSpPr>
          <p:cNvPr id="296" name="Google Shape;296;p16"/>
          <p:cNvSpPr txBox="1"/>
          <p:nvPr>
            <p:ph idx="1" type="body"/>
          </p:nvPr>
        </p:nvSpPr>
        <p:spPr>
          <a:xfrm>
            <a:off x="392625" y="1256425"/>
            <a:ext cx="8467800" cy="3677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1018"/>
              <a:buNone/>
            </a:pPr>
            <a:r>
              <a:rPr b="1" lang="en" sz="1717">
                <a:solidFill>
                  <a:schemeClr val="dk1"/>
                </a:solidFill>
              </a:rPr>
              <a:t>Feature Engineering</a:t>
            </a:r>
            <a:r>
              <a:rPr lang="en" sz="1717">
                <a:solidFill>
                  <a:schemeClr val="dk1"/>
                </a:solidFill>
              </a:rPr>
              <a:t>:</a:t>
            </a:r>
            <a:endParaRPr sz="1717">
              <a:solidFill>
                <a:schemeClr val="dk1"/>
              </a:solidFill>
            </a:endParaRPr>
          </a:p>
          <a:p>
            <a:pPr indent="-337661" lvl="0" marL="457200" rtl="0" algn="just">
              <a:lnSpc>
                <a:spcPct val="95000"/>
              </a:lnSpc>
              <a:spcBef>
                <a:spcPts val="1200"/>
              </a:spcBef>
              <a:spcAft>
                <a:spcPts val="0"/>
              </a:spcAft>
              <a:buClr>
                <a:schemeClr val="dk1"/>
              </a:buClr>
              <a:buSzPts val="1717"/>
              <a:buChar char="●"/>
            </a:pPr>
            <a:r>
              <a:rPr b="1" lang="en" sz="1717">
                <a:solidFill>
                  <a:schemeClr val="dk1"/>
                </a:solidFill>
              </a:rPr>
              <a:t>Mortality Ratio</a:t>
            </a:r>
            <a:r>
              <a:rPr lang="en" sz="1717">
                <a:solidFill>
                  <a:schemeClr val="dk1"/>
                </a:solidFill>
              </a:rPr>
              <a:t>: Calculated as </a:t>
            </a:r>
            <a:r>
              <a:rPr lang="en" sz="1717">
                <a:solidFill>
                  <a:srgbClr val="188038"/>
                </a:solidFill>
                <a:latin typeface="Roboto Mono"/>
                <a:ea typeface="Roboto Mono"/>
                <a:cs typeface="Roboto Mono"/>
                <a:sym typeface="Roboto Mono"/>
              </a:rPr>
              <a:t>Deaths / Total Cases</a:t>
            </a:r>
            <a:r>
              <a:rPr lang="en" sz="1717">
                <a:solidFill>
                  <a:schemeClr val="dk1"/>
                </a:solidFill>
              </a:rPr>
              <a:t> to understand the severity of the virus.</a:t>
            </a:r>
            <a:endParaRPr sz="1717">
              <a:solidFill>
                <a:schemeClr val="dk1"/>
              </a:solidFill>
            </a:endParaRPr>
          </a:p>
          <a:p>
            <a:pPr indent="-337661" lvl="0" marL="457200" rtl="0" algn="just">
              <a:lnSpc>
                <a:spcPct val="95000"/>
              </a:lnSpc>
              <a:spcBef>
                <a:spcPts val="0"/>
              </a:spcBef>
              <a:spcAft>
                <a:spcPts val="0"/>
              </a:spcAft>
              <a:buClr>
                <a:schemeClr val="dk1"/>
              </a:buClr>
              <a:buSzPts val="1717"/>
              <a:buChar char="●"/>
            </a:pPr>
            <a:r>
              <a:rPr b="1" lang="en" sz="1717">
                <a:solidFill>
                  <a:schemeClr val="dk1"/>
                </a:solidFill>
              </a:rPr>
              <a:t>Recovery Ratio</a:t>
            </a:r>
            <a:r>
              <a:rPr lang="en" sz="1717">
                <a:solidFill>
                  <a:schemeClr val="dk1"/>
                </a:solidFill>
              </a:rPr>
              <a:t>: Calculated as </a:t>
            </a:r>
            <a:r>
              <a:rPr lang="en" sz="1717">
                <a:solidFill>
                  <a:srgbClr val="188038"/>
                </a:solidFill>
                <a:latin typeface="Roboto Mono"/>
                <a:ea typeface="Roboto Mono"/>
                <a:cs typeface="Roboto Mono"/>
                <a:sym typeface="Roboto Mono"/>
              </a:rPr>
              <a:t>Recoveries / Total Cases</a:t>
            </a:r>
            <a:r>
              <a:rPr lang="en" sz="1717">
                <a:solidFill>
                  <a:schemeClr val="dk1"/>
                </a:solidFill>
              </a:rPr>
              <a:t> to assess recovery trends.</a:t>
            </a:r>
            <a:endParaRPr sz="1717">
              <a:solidFill>
                <a:schemeClr val="dk1"/>
              </a:solidFill>
            </a:endParaRPr>
          </a:p>
          <a:p>
            <a:pPr indent="-337661" lvl="0" marL="457200" rtl="0" algn="just">
              <a:lnSpc>
                <a:spcPct val="95000"/>
              </a:lnSpc>
              <a:spcBef>
                <a:spcPts val="0"/>
              </a:spcBef>
              <a:spcAft>
                <a:spcPts val="0"/>
              </a:spcAft>
              <a:buClr>
                <a:schemeClr val="dk1"/>
              </a:buClr>
              <a:buSzPts val="1717"/>
              <a:buChar char="●"/>
            </a:pPr>
            <a:r>
              <a:rPr b="1" lang="en" sz="1717">
                <a:solidFill>
                  <a:schemeClr val="dk1"/>
                </a:solidFill>
              </a:rPr>
              <a:t>Cases per Population</a:t>
            </a:r>
            <a:r>
              <a:rPr lang="en" sz="1717">
                <a:solidFill>
                  <a:schemeClr val="dk1"/>
                </a:solidFill>
              </a:rPr>
              <a:t>: Calculated as </a:t>
            </a:r>
            <a:r>
              <a:rPr lang="en" sz="1717">
                <a:solidFill>
                  <a:srgbClr val="188038"/>
                </a:solidFill>
                <a:latin typeface="Roboto Mono"/>
                <a:ea typeface="Roboto Mono"/>
                <a:cs typeface="Roboto Mono"/>
                <a:sym typeface="Roboto Mono"/>
              </a:rPr>
              <a:t>Total Cases / Population</a:t>
            </a:r>
            <a:r>
              <a:rPr lang="en" sz="1717">
                <a:solidFill>
                  <a:schemeClr val="dk1"/>
                </a:solidFill>
              </a:rPr>
              <a:t> to normalize case numbers according to population size.</a:t>
            </a:r>
            <a:endParaRPr sz="1717">
              <a:solidFill>
                <a:schemeClr val="dk1"/>
              </a:solidFill>
            </a:endParaRPr>
          </a:p>
          <a:p>
            <a:pPr indent="-337661" lvl="0" marL="457200" rtl="0" algn="just">
              <a:lnSpc>
                <a:spcPct val="95000"/>
              </a:lnSpc>
              <a:spcBef>
                <a:spcPts val="0"/>
              </a:spcBef>
              <a:spcAft>
                <a:spcPts val="0"/>
              </a:spcAft>
              <a:buClr>
                <a:schemeClr val="dk1"/>
              </a:buClr>
              <a:buSzPts val="1717"/>
              <a:buChar char="●"/>
            </a:pPr>
            <a:r>
              <a:rPr b="1" lang="en" sz="1717">
                <a:solidFill>
                  <a:schemeClr val="dk1"/>
                </a:solidFill>
              </a:rPr>
              <a:t>Death Rate per Million</a:t>
            </a:r>
            <a:r>
              <a:rPr lang="en" sz="1717">
                <a:solidFill>
                  <a:schemeClr val="dk1"/>
                </a:solidFill>
              </a:rPr>
              <a:t>: Calculated as </a:t>
            </a:r>
            <a:r>
              <a:rPr lang="en" sz="1717">
                <a:solidFill>
                  <a:srgbClr val="188038"/>
                </a:solidFill>
                <a:latin typeface="Roboto Mono"/>
                <a:ea typeface="Roboto Mono"/>
                <a:cs typeface="Roboto Mono"/>
                <a:sym typeface="Roboto Mono"/>
              </a:rPr>
              <a:t>Deaths / Population (in millions)</a:t>
            </a:r>
            <a:r>
              <a:rPr lang="en" sz="1717">
                <a:solidFill>
                  <a:schemeClr val="dk1"/>
                </a:solidFill>
              </a:rPr>
              <a:t> to compare death rates across regions.</a:t>
            </a:r>
            <a:endParaRPr sz="1717">
              <a:solidFill>
                <a:schemeClr val="dk1"/>
              </a:solidFill>
            </a:endParaRPr>
          </a:p>
          <a:p>
            <a:pPr indent="0" lvl="0" marL="0" rtl="0" algn="just">
              <a:lnSpc>
                <a:spcPct val="95000"/>
              </a:lnSpc>
              <a:spcBef>
                <a:spcPts val="1200"/>
              </a:spcBef>
              <a:spcAft>
                <a:spcPts val="0"/>
              </a:spcAft>
              <a:buSzPts val="1018"/>
              <a:buNone/>
            </a:pPr>
            <a:r>
              <a:rPr lang="en" sz="1717">
                <a:solidFill>
                  <a:schemeClr val="dk1"/>
                </a:solidFill>
              </a:rPr>
              <a:t>These engineered features give deeper insight into the pandemic's effects on different regions, helping to inform the model.</a:t>
            </a:r>
            <a:endParaRPr sz="1717">
              <a:solidFill>
                <a:schemeClr val="dk1"/>
              </a:solidFill>
            </a:endParaRPr>
          </a:p>
          <a:p>
            <a:pPr indent="0" lvl="0" marL="0" rtl="0" algn="just">
              <a:lnSpc>
                <a:spcPct val="95000"/>
              </a:lnSpc>
              <a:spcBef>
                <a:spcPts val="1200"/>
              </a:spcBef>
              <a:spcAft>
                <a:spcPts val="1200"/>
              </a:spcAft>
              <a:buSzPts val="1018"/>
              <a:buNone/>
            </a:pPr>
            <a:r>
              <a:t/>
            </a:r>
            <a:endParaRPr sz="1717">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49075" y="323725"/>
            <a:ext cx="7030500" cy="710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3000"/>
              <a:t> Exploratory Data Analysis (EDA)</a:t>
            </a:r>
            <a:endParaRPr sz="3000"/>
          </a:p>
        </p:txBody>
      </p:sp>
      <p:sp>
        <p:nvSpPr>
          <p:cNvPr id="302" name="Google Shape;302;p17"/>
          <p:cNvSpPr txBox="1"/>
          <p:nvPr>
            <p:ph idx="1" type="body"/>
          </p:nvPr>
        </p:nvSpPr>
        <p:spPr>
          <a:xfrm>
            <a:off x="510425" y="1187200"/>
            <a:ext cx="8415600" cy="395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1700">
                <a:solidFill>
                  <a:schemeClr val="dk1"/>
                </a:solidFill>
              </a:rPr>
              <a:t>Total Cases and Deaths by Continent</a:t>
            </a:r>
            <a:r>
              <a:rPr lang="en" sz="1700">
                <a:solidFill>
                  <a:schemeClr val="dk1"/>
                </a:solidFill>
              </a:rPr>
              <a:t>:</a:t>
            </a:r>
            <a:br>
              <a:rPr lang="en" sz="1700">
                <a:solidFill>
                  <a:schemeClr val="dk1"/>
                </a:solidFill>
              </a:rPr>
            </a:br>
            <a:r>
              <a:rPr lang="en" sz="1700">
                <a:solidFill>
                  <a:schemeClr val="dk1"/>
                </a:solidFill>
              </a:rPr>
              <a:t> A </a:t>
            </a:r>
            <a:r>
              <a:rPr b="1" lang="en" sz="1700">
                <a:solidFill>
                  <a:schemeClr val="dk1"/>
                </a:solidFill>
              </a:rPr>
              <a:t>bar chart</a:t>
            </a:r>
            <a:r>
              <a:rPr lang="en" sz="1700">
                <a:solidFill>
                  <a:schemeClr val="dk1"/>
                </a:solidFill>
              </a:rPr>
              <a:t> was used to visualize the distribution of total cases and deaths by continent. This allowed us to see how different regions were affected, with Europe and North America having the highest numbers of cases and deaths. Africa and Oceania had relatively fewer cases and deaths, likely due to factors such as population density, healthcare infrastructure, and early intervention measures.</a:t>
            </a:r>
            <a:endParaRPr sz="1700">
              <a:solidFill>
                <a:schemeClr val="dk1"/>
              </a:solidFill>
            </a:endParaRPr>
          </a:p>
          <a:p>
            <a:pPr indent="0" lvl="0" marL="0" rtl="0" algn="just">
              <a:spcBef>
                <a:spcPts val="1200"/>
              </a:spcBef>
              <a:spcAft>
                <a:spcPts val="0"/>
              </a:spcAft>
              <a:buClr>
                <a:schemeClr val="dk1"/>
              </a:buClr>
              <a:buSzPts val="1100"/>
              <a:buFont typeface="Arial"/>
              <a:buNone/>
            </a:pPr>
            <a:r>
              <a:rPr b="1" lang="en" sz="1700">
                <a:solidFill>
                  <a:schemeClr val="dk1"/>
                </a:solidFill>
              </a:rPr>
              <a:t>Key Insights from the Bar Chart</a:t>
            </a:r>
            <a:r>
              <a:rPr lang="en" sz="1700">
                <a:solidFill>
                  <a:schemeClr val="dk1"/>
                </a:solidFill>
              </a:rPr>
              <a:t>:</a:t>
            </a:r>
            <a:endParaRPr sz="1700">
              <a:solidFill>
                <a:schemeClr val="dk1"/>
              </a:solidFill>
            </a:endParaRPr>
          </a:p>
          <a:p>
            <a:pPr indent="-336550" lvl="0" marL="457200" rtl="0" algn="just">
              <a:spcBef>
                <a:spcPts val="1200"/>
              </a:spcBef>
              <a:spcAft>
                <a:spcPts val="0"/>
              </a:spcAft>
              <a:buClr>
                <a:schemeClr val="dk1"/>
              </a:buClr>
              <a:buSzPts val="1700"/>
              <a:buChar char="●"/>
            </a:pPr>
            <a:r>
              <a:rPr b="1" lang="en" sz="1700">
                <a:solidFill>
                  <a:schemeClr val="dk1"/>
                </a:solidFill>
              </a:rPr>
              <a:t>Europe</a:t>
            </a:r>
            <a:r>
              <a:rPr lang="en" sz="1700">
                <a:solidFill>
                  <a:schemeClr val="dk1"/>
                </a:solidFill>
              </a:rPr>
              <a:t> had the highest total confirmed cases and deaths, followed by </a:t>
            </a:r>
            <a:r>
              <a:rPr b="1" lang="en" sz="1700">
                <a:solidFill>
                  <a:schemeClr val="dk1"/>
                </a:solidFill>
              </a:rPr>
              <a:t>North America</a:t>
            </a:r>
            <a:r>
              <a:rPr lang="en" sz="1700">
                <a:solidFill>
                  <a:schemeClr val="dk1"/>
                </a:solidFill>
              </a:rPr>
              <a:t>.</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Africa</a:t>
            </a:r>
            <a:r>
              <a:rPr lang="en" sz="1700">
                <a:solidFill>
                  <a:schemeClr val="dk1"/>
                </a:solidFill>
              </a:rPr>
              <a:t>, despite its large population, reported fewer cases, which could be due to underreporting or different factors like younger populations or early preventive measures.</a:t>
            </a:r>
            <a:endParaRPr sz="1700">
              <a:solidFill>
                <a:schemeClr val="dk1"/>
              </a:solidFill>
            </a:endParaRPr>
          </a:p>
          <a:p>
            <a:pPr indent="0" lvl="0" marL="457200" rtl="0" algn="just">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3000"/>
              <a:t> Exploratory Data Analysis (EDA)</a:t>
            </a:r>
            <a:endParaRPr sz="3000"/>
          </a:p>
        </p:txBody>
      </p:sp>
      <p:sp>
        <p:nvSpPr>
          <p:cNvPr id="308" name="Google Shape;308;p18"/>
          <p:cNvSpPr txBox="1"/>
          <p:nvPr>
            <p:ph idx="1" type="body"/>
          </p:nvPr>
        </p:nvSpPr>
        <p:spPr>
          <a:xfrm>
            <a:off x="536600" y="1518175"/>
            <a:ext cx="8297700" cy="3389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700">
                <a:solidFill>
                  <a:schemeClr val="dk1"/>
                </a:solidFill>
              </a:rPr>
              <a:t>Correlation Heatmap</a:t>
            </a:r>
            <a:r>
              <a:rPr lang="en" sz="1700">
                <a:solidFill>
                  <a:schemeClr val="dk1"/>
                </a:solidFill>
              </a:rPr>
              <a:t>:</a:t>
            </a:r>
            <a:br>
              <a:rPr lang="en" sz="1700">
                <a:solidFill>
                  <a:schemeClr val="dk1"/>
                </a:solidFill>
              </a:rPr>
            </a:br>
            <a:r>
              <a:rPr lang="en" sz="1700">
                <a:solidFill>
                  <a:schemeClr val="dk1"/>
                </a:solidFill>
              </a:rPr>
              <a:t> A </a:t>
            </a:r>
            <a:r>
              <a:rPr b="1" lang="en" sz="1700">
                <a:solidFill>
                  <a:schemeClr val="dk1"/>
                </a:solidFill>
              </a:rPr>
              <a:t>correlation heatmap</a:t>
            </a:r>
            <a:r>
              <a:rPr lang="en" sz="1700">
                <a:solidFill>
                  <a:schemeClr val="dk1"/>
                </a:solidFill>
              </a:rPr>
              <a:t> was generated to show how the various features in the dataset are correlated. The heatmap helped identify which features are most influential in predicting the total number of cases. Key correlations included:</a:t>
            </a:r>
            <a:endParaRPr sz="1700">
              <a:solidFill>
                <a:schemeClr val="dk1"/>
              </a:solidFill>
            </a:endParaRPr>
          </a:p>
          <a:p>
            <a:pPr indent="-336550" lvl="0" marL="457200" rtl="0" algn="just">
              <a:spcBef>
                <a:spcPts val="1200"/>
              </a:spcBef>
              <a:spcAft>
                <a:spcPts val="0"/>
              </a:spcAft>
              <a:buClr>
                <a:schemeClr val="dk1"/>
              </a:buClr>
              <a:buSzPts val="1700"/>
              <a:buChar char="●"/>
            </a:pPr>
            <a:r>
              <a:rPr lang="en" sz="1700">
                <a:solidFill>
                  <a:schemeClr val="dk1"/>
                </a:solidFill>
              </a:rPr>
              <a:t>Strong positive correlation between </a:t>
            </a:r>
            <a:r>
              <a:rPr b="1" lang="en" sz="1700">
                <a:solidFill>
                  <a:schemeClr val="dk1"/>
                </a:solidFill>
              </a:rPr>
              <a:t>Total Cases</a:t>
            </a:r>
            <a:r>
              <a:rPr lang="en" sz="1700">
                <a:solidFill>
                  <a:schemeClr val="dk1"/>
                </a:solidFill>
              </a:rPr>
              <a:t> and </a:t>
            </a:r>
            <a:r>
              <a:rPr b="1" lang="en" sz="1700">
                <a:solidFill>
                  <a:schemeClr val="dk1"/>
                </a:solidFill>
              </a:rPr>
              <a:t>Total Deaths</a:t>
            </a:r>
            <a:r>
              <a:rPr lang="en" sz="1700">
                <a:solidFill>
                  <a:schemeClr val="dk1"/>
                </a:solidFill>
              </a:rPr>
              <a:t>.</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Moderate correlation between </a:t>
            </a:r>
            <a:r>
              <a:rPr b="1" lang="en" sz="1700">
                <a:solidFill>
                  <a:schemeClr val="dk1"/>
                </a:solidFill>
              </a:rPr>
              <a:t>Testing Rate</a:t>
            </a:r>
            <a:r>
              <a:rPr lang="en" sz="1700">
                <a:solidFill>
                  <a:schemeClr val="dk1"/>
                </a:solidFill>
              </a:rPr>
              <a:t> and </a:t>
            </a:r>
            <a:r>
              <a:rPr b="1" lang="en" sz="1700">
                <a:solidFill>
                  <a:schemeClr val="dk1"/>
                </a:solidFill>
              </a:rPr>
              <a:t>Total Cases</a:t>
            </a:r>
            <a:r>
              <a:rPr lang="en" sz="1700">
                <a:solidFill>
                  <a:schemeClr val="dk1"/>
                </a:solidFill>
              </a:rPr>
              <a:t>, indicating that higher testing may lead to more confirmed cases.</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Mortality Ratio</a:t>
            </a:r>
            <a:r>
              <a:rPr lang="en" sz="1700">
                <a:solidFill>
                  <a:schemeClr val="dk1"/>
                </a:solidFill>
              </a:rPr>
              <a:t> and </a:t>
            </a:r>
            <a:r>
              <a:rPr b="1" lang="en" sz="1700">
                <a:solidFill>
                  <a:schemeClr val="dk1"/>
                </a:solidFill>
              </a:rPr>
              <a:t>Recovery Ratio</a:t>
            </a:r>
            <a:r>
              <a:rPr lang="en" sz="1700">
                <a:solidFill>
                  <a:schemeClr val="dk1"/>
                </a:solidFill>
              </a:rPr>
              <a:t> showed an inverse relationship with </a:t>
            </a:r>
            <a:r>
              <a:rPr b="1" lang="en" sz="1700">
                <a:solidFill>
                  <a:schemeClr val="dk1"/>
                </a:solidFill>
              </a:rPr>
              <a:t>Total Cases</a:t>
            </a:r>
            <a:r>
              <a:rPr lang="en" sz="1700">
                <a:solidFill>
                  <a:schemeClr val="dk1"/>
                </a:solidFill>
              </a:rPr>
              <a:t>, indicating that higher case numbers typically come with higher mortality rates and lower recovery rates.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29975" y="454575"/>
            <a:ext cx="7030500" cy="684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3000"/>
              <a:t> Machine Learning Model</a:t>
            </a:r>
            <a:endParaRPr sz="3000"/>
          </a:p>
        </p:txBody>
      </p:sp>
      <p:sp>
        <p:nvSpPr>
          <p:cNvPr id="314" name="Google Shape;314;p19"/>
          <p:cNvSpPr txBox="1"/>
          <p:nvPr>
            <p:ph idx="1" type="body"/>
          </p:nvPr>
        </p:nvSpPr>
        <p:spPr>
          <a:xfrm>
            <a:off x="436200" y="1256425"/>
            <a:ext cx="8271600" cy="3756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1600">
                <a:solidFill>
                  <a:schemeClr val="dk1"/>
                </a:solidFill>
              </a:rPr>
              <a:t>Model Selection</a:t>
            </a:r>
            <a:r>
              <a:rPr lang="en" sz="1600">
                <a:solidFill>
                  <a:schemeClr val="dk1"/>
                </a:solidFill>
              </a:rPr>
              <a:t>:</a:t>
            </a:r>
            <a:br>
              <a:rPr lang="en" sz="1600">
                <a:solidFill>
                  <a:schemeClr val="dk1"/>
                </a:solidFill>
              </a:rPr>
            </a:br>
            <a:r>
              <a:rPr lang="en" sz="1600">
                <a:solidFill>
                  <a:schemeClr val="dk1"/>
                </a:solidFill>
              </a:rPr>
              <a:t> For this project, we chose the </a:t>
            </a:r>
            <a:r>
              <a:rPr b="1" lang="en" sz="1600">
                <a:solidFill>
                  <a:schemeClr val="dk1"/>
                </a:solidFill>
              </a:rPr>
              <a:t>Random Forest Regressor</a:t>
            </a:r>
            <a:r>
              <a:rPr lang="en" sz="1600">
                <a:solidFill>
                  <a:schemeClr val="dk1"/>
                </a:solidFill>
              </a:rPr>
              <a:t>, an ensemble learning method that constructs multiple decision trees to predict a numerical outcome. This model is suitable for regression tasks, where the goal is to predict continuous values, such as the total number of COVID-19 cases.</a:t>
            </a:r>
            <a:endParaRPr sz="1600">
              <a:solidFill>
                <a:schemeClr val="dk1"/>
              </a:solidFill>
            </a:endParaRPr>
          </a:p>
          <a:p>
            <a:pPr indent="0" lvl="0" marL="0" rtl="0" algn="just">
              <a:spcBef>
                <a:spcPts val="1200"/>
              </a:spcBef>
              <a:spcAft>
                <a:spcPts val="0"/>
              </a:spcAft>
              <a:buClr>
                <a:schemeClr val="dk1"/>
              </a:buClr>
              <a:buSzPts val="1100"/>
              <a:buFont typeface="Arial"/>
              <a:buNone/>
            </a:pPr>
            <a:r>
              <a:rPr b="1" lang="en" sz="1600">
                <a:solidFill>
                  <a:schemeClr val="dk1"/>
                </a:solidFill>
              </a:rPr>
              <a:t>Why Random Forest?</a:t>
            </a:r>
            <a:endParaRPr b="1" sz="1600">
              <a:solidFill>
                <a:schemeClr val="dk1"/>
              </a:solidFill>
            </a:endParaRPr>
          </a:p>
          <a:p>
            <a:pPr indent="-330200" lvl="0" marL="457200" rtl="0" algn="just">
              <a:spcBef>
                <a:spcPts val="1200"/>
              </a:spcBef>
              <a:spcAft>
                <a:spcPts val="0"/>
              </a:spcAft>
              <a:buClr>
                <a:schemeClr val="dk1"/>
              </a:buClr>
              <a:buSzPts val="1600"/>
              <a:buChar char="●"/>
            </a:pPr>
            <a:r>
              <a:rPr b="1" lang="en" sz="1600">
                <a:solidFill>
                  <a:schemeClr val="dk1"/>
                </a:solidFill>
              </a:rPr>
              <a:t>Accuracy</a:t>
            </a:r>
            <a:r>
              <a:rPr lang="en" sz="1600">
                <a:solidFill>
                  <a:schemeClr val="dk1"/>
                </a:solidFill>
              </a:rPr>
              <a:t>: Random Forest typically provides high accuracy, even when there is a complex relationship between the features.</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Handling Non-Linear Data</a:t>
            </a:r>
            <a:r>
              <a:rPr lang="en" sz="1600">
                <a:solidFill>
                  <a:schemeClr val="dk1"/>
                </a:solidFill>
              </a:rPr>
              <a:t>: It can effectively handle non-linear data and interactions between different features.</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Reduced Overfitting</a:t>
            </a:r>
            <a:r>
              <a:rPr lang="en" sz="1600">
                <a:solidFill>
                  <a:schemeClr val="dk1"/>
                </a:solidFill>
              </a:rPr>
              <a:t>: Random Forest reduces overfitting by averaging the results of multiple decision trees, which makes it robust in making predictions.</a:t>
            </a:r>
            <a:endParaRPr sz="1600">
              <a:solidFill>
                <a:schemeClr val="dk1"/>
              </a:solidFill>
            </a:endParaRPr>
          </a:p>
          <a:p>
            <a:pPr indent="0" lvl="0" marL="0" rtl="0" algn="just">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29975" y="454575"/>
            <a:ext cx="7030500" cy="684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3000"/>
              <a:t> Machine Learning Model con</a:t>
            </a:r>
            <a:r>
              <a:rPr lang="en" sz="3000"/>
              <a:t>t</a:t>
            </a:r>
            <a:endParaRPr sz="3000"/>
          </a:p>
        </p:txBody>
      </p:sp>
      <p:sp>
        <p:nvSpPr>
          <p:cNvPr id="320" name="Google Shape;320;p20"/>
          <p:cNvSpPr txBox="1"/>
          <p:nvPr>
            <p:ph idx="1" type="body"/>
          </p:nvPr>
        </p:nvSpPr>
        <p:spPr>
          <a:xfrm>
            <a:off x="436200" y="1413475"/>
            <a:ext cx="8271600" cy="3507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700">
                <a:solidFill>
                  <a:schemeClr val="dk1"/>
                </a:solidFill>
              </a:rPr>
              <a:t>Evaluation Metrics</a:t>
            </a:r>
            <a:r>
              <a:rPr lang="en" sz="1700">
                <a:solidFill>
                  <a:schemeClr val="dk1"/>
                </a:solidFill>
              </a:rPr>
              <a:t>:</a:t>
            </a:r>
            <a:endParaRPr sz="1700">
              <a:solidFill>
                <a:schemeClr val="dk1"/>
              </a:solidFill>
            </a:endParaRPr>
          </a:p>
          <a:p>
            <a:pPr indent="-336550" lvl="0" marL="457200" rtl="0" algn="just">
              <a:spcBef>
                <a:spcPts val="1200"/>
              </a:spcBef>
              <a:spcAft>
                <a:spcPts val="0"/>
              </a:spcAft>
              <a:buClr>
                <a:schemeClr val="dk1"/>
              </a:buClr>
              <a:buSzPts val="1700"/>
              <a:buChar char="●"/>
            </a:pPr>
            <a:r>
              <a:rPr b="1" lang="en" sz="1700">
                <a:solidFill>
                  <a:schemeClr val="dk1"/>
                </a:solidFill>
              </a:rPr>
              <a:t>RMSE (Root Mean Squared Error)</a:t>
            </a:r>
            <a:r>
              <a:rPr lang="en" sz="1700">
                <a:solidFill>
                  <a:schemeClr val="dk1"/>
                </a:solidFill>
              </a:rPr>
              <a:t>: This metric was used to assess the magnitude of the errors in predictions. A lower RMSE indicates better accuracy.</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R² Score</a:t>
            </a:r>
            <a:r>
              <a:rPr lang="en" sz="1700">
                <a:solidFill>
                  <a:schemeClr val="dk1"/>
                </a:solidFill>
              </a:rPr>
              <a:t>: The R² score measures how well the model explains the variance in the data. An R² score closer to 1 indicates a better fit to the data.</a:t>
            </a:r>
            <a:endParaRPr sz="1700">
              <a:solidFill>
                <a:schemeClr val="dk1"/>
              </a:solidFill>
            </a:endParaRPr>
          </a:p>
          <a:p>
            <a:pPr indent="0" lvl="0" marL="0" rtl="0" algn="just">
              <a:spcBef>
                <a:spcPts val="1200"/>
              </a:spcBef>
              <a:spcAft>
                <a:spcPts val="1200"/>
              </a:spcAft>
              <a:buNone/>
            </a:pPr>
            <a:r>
              <a:rPr b="1" lang="en" sz="1700">
                <a:solidFill>
                  <a:schemeClr val="dk1"/>
                </a:solidFill>
              </a:rPr>
              <a:t>Model Training and Hyperparameter Tuning</a:t>
            </a:r>
            <a:r>
              <a:rPr lang="en" sz="1700">
                <a:solidFill>
                  <a:schemeClr val="dk1"/>
                </a:solidFill>
              </a:rPr>
              <a:t>:</a:t>
            </a:r>
            <a:br>
              <a:rPr lang="en" sz="1700">
                <a:solidFill>
                  <a:schemeClr val="dk1"/>
                </a:solidFill>
              </a:rPr>
            </a:br>
            <a:r>
              <a:rPr lang="en" sz="1700">
                <a:solidFill>
                  <a:schemeClr val="dk1"/>
                </a:solidFill>
              </a:rPr>
              <a:t> We trained the Random Forest model using the cleaned and processed dataset. Hyperparameters such as the number of trees and the depth of the trees were optimized using cross-validation to prevent overfitting.</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186000" y="284450"/>
            <a:ext cx="7030500" cy="52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Clr>
                <a:schemeClr val="dk1"/>
              </a:buClr>
              <a:buSzPct val="36666"/>
              <a:buFont typeface="Arial"/>
              <a:buNone/>
            </a:pPr>
            <a:r>
              <a:rPr b="1" lang="en" sz="3000"/>
              <a:t>Results and Insights</a:t>
            </a:r>
            <a:endParaRPr sz="3000"/>
          </a:p>
        </p:txBody>
      </p:sp>
      <p:sp>
        <p:nvSpPr>
          <p:cNvPr id="326" name="Google Shape;326;p21"/>
          <p:cNvSpPr txBox="1"/>
          <p:nvPr>
            <p:ph idx="1" type="body"/>
          </p:nvPr>
        </p:nvSpPr>
        <p:spPr>
          <a:xfrm>
            <a:off x="226950" y="1086300"/>
            <a:ext cx="8690100" cy="3952500"/>
          </a:xfrm>
          <a:prstGeom prst="rect">
            <a:avLst/>
          </a:prstGeom>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440"/>
              <a:buNone/>
            </a:pPr>
            <a:r>
              <a:rPr b="1" lang="en" sz="1200">
                <a:solidFill>
                  <a:schemeClr val="dk1"/>
                </a:solidFill>
              </a:rPr>
              <a:t>Model Performance</a:t>
            </a:r>
            <a:r>
              <a:rPr lang="en" sz="1200">
                <a:solidFill>
                  <a:schemeClr val="dk1"/>
                </a:solidFill>
              </a:rPr>
              <a:t>:</a:t>
            </a:r>
            <a:endParaRPr sz="1200">
              <a:solidFill>
                <a:schemeClr val="dk1"/>
              </a:solidFill>
            </a:endParaRPr>
          </a:p>
          <a:p>
            <a:pPr indent="-304800" lvl="0" marL="457200" rtl="0" algn="just">
              <a:lnSpc>
                <a:spcPct val="105000"/>
              </a:lnSpc>
              <a:spcBef>
                <a:spcPts val="1200"/>
              </a:spcBef>
              <a:spcAft>
                <a:spcPts val="0"/>
              </a:spcAft>
              <a:buClr>
                <a:schemeClr val="dk1"/>
              </a:buClr>
              <a:buSzPts val="1200"/>
              <a:buChar char="●"/>
            </a:pPr>
            <a:r>
              <a:rPr b="1" lang="en" sz="1200">
                <a:solidFill>
                  <a:schemeClr val="dk1"/>
                </a:solidFill>
              </a:rPr>
              <a:t>Cross-validated RMSE</a:t>
            </a:r>
            <a:r>
              <a:rPr lang="en" sz="1200">
                <a:solidFill>
                  <a:schemeClr val="dk1"/>
                </a:solidFill>
              </a:rPr>
              <a:t>: 431,147.87</a:t>
            </a:r>
            <a:br>
              <a:rPr lang="en" sz="1200">
                <a:solidFill>
                  <a:schemeClr val="dk1"/>
                </a:solidFill>
              </a:rPr>
            </a:br>
            <a:endParaRPr sz="1200">
              <a:solidFill>
                <a:schemeClr val="dk1"/>
              </a:solidFill>
            </a:endParaRPr>
          </a:p>
          <a:p>
            <a:pPr indent="-304800" lvl="1" marL="914400" rtl="0" algn="just">
              <a:lnSpc>
                <a:spcPct val="105000"/>
              </a:lnSpc>
              <a:spcBef>
                <a:spcPts val="0"/>
              </a:spcBef>
              <a:spcAft>
                <a:spcPts val="0"/>
              </a:spcAft>
              <a:buClr>
                <a:schemeClr val="dk1"/>
              </a:buClr>
              <a:buSzPts val="1200"/>
              <a:buChar char="○"/>
            </a:pPr>
            <a:r>
              <a:rPr lang="en" sz="1200">
                <a:solidFill>
                  <a:schemeClr val="dk1"/>
                </a:solidFill>
              </a:rPr>
              <a:t>This value represents the root mean squared error computed through cross-validation, showing the general error level across different subsets of the data. A high RMSE indicates a significant error range between predicted and actual values during validation.</a:t>
            </a:r>
            <a:endParaRPr sz="1200">
              <a:solidFill>
                <a:schemeClr val="dk1"/>
              </a:solidFill>
            </a:endParaRPr>
          </a:p>
          <a:p>
            <a:pPr indent="-304800" lvl="0" marL="457200" rtl="0" algn="just">
              <a:lnSpc>
                <a:spcPct val="105000"/>
              </a:lnSpc>
              <a:spcBef>
                <a:spcPts val="0"/>
              </a:spcBef>
              <a:spcAft>
                <a:spcPts val="0"/>
              </a:spcAft>
              <a:buClr>
                <a:schemeClr val="dk1"/>
              </a:buClr>
              <a:buSzPts val="1200"/>
              <a:buChar char="●"/>
            </a:pPr>
            <a:r>
              <a:rPr b="1" lang="en" sz="1200">
                <a:solidFill>
                  <a:schemeClr val="dk1"/>
                </a:solidFill>
              </a:rPr>
              <a:t>Model RMSE</a:t>
            </a:r>
            <a:r>
              <a:rPr lang="en" sz="1200">
                <a:solidFill>
                  <a:schemeClr val="dk1"/>
                </a:solidFill>
              </a:rPr>
              <a:t>: 8,936.74</a:t>
            </a:r>
            <a:br>
              <a:rPr lang="en" sz="1200">
                <a:solidFill>
                  <a:schemeClr val="dk1"/>
                </a:solidFill>
              </a:rPr>
            </a:br>
            <a:endParaRPr sz="1200">
              <a:solidFill>
                <a:schemeClr val="dk1"/>
              </a:solidFill>
            </a:endParaRPr>
          </a:p>
          <a:p>
            <a:pPr indent="-304800" lvl="1" marL="914400" rtl="0" algn="just">
              <a:lnSpc>
                <a:spcPct val="105000"/>
              </a:lnSpc>
              <a:spcBef>
                <a:spcPts val="0"/>
              </a:spcBef>
              <a:spcAft>
                <a:spcPts val="0"/>
              </a:spcAft>
              <a:buClr>
                <a:schemeClr val="dk1"/>
              </a:buClr>
              <a:buSzPts val="1200"/>
              <a:buChar char="○"/>
            </a:pPr>
            <a:r>
              <a:rPr lang="en" sz="1200">
                <a:solidFill>
                  <a:schemeClr val="dk1"/>
                </a:solidFill>
              </a:rPr>
              <a:t>The RMSE of the trained model indicates a relatively low error in the model’s predictions. Since it is a much smaller number than the cross-validated RMSE, this shows that the model performed well on the test set, with predictions being relatively close to actual values.</a:t>
            </a:r>
            <a:endParaRPr sz="1200">
              <a:solidFill>
                <a:schemeClr val="dk1"/>
              </a:solidFill>
            </a:endParaRPr>
          </a:p>
          <a:p>
            <a:pPr indent="-304800" lvl="0" marL="457200" rtl="0" algn="just">
              <a:lnSpc>
                <a:spcPct val="105000"/>
              </a:lnSpc>
              <a:spcBef>
                <a:spcPts val="0"/>
              </a:spcBef>
              <a:spcAft>
                <a:spcPts val="0"/>
              </a:spcAft>
              <a:buClr>
                <a:schemeClr val="dk1"/>
              </a:buClr>
              <a:buSzPts val="1200"/>
              <a:buChar char="●"/>
            </a:pPr>
            <a:r>
              <a:rPr b="1" lang="en" sz="1200">
                <a:solidFill>
                  <a:schemeClr val="dk1"/>
                </a:solidFill>
              </a:rPr>
              <a:t>Model R² Score</a:t>
            </a:r>
            <a:r>
              <a:rPr lang="en" sz="1200">
                <a:solidFill>
                  <a:schemeClr val="dk1"/>
                </a:solidFill>
              </a:rPr>
              <a:t>: 0.9871</a:t>
            </a:r>
            <a:br>
              <a:rPr lang="en" sz="1200">
                <a:solidFill>
                  <a:schemeClr val="dk1"/>
                </a:solidFill>
              </a:rPr>
            </a:br>
            <a:endParaRPr sz="1200">
              <a:solidFill>
                <a:schemeClr val="dk1"/>
              </a:solidFill>
            </a:endParaRPr>
          </a:p>
          <a:p>
            <a:pPr indent="-304800" lvl="1" marL="914400" rtl="0" algn="just">
              <a:lnSpc>
                <a:spcPct val="105000"/>
              </a:lnSpc>
              <a:spcBef>
                <a:spcPts val="0"/>
              </a:spcBef>
              <a:spcAft>
                <a:spcPts val="0"/>
              </a:spcAft>
              <a:buClr>
                <a:schemeClr val="dk1"/>
              </a:buClr>
              <a:buSzPts val="1200"/>
              <a:buChar char="○"/>
            </a:pPr>
            <a:r>
              <a:rPr lang="en" sz="1200">
                <a:solidFill>
                  <a:schemeClr val="dk1"/>
                </a:solidFill>
              </a:rPr>
              <a:t>This is an </a:t>
            </a:r>
            <a:r>
              <a:rPr b="1" lang="en" sz="1200">
                <a:solidFill>
                  <a:schemeClr val="dk1"/>
                </a:solidFill>
              </a:rPr>
              <a:t>excellent result</a:t>
            </a:r>
            <a:r>
              <a:rPr lang="en" sz="1200">
                <a:solidFill>
                  <a:schemeClr val="dk1"/>
                </a:solidFill>
              </a:rPr>
              <a:t>. With an R² score of 98.71%, the model explains 98.71% of the variance in the data, showing a very high degree of accuracy in predicting the total COVID-19 cases.</a:t>
            </a:r>
            <a:endParaRPr sz="1200">
              <a:solidFill>
                <a:schemeClr val="dk1"/>
              </a:solidFill>
            </a:endParaRPr>
          </a:p>
          <a:p>
            <a:pPr indent="-304800" lvl="0" marL="457200" rtl="0" algn="just">
              <a:lnSpc>
                <a:spcPct val="105000"/>
              </a:lnSpc>
              <a:spcBef>
                <a:spcPts val="0"/>
              </a:spcBef>
              <a:spcAft>
                <a:spcPts val="0"/>
              </a:spcAft>
              <a:buClr>
                <a:schemeClr val="dk1"/>
              </a:buClr>
              <a:buSzPts val="1200"/>
              <a:buChar char="●"/>
            </a:pPr>
            <a:r>
              <a:rPr b="1" lang="en" sz="1200">
                <a:solidFill>
                  <a:schemeClr val="dk1"/>
                </a:solidFill>
              </a:rPr>
              <a:t>Model Accuracy</a:t>
            </a:r>
            <a:r>
              <a:rPr lang="en" sz="1200">
                <a:solidFill>
                  <a:schemeClr val="dk1"/>
                </a:solidFill>
              </a:rPr>
              <a:t>: 98.71%</a:t>
            </a:r>
            <a:br>
              <a:rPr lang="en" sz="1200">
                <a:solidFill>
                  <a:schemeClr val="dk1"/>
                </a:solidFill>
              </a:rPr>
            </a:br>
            <a:endParaRPr sz="1200">
              <a:solidFill>
                <a:schemeClr val="dk1"/>
              </a:solidFill>
            </a:endParaRPr>
          </a:p>
          <a:p>
            <a:pPr indent="-304800" lvl="1" marL="914400" rtl="0" algn="just">
              <a:lnSpc>
                <a:spcPct val="105000"/>
              </a:lnSpc>
              <a:spcBef>
                <a:spcPts val="0"/>
              </a:spcBef>
              <a:spcAft>
                <a:spcPts val="0"/>
              </a:spcAft>
              <a:buClr>
                <a:schemeClr val="dk1"/>
              </a:buClr>
              <a:buSzPts val="1200"/>
              <a:buChar char="○"/>
            </a:pPr>
            <a:r>
              <a:rPr lang="en" sz="1200">
                <a:solidFill>
                  <a:schemeClr val="dk1"/>
                </a:solidFill>
              </a:rPr>
              <a:t>This represents the percentage of correct predictions made by the model. A 98.71% accuracy suggests that the model is very effective at forecasting the total number of cases.</a:t>
            </a:r>
            <a:endParaRPr sz="1200">
              <a:solidFill>
                <a:schemeClr val="dk1"/>
              </a:solidFill>
            </a:endParaRPr>
          </a:p>
          <a:p>
            <a:pPr indent="0" lvl="0" marL="0" rtl="0" algn="just">
              <a:lnSpc>
                <a:spcPct val="105000"/>
              </a:lnSpc>
              <a:spcBef>
                <a:spcPts val="1200"/>
              </a:spcBef>
              <a:spcAft>
                <a:spcPts val="1200"/>
              </a:spcAft>
              <a:buSzPts val="440"/>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