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cb7479971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cb7479971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d092bb70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d092bb70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d092bb70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d092bb70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d092bb70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d092bb70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d092bb70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d092bb70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d092bb70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d092bb70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d092bb704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d092bb704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cd092bb70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d092bb70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d092bb70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d092bb70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d38d18804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d38d18804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d092bb704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d092bb704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d38d188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d38d188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cb74799712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cb7479971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cd12211e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cd12211e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b74799712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b74799712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d092bb70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d092bb70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cb74799712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cb74799712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b74799712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b74799712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d092bb70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d092bb70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atlassian.com/software/jira" TargetMode="External"/><Relationship Id="rId4" Type="http://schemas.openxmlformats.org/officeDocument/2006/relationships/hyperlink" Target="https://www.eclipse.org/downloads/" TargetMode="External"/><Relationship Id="rId5" Type="http://schemas.openxmlformats.org/officeDocument/2006/relationships/hyperlink" Target="https://sparxsystem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33400"/>
            <a:ext cx="8520600" cy="125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Topics in Software Engineering</a:t>
            </a:r>
            <a:endParaRPr b="1" sz="3600">
              <a:latin typeface="Times New Roman"/>
              <a:ea typeface="Times New Roman"/>
              <a:cs typeface="Times New Roman"/>
              <a:sym typeface="Times New Roman"/>
            </a:endParaRPr>
          </a:p>
        </p:txBody>
      </p:sp>
      <p:sp>
        <p:nvSpPr>
          <p:cNvPr id="55" name="Google Shape;55;p13"/>
          <p:cNvSpPr txBox="1"/>
          <p:nvPr>
            <p:ph idx="1" type="subTitle"/>
          </p:nvPr>
        </p:nvSpPr>
        <p:spPr>
          <a:xfrm>
            <a:off x="224925" y="182445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2980">
                <a:latin typeface="Times New Roman"/>
                <a:ea typeface="Times New Roman"/>
                <a:cs typeface="Times New Roman"/>
                <a:sym typeface="Times New Roman"/>
              </a:rPr>
              <a:t>Group Members</a:t>
            </a:r>
            <a:endParaRPr sz="2980">
              <a:latin typeface="Times New Roman"/>
              <a:ea typeface="Times New Roman"/>
              <a:cs typeface="Times New Roman"/>
              <a:sym typeface="Times New Roman"/>
            </a:endParaRPr>
          </a:p>
          <a:p>
            <a:pPr indent="0" lvl="0" marL="0" rtl="0" algn="ctr">
              <a:lnSpc>
                <a:spcPct val="80000"/>
              </a:lnSpc>
              <a:spcBef>
                <a:spcPts val="0"/>
              </a:spcBef>
              <a:spcAft>
                <a:spcPts val="0"/>
              </a:spcAft>
              <a:buSzPts val="935"/>
              <a:buNone/>
            </a:pPr>
            <a:r>
              <a:t/>
            </a:r>
            <a:endParaRPr sz="2980">
              <a:latin typeface="Times New Roman"/>
              <a:ea typeface="Times New Roman"/>
              <a:cs typeface="Times New Roman"/>
              <a:sym typeface="Times New Roman"/>
            </a:endParaRPr>
          </a:p>
        </p:txBody>
      </p:sp>
      <p:sp>
        <p:nvSpPr>
          <p:cNvPr id="56" name="Google Shape;56;p13"/>
          <p:cNvSpPr txBox="1"/>
          <p:nvPr/>
        </p:nvSpPr>
        <p:spPr>
          <a:xfrm>
            <a:off x="1809625" y="2457925"/>
            <a:ext cx="54657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Times New Roman"/>
                <a:ea typeface="Times New Roman"/>
                <a:cs typeface="Times New Roman"/>
                <a:sym typeface="Times New Roman"/>
              </a:rPr>
              <a:t>KHADIJA BUTT 		FA19-BSE-045</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AMEENA HAMEED 	FA19-BSE-027</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ARSALAN ASIF 		FA19-BSE-116</a:t>
            </a:r>
            <a:endParaRPr sz="2100">
              <a:latin typeface="Times New Roman"/>
              <a:ea typeface="Times New Roman"/>
              <a:cs typeface="Times New Roman"/>
              <a:sym typeface="Times New Roman"/>
            </a:endParaRPr>
          </a:p>
        </p:txBody>
      </p:sp>
      <p:sp>
        <p:nvSpPr>
          <p:cNvPr id="57" name="Google Shape;57;p13"/>
          <p:cNvSpPr txBox="1"/>
          <p:nvPr/>
        </p:nvSpPr>
        <p:spPr>
          <a:xfrm>
            <a:off x="372000" y="4149125"/>
            <a:ext cx="6402600" cy="73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sz="1500">
                <a:solidFill>
                  <a:srgbClr val="8C8B8A"/>
                </a:solidFill>
              </a:rPr>
              <a:t>Presented </a:t>
            </a:r>
            <a:r>
              <a:rPr lang="en" sz="1500">
                <a:solidFill>
                  <a:srgbClr val="8C8B8A"/>
                </a:solidFill>
              </a:rPr>
              <a:t>To </a:t>
            </a:r>
            <a:endParaRPr sz="1500">
              <a:solidFill>
                <a:srgbClr val="8C8B8A"/>
              </a:solidFill>
            </a:endParaRPr>
          </a:p>
          <a:p>
            <a:pPr indent="0" lvl="0" marL="0" rtl="0" algn="l">
              <a:lnSpc>
                <a:spcPct val="115000"/>
              </a:lnSpc>
              <a:spcBef>
                <a:spcPts val="400"/>
              </a:spcBef>
              <a:spcAft>
                <a:spcPts val="0"/>
              </a:spcAft>
              <a:buNone/>
            </a:pPr>
            <a:r>
              <a:rPr lang="en" sz="1500">
                <a:solidFill>
                  <a:srgbClr val="8C8B8A"/>
                </a:solidFill>
              </a:rPr>
              <a:t>Ma’am Fatima Sabir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311700" y="1152475"/>
            <a:ext cx="5943600" cy="306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311700" y="1152475"/>
            <a:ext cx="5943600" cy="300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345550" y="1152475"/>
            <a:ext cx="5943600" cy="290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340325" y="1152475"/>
            <a:ext cx="5943600" cy="169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Report</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311700" y="1152475"/>
            <a:ext cx="5943600" cy="32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7"/>
          <p:cNvPicPr preferRelativeResize="0"/>
          <p:nvPr/>
        </p:nvPicPr>
        <p:blipFill>
          <a:blip r:embed="rId3">
            <a:alphaModFix/>
          </a:blip>
          <a:stretch>
            <a:fillRect/>
          </a:stretch>
        </p:blipFill>
        <p:spPr>
          <a:xfrm>
            <a:off x="311700" y="1189675"/>
            <a:ext cx="5943600" cy="253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JUnit Test</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311700" y="1152475"/>
            <a:ext cx="4467225" cy="215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Coverage</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311700" y="1152475"/>
            <a:ext cx="5943600" cy="179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62500"/>
              </a:lnSpc>
              <a:spcBef>
                <a:spcPts val="0"/>
              </a:spcBef>
              <a:spcAft>
                <a:spcPts val="0"/>
              </a:spcAft>
              <a:buClr>
                <a:schemeClr val="dk1"/>
              </a:buClr>
              <a:buSzPts val="1400"/>
              <a:buChar char="●"/>
            </a:pPr>
            <a:r>
              <a:rPr lang="en" sz="1400">
                <a:solidFill>
                  <a:schemeClr val="dk1"/>
                </a:solidFill>
              </a:rPr>
              <a:t>Jira</a:t>
            </a:r>
            <a:endParaRPr sz="1400">
              <a:solidFill>
                <a:schemeClr val="dk1"/>
              </a:solidFill>
            </a:endParaRPr>
          </a:p>
          <a:p>
            <a:pPr indent="-317500" lvl="0" marL="457200" rtl="0" algn="l">
              <a:lnSpc>
                <a:spcPct val="162500"/>
              </a:lnSpc>
              <a:spcBef>
                <a:spcPts val="0"/>
              </a:spcBef>
              <a:spcAft>
                <a:spcPts val="0"/>
              </a:spcAft>
              <a:buClr>
                <a:schemeClr val="dk1"/>
              </a:buClr>
              <a:buSzPts val="1400"/>
              <a:buChar char="●"/>
            </a:pPr>
            <a:r>
              <a:rPr lang="en" sz="1400">
                <a:solidFill>
                  <a:schemeClr val="dk1"/>
                </a:solidFill>
              </a:rPr>
              <a:t>Sparx</a:t>
            </a:r>
            <a:endParaRPr sz="1400">
              <a:solidFill>
                <a:schemeClr val="dk1"/>
              </a:solidFill>
            </a:endParaRPr>
          </a:p>
          <a:p>
            <a:pPr indent="-304800" lvl="0" marL="457200" rtl="0" algn="l">
              <a:lnSpc>
                <a:spcPct val="162500"/>
              </a:lnSpc>
              <a:spcBef>
                <a:spcPts val="0"/>
              </a:spcBef>
              <a:spcAft>
                <a:spcPts val="0"/>
              </a:spcAft>
              <a:buClr>
                <a:schemeClr val="dk1"/>
              </a:buClr>
              <a:buSzPts val="1200"/>
              <a:buChar char="●"/>
            </a:pPr>
            <a:r>
              <a:rPr lang="en" sz="1400">
                <a:solidFill>
                  <a:schemeClr val="dk1"/>
                </a:solidFill>
              </a:rPr>
              <a:t>Eclipse</a:t>
            </a:r>
            <a:br>
              <a:rPr lang="en" sz="1200">
                <a:solidFill>
                  <a:schemeClr val="dk1"/>
                </a:solidFill>
              </a:rPr>
            </a:br>
            <a:br>
              <a:rPr lang="en" sz="1200">
                <a:solidFill>
                  <a:schemeClr val="dk1"/>
                </a:solidFill>
              </a:rPr>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https://www.atlassian.com/software/jira</a:t>
            </a:r>
            <a:br>
              <a:rPr lang="en"/>
            </a:br>
            <a:r>
              <a:rPr lang="en" u="sng">
                <a:solidFill>
                  <a:schemeClr val="hlink"/>
                </a:solidFill>
                <a:hlinkClick r:id="rId4"/>
              </a:rPr>
              <a:t>https://www.eclipse.org/downloads/</a:t>
            </a:r>
            <a:br>
              <a:rPr lang="en"/>
            </a:br>
            <a:r>
              <a:rPr lang="en" u="sng">
                <a:solidFill>
                  <a:schemeClr val="hlink"/>
                </a:solidFill>
                <a:hlinkClick r:id="rId5"/>
              </a:rPr>
              <a:t>https://sparxsystems.com/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Outline</a:t>
            </a:r>
            <a:endParaRPr>
              <a:solidFill>
                <a:srgbClr val="000000"/>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en">
                <a:solidFill>
                  <a:srgbClr val="000000"/>
                </a:solidFill>
              </a:rPr>
              <a:t>Background</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Problem Statement (Questions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Proposed Solution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Experiments (Screenshots)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Results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Accuracy</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References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r>
              <a:rPr lang="en"/>
              <a:t>:</a:t>
            </a:r>
            <a:br>
              <a:rPr lang="en"/>
            </a:br>
            <a:endParaRPr/>
          </a:p>
        </p:txBody>
      </p:sp>
      <p:sp>
        <p:nvSpPr>
          <p:cNvPr id="69" name="Google Shape;69;p15"/>
          <p:cNvSpPr txBox="1"/>
          <p:nvPr>
            <p:ph idx="1" type="body"/>
          </p:nvPr>
        </p:nvSpPr>
        <p:spPr>
          <a:xfrm>
            <a:off x="311700" y="1410000"/>
            <a:ext cx="8520600" cy="2717700"/>
          </a:xfrm>
          <a:prstGeom prst="rect">
            <a:avLst/>
          </a:prstGeom>
        </p:spPr>
        <p:txBody>
          <a:bodyPr anchorCtr="0" anchor="t" bIns="91425" lIns="91425" spcFirstLastPara="1" rIns="91425" wrap="square" tIns="91425">
            <a:normAutofit/>
          </a:bodyPr>
          <a:lstStyle/>
          <a:p>
            <a:pPr indent="-304800" lvl="0" marL="457200" rtl="0" algn="l">
              <a:lnSpc>
                <a:spcPct val="162500"/>
              </a:lnSpc>
              <a:spcBef>
                <a:spcPts val="0"/>
              </a:spcBef>
              <a:spcAft>
                <a:spcPts val="0"/>
              </a:spcAft>
              <a:buClr>
                <a:schemeClr val="dk1"/>
              </a:buClr>
              <a:buSzPts val="1200"/>
              <a:buChar char="●"/>
            </a:pPr>
            <a:r>
              <a:rPr lang="en" sz="1524">
                <a:solidFill>
                  <a:schemeClr val="dk1"/>
                </a:solidFill>
              </a:rPr>
              <a:t>For this problem we have generated the documentation that have class diagram and AST. </a:t>
            </a:r>
            <a:endParaRPr sz="2124"/>
          </a:p>
          <a:p>
            <a:pPr indent="-325394" lvl="0" marL="457200" rtl="0" algn="l">
              <a:lnSpc>
                <a:spcPct val="162500"/>
              </a:lnSpc>
              <a:spcBef>
                <a:spcPts val="0"/>
              </a:spcBef>
              <a:spcAft>
                <a:spcPts val="0"/>
              </a:spcAft>
              <a:buClr>
                <a:schemeClr val="dk1"/>
              </a:buClr>
              <a:buSzPts val="1524"/>
              <a:buChar char="●"/>
            </a:pPr>
            <a:r>
              <a:rPr lang="en" sz="1524">
                <a:solidFill>
                  <a:schemeClr val="dk1"/>
                </a:solidFill>
              </a:rPr>
              <a:t>With the help of “Jira” we have assigned each role duties and tasks. </a:t>
            </a:r>
            <a:endParaRPr sz="1524">
              <a:solidFill>
                <a:schemeClr val="dk1"/>
              </a:solidFill>
            </a:endParaRPr>
          </a:p>
          <a:p>
            <a:pPr indent="-325394" lvl="0" marL="457200" rtl="0" algn="l">
              <a:lnSpc>
                <a:spcPct val="162500"/>
              </a:lnSpc>
              <a:spcBef>
                <a:spcPts val="0"/>
              </a:spcBef>
              <a:spcAft>
                <a:spcPts val="0"/>
              </a:spcAft>
              <a:buClr>
                <a:schemeClr val="dk1"/>
              </a:buClr>
              <a:buSzPts val="1524"/>
              <a:buChar char="●"/>
            </a:pPr>
            <a:r>
              <a:rPr lang="en" sz="1524">
                <a:solidFill>
                  <a:schemeClr val="dk1"/>
                </a:solidFill>
              </a:rPr>
              <a:t>Updated the Sprint for new tasks. Updated the cities class to the province class.</a:t>
            </a:r>
            <a:endParaRPr sz="1524">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62500"/>
              </a:lnSpc>
              <a:spcBef>
                <a:spcPts val="0"/>
              </a:spcBef>
              <a:spcAft>
                <a:spcPts val="0"/>
              </a:spcAft>
              <a:buClr>
                <a:schemeClr val="dk1"/>
              </a:buClr>
              <a:buSzPts val="1400"/>
              <a:buChar char="●"/>
            </a:pPr>
            <a:r>
              <a:rPr lang="en" sz="1400">
                <a:solidFill>
                  <a:schemeClr val="dk1"/>
                </a:solidFill>
              </a:rPr>
              <a:t>T</a:t>
            </a:r>
            <a:r>
              <a:rPr lang="en" sz="1400">
                <a:solidFill>
                  <a:schemeClr val="dk1"/>
                </a:solidFill>
              </a:rPr>
              <a:t>he project task distribution among team members is not allocated and the company wants to revise the application and assign the new tasks among team members that should be completed in three different sprints and each sprint not consist of more than 16 days. Total completion of the project is 45 days or 1.5 months. You need to perform the following operations </a:t>
            </a:r>
            <a:endParaRPr sz="1400">
              <a:solidFill>
                <a:schemeClr val="dk1"/>
              </a:solidFill>
            </a:endParaRPr>
          </a:p>
          <a:p>
            <a:pPr indent="-317500" lvl="0" marL="457200" rtl="0" algn="l">
              <a:lnSpc>
                <a:spcPct val="162500"/>
              </a:lnSpc>
              <a:spcBef>
                <a:spcPts val="0"/>
              </a:spcBef>
              <a:spcAft>
                <a:spcPts val="0"/>
              </a:spcAft>
              <a:buClr>
                <a:schemeClr val="dk1"/>
              </a:buClr>
              <a:buSzPts val="1400"/>
              <a:buChar char="●"/>
            </a:pPr>
            <a:r>
              <a:rPr lang="en" sz="1400">
                <a:solidFill>
                  <a:schemeClr val="dk1"/>
                </a:solidFill>
              </a:rPr>
              <a:t>Update the Cities class to the Province  class and add two provinces and shift the cities to its relevant provinces .</a:t>
            </a:r>
            <a:r>
              <a:rPr lang="en" sz="1200">
                <a:solidFill>
                  <a:schemeClr val="dk1"/>
                </a:solidFill>
              </a:rPr>
              <a:t> </a:t>
            </a:r>
            <a:endParaRPr sz="1400">
              <a:solidFill>
                <a:schemeClr val="dk1"/>
              </a:solidFill>
            </a:endParaRPr>
          </a:p>
          <a:p>
            <a:pPr indent="0" lvl="0" marL="0" rtl="0" algn="l">
              <a:lnSpc>
                <a:spcPct val="162500"/>
              </a:lnSpc>
              <a:spcBef>
                <a:spcPts val="800"/>
              </a:spcBef>
              <a:spcAft>
                <a:spcPts val="800"/>
              </a:spcAft>
              <a:buClr>
                <a:schemeClr val="dk1"/>
              </a:buClr>
              <a:buSzPts val="1100"/>
              <a:buFont typeface="Arial"/>
              <a:buNone/>
            </a:pPr>
            <a:r>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 Diagram</a:t>
            </a:r>
            <a:endParaRPr/>
          </a:p>
        </p:txBody>
      </p:sp>
      <p:pic>
        <p:nvPicPr>
          <p:cNvPr id="82" name="Google Shape;82;p17"/>
          <p:cNvPicPr preferRelativeResize="0"/>
          <p:nvPr/>
        </p:nvPicPr>
        <p:blipFill>
          <a:blip r:embed="rId3">
            <a:alphaModFix/>
          </a:blip>
          <a:stretch>
            <a:fillRect/>
          </a:stretch>
        </p:blipFill>
        <p:spPr>
          <a:xfrm>
            <a:off x="3006725" y="1452200"/>
            <a:ext cx="1781175" cy="318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AST</a:t>
            </a:r>
            <a:endParaRPr/>
          </a:p>
        </p:txBody>
      </p:sp>
      <p:pic>
        <p:nvPicPr>
          <p:cNvPr id="89" name="Google Shape;89;p18"/>
          <p:cNvPicPr preferRelativeResize="0"/>
          <p:nvPr/>
        </p:nvPicPr>
        <p:blipFill>
          <a:blip r:embed="rId3">
            <a:alphaModFix/>
          </a:blip>
          <a:stretch>
            <a:fillRect/>
          </a:stretch>
        </p:blipFill>
        <p:spPr>
          <a:xfrm>
            <a:off x="1297000" y="1704725"/>
            <a:ext cx="5943600" cy="305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Jira</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374150" y="1152475"/>
            <a:ext cx="5943600"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311700" y="1152475"/>
            <a:ext cx="5943600" cy="307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367000" y="1152475"/>
            <a:ext cx="5943600" cy="304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