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18338-1267-4A31-9DF5-FB78B5178EFC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14698-28FB-463B-9FC2-00C5090D1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12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4CCB76-E0D8-4AE9-B625-137D63936F5D}" type="slidenum">
              <a:rPr lang="en-US"/>
              <a:pPr/>
              <a:t>11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107BB-3112-4BDF-8A7B-B9D0F99DB883}" type="slidenum">
              <a:rPr lang="en-US"/>
              <a:pPr/>
              <a:t>12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6621FC-805F-4DEA-B2EA-CF1105F1F0C0}" type="slidenum">
              <a:rPr lang="en-US"/>
              <a:pPr/>
              <a:t>13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Costs include HW, SW, trained staff</a:t>
            </a:r>
          </a:p>
          <a:p>
            <a:r>
              <a:rPr lang="en-US" dirty="0"/>
              <a:t>Conversion Cost includes from Manual to DB or from File system to DB, both involve </a:t>
            </a:r>
            <a:r>
              <a:rPr lang="en-US" dirty="0" smtClean="0"/>
              <a:t>costs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218BC8-C211-4855-A967-D13820701873}" type="slidenum">
              <a:rPr lang="en-US"/>
              <a:pPr/>
              <a:t>14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3/17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19886-2F2A-4545-920A-088DFC2B2928}" type="slidenum">
              <a:rPr lang="en-US"/>
              <a:pPr/>
              <a:t>16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from this and later text followed by this diagram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2CEA94-C22E-496F-A28E-8F1625F62F71}" type="slidenum">
              <a:rPr lang="en-US"/>
              <a:pPr/>
              <a:t>18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4/21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343F3-5043-410D-A3B7-357C877FFB6C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C3FE-F837-451B-A20A-24DFA9C38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343F3-5043-410D-A3B7-357C877FFB6C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C3FE-F837-451B-A20A-24DFA9C38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343F3-5043-410D-A3B7-357C877FFB6C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C3FE-F837-451B-A20A-24DFA9C38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343F3-5043-410D-A3B7-357C877FFB6C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C3FE-F837-451B-A20A-24DFA9C38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343F3-5043-410D-A3B7-357C877FFB6C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C3FE-F837-451B-A20A-24DFA9C38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343F3-5043-410D-A3B7-357C877FFB6C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C3FE-F837-451B-A20A-24DFA9C38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343F3-5043-410D-A3B7-357C877FFB6C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C3FE-F837-451B-A20A-24DFA9C38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343F3-5043-410D-A3B7-357C877FFB6C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C3FE-F837-451B-A20A-24DFA9C38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343F3-5043-410D-A3B7-357C877FFB6C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C3FE-F837-451B-A20A-24DFA9C38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343F3-5043-410D-A3B7-357C877FFB6C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C3FE-F837-451B-A20A-24DFA9C38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343F3-5043-410D-A3B7-357C877FFB6C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C3FE-F837-451B-A20A-24DFA9C38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343F3-5043-410D-A3B7-357C877FFB6C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5C3FE-F837-451B-A20A-24DFA9C38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Database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7620000" cy="5029200"/>
          </a:xfrm>
        </p:spPr>
        <p:txBody>
          <a:bodyPr/>
          <a:lstStyle/>
          <a:p>
            <a:pPr>
              <a:buClr>
                <a:srgbClr val="FFFF00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Schema</a:t>
            </a:r>
          </a:p>
          <a:p>
            <a:pPr>
              <a:buClr>
                <a:srgbClr val="FFFF00"/>
              </a:buClr>
              <a:buFont typeface="Wingdings" pitchFamily="2" charset="2"/>
              <a:buChar char="Ø"/>
            </a:pPr>
            <a:endParaRPr lang="en-US" dirty="0">
              <a:solidFill>
                <a:srgbClr val="FFFF00"/>
              </a:solidFill>
            </a:endParaRPr>
          </a:p>
          <a:p>
            <a:pPr>
              <a:buClr>
                <a:srgbClr val="FFFF00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Database Applications</a:t>
            </a:r>
          </a:p>
          <a:p>
            <a:pPr>
              <a:buClr>
                <a:srgbClr val="FFFF00"/>
              </a:buClr>
              <a:buFont typeface="Wingdings" pitchFamily="2" charset="2"/>
              <a:buChar char="Ø"/>
            </a:pPr>
            <a:endParaRPr lang="en-US" dirty="0">
              <a:solidFill>
                <a:srgbClr val="FFFF00"/>
              </a:solidFill>
            </a:endParaRPr>
          </a:p>
          <a:p>
            <a:pPr>
              <a:buClr>
                <a:srgbClr val="FFFF00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Database Management System (DBMS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</a:p>
          <a:p>
            <a:pPr lvl="2">
              <a:buClr>
                <a:srgbClr val="FFFF00"/>
              </a:buClr>
              <a:buFont typeface="Wingdings" pitchFamily="2" charset="2"/>
              <a:buChar char="§"/>
            </a:pPr>
            <a:r>
              <a:rPr lang="en-US" dirty="0" smtClean="0"/>
              <a:t>Management </a:t>
            </a:r>
            <a:r>
              <a:rPr lang="en-US" dirty="0"/>
              <a:t>of Data in the Database </a:t>
            </a:r>
            <a:endParaRPr lang="en-US" dirty="0" smtClean="0"/>
          </a:p>
          <a:p>
            <a:pPr lvl="2">
              <a:buClr>
                <a:srgbClr val="FFFF00"/>
              </a:buCl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Management of Users associated with the database.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16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0" y="298450"/>
            <a:ext cx="914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8000" b="1">
                <a:solidFill>
                  <a:srgbClr val="FFFF00"/>
                </a:solidFill>
              </a:rPr>
              <a:t>Other Advantages 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838200" y="1752600"/>
            <a:ext cx="76200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lang="en-US" sz="2500" b="1"/>
          </a:p>
          <a:p>
            <a:pPr marL="342900" indent="-342900" algn="l">
              <a:lnSpc>
                <a:spcPct val="130000"/>
              </a:lnSpc>
              <a:spcBef>
                <a:spcPct val="20000"/>
              </a:spcBef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4400" b="1">
                <a:solidFill>
                  <a:srgbClr val="FFFF00"/>
                </a:solidFill>
              </a:rPr>
              <a:t>Data consistency</a:t>
            </a:r>
          </a:p>
          <a:p>
            <a:pPr marL="342900" indent="-342900" algn="l">
              <a:lnSpc>
                <a:spcPct val="130000"/>
              </a:lnSpc>
              <a:spcBef>
                <a:spcPct val="20000"/>
              </a:spcBef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4400" b="1">
                <a:solidFill>
                  <a:srgbClr val="FFFF00"/>
                </a:solidFill>
              </a:rPr>
              <a:t>Better data security</a:t>
            </a:r>
          </a:p>
          <a:p>
            <a:pPr marL="342900" indent="-342900" algn="l">
              <a:lnSpc>
                <a:spcPct val="130000"/>
              </a:lnSpc>
              <a:spcBef>
                <a:spcPct val="20000"/>
              </a:spcBef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4400" b="1">
                <a:solidFill>
                  <a:srgbClr val="FFFF00"/>
                </a:solidFill>
              </a:rPr>
              <a:t>Faster development of new applications</a:t>
            </a:r>
          </a:p>
        </p:txBody>
      </p:sp>
    </p:spTree>
    <p:extLst>
      <p:ext uri="{BB962C8B-B14F-4D97-AF65-F5344CB8AC3E}">
        <p14:creationId xmlns:p14="http://schemas.microsoft.com/office/powerpoint/2010/main" val="376404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autoUpdateAnimBg="0"/>
      <p:bldP spid="11776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8001000" cy="4495800"/>
          </a:xfrm>
        </p:spPr>
        <p:txBody>
          <a:bodyPr/>
          <a:lstStyle/>
          <a:p>
            <a:pPr>
              <a:lnSpc>
                <a:spcPct val="13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rgbClr val="FFFF00"/>
                </a:solidFill>
              </a:rPr>
              <a:t>Better </a:t>
            </a:r>
            <a:r>
              <a:rPr lang="en-US" dirty="0">
                <a:solidFill>
                  <a:srgbClr val="FFFF00"/>
                </a:solidFill>
              </a:rPr>
              <a:t>concurrency control</a:t>
            </a:r>
          </a:p>
          <a:p>
            <a:pPr>
              <a:lnSpc>
                <a:spcPct val="13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Better backup and recovery procedures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152400" y="304800"/>
            <a:ext cx="8991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8000" b="1">
                <a:solidFill>
                  <a:srgbClr val="FFFF00"/>
                </a:solidFill>
              </a:rPr>
              <a:t>They also provide</a:t>
            </a:r>
            <a:r>
              <a:rPr lang="en-US" sz="8800" b="1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3648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utoUpdateAnimBg="0"/>
      <p:bldP spid="9933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1981200"/>
          </a:xfrm>
        </p:spPr>
        <p:txBody>
          <a:bodyPr/>
          <a:lstStyle/>
          <a:p>
            <a:r>
              <a:rPr lang="en-US" sz="8800">
                <a:solidFill>
                  <a:srgbClr val="FFFF00"/>
                </a:solidFill>
              </a:rPr>
              <a:t>Disadvantages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286000"/>
            <a:ext cx="7620000" cy="3581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Higher </a:t>
            </a:r>
            <a:r>
              <a:rPr lang="en-US" dirty="0" smtClean="0">
                <a:solidFill>
                  <a:srgbClr val="FFFF00"/>
                </a:solidFill>
              </a:rPr>
              <a:t>costs</a:t>
            </a:r>
          </a:p>
          <a:p>
            <a:pPr lvl="2">
              <a:lnSpc>
                <a:spcPct val="15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FFFF00"/>
                </a:solidFill>
              </a:rPr>
              <a:t>SW, HW, and Technical staff</a:t>
            </a:r>
            <a:endParaRPr lang="en-US" sz="18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Conversion </a:t>
            </a:r>
            <a:r>
              <a:rPr lang="en-US" dirty="0" smtClean="0">
                <a:solidFill>
                  <a:srgbClr val="FFFF00"/>
                </a:solidFill>
              </a:rPr>
              <a:t>cost</a:t>
            </a:r>
          </a:p>
          <a:p>
            <a:pPr lvl="2">
              <a:lnSpc>
                <a:spcPct val="15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rgbClr val="FFFF00"/>
                </a:solidFill>
              </a:rPr>
              <a:t>From old system to DB system</a:t>
            </a:r>
            <a:endParaRPr lang="en-US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More difficult </a:t>
            </a:r>
            <a:r>
              <a:rPr lang="en-US" dirty="0" smtClean="0">
                <a:solidFill>
                  <a:srgbClr val="FFFF00"/>
                </a:solidFill>
              </a:rPr>
              <a:t>recovery</a:t>
            </a:r>
          </a:p>
          <a:p>
            <a:pPr lvl="2">
              <a:lnSpc>
                <a:spcPct val="15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rgbClr val="FFFF00"/>
                </a:solidFill>
              </a:rPr>
              <a:t>Needs more technical staff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52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0" y="228600"/>
            <a:ext cx="883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8800" b="1"/>
              <a:t> </a:t>
            </a:r>
            <a:r>
              <a:rPr lang="en-US" sz="7600" b="1">
                <a:solidFill>
                  <a:srgbClr val="FFFF00"/>
                </a:solidFill>
              </a:rPr>
              <a:t>Data As Resource</a:t>
            </a:r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533400" y="2058988"/>
            <a:ext cx="7767638" cy="4037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4800" b="1">
                <a:solidFill>
                  <a:srgbClr val="FFFF00"/>
                </a:solidFill>
              </a:rPr>
              <a:t>Resource</a:t>
            </a:r>
          </a:p>
          <a:p>
            <a:pPr marL="342900" indent="-342900" algn="l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4800" b="1">
                <a:solidFill>
                  <a:srgbClr val="FFFF00"/>
                </a:solidFill>
              </a:rPr>
              <a:t>	Any asset that is of value to an organization and that incurs cost </a:t>
            </a:r>
            <a:endParaRPr lang="en-US" sz="44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30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autoUpdateAnimBg="0"/>
      <p:bldP spid="13312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-22225" y="1752600"/>
            <a:ext cx="9166225" cy="1311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8000"/>
              <a:t>Is data a resource ?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3733800" y="3733800"/>
            <a:ext cx="2217738" cy="1311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800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9216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/>
      <p:bldP spid="1536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3" name="Rectangle 5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26425" cy="1143000"/>
          </a:xfrm>
          <a:noFill/>
          <a:ln/>
        </p:spPr>
        <p:txBody>
          <a:bodyPr anchorCtr="1">
            <a:normAutofit fontScale="90000"/>
          </a:bodyPr>
          <a:lstStyle/>
          <a:p>
            <a:r>
              <a:rPr lang="en-US" sz="4000" dirty="0"/>
              <a:t>Levels of Data,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35174" name="AutoShape 6"/>
          <p:cNvSpPr>
            <a:spLocks noChangeArrowheads="1"/>
          </p:cNvSpPr>
          <p:nvPr/>
        </p:nvSpPr>
        <p:spPr bwMode="auto">
          <a:xfrm>
            <a:off x="2743200" y="2209800"/>
            <a:ext cx="3733800" cy="3581400"/>
          </a:xfrm>
          <a:custGeom>
            <a:avLst/>
            <a:gdLst>
              <a:gd name="G0" fmla="+- 5498 0 0"/>
              <a:gd name="G1" fmla="+- 21600 0 5498"/>
              <a:gd name="G2" fmla="*/ 5498 1 2"/>
              <a:gd name="G3" fmla="+- 21600 0 G2"/>
              <a:gd name="G4" fmla="+/ 5498 21600 2"/>
              <a:gd name="G5" fmla="+/ G1 0 2"/>
              <a:gd name="G6" fmla="*/ 21600 21600 5498"/>
              <a:gd name="G7" fmla="*/ G6 1 2"/>
              <a:gd name="G8" fmla="+- 21600 0 G7"/>
              <a:gd name="G9" fmla="*/ 21600 1 2"/>
              <a:gd name="G10" fmla="+- 5498 0 G9"/>
              <a:gd name="G11" fmla="?: G10 G8 0"/>
              <a:gd name="G12" fmla="?: G10 G7 21600"/>
              <a:gd name="T0" fmla="*/ 18851 w 21600"/>
              <a:gd name="T1" fmla="*/ 10800 h 21600"/>
              <a:gd name="T2" fmla="*/ 10800 w 21600"/>
              <a:gd name="T3" fmla="*/ 21600 h 21600"/>
              <a:gd name="T4" fmla="*/ 2749 w 21600"/>
              <a:gd name="T5" fmla="*/ 10800 h 21600"/>
              <a:gd name="T6" fmla="*/ 10800 w 21600"/>
              <a:gd name="T7" fmla="*/ 0 h 21600"/>
              <a:gd name="T8" fmla="*/ 4549 w 21600"/>
              <a:gd name="T9" fmla="*/ 4549 h 21600"/>
              <a:gd name="T10" fmla="*/ 17051 w 21600"/>
              <a:gd name="T11" fmla="*/ 1705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98" y="21600"/>
                </a:lnTo>
                <a:lnTo>
                  <a:pt x="1610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5" name="Line 7"/>
          <p:cNvSpPr>
            <a:spLocks noChangeShapeType="1"/>
          </p:cNvSpPr>
          <p:nvPr/>
        </p:nvSpPr>
        <p:spPr bwMode="auto">
          <a:xfrm>
            <a:off x="2705100" y="3276600"/>
            <a:ext cx="35909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76" name="Freeform 8"/>
          <p:cNvSpPr>
            <a:spLocks/>
          </p:cNvSpPr>
          <p:nvPr/>
        </p:nvSpPr>
        <p:spPr bwMode="auto">
          <a:xfrm>
            <a:off x="3036888" y="4419600"/>
            <a:ext cx="29432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24" y="0"/>
              </a:cxn>
            </a:cxnLst>
            <a:rect l="0" t="0" r="r" b="b"/>
            <a:pathLst>
              <a:path w="2124" h="1">
                <a:moveTo>
                  <a:pt x="0" y="0"/>
                </a:moveTo>
                <a:lnTo>
                  <a:pt x="2124" y="0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77" name="Text Box 9"/>
          <p:cNvSpPr txBox="1">
            <a:spLocks noChangeArrowheads="1"/>
          </p:cNvSpPr>
          <p:nvPr/>
        </p:nvSpPr>
        <p:spPr bwMode="auto">
          <a:xfrm>
            <a:off x="3276600" y="2438400"/>
            <a:ext cx="2593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Real World Data</a:t>
            </a:r>
          </a:p>
        </p:txBody>
      </p:sp>
      <p:sp>
        <p:nvSpPr>
          <p:cNvPr id="135178" name="Text Box 10"/>
          <p:cNvSpPr txBox="1">
            <a:spLocks noChangeArrowheads="1"/>
          </p:cNvSpPr>
          <p:nvPr/>
        </p:nvSpPr>
        <p:spPr bwMode="auto">
          <a:xfrm>
            <a:off x="3349625" y="4876800"/>
            <a:ext cx="2593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Data Occurrences</a:t>
            </a:r>
          </a:p>
        </p:txBody>
      </p:sp>
      <p:sp>
        <p:nvSpPr>
          <p:cNvPr id="135179" name="Text Box 11"/>
          <p:cNvSpPr txBox="1">
            <a:spLocks noChangeArrowheads="1"/>
          </p:cNvSpPr>
          <p:nvPr/>
        </p:nvSpPr>
        <p:spPr bwMode="auto">
          <a:xfrm>
            <a:off x="3273425" y="3657600"/>
            <a:ext cx="2593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Metadata</a:t>
            </a:r>
          </a:p>
        </p:txBody>
      </p:sp>
      <p:sp>
        <p:nvSpPr>
          <p:cNvPr id="135180" name="AutoShape 12"/>
          <p:cNvSpPr>
            <a:spLocks noChangeArrowheads="1"/>
          </p:cNvSpPr>
          <p:nvPr/>
        </p:nvSpPr>
        <p:spPr bwMode="auto">
          <a:xfrm rot="10800000">
            <a:off x="228600" y="2566988"/>
            <a:ext cx="2438400" cy="1547812"/>
          </a:xfrm>
          <a:prstGeom prst="wedgeEllipseCallout">
            <a:avLst>
              <a:gd name="adj1" fmla="val -61917"/>
              <a:gd name="adj2" fmla="val 55435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eaLnBrk="0" hangingPunct="0"/>
            <a:r>
              <a:rPr lang="en-US" sz="1800">
                <a:solidFill>
                  <a:schemeClr val="accent2"/>
                </a:solidFill>
              </a:rPr>
              <a:t>Entity, Attribute</a:t>
            </a:r>
          </a:p>
          <a:p>
            <a:pPr eaLnBrk="0" hangingPunct="0"/>
            <a:r>
              <a:rPr lang="en-US" sz="1800">
                <a:solidFill>
                  <a:schemeClr val="accent2"/>
                </a:solidFill>
              </a:rPr>
              <a:t>e.g. A student,</a:t>
            </a:r>
          </a:p>
          <a:p>
            <a:pPr eaLnBrk="0" hangingPunct="0"/>
            <a:r>
              <a:rPr lang="en-US" sz="1800">
                <a:solidFill>
                  <a:schemeClr val="accent2"/>
                </a:solidFill>
              </a:rPr>
              <a:t>A class name</a:t>
            </a:r>
          </a:p>
        </p:txBody>
      </p:sp>
      <p:sp>
        <p:nvSpPr>
          <p:cNvPr id="135181" name="AutoShape 13"/>
          <p:cNvSpPr>
            <a:spLocks noChangeArrowheads="1"/>
          </p:cNvSpPr>
          <p:nvPr/>
        </p:nvSpPr>
        <p:spPr bwMode="auto">
          <a:xfrm>
            <a:off x="6248400" y="2667000"/>
            <a:ext cx="2743200" cy="1447800"/>
          </a:xfrm>
          <a:prstGeom prst="wedgeEllipseCallout">
            <a:avLst>
              <a:gd name="adj1" fmla="val -68056"/>
              <a:gd name="adj2" fmla="val 55264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 eaLnBrk="0" hangingPunct="0"/>
            <a:r>
              <a:rPr lang="en-US" sz="1800">
                <a:solidFill>
                  <a:schemeClr val="accent2"/>
                </a:solidFill>
              </a:rPr>
              <a:t>Record type, Data item type e.g. Student record type</a:t>
            </a:r>
          </a:p>
        </p:txBody>
      </p:sp>
      <p:sp>
        <p:nvSpPr>
          <p:cNvPr id="135182" name="AutoShape 14"/>
          <p:cNvSpPr>
            <a:spLocks noChangeArrowheads="1"/>
          </p:cNvSpPr>
          <p:nvPr/>
        </p:nvSpPr>
        <p:spPr bwMode="auto">
          <a:xfrm rot="10800000">
            <a:off x="228600" y="5181600"/>
            <a:ext cx="3505200" cy="1447800"/>
          </a:xfrm>
          <a:prstGeom prst="wedgeEllipseCallout">
            <a:avLst>
              <a:gd name="adj1" fmla="val -47694"/>
              <a:gd name="adj2" fmla="val 70833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l" eaLnBrk="0" hangingPunct="0"/>
            <a:r>
              <a:rPr lang="en-US" sz="1800">
                <a:solidFill>
                  <a:schemeClr val="accent2"/>
                </a:solidFill>
              </a:rPr>
              <a:t>Student record, Data item occurrence e.g. </a:t>
            </a:r>
          </a:p>
          <a:p>
            <a:pPr algn="l" eaLnBrk="0" hangingPunct="0"/>
            <a:r>
              <a:rPr lang="en-US" sz="1800">
                <a:solidFill>
                  <a:schemeClr val="accent2"/>
                </a:solidFill>
              </a:rPr>
              <a:t>‘s001’, ’Amir’, ‘CS101’</a:t>
            </a:r>
          </a:p>
        </p:txBody>
      </p:sp>
    </p:spTree>
    <p:extLst>
      <p:ext uri="{BB962C8B-B14F-4D97-AF65-F5344CB8AC3E}">
        <p14:creationId xmlns:p14="http://schemas.microsoft.com/office/powerpoint/2010/main" val="291616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13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3" grpId="0" animBg="1"/>
      <p:bldP spid="135174" grpId="0" animBg="1"/>
      <p:bldP spid="135175" grpId="0" animBg="1"/>
      <p:bldP spid="135176" grpId="0" animBg="1"/>
      <p:bldP spid="135177" grpId="0"/>
      <p:bldP spid="135178" grpId="0"/>
      <p:bldP spid="135179" grpId="0"/>
      <p:bldP spid="135180" grpId="0" animBg="1"/>
      <p:bldP spid="135181" grpId="0" animBg="1"/>
      <p:bldP spid="1351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5" name="Picture 7" descr="j02330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09600"/>
            <a:ext cx="2574925" cy="2614613"/>
          </a:xfrm>
          <a:prstGeom prst="rect">
            <a:avLst/>
          </a:prstGeom>
          <a:noFill/>
        </p:spPr>
      </p:pic>
      <p:pic>
        <p:nvPicPr>
          <p:cNvPr id="155656" name="Picture 8" descr="j0283209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219200"/>
            <a:ext cx="2490788" cy="2436813"/>
          </a:xfrm>
          <a:prstGeom prst="rect">
            <a:avLst/>
          </a:prstGeom>
          <a:noFill/>
        </p:spPr>
      </p:pic>
      <p:grpSp>
        <p:nvGrpSpPr>
          <p:cNvPr id="155685" name="Group 37"/>
          <p:cNvGrpSpPr>
            <a:grpSpLocks/>
          </p:cNvGrpSpPr>
          <p:nvPr/>
        </p:nvGrpSpPr>
        <p:grpSpPr bwMode="auto">
          <a:xfrm>
            <a:off x="609600" y="-6350"/>
            <a:ext cx="6858000" cy="1606550"/>
            <a:chOff x="384" y="-4"/>
            <a:chExt cx="4320" cy="1012"/>
          </a:xfrm>
        </p:grpSpPr>
        <p:sp>
          <p:nvSpPr>
            <p:cNvPr id="155658" name="AutoShape 10"/>
            <p:cNvSpPr>
              <a:spLocks noChangeArrowheads="1"/>
            </p:cNvSpPr>
            <p:nvPr/>
          </p:nvSpPr>
          <p:spPr bwMode="auto">
            <a:xfrm>
              <a:off x="1920" y="0"/>
              <a:ext cx="2784" cy="1008"/>
            </a:xfrm>
            <a:prstGeom prst="wedgeEllipseCallout">
              <a:avLst>
                <a:gd name="adj1" fmla="val -63685"/>
                <a:gd name="adj2" fmla="val 21231"/>
              </a:avLst>
            </a:prstGeom>
            <a:noFill/>
            <a:ln w="127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8000"/>
            </a:p>
          </p:txBody>
        </p:sp>
        <p:sp>
          <p:nvSpPr>
            <p:cNvPr id="155659" name="Text Box 11"/>
            <p:cNvSpPr txBox="1">
              <a:spLocks noChangeArrowheads="1"/>
            </p:cNvSpPr>
            <p:nvPr/>
          </p:nvSpPr>
          <p:spPr bwMode="auto">
            <a:xfrm>
              <a:off x="2352" y="288"/>
              <a:ext cx="2237" cy="4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name, </a:t>
              </a:r>
              <a:r>
                <a:rPr lang="en-US" dirty="0" smtClean="0">
                  <a:solidFill>
                    <a:srgbClr val="FFFF00"/>
                  </a:solidFill>
                </a:rPr>
                <a:t>age, </a:t>
              </a:r>
              <a:r>
                <a:rPr lang="en-US" dirty="0" err="1">
                  <a:solidFill>
                    <a:srgbClr val="FFFF00"/>
                  </a:solidFill>
                </a:rPr>
                <a:t>sal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55660" name="Text Box 12"/>
            <p:cNvSpPr txBox="1">
              <a:spLocks noChangeArrowheads="1"/>
            </p:cNvSpPr>
            <p:nvPr/>
          </p:nvSpPr>
          <p:spPr bwMode="auto">
            <a:xfrm>
              <a:off x="384" y="-4"/>
              <a:ext cx="1539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00"/>
                  </a:solidFill>
                </a:rPr>
                <a:t>Employee</a:t>
              </a:r>
            </a:p>
          </p:txBody>
        </p:sp>
      </p:grpSp>
      <p:sp>
        <p:nvSpPr>
          <p:cNvPr id="155661" name="Text Box 13"/>
          <p:cNvSpPr txBox="1">
            <a:spLocks noChangeArrowheads="1"/>
          </p:cNvSpPr>
          <p:nvPr/>
        </p:nvSpPr>
        <p:spPr bwMode="auto">
          <a:xfrm>
            <a:off x="5484813" y="1524000"/>
            <a:ext cx="3659187" cy="2530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FF00"/>
                </a:solidFill>
              </a:rPr>
              <a:t>Emp</a:t>
            </a:r>
          </a:p>
          <a:p>
            <a:pPr algn="l"/>
            <a:r>
              <a:rPr lang="en-US">
                <a:solidFill>
                  <a:srgbClr val="FFFF00"/>
                </a:solidFill>
              </a:rPr>
              <a:t>Name   text</a:t>
            </a:r>
          </a:p>
          <a:p>
            <a:pPr algn="l"/>
            <a:r>
              <a:rPr lang="en-US">
                <a:solidFill>
                  <a:srgbClr val="FFFF00"/>
                </a:solidFill>
              </a:rPr>
              <a:t>Age      number</a:t>
            </a:r>
          </a:p>
          <a:p>
            <a:pPr algn="l"/>
            <a:r>
              <a:rPr lang="en-US">
                <a:solidFill>
                  <a:srgbClr val="FFFF00"/>
                </a:solidFill>
              </a:rPr>
              <a:t>Sal       number</a:t>
            </a:r>
          </a:p>
        </p:txBody>
      </p:sp>
      <p:graphicFrame>
        <p:nvGraphicFramePr>
          <p:cNvPr id="155684" name="Group 36"/>
          <p:cNvGraphicFramePr>
            <a:graphicFrameLocks noGrp="1"/>
          </p:cNvGraphicFramePr>
          <p:nvPr/>
        </p:nvGraphicFramePr>
        <p:xfrm>
          <a:off x="609600" y="3962400"/>
          <a:ext cx="6781800" cy="2895601"/>
        </p:xfrm>
        <a:graphic>
          <a:graphicData uri="http://schemas.openxmlformats.org/drawingml/2006/table">
            <a:tbl>
              <a:tblPr/>
              <a:tblGrid>
                <a:gridCol w="3849688"/>
                <a:gridCol w="1560512"/>
                <a:gridCol w="1371600"/>
              </a:tblGrid>
              <a:tr h="782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Malik Sharif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Sh. M. Akmal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M. A. Butt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Malik Junaid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09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5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5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543800" cy="457200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Levels of Data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</a:rPr>
              <a:t>Real-world </a:t>
            </a:r>
            <a:r>
              <a:rPr lang="en-US" sz="3200" dirty="0" smtClean="0">
                <a:solidFill>
                  <a:srgbClr val="FFFF00"/>
                </a:solidFill>
              </a:rPr>
              <a:t>data</a:t>
            </a:r>
          </a:p>
          <a:p>
            <a:pPr lvl="2">
              <a:lnSpc>
                <a:spcPct val="150000"/>
              </a:lnSpc>
              <a:buClr>
                <a:srgbClr val="FFFF00"/>
              </a:buClr>
              <a:buNone/>
            </a:pPr>
            <a:r>
              <a:rPr lang="en-US" sz="1800" dirty="0" smtClean="0">
                <a:solidFill>
                  <a:srgbClr val="FFFF00"/>
                </a:solidFill>
              </a:rPr>
              <a:t>Student (Name, DOB, Class)</a:t>
            </a:r>
            <a:endParaRPr lang="en-US" sz="18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FFFF00"/>
                </a:solidFill>
              </a:rPr>
              <a:t>Metadata</a:t>
            </a:r>
          </a:p>
          <a:p>
            <a:pPr lvl="2">
              <a:lnSpc>
                <a:spcPct val="150000"/>
              </a:lnSpc>
              <a:buClr>
                <a:srgbClr val="FFFF00"/>
              </a:buClr>
              <a:buNone/>
            </a:pPr>
            <a:r>
              <a:rPr lang="en-US" sz="1800" dirty="0" smtClean="0">
                <a:solidFill>
                  <a:srgbClr val="FFFF00"/>
                </a:solidFill>
              </a:rPr>
              <a:t>Name , Character Type, 25 character size field, </a:t>
            </a:r>
          </a:p>
          <a:p>
            <a:pPr lvl="2">
              <a:lnSpc>
                <a:spcPct val="150000"/>
              </a:lnSpc>
              <a:buClr>
                <a:srgbClr val="FFFF00"/>
              </a:buClr>
              <a:buNone/>
            </a:pPr>
            <a:r>
              <a:rPr lang="en-US" sz="1800" dirty="0" smtClean="0">
                <a:solidFill>
                  <a:srgbClr val="FFFF00"/>
                </a:solidFill>
              </a:rPr>
              <a:t>  DOB,   Date type,  8 bytes size </a:t>
            </a:r>
          </a:p>
          <a:p>
            <a:pPr lvl="2">
              <a:lnSpc>
                <a:spcPct val="150000"/>
              </a:lnSpc>
              <a:buClr>
                <a:srgbClr val="FFFF00"/>
              </a:buClr>
              <a:buNone/>
            </a:pPr>
            <a:r>
              <a:rPr lang="en-US" sz="1800" dirty="0" smtClean="0">
                <a:solidFill>
                  <a:srgbClr val="FFFF00"/>
                </a:solidFill>
              </a:rPr>
              <a:t>  Class,   Alpha Numeric,  8 byte size field </a:t>
            </a:r>
            <a:endParaRPr lang="en-US" sz="18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</a:rPr>
              <a:t>Data </a:t>
            </a:r>
            <a:r>
              <a:rPr lang="en-US" sz="3200" dirty="0" smtClean="0">
                <a:solidFill>
                  <a:srgbClr val="FFFF00"/>
                </a:solidFill>
              </a:rPr>
              <a:t>Occurrence</a:t>
            </a:r>
          </a:p>
          <a:p>
            <a:pPr lvl="2">
              <a:lnSpc>
                <a:spcPct val="150000"/>
              </a:lnSpc>
              <a:buClr>
                <a:srgbClr val="FFFF00"/>
              </a:buClr>
              <a:buNone/>
            </a:pPr>
            <a:r>
              <a:rPr lang="en-US" sz="1800" dirty="0" smtClean="0">
                <a:solidFill>
                  <a:srgbClr val="FFFF00"/>
                </a:solidFill>
              </a:rPr>
              <a:t>Name	  	DOB    		Class </a:t>
            </a:r>
          </a:p>
          <a:p>
            <a:pPr lvl="2">
              <a:lnSpc>
                <a:spcPct val="150000"/>
              </a:lnSpc>
              <a:buClr>
                <a:srgbClr val="FFFF00"/>
              </a:buClr>
              <a:buNone/>
            </a:pPr>
            <a:r>
              <a:rPr lang="en-US" sz="1800" dirty="0" smtClean="0">
                <a:solidFill>
                  <a:srgbClr val="FFFF00"/>
                </a:solidFill>
              </a:rPr>
              <a:t>Ali   		20/8/1994   	BS-I </a:t>
            </a:r>
          </a:p>
          <a:p>
            <a:pPr lvl="2">
              <a:lnSpc>
                <a:spcPct val="150000"/>
              </a:lnSpc>
              <a:buClr>
                <a:srgbClr val="FFFF00"/>
              </a:buClr>
              <a:buNone/>
            </a:pPr>
            <a:r>
              <a:rPr lang="en-US" sz="1800" dirty="0" smtClean="0">
                <a:solidFill>
                  <a:srgbClr val="FFFF00"/>
                </a:solidFill>
              </a:rPr>
              <a:t>Amir   		22/3/1993  	 BS-II  etc…</a:t>
            </a: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itchFamily="2" charset="2"/>
              <a:buChar char="Ø"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69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sz="8800">
                <a:solidFill>
                  <a:srgbClr val="FFFF00"/>
                </a:solidFill>
              </a:rPr>
              <a:t>Database Users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209800"/>
            <a:ext cx="8686800" cy="3505200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FF00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Application Programmers</a:t>
            </a:r>
          </a:p>
          <a:p>
            <a:pPr>
              <a:buClr>
                <a:srgbClr val="FFFF00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End Users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Naïve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Sophisticated 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buClr>
                <a:srgbClr val="FFFF00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Database Administrator (DBA)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	A </a:t>
            </a:r>
            <a:r>
              <a:rPr lang="en-US" dirty="0">
                <a:solidFill>
                  <a:srgbClr val="FFFF00"/>
                </a:solidFill>
              </a:rPr>
              <a:t>person who has central control over data and </a:t>
            </a:r>
            <a:r>
              <a:rPr lang="en-US" dirty="0" smtClean="0">
                <a:solidFill>
                  <a:srgbClr val="FFFF00"/>
                </a:solidFill>
              </a:rPr>
              <a:t>	programs </a:t>
            </a:r>
            <a:r>
              <a:rPr lang="en-US" dirty="0">
                <a:solidFill>
                  <a:srgbClr val="FFFF00"/>
                </a:solidFill>
              </a:rPr>
              <a:t>that access this data</a:t>
            </a:r>
          </a:p>
        </p:txBody>
      </p:sp>
    </p:spTree>
    <p:extLst>
      <p:ext uri="{BB962C8B-B14F-4D97-AF65-F5344CB8AC3E}">
        <p14:creationId xmlns:p14="http://schemas.microsoft.com/office/powerpoint/2010/main" val="400866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Def  1:</a:t>
            </a:r>
            <a:r>
              <a:rPr lang="en-US" dirty="0" smtClean="0"/>
              <a:t>  A  shared  collection  of  logically  related  data,  designed  to  meet  the  information needs of multiple users in an organization.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Def  2: </a:t>
            </a:r>
            <a:r>
              <a:rPr lang="en-US" dirty="0" smtClean="0"/>
              <a:t>A collection of information organized </a:t>
            </a:r>
            <a:r>
              <a:rPr lang="en-US" smtClean="0"/>
              <a:t>and  presented </a:t>
            </a:r>
            <a:r>
              <a:rPr lang="en-US" dirty="0" smtClean="0"/>
              <a:t>to serve a specific purpose. 			(A telephone book is a common database.)    A computerized database is an updated, organized  file  of  machine  readable  information  that  is  rapidly  searched  and retrieved by computer.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0" y="457200"/>
            <a:ext cx="899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8000" b="1">
                <a:solidFill>
                  <a:srgbClr val="FFFF00"/>
                </a:solidFill>
              </a:rPr>
              <a:t>Functions of DBA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228600" y="1981200"/>
            <a:ext cx="8686800" cy="4648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4400" b="1">
                <a:solidFill>
                  <a:srgbClr val="FFFF00"/>
                </a:solidFill>
              </a:rPr>
              <a:t>Schema definition</a:t>
            </a:r>
          </a:p>
          <a:p>
            <a:pPr marL="342900" indent="-342900" algn="l">
              <a:spcBef>
                <a:spcPct val="20000"/>
              </a:spcBef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4400" b="1">
                <a:solidFill>
                  <a:srgbClr val="FFFF00"/>
                </a:solidFill>
              </a:rPr>
              <a:t>Granting data access</a:t>
            </a:r>
          </a:p>
          <a:p>
            <a:pPr marL="342900" indent="-342900" algn="l">
              <a:spcBef>
                <a:spcPct val="20000"/>
              </a:spcBef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4400" b="1">
                <a:solidFill>
                  <a:srgbClr val="FFFF00"/>
                </a:solidFill>
              </a:rPr>
              <a:t>Routine Maintenance  </a:t>
            </a:r>
          </a:p>
          <a:p>
            <a:pPr marL="742950" lvl="1" indent="-285750" algn="l">
              <a:spcBef>
                <a:spcPct val="20000"/>
              </a:spcBef>
              <a:buClr>
                <a:srgbClr val="FFFF00"/>
              </a:buClr>
              <a:buFont typeface="Wingdings" pitchFamily="2" charset="2"/>
              <a:buChar char="§"/>
            </a:pPr>
            <a:r>
              <a:rPr lang="en-US" b="1">
                <a:solidFill>
                  <a:srgbClr val="FFFF00"/>
                </a:solidFill>
              </a:rPr>
              <a:t>Backups</a:t>
            </a:r>
          </a:p>
          <a:p>
            <a:pPr marL="742950" lvl="1" indent="-285750" algn="l">
              <a:spcBef>
                <a:spcPct val="20000"/>
              </a:spcBef>
              <a:buClr>
                <a:srgbClr val="FFFF00"/>
              </a:buClr>
              <a:buFont typeface="Wingdings" pitchFamily="2" charset="2"/>
              <a:buChar char="§"/>
            </a:pPr>
            <a:r>
              <a:rPr lang="en-US" b="1">
                <a:solidFill>
                  <a:srgbClr val="FFFF00"/>
                </a:solidFill>
              </a:rPr>
              <a:t>Monitoring disk space</a:t>
            </a:r>
          </a:p>
          <a:p>
            <a:pPr marL="742950" lvl="1" indent="-285750" algn="l">
              <a:spcBef>
                <a:spcPct val="20000"/>
              </a:spcBef>
              <a:buClr>
                <a:srgbClr val="FFFF00"/>
              </a:buClr>
              <a:buFont typeface="Wingdings" pitchFamily="2" charset="2"/>
              <a:buChar char="§"/>
            </a:pPr>
            <a:r>
              <a:rPr lang="en-US" b="1">
                <a:solidFill>
                  <a:srgbClr val="FFFF00"/>
                </a:solidFill>
              </a:rPr>
              <a:t>Monitoring jobs running</a:t>
            </a:r>
          </a:p>
        </p:txBody>
      </p:sp>
    </p:spTree>
    <p:extLst>
      <p:ext uri="{BB962C8B-B14F-4D97-AF65-F5344CB8AC3E}">
        <p14:creationId xmlns:p14="http://schemas.microsoft.com/office/powerpoint/2010/main" val="33151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ln/>
        </p:spPr>
        <p:txBody>
          <a:bodyPr/>
          <a:lstStyle/>
          <a:p>
            <a:r>
              <a:rPr lang="en-US" sz="6600" dirty="0">
                <a:solidFill>
                  <a:srgbClr val="FFFF00"/>
                </a:solidFill>
              </a:rPr>
              <a:t>Typical Components</a:t>
            </a:r>
          </a:p>
        </p:txBody>
      </p:sp>
      <p:grpSp>
        <p:nvGrpSpPr>
          <p:cNvPr id="82984" name="Group 40"/>
          <p:cNvGrpSpPr>
            <a:grpSpLocks/>
          </p:cNvGrpSpPr>
          <p:nvPr/>
        </p:nvGrpSpPr>
        <p:grpSpPr bwMode="auto">
          <a:xfrm>
            <a:off x="2438400" y="3733800"/>
            <a:ext cx="2654300" cy="2438400"/>
            <a:chOff x="1536" y="2352"/>
            <a:chExt cx="1672" cy="1536"/>
          </a:xfrm>
        </p:grpSpPr>
        <p:sp>
          <p:nvSpPr>
            <p:cNvPr id="82949" name="Text Box 5"/>
            <p:cNvSpPr txBox="1">
              <a:spLocks noChangeArrowheads="1"/>
            </p:cNvSpPr>
            <p:nvPr/>
          </p:nvSpPr>
          <p:spPr bwMode="auto">
            <a:xfrm>
              <a:off x="1536" y="2352"/>
              <a:ext cx="1200" cy="294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FFFF00"/>
                  </a:solidFill>
                  <a:latin typeface="Tahoma" pitchFamily="34" charset="0"/>
                </a:rPr>
                <a:t>DBMS</a:t>
              </a:r>
            </a:p>
          </p:txBody>
        </p:sp>
        <p:grpSp>
          <p:nvGrpSpPr>
            <p:cNvPr id="82983" name="Group 39"/>
            <p:cNvGrpSpPr>
              <a:grpSpLocks/>
            </p:cNvGrpSpPr>
            <p:nvPr/>
          </p:nvGrpSpPr>
          <p:grpSpPr bwMode="auto">
            <a:xfrm>
              <a:off x="1584" y="2640"/>
              <a:ext cx="1624" cy="1248"/>
              <a:chOff x="1584" y="2640"/>
              <a:chExt cx="1624" cy="1248"/>
            </a:xfrm>
          </p:grpSpPr>
          <p:sp>
            <p:nvSpPr>
              <p:cNvPr id="82948" name="Text Box 4"/>
              <p:cNvSpPr txBox="1">
                <a:spLocks noChangeArrowheads="1"/>
              </p:cNvSpPr>
              <p:nvPr/>
            </p:nvSpPr>
            <p:spPr bwMode="auto">
              <a:xfrm>
                <a:off x="1632" y="3408"/>
                <a:ext cx="912" cy="294"/>
              </a:xfrm>
              <a:prstGeom prst="rect">
                <a:avLst/>
              </a:prstGeom>
              <a:noFill/>
              <a:ln w="9525" cap="rnd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400">
                    <a:solidFill>
                      <a:srgbClr val="FFFF00"/>
                    </a:solidFill>
                    <a:latin typeface="Tahoma" pitchFamily="34" charset="0"/>
                  </a:rPr>
                  <a:t>Database</a:t>
                </a:r>
              </a:p>
            </p:txBody>
          </p:sp>
          <p:sp>
            <p:nvSpPr>
              <p:cNvPr id="82947" name="AutoShape 3"/>
              <p:cNvSpPr>
                <a:spLocks noChangeArrowheads="1"/>
              </p:cNvSpPr>
              <p:nvPr/>
            </p:nvSpPr>
            <p:spPr bwMode="auto">
              <a:xfrm>
                <a:off x="1584" y="3120"/>
                <a:ext cx="1008" cy="768"/>
              </a:xfrm>
              <a:prstGeom prst="can">
                <a:avLst>
                  <a:gd name="adj" fmla="val 25000"/>
                </a:avLst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50" name="Line 6"/>
              <p:cNvSpPr>
                <a:spLocks noChangeShapeType="1"/>
              </p:cNvSpPr>
              <p:nvPr/>
            </p:nvSpPr>
            <p:spPr bwMode="auto">
              <a:xfrm>
                <a:off x="2104" y="2640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951" name="Text Box 7"/>
              <p:cNvSpPr txBox="1">
                <a:spLocks noChangeArrowheads="1"/>
              </p:cNvSpPr>
              <p:nvPr/>
            </p:nvSpPr>
            <p:spPr bwMode="auto">
              <a:xfrm>
                <a:off x="2152" y="2784"/>
                <a:ext cx="1056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>
                    <a:solidFill>
                      <a:srgbClr val="FFFF00"/>
                    </a:solidFill>
                    <a:latin typeface="Tahoma" pitchFamily="34" charset="0"/>
                  </a:rPr>
                  <a:t>“How” to get</a:t>
                </a:r>
              </a:p>
            </p:txBody>
          </p:sp>
        </p:grpSp>
      </p:grpSp>
      <p:grpSp>
        <p:nvGrpSpPr>
          <p:cNvPr id="82978" name="Group 34"/>
          <p:cNvGrpSpPr>
            <a:grpSpLocks/>
          </p:cNvGrpSpPr>
          <p:nvPr/>
        </p:nvGrpSpPr>
        <p:grpSpPr bwMode="auto">
          <a:xfrm>
            <a:off x="1752600" y="2590800"/>
            <a:ext cx="3352800" cy="1143000"/>
            <a:chOff x="1104" y="1632"/>
            <a:chExt cx="2112" cy="720"/>
          </a:xfrm>
        </p:grpSpPr>
        <p:sp>
          <p:nvSpPr>
            <p:cNvPr id="82952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12" cy="294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FFFF00"/>
                  </a:solidFill>
                  <a:latin typeface="Tahoma" pitchFamily="34" charset="0"/>
                </a:rPr>
                <a:t>Application Programs</a:t>
              </a:r>
            </a:p>
          </p:txBody>
        </p:sp>
        <p:sp>
          <p:nvSpPr>
            <p:cNvPr id="82953" name="Line 9"/>
            <p:cNvSpPr>
              <a:spLocks noChangeShapeType="1"/>
            </p:cNvSpPr>
            <p:nvPr/>
          </p:nvSpPr>
          <p:spPr bwMode="auto">
            <a:xfrm>
              <a:off x="2112" y="1920"/>
              <a:ext cx="0" cy="43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954" name="Text Box 10"/>
            <p:cNvSpPr txBox="1">
              <a:spLocks noChangeArrowheads="1"/>
            </p:cNvSpPr>
            <p:nvPr/>
          </p:nvSpPr>
          <p:spPr bwMode="auto">
            <a:xfrm>
              <a:off x="2160" y="2064"/>
              <a:ext cx="1056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 dirty="0">
                  <a:solidFill>
                    <a:srgbClr val="FFFF00"/>
                  </a:solidFill>
                  <a:latin typeface="Tahoma" pitchFamily="34" charset="0"/>
                </a:rPr>
                <a:t>“What” to get</a:t>
              </a:r>
            </a:p>
          </p:txBody>
        </p:sp>
      </p:grpSp>
      <p:grpSp>
        <p:nvGrpSpPr>
          <p:cNvPr id="82987" name="Group 43"/>
          <p:cNvGrpSpPr>
            <a:grpSpLocks/>
          </p:cNvGrpSpPr>
          <p:nvPr/>
        </p:nvGrpSpPr>
        <p:grpSpPr bwMode="auto">
          <a:xfrm>
            <a:off x="3352800" y="1600200"/>
            <a:ext cx="4724400" cy="990600"/>
            <a:chOff x="2112" y="1008"/>
            <a:chExt cx="2976" cy="624"/>
          </a:xfrm>
        </p:grpSpPr>
        <p:sp>
          <p:nvSpPr>
            <p:cNvPr id="82955" name="Text Box 11"/>
            <p:cNvSpPr txBox="1">
              <a:spLocks noChangeArrowheads="1"/>
            </p:cNvSpPr>
            <p:nvPr/>
          </p:nvSpPr>
          <p:spPr bwMode="auto">
            <a:xfrm>
              <a:off x="4032" y="1056"/>
              <a:ext cx="10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solidFill>
                    <a:srgbClr val="FFFF00"/>
                  </a:solidFill>
                  <a:latin typeface="Tahoma" pitchFamily="34" charset="0"/>
                </a:rPr>
                <a:t> End users</a:t>
              </a:r>
            </a:p>
          </p:txBody>
        </p:sp>
        <p:sp>
          <p:nvSpPr>
            <p:cNvPr id="82956" name="Oval 12"/>
            <p:cNvSpPr>
              <a:spLocks noChangeArrowheads="1"/>
            </p:cNvSpPr>
            <p:nvPr/>
          </p:nvSpPr>
          <p:spPr bwMode="auto">
            <a:xfrm>
              <a:off x="4032" y="1008"/>
              <a:ext cx="912" cy="288"/>
            </a:xfrm>
            <a:prstGeom prst="ellips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7" name="Line 13"/>
            <p:cNvSpPr>
              <a:spLocks noChangeShapeType="1"/>
            </p:cNvSpPr>
            <p:nvPr/>
          </p:nvSpPr>
          <p:spPr bwMode="auto">
            <a:xfrm flipH="1">
              <a:off x="2112" y="1248"/>
              <a:ext cx="1872" cy="38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958" name="Text Box 14"/>
            <p:cNvSpPr txBox="1">
              <a:spLocks noChangeArrowheads="1"/>
            </p:cNvSpPr>
            <p:nvPr/>
          </p:nvSpPr>
          <p:spPr bwMode="auto">
            <a:xfrm>
              <a:off x="2880" y="1152"/>
              <a:ext cx="1056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FF00"/>
                  </a:solidFill>
                  <a:latin typeface="Tahoma" pitchFamily="34" charset="0"/>
                </a:rPr>
                <a:t>interact</a:t>
              </a:r>
            </a:p>
          </p:txBody>
        </p:sp>
      </p:grpSp>
      <p:grpSp>
        <p:nvGrpSpPr>
          <p:cNvPr id="82989" name="Group 45"/>
          <p:cNvGrpSpPr>
            <a:grpSpLocks/>
          </p:cNvGrpSpPr>
          <p:nvPr/>
        </p:nvGrpSpPr>
        <p:grpSpPr bwMode="auto">
          <a:xfrm>
            <a:off x="5029200" y="2514600"/>
            <a:ext cx="3124200" cy="833438"/>
            <a:chOff x="3168" y="1584"/>
            <a:chExt cx="1968" cy="525"/>
          </a:xfrm>
        </p:grpSpPr>
        <p:sp>
          <p:nvSpPr>
            <p:cNvPr id="82959" name="Text Box 15"/>
            <p:cNvSpPr txBox="1">
              <a:spLocks noChangeArrowheads="1"/>
            </p:cNvSpPr>
            <p:nvPr/>
          </p:nvSpPr>
          <p:spPr bwMode="auto">
            <a:xfrm>
              <a:off x="3792" y="1584"/>
              <a:ext cx="1344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FF00"/>
                  </a:solidFill>
                  <a:latin typeface="Tahoma" pitchFamily="34" charset="0"/>
                </a:rPr>
                <a:t>Application Programmers</a:t>
              </a:r>
            </a:p>
          </p:txBody>
        </p:sp>
        <p:sp>
          <p:nvSpPr>
            <p:cNvPr id="82960" name="Oval 16"/>
            <p:cNvSpPr>
              <a:spLocks noChangeArrowheads="1"/>
            </p:cNvSpPr>
            <p:nvPr/>
          </p:nvSpPr>
          <p:spPr bwMode="auto">
            <a:xfrm>
              <a:off x="3840" y="1584"/>
              <a:ext cx="1200" cy="432"/>
            </a:xfrm>
            <a:prstGeom prst="ellips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5" name="Line 21"/>
            <p:cNvSpPr>
              <a:spLocks noChangeShapeType="1"/>
            </p:cNvSpPr>
            <p:nvPr/>
          </p:nvSpPr>
          <p:spPr bwMode="auto">
            <a:xfrm flipH="1">
              <a:off x="3216" y="1824"/>
              <a:ext cx="57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966" name="Text Box 22"/>
            <p:cNvSpPr txBox="1">
              <a:spLocks noChangeArrowheads="1"/>
            </p:cNvSpPr>
            <p:nvPr/>
          </p:nvSpPr>
          <p:spPr bwMode="auto">
            <a:xfrm>
              <a:off x="3168" y="1872"/>
              <a:ext cx="720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FF00"/>
                  </a:solidFill>
                  <a:latin typeface="Tahoma" pitchFamily="34" charset="0"/>
                </a:rPr>
                <a:t>  develop</a:t>
              </a:r>
            </a:p>
          </p:txBody>
        </p:sp>
      </p:grpSp>
      <p:grpSp>
        <p:nvGrpSpPr>
          <p:cNvPr id="82979" name="Group 35"/>
          <p:cNvGrpSpPr>
            <a:grpSpLocks/>
          </p:cNvGrpSpPr>
          <p:nvPr/>
        </p:nvGrpSpPr>
        <p:grpSpPr bwMode="auto">
          <a:xfrm>
            <a:off x="4114800" y="5029200"/>
            <a:ext cx="4267200" cy="762000"/>
            <a:chOff x="2592" y="3168"/>
            <a:chExt cx="2688" cy="480"/>
          </a:xfrm>
        </p:grpSpPr>
        <p:sp>
          <p:nvSpPr>
            <p:cNvPr id="82963" name="Text Box 19"/>
            <p:cNvSpPr txBox="1">
              <a:spLocks noChangeArrowheads="1"/>
            </p:cNvSpPr>
            <p:nvPr/>
          </p:nvSpPr>
          <p:spPr bwMode="auto">
            <a:xfrm>
              <a:off x="4032" y="3168"/>
              <a:ext cx="1248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rgbClr val="FFFF00"/>
                  </a:solidFill>
                  <a:latin typeface="Tahoma" pitchFamily="34" charset="0"/>
                </a:rPr>
                <a:t>   Database</a:t>
              </a:r>
            </a:p>
            <a:p>
              <a:pPr algn="l"/>
              <a:r>
                <a:rPr lang="en-US" sz="2000">
                  <a:solidFill>
                    <a:srgbClr val="FFFF00"/>
                  </a:solidFill>
                  <a:latin typeface="Tahoma" pitchFamily="34" charset="0"/>
                </a:rPr>
                <a:t>   Designers</a:t>
              </a:r>
            </a:p>
          </p:txBody>
        </p:sp>
        <p:sp>
          <p:nvSpPr>
            <p:cNvPr id="82964" name="Oval 20"/>
            <p:cNvSpPr>
              <a:spLocks noChangeArrowheads="1"/>
            </p:cNvSpPr>
            <p:nvPr/>
          </p:nvSpPr>
          <p:spPr bwMode="auto">
            <a:xfrm>
              <a:off x="4080" y="3168"/>
              <a:ext cx="1056" cy="480"/>
            </a:xfrm>
            <a:prstGeom prst="ellips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9" name="Text Box 25"/>
            <p:cNvSpPr txBox="1">
              <a:spLocks noChangeArrowheads="1"/>
            </p:cNvSpPr>
            <p:nvPr/>
          </p:nvSpPr>
          <p:spPr bwMode="auto">
            <a:xfrm>
              <a:off x="2976" y="3360"/>
              <a:ext cx="1056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FF00"/>
                  </a:solidFill>
                  <a:latin typeface="Tahoma" pitchFamily="34" charset="0"/>
                </a:rPr>
                <a:t>design</a:t>
              </a:r>
            </a:p>
          </p:txBody>
        </p:sp>
        <p:sp>
          <p:nvSpPr>
            <p:cNvPr id="82970" name="Line 26"/>
            <p:cNvSpPr>
              <a:spLocks noChangeShapeType="1"/>
            </p:cNvSpPr>
            <p:nvPr/>
          </p:nvSpPr>
          <p:spPr bwMode="auto">
            <a:xfrm flipH="1">
              <a:off x="2592" y="3408"/>
              <a:ext cx="139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2971" name="Rectangle 27"/>
          <p:cNvSpPr>
            <a:spLocks noChangeArrowheads="1"/>
          </p:cNvSpPr>
          <p:nvPr/>
        </p:nvSpPr>
        <p:spPr bwMode="auto">
          <a:xfrm>
            <a:off x="1676400" y="2362200"/>
            <a:ext cx="3505200" cy="2133600"/>
          </a:xfrm>
          <a:prstGeom prst="rect">
            <a:avLst/>
          </a:prstGeom>
          <a:noFill/>
          <a:ln w="76200">
            <a:solidFill>
              <a:srgbClr val="0000CC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>
              <a:solidFill>
                <a:srgbClr val="0000FF"/>
              </a:solidFill>
            </a:endParaRPr>
          </a:p>
        </p:txBody>
      </p:sp>
      <p:sp>
        <p:nvSpPr>
          <p:cNvPr id="82972" name="Text Box 28"/>
          <p:cNvSpPr txBox="1">
            <a:spLocks noChangeArrowheads="1"/>
          </p:cNvSpPr>
          <p:nvPr/>
        </p:nvSpPr>
        <p:spPr bwMode="auto">
          <a:xfrm>
            <a:off x="990600" y="1828800"/>
            <a:ext cx="1828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chemeClr val="accent3">
                    <a:lumMod val="60000"/>
                    <a:lumOff val="40000"/>
                  </a:schemeClr>
                </a:solidFill>
                <a:latin typeface="Tahoma" pitchFamily="34" charset="0"/>
              </a:rPr>
              <a:t>Software</a:t>
            </a:r>
          </a:p>
        </p:txBody>
      </p:sp>
      <p:sp>
        <p:nvSpPr>
          <p:cNvPr id="82973" name="Rectangle 29"/>
          <p:cNvSpPr>
            <a:spLocks noChangeArrowheads="1"/>
          </p:cNvSpPr>
          <p:nvPr/>
        </p:nvSpPr>
        <p:spPr bwMode="auto">
          <a:xfrm>
            <a:off x="5715000" y="1600200"/>
            <a:ext cx="2667000" cy="4343400"/>
          </a:xfrm>
          <a:prstGeom prst="rect">
            <a:avLst/>
          </a:prstGeom>
          <a:noFill/>
          <a:ln w="7620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82974" name="Text Box 30"/>
          <p:cNvSpPr txBox="1">
            <a:spLocks noChangeArrowheads="1"/>
          </p:cNvSpPr>
          <p:nvPr/>
        </p:nvSpPr>
        <p:spPr bwMode="auto">
          <a:xfrm>
            <a:off x="5715000" y="5943600"/>
            <a:ext cx="1828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chemeClr val="accent3">
                    <a:lumMod val="60000"/>
                    <a:lumOff val="40000"/>
                  </a:schemeClr>
                </a:solidFill>
                <a:latin typeface="Tahoma" pitchFamily="34" charset="0"/>
              </a:rPr>
              <a:t>Users</a:t>
            </a:r>
          </a:p>
        </p:txBody>
      </p:sp>
      <p:sp>
        <p:nvSpPr>
          <p:cNvPr id="82975" name="Rectangle 31"/>
          <p:cNvSpPr>
            <a:spLocks noChangeArrowheads="1"/>
          </p:cNvSpPr>
          <p:nvPr/>
        </p:nvSpPr>
        <p:spPr bwMode="auto">
          <a:xfrm>
            <a:off x="1676400" y="4876800"/>
            <a:ext cx="2590800" cy="1371600"/>
          </a:xfrm>
          <a:prstGeom prst="rect">
            <a:avLst/>
          </a:prstGeom>
          <a:noFill/>
          <a:ln w="76200">
            <a:solidFill>
              <a:schemeClr val="folHlink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76" name="Text Box 32"/>
          <p:cNvSpPr txBox="1">
            <a:spLocks noChangeArrowheads="1"/>
          </p:cNvSpPr>
          <p:nvPr/>
        </p:nvSpPr>
        <p:spPr bwMode="auto">
          <a:xfrm>
            <a:off x="762000" y="4495800"/>
            <a:ext cx="1828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ahoma" pitchFamily="34" charset="0"/>
              </a:rPr>
              <a:t>Data</a:t>
            </a:r>
          </a:p>
        </p:txBody>
      </p:sp>
      <p:grpSp>
        <p:nvGrpSpPr>
          <p:cNvPr id="82988" name="Group 44"/>
          <p:cNvGrpSpPr>
            <a:grpSpLocks/>
          </p:cNvGrpSpPr>
          <p:nvPr/>
        </p:nvGrpSpPr>
        <p:grpSpPr bwMode="auto">
          <a:xfrm>
            <a:off x="4343400" y="3657600"/>
            <a:ext cx="3962400" cy="757238"/>
            <a:chOff x="2736" y="2304"/>
            <a:chExt cx="2496" cy="477"/>
          </a:xfrm>
        </p:grpSpPr>
        <p:sp>
          <p:nvSpPr>
            <p:cNvPr id="82967" name="Line 23"/>
            <p:cNvSpPr>
              <a:spLocks noChangeShapeType="1"/>
            </p:cNvSpPr>
            <p:nvPr/>
          </p:nvSpPr>
          <p:spPr bwMode="auto">
            <a:xfrm flipH="1">
              <a:off x="2736" y="2544"/>
              <a:ext cx="11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968" name="Text Box 24"/>
            <p:cNvSpPr txBox="1">
              <a:spLocks noChangeArrowheads="1"/>
            </p:cNvSpPr>
            <p:nvPr/>
          </p:nvSpPr>
          <p:spPr bwMode="auto">
            <a:xfrm>
              <a:off x="3264" y="2544"/>
              <a:ext cx="672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FF00"/>
                  </a:solidFill>
                  <a:latin typeface="Tahoma" pitchFamily="34" charset="0"/>
                </a:rPr>
                <a:t>maintain</a:t>
              </a:r>
            </a:p>
          </p:txBody>
        </p:sp>
        <p:sp>
          <p:nvSpPr>
            <p:cNvPr id="82961" name="Text Box 17"/>
            <p:cNvSpPr txBox="1">
              <a:spLocks noChangeArrowheads="1"/>
            </p:cNvSpPr>
            <p:nvPr/>
          </p:nvSpPr>
          <p:spPr bwMode="auto">
            <a:xfrm>
              <a:off x="3888" y="2304"/>
              <a:ext cx="1344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FF00"/>
                  </a:solidFill>
                  <a:latin typeface="Tahoma" pitchFamily="34" charset="0"/>
                </a:rPr>
                <a:t>Database Administrators</a:t>
              </a:r>
            </a:p>
          </p:txBody>
        </p:sp>
        <p:sp>
          <p:nvSpPr>
            <p:cNvPr id="82962" name="Oval 18"/>
            <p:cNvSpPr>
              <a:spLocks noChangeArrowheads="1"/>
            </p:cNvSpPr>
            <p:nvPr/>
          </p:nvSpPr>
          <p:spPr bwMode="auto">
            <a:xfrm>
              <a:off x="3888" y="2304"/>
              <a:ext cx="1344" cy="432"/>
            </a:xfrm>
            <a:prstGeom prst="ellips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980" name="Line 36"/>
          <p:cNvSpPr>
            <a:spLocks noChangeShapeType="1"/>
          </p:cNvSpPr>
          <p:nvPr/>
        </p:nvSpPr>
        <p:spPr bwMode="auto">
          <a:xfrm flipH="1">
            <a:off x="5334000" y="4343400"/>
            <a:ext cx="838200" cy="990600"/>
          </a:xfrm>
          <a:prstGeom prst="line">
            <a:avLst/>
          </a:prstGeom>
          <a:noFill/>
          <a:ln w="12700">
            <a:solidFill>
              <a:srgbClr val="FFFF00"/>
            </a:solidFill>
            <a:prstDash val="dash"/>
            <a:miter lim="800000"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986" name="Line 42"/>
          <p:cNvSpPr>
            <a:spLocks noChangeShapeType="1"/>
          </p:cNvSpPr>
          <p:nvPr/>
        </p:nvSpPr>
        <p:spPr bwMode="auto">
          <a:xfrm flipH="1" flipV="1">
            <a:off x="5715000" y="3352800"/>
            <a:ext cx="762000" cy="304800"/>
          </a:xfrm>
          <a:prstGeom prst="line">
            <a:avLst/>
          </a:prstGeom>
          <a:noFill/>
          <a:ln w="12700">
            <a:solidFill>
              <a:srgbClr val="FFFF00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8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2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2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2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2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2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2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2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2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2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2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2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2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2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2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  <p:bldP spid="82971" grpId="0" animBg="1"/>
      <p:bldP spid="82972" grpId="0"/>
      <p:bldP spid="82973" grpId="0" animBg="1"/>
      <p:bldP spid="82974" grpId="0"/>
      <p:bldP spid="82975" grpId="0" animBg="1"/>
      <p:bldP spid="82976" grpId="0"/>
      <p:bldP spid="82980" grpId="0" animBg="1"/>
      <p:bldP spid="8298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Def 3:</a:t>
            </a:r>
            <a:r>
              <a:rPr lang="en-US" dirty="0" smtClean="0"/>
              <a:t>  A data structure that stores metadata, i.e. data about data. More generally we can say an organized collection of information.</a:t>
            </a:r>
          </a:p>
          <a:p>
            <a:endParaRPr lang="en-US" dirty="0"/>
          </a:p>
          <a:p>
            <a:r>
              <a:rPr lang="en-US" b="1" dirty="0" smtClean="0"/>
              <a:t>Def 4:</a:t>
            </a:r>
            <a:r>
              <a:rPr lang="en-US" dirty="0" smtClean="0"/>
              <a:t> An organized collection of information in computerized format.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Each of the above given definition is correct, and describe database from slightly variant perspectives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Thing</a:t>
            </a:r>
            <a:r>
              <a:rPr lang="en-US" dirty="0" smtClean="0"/>
              <a:t>  			</a:t>
            </a:r>
            <a:r>
              <a:rPr lang="en-US" b="1" dirty="0" smtClean="0"/>
              <a:t>Data (Facts or figures) </a:t>
            </a:r>
          </a:p>
          <a:p>
            <a:r>
              <a:rPr lang="en-US" dirty="0" smtClean="0"/>
              <a:t>Cricket Player</a:t>
            </a:r>
            <a:r>
              <a:rPr lang="en-US" b="1" dirty="0" smtClean="0"/>
              <a:t>	 	</a:t>
            </a:r>
            <a:r>
              <a:rPr lang="en-US" dirty="0" smtClean="0"/>
              <a:t>Country, name, date of 					birth, specialty, matches 				played, runs etc. </a:t>
            </a:r>
          </a:p>
          <a:p>
            <a:r>
              <a:rPr lang="en-US" dirty="0" smtClean="0"/>
              <a:t>Scholars</a:t>
            </a:r>
            <a:r>
              <a:rPr lang="en-US" b="1" dirty="0" smtClean="0"/>
              <a:t>	</a:t>
            </a:r>
            <a:r>
              <a:rPr lang="en-US" dirty="0" smtClean="0"/>
              <a:t>  		Name, data of birth, age, 				country, field, books 					published etc. </a:t>
            </a:r>
          </a:p>
          <a:p>
            <a:r>
              <a:rPr lang="en-US" dirty="0" smtClean="0"/>
              <a:t>Food			 Name, ingredients, taste, 				preferred time, origin, etc. </a:t>
            </a:r>
          </a:p>
          <a:p>
            <a:r>
              <a:rPr lang="en-US" dirty="0" smtClean="0"/>
              <a:t>Vehicle 			 Registration number, make, 				owner, type, price,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Databases and Traditional File Processing Systems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Traditional  file  processing  system  or  simple  file  processing  system  refers  to  the  first </a:t>
            </a:r>
          </a:p>
          <a:p>
            <a:pPr>
              <a:buNone/>
            </a:pPr>
            <a:r>
              <a:rPr lang="en-US" dirty="0" smtClean="0"/>
              <a:t>computer-based  approach  of  handling  the  commercial  or  business 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Processing Systems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6934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95400" y="3200400"/>
            <a:ext cx="14478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Library </a:t>
            </a:r>
            <a:br>
              <a:rPr lang="en-US" dirty="0" smtClean="0"/>
            </a:b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3200400"/>
            <a:ext cx="14478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Examination</a:t>
            </a:r>
            <a:br>
              <a:rPr lang="en-US" dirty="0" smtClean="0"/>
            </a:b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3200400"/>
            <a:ext cx="14478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Registration </a:t>
            </a:r>
            <a:br>
              <a:rPr lang="en-US" dirty="0" smtClean="0"/>
            </a:br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5000" y="2514600"/>
            <a:ext cx="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95800" y="2514600"/>
            <a:ext cx="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10400" y="2514600"/>
            <a:ext cx="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47800" y="4876800"/>
            <a:ext cx="1066800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Library </a:t>
            </a:r>
            <a:br>
              <a:rPr lang="en-US" sz="1400" dirty="0" smtClean="0"/>
            </a:br>
            <a:r>
              <a:rPr lang="en-US" sz="1400" dirty="0" smtClean="0"/>
              <a:t>data files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038600" y="4886980"/>
            <a:ext cx="1143000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Examinationdata</a:t>
            </a:r>
            <a:r>
              <a:rPr lang="en-US" sz="1400" dirty="0" smtClean="0"/>
              <a:t> files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515100" y="4862945"/>
            <a:ext cx="1066800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Registration data files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05000" y="3886200"/>
            <a:ext cx="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934200" y="3962400"/>
            <a:ext cx="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95800" y="3962400"/>
            <a:ext cx="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Processing Systems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239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239000" cy="4442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962400" y="3810000"/>
            <a:ext cx="1295400" cy="7386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Database Management System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604" name="Group 52"/>
          <p:cNvGraphicFramePr>
            <a:graphicFrameLocks noGrp="1"/>
          </p:cNvGraphicFramePr>
          <p:nvPr/>
        </p:nvGraphicFramePr>
        <p:xfrm>
          <a:off x="1143000" y="3124200"/>
          <a:ext cx="6781800" cy="3429000"/>
        </p:xfrm>
        <a:graphic>
          <a:graphicData uri="http://schemas.openxmlformats.org/drawingml/2006/table">
            <a:tbl>
              <a:tblPr/>
              <a:tblGrid>
                <a:gridCol w="3849688"/>
                <a:gridCol w="1560512"/>
                <a:gridCol w="13716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Malik Sharif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Sh. M. Akmal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M. A. Butt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Malik Junaid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1597" name="Text Box 45"/>
          <p:cNvSpPr txBox="1">
            <a:spLocks noChangeArrowheads="1"/>
          </p:cNvSpPr>
          <p:nvPr/>
        </p:nvSpPr>
        <p:spPr bwMode="auto">
          <a:xfrm>
            <a:off x="1752600" y="2438400"/>
            <a:ext cx="623568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400" u="sng">
                <a:solidFill>
                  <a:srgbClr val="FFFF00"/>
                </a:solidFill>
              </a:rPr>
              <a:t>Emp Name</a:t>
            </a:r>
            <a:r>
              <a:rPr lang="en-US" sz="4400">
                <a:solidFill>
                  <a:srgbClr val="FFFF00"/>
                </a:solidFill>
              </a:rPr>
              <a:t>	   </a:t>
            </a:r>
            <a:r>
              <a:rPr lang="en-US" sz="4400" u="sng">
                <a:solidFill>
                  <a:srgbClr val="FFFF00"/>
                </a:solidFill>
              </a:rPr>
              <a:t>Age</a:t>
            </a:r>
            <a:r>
              <a:rPr lang="en-US" sz="4400">
                <a:solidFill>
                  <a:srgbClr val="FFFF00"/>
                </a:solidFill>
              </a:rPr>
              <a:t>     </a:t>
            </a:r>
            <a:r>
              <a:rPr lang="en-US" sz="4400" u="sng">
                <a:solidFill>
                  <a:srgbClr val="FFFF00"/>
                </a:solidFill>
              </a:rPr>
              <a:t>Salary</a:t>
            </a:r>
          </a:p>
        </p:txBody>
      </p:sp>
      <p:sp>
        <p:nvSpPr>
          <p:cNvPr id="151600" name="Text Box 48"/>
          <p:cNvSpPr txBox="1">
            <a:spLocks noChangeArrowheads="1"/>
          </p:cNvSpPr>
          <p:nvPr/>
        </p:nvSpPr>
        <p:spPr bwMode="auto">
          <a:xfrm>
            <a:off x="228600" y="1828800"/>
            <a:ext cx="5745484" cy="523220"/>
          </a:xfrm>
          <a:prstGeom prst="rect">
            <a:avLst/>
          </a:prstGeom>
          <a:noFill/>
          <a:ln w="28575" cap="sq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>
                <a:solidFill>
                  <a:srgbClr val="FFFF00"/>
                </a:solidFill>
              </a:rPr>
              <a:t>Company: Super Soft	   Dept: Sales</a:t>
            </a:r>
          </a:p>
        </p:txBody>
      </p:sp>
      <p:sp>
        <p:nvSpPr>
          <p:cNvPr id="151601" name="Text Box 49"/>
          <p:cNvSpPr txBox="1">
            <a:spLocks noChangeArrowheads="1"/>
          </p:cNvSpPr>
          <p:nvPr/>
        </p:nvSpPr>
        <p:spPr bwMode="auto">
          <a:xfrm>
            <a:off x="487363" y="0"/>
            <a:ext cx="8656637" cy="1311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8000">
                <a:solidFill>
                  <a:srgbClr val="FFFF00"/>
                </a:solidFill>
              </a:rPr>
              <a:t>Data &amp; Information</a:t>
            </a:r>
          </a:p>
        </p:txBody>
      </p:sp>
      <p:sp>
        <p:nvSpPr>
          <p:cNvPr id="151603" name="Rectangle 51"/>
          <p:cNvSpPr>
            <a:spLocks noChangeArrowheads="1"/>
          </p:cNvSpPr>
          <p:nvPr/>
        </p:nvSpPr>
        <p:spPr bwMode="auto">
          <a:xfrm>
            <a:off x="71438" y="1600200"/>
            <a:ext cx="9043987" cy="5105400"/>
          </a:xfrm>
          <a:prstGeom prst="rect">
            <a:avLst/>
          </a:prstGeom>
          <a:noFill/>
          <a:ln w="76200" cap="sq" cmpd="tri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4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1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1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97" grpId="0"/>
      <p:bldP spid="151600" grpId="0" animBg="1"/>
      <p:bldP spid="151601" grpId="0"/>
      <p:bldP spid="15160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499</Words>
  <Application>Microsoft Office PowerPoint</Application>
  <PresentationFormat>On-screen Show (4:3)</PresentationFormat>
  <Paragraphs>152</Paragraphs>
  <Slides>21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Database System</vt:lpstr>
      <vt:lpstr>Database definitions</vt:lpstr>
      <vt:lpstr>Database definitions</vt:lpstr>
      <vt:lpstr>PowerPoint Presentation</vt:lpstr>
      <vt:lpstr>Databases and Traditional File Processing Systems</vt:lpstr>
      <vt:lpstr>File Processing Systems</vt:lpstr>
      <vt:lpstr>File Processing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Disadvantages</vt:lpstr>
      <vt:lpstr>PowerPoint Presentation</vt:lpstr>
      <vt:lpstr>PowerPoint Presentation</vt:lpstr>
      <vt:lpstr>Levels of Data,  </vt:lpstr>
      <vt:lpstr>PowerPoint Presentation</vt:lpstr>
      <vt:lpstr>Levels of Data</vt:lpstr>
      <vt:lpstr>Database Users</vt:lpstr>
      <vt:lpstr>PowerPoint Presentation</vt:lpstr>
      <vt:lpstr>Typical Components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Khuram</dc:creator>
  <cp:lastModifiedBy>Khuram</cp:lastModifiedBy>
  <cp:revision>29</cp:revision>
  <dcterms:created xsi:type="dcterms:W3CDTF">2013-09-17T03:11:20Z</dcterms:created>
  <dcterms:modified xsi:type="dcterms:W3CDTF">2020-02-23T16:04:23Z</dcterms:modified>
</cp:coreProperties>
</file>