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03" r:id="rId27"/>
    <p:sldId id="299" r:id="rId28"/>
    <p:sldId id="304" r:id="rId29"/>
    <p:sldId id="305" r:id="rId30"/>
    <p:sldId id="306" r:id="rId31"/>
    <p:sldId id="309" r:id="rId32"/>
    <p:sldId id="310" r:id="rId33"/>
    <p:sldId id="311" r:id="rId34"/>
    <p:sldId id="312" r:id="rId35"/>
    <p:sldId id="31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49D4-FCD0-4818-84B4-8AA328F1E712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FE123-CC26-4D6F-95A4-F798327EE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C6EFF-B6F1-4369-BDA7-E21A144F713F}" type="slidenum">
              <a:rPr lang="en-US"/>
              <a:pPr/>
              <a:t>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A4079-4AAD-475E-9615-82E79533CA5E}" type="slidenum">
              <a:rPr lang="en-US"/>
              <a:pPr/>
              <a:t>10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8F0CE-51AE-42A2-92D2-D7FD85AC3A36}" type="slidenum">
              <a:rPr lang="en-US"/>
              <a:pPr/>
              <a:t>11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43839-2474-4E45-9CEE-6EEBB55B0354}" type="slidenum">
              <a:rPr lang="en-US"/>
              <a:pPr/>
              <a:t>24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274638"/>
            <a:ext cx="8686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3E5D-BFAE-46B1-BCD0-6258F5844AE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381000"/>
            <a:ext cx="9372600" cy="11430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Database </a:t>
            </a:r>
            <a:r>
              <a:rPr lang="en-US" sz="6600" dirty="0" smtClean="0"/>
              <a:t>Development </a:t>
            </a:r>
            <a:r>
              <a:rPr lang="en-US" sz="6600" dirty="0"/>
              <a:t>Process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7620000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Involves</a:t>
            </a:r>
          </a:p>
          <a:p>
            <a:r>
              <a:rPr lang="en-US"/>
              <a:t>Database Design</a:t>
            </a:r>
          </a:p>
          <a:p>
            <a:r>
              <a:rPr lang="en-US"/>
              <a:t>Application Programs</a:t>
            </a:r>
          </a:p>
          <a:p>
            <a:r>
              <a:rPr lang="en-US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7363"/>
            <a:ext cx="9144000" cy="1189037"/>
          </a:xfrm>
          <a:noFill/>
          <a:ln/>
        </p:spPr>
        <p:txBody>
          <a:bodyPr lIns="92075" tIns="46038" rIns="92075" bIns="46038" anchor="b">
            <a:spAutoFit/>
          </a:bodyPr>
          <a:lstStyle/>
          <a:p>
            <a:r>
              <a:rPr lang="en-US"/>
              <a:t>Data Flow Diagrams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991600" cy="4114800"/>
          </a:xfrm>
          <a:noFill/>
          <a:ln/>
        </p:spPr>
        <p:txBody>
          <a:bodyPr lIns="92075" tIns="46038" rIns="92075" bIns="46038"/>
          <a:lstStyle/>
          <a:p>
            <a:pPr>
              <a:buSzPct val="70000"/>
            </a:pPr>
            <a:r>
              <a:rPr lang="en-US"/>
              <a:t>Simple &amp; intuitive, not focusing on details</a:t>
            </a:r>
          </a:p>
          <a:p>
            <a:pPr>
              <a:buSzPct val="70000"/>
            </a:pPr>
            <a:r>
              <a:rPr lang="en-US"/>
              <a:t>To describe,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</a:rPr>
              <a:t>what users do</a:t>
            </a:r>
            <a:r>
              <a:rPr lang="en-US"/>
              <a:t>, rather than what computers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9144000" cy="1189038"/>
          </a:xfrm>
          <a:noFill/>
          <a:ln/>
        </p:spPr>
        <p:txBody>
          <a:bodyPr lIns="92075" tIns="46038" rIns="92075" bIns="46038" anchor="b">
            <a:spAutoFit/>
          </a:bodyPr>
          <a:lstStyle/>
          <a:p>
            <a:r>
              <a:rPr lang="en-US"/>
              <a:t>Data Flow Diagrams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991600" cy="4800600"/>
          </a:xfrm>
          <a:noFill/>
          <a:ln/>
        </p:spPr>
        <p:txBody>
          <a:bodyPr lIns="92075" tIns="46038" rIns="92075" bIns="46038"/>
          <a:lstStyle/>
          <a:p>
            <a:pPr>
              <a:buSzPct val="70000"/>
            </a:pPr>
            <a:r>
              <a:rPr lang="en-US"/>
              <a:t>Limitations</a:t>
            </a:r>
          </a:p>
          <a:p>
            <a:pPr lvl="1">
              <a:buClr>
                <a:srgbClr val="FDFD5D"/>
              </a:buClr>
              <a:buSzPct val="65000"/>
            </a:pPr>
            <a:r>
              <a:rPr lang="en-US"/>
              <a:t>Focus only on flows of information</a:t>
            </a:r>
          </a:p>
          <a:p>
            <a:pPr lvl="1">
              <a:buClr>
                <a:srgbClr val="FDFD5D"/>
              </a:buClr>
              <a:buSzPct val="65000"/>
            </a:pPr>
            <a:r>
              <a:rPr lang="en-US"/>
              <a:t>Decision points/basis not included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533400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DFD-Symbols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90678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Dataflows: pipelines through which packets of information flow. Arrows are labeled with name of the data that moves through</a:t>
            </a:r>
          </a:p>
        </p:txBody>
      </p:sp>
      <p:sp>
        <p:nvSpPr>
          <p:cNvPr id="113668" name="Freeform 4"/>
          <p:cNvSpPr>
            <a:spLocks/>
          </p:cNvSpPr>
          <p:nvPr/>
        </p:nvSpPr>
        <p:spPr bwMode="auto">
          <a:xfrm>
            <a:off x="2667000" y="4038600"/>
            <a:ext cx="351313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13" y="2"/>
              </a:cxn>
            </a:cxnLst>
            <a:rect l="0" t="0" r="r" b="b"/>
            <a:pathLst>
              <a:path w="2213" h="2">
                <a:moveTo>
                  <a:pt x="0" y="0"/>
                </a:moveTo>
                <a:lnTo>
                  <a:pt x="2213" y="2"/>
                </a:lnTo>
              </a:path>
            </a:pathLst>
          </a:cu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990600"/>
          </a:xfrm>
          <a:ln/>
        </p:spPr>
        <p:txBody>
          <a:bodyPr/>
          <a:lstStyle/>
          <a:p>
            <a:r>
              <a:rPr lang="en-US"/>
              <a:t>DFD-Symbols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Data Store</a:t>
            </a:r>
          </a:p>
          <a:p>
            <a:pPr lvl="1"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3200" dirty="0"/>
              <a:t>Repositories of data in system</a:t>
            </a:r>
          </a:p>
          <a:p>
            <a:pPr lvl="1"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3200" dirty="0" smtClean="0"/>
              <a:t>Data </a:t>
            </a:r>
            <a:r>
              <a:rPr lang="en-US" sz="3200" dirty="0"/>
              <a:t>held for processing</a:t>
            </a:r>
          </a:p>
          <a:p>
            <a:pPr lvl="1"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3200" dirty="0"/>
              <a:t>Name is a noun phrase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5791200"/>
            <a:ext cx="2743200" cy="762000"/>
            <a:chOff x="2112" y="3648"/>
            <a:chExt cx="1728" cy="480"/>
          </a:xfrm>
        </p:grpSpPr>
        <p:sp>
          <p:nvSpPr>
            <p:cNvPr id="114693" name="AutoShape 5"/>
            <p:cNvSpPr>
              <a:spLocks noChangeArrowheads="1"/>
            </p:cNvSpPr>
            <p:nvPr/>
          </p:nvSpPr>
          <p:spPr bwMode="auto">
            <a:xfrm>
              <a:off x="2112" y="3648"/>
              <a:ext cx="1728" cy="480"/>
            </a:xfrm>
            <a:prstGeom prst="flowChartProcess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4" name="Line 6"/>
            <p:cNvSpPr>
              <a:spLocks noChangeShapeType="1"/>
            </p:cNvSpPr>
            <p:nvPr/>
          </p:nvSpPr>
          <p:spPr bwMode="auto">
            <a:xfrm>
              <a:off x="2592" y="3648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695" name="Line 7"/>
            <p:cNvSpPr>
              <a:spLocks noChangeShapeType="1"/>
            </p:cNvSpPr>
            <p:nvPr/>
          </p:nvSpPr>
          <p:spPr bwMode="auto">
            <a:xfrm>
              <a:off x="3840" y="3648"/>
              <a:ext cx="0" cy="480"/>
            </a:xfrm>
            <a:prstGeom prst="line">
              <a:avLst/>
            </a:prstGeom>
            <a:noFill/>
            <a:ln w="38100">
              <a:solidFill>
                <a:schemeClr val="bg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990600"/>
          </a:xfrm>
          <a:ln/>
        </p:spPr>
        <p:txBody>
          <a:bodyPr/>
          <a:lstStyle/>
          <a:p>
            <a:r>
              <a:rPr lang="en-US"/>
              <a:t>DFD-Symbols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3200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Process</a:t>
            </a:r>
          </a:p>
          <a:p>
            <a:pPr>
              <a:buFont typeface="Wingdings" pitchFamily="2" charset="2"/>
              <a:buNone/>
            </a:pPr>
            <a:r>
              <a:rPr lang="en-US"/>
              <a:t>  transforms incoming data flow into outgoing data flow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3657600"/>
            <a:ext cx="4267200" cy="1981200"/>
            <a:chOff x="1968" y="3216"/>
            <a:chExt cx="1632" cy="480"/>
          </a:xfrm>
        </p:grpSpPr>
        <p:sp>
          <p:nvSpPr>
            <p:cNvPr id="115717" name="Oval 5"/>
            <p:cNvSpPr>
              <a:spLocks noChangeArrowheads="1"/>
            </p:cNvSpPr>
            <p:nvPr/>
          </p:nvSpPr>
          <p:spPr bwMode="auto">
            <a:xfrm>
              <a:off x="1968" y="3264"/>
              <a:ext cx="624" cy="4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8" name="Text Box 6"/>
            <p:cNvSpPr txBox="1">
              <a:spLocks noChangeArrowheads="1"/>
            </p:cNvSpPr>
            <p:nvPr/>
          </p:nvSpPr>
          <p:spPr bwMode="auto">
            <a:xfrm>
              <a:off x="2640" y="3360"/>
              <a:ext cx="384" cy="12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FFFF00"/>
                  </a:solidFill>
                </a:rPr>
                <a:t>OR</a:t>
              </a:r>
            </a:p>
          </p:txBody>
        </p:sp>
        <p:sp>
          <p:nvSpPr>
            <p:cNvPr id="115719" name="AutoShape 7"/>
            <p:cNvSpPr>
              <a:spLocks noChangeArrowheads="1"/>
            </p:cNvSpPr>
            <p:nvPr/>
          </p:nvSpPr>
          <p:spPr bwMode="auto">
            <a:xfrm>
              <a:off x="3120" y="3216"/>
              <a:ext cx="480" cy="480"/>
            </a:xfrm>
            <a:prstGeom prst="flowChartAlternateProcess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DFD-Process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229600" cy="3124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/>
              <a:t>Numbered</a:t>
            </a:r>
          </a:p>
          <a:p>
            <a:pPr>
              <a:spcBef>
                <a:spcPct val="10000"/>
              </a:spcBef>
            </a:pPr>
            <a:r>
              <a:rPr lang="en-US"/>
              <a:t>Name is verb/object phrase; </a:t>
            </a:r>
          </a:p>
          <a:p>
            <a:pPr>
              <a:spcBef>
                <a:spcPct val="10000"/>
              </a:spcBef>
            </a:pPr>
            <a:r>
              <a:rPr lang="en-US"/>
              <a:t>Noun for high-level systems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876800"/>
            <a:ext cx="4457700" cy="1981200"/>
            <a:chOff x="1344" y="3072"/>
            <a:chExt cx="2808" cy="1248"/>
          </a:xfrm>
        </p:grpSpPr>
        <p:sp>
          <p:nvSpPr>
            <p:cNvPr id="116741" name="Oval 5"/>
            <p:cNvSpPr>
              <a:spLocks noChangeArrowheads="1"/>
            </p:cNvSpPr>
            <p:nvPr/>
          </p:nvSpPr>
          <p:spPr bwMode="auto">
            <a:xfrm>
              <a:off x="1344" y="3072"/>
              <a:ext cx="1151" cy="124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Text Box 6"/>
            <p:cNvSpPr txBox="1">
              <a:spLocks noChangeArrowheads="1"/>
            </p:cNvSpPr>
            <p:nvPr/>
          </p:nvSpPr>
          <p:spPr bwMode="auto">
            <a:xfrm>
              <a:off x="2561" y="3523"/>
              <a:ext cx="53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FFFF00"/>
                  </a:solidFill>
                </a:rPr>
                <a:t>OR</a:t>
              </a:r>
            </a:p>
          </p:txBody>
        </p:sp>
        <p:sp>
          <p:nvSpPr>
            <p:cNvPr id="116743" name="AutoShape 7"/>
            <p:cNvSpPr>
              <a:spLocks noChangeArrowheads="1"/>
            </p:cNvSpPr>
            <p:nvPr/>
          </p:nvSpPr>
          <p:spPr bwMode="auto">
            <a:xfrm>
              <a:off x="3072" y="3120"/>
              <a:ext cx="1056" cy="1200"/>
            </a:xfrm>
            <a:prstGeom prst="flowChartAlternateProcess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Line 8"/>
            <p:cNvSpPr>
              <a:spLocks noChangeShapeType="1"/>
            </p:cNvSpPr>
            <p:nvPr/>
          </p:nvSpPr>
          <p:spPr bwMode="auto">
            <a:xfrm>
              <a:off x="1392" y="3456"/>
              <a:ext cx="1008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45" name="Text Box 9"/>
            <p:cNvSpPr txBox="1">
              <a:spLocks noChangeArrowheads="1"/>
            </p:cNvSpPr>
            <p:nvPr/>
          </p:nvSpPr>
          <p:spPr bwMode="auto">
            <a:xfrm>
              <a:off x="1680" y="3120"/>
              <a:ext cx="506" cy="394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500">
                  <a:solidFill>
                    <a:srgbClr val="FFFF00"/>
                  </a:solidFill>
                </a:rPr>
                <a:t>1.0</a:t>
              </a:r>
            </a:p>
          </p:txBody>
        </p:sp>
        <p:sp>
          <p:nvSpPr>
            <p:cNvPr id="116746" name="Text Box 10"/>
            <p:cNvSpPr txBox="1">
              <a:spLocks noChangeArrowheads="1"/>
            </p:cNvSpPr>
            <p:nvPr/>
          </p:nvSpPr>
          <p:spPr bwMode="auto">
            <a:xfrm>
              <a:off x="1344" y="3552"/>
              <a:ext cx="1128" cy="394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500">
                  <a:solidFill>
                    <a:srgbClr val="FFFF00"/>
                  </a:solidFill>
                </a:rPr>
                <a:t>Process</a:t>
              </a:r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>
              <a:off x="3072" y="3504"/>
              <a:ext cx="1018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48" name="Text Box 12"/>
            <p:cNvSpPr txBox="1">
              <a:spLocks noChangeArrowheads="1"/>
            </p:cNvSpPr>
            <p:nvPr/>
          </p:nvSpPr>
          <p:spPr bwMode="auto">
            <a:xfrm>
              <a:off x="3312" y="3120"/>
              <a:ext cx="506" cy="394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500">
                  <a:solidFill>
                    <a:srgbClr val="FFFF00"/>
                  </a:solidFill>
                </a:rPr>
                <a:t>1.0</a:t>
              </a:r>
            </a:p>
          </p:txBody>
        </p:sp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3024" y="3552"/>
              <a:ext cx="1128" cy="394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500">
                  <a:solidFill>
                    <a:srgbClr val="FFFF00"/>
                  </a:solidFill>
                </a:rPr>
                <a:t>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371600"/>
          </a:xfrm>
          <a:ln/>
        </p:spPr>
        <p:txBody>
          <a:bodyPr/>
          <a:lstStyle/>
          <a:p>
            <a:r>
              <a:rPr lang="en-US"/>
              <a:t>DFD-Symbols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067800" cy="3581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External Entities</a:t>
            </a:r>
          </a:p>
          <a:p>
            <a:pPr>
              <a:spcBef>
                <a:spcPct val="10000"/>
              </a:spcBef>
            </a:pPr>
            <a:r>
              <a:rPr lang="en-US" dirty="0"/>
              <a:t>Sources/destinations for data</a:t>
            </a:r>
          </a:p>
          <a:p>
            <a:pPr>
              <a:spcBef>
                <a:spcPct val="10000"/>
              </a:spcBef>
            </a:pPr>
            <a:r>
              <a:rPr lang="en-US" dirty="0"/>
              <a:t>Outside the </a:t>
            </a:r>
            <a:r>
              <a:rPr lang="en-US" dirty="0" smtClean="0"/>
              <a:t>system(our system)</a:t>
            </a:r>
            <a:endParaRPr lang="en-US" dirty="0"/>
          </a:p>
          <a:p>
            <a:pPr>
              <a:spcBef>
                <a:spcPct val="10000"/>
              </a:spcBef>
            </a:pPr>
            <a:r>
              <a:rPr lang="en-US" dirty="0"/>
              <a:t>Name is Noun Phrase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4038600" y="5638800"/>
            <a:ext cx="1981200" cy="6858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838"/>
            <a:ext cx="9144000" cy="1249362"/>
          </a:xfrm>
        </p:spPr>
        <p:txBody>
          <a:bodyPr/>
          <a:lstStyle/>
          <a:p>
            <a:r>
              <a:rPr lang="en-US"/>
              <a:t>DFD-Symbols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3886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Collector</a:t>
            </a:r>
          </a:p>
          <a:p>
            <a:r>
              <a:rPr lang="en-US"/>
              <a:t>Several data flows combine here</a:t>
            </a:r>
          </a:p>
          <a:p>
            <a:r>
              <a:rPr lang="en-US"/>
              <a:t>No processing occurs here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 flipH="1">
            <a:off x="4191000" y="5410200"/>
            <a:ext cx="914400" cy="1066800"/>
          </a:xfrm>
          <a:prstGeom prst="flowChartDelay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7038"/>
            <a:ext cx="9144000" cy="868362"/>
          </a:xfrm>
        </p:spPr>
        <p:txBody>
          <a:bodyPr/>
          <a:lstStyle/>
          <a:p>
            <a:r>
              <a:rPr lang="en-US"/>
              <a:t>DFD-Symbols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3276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Separator</a:t>
            </a:r>
          </a:p>
          <a:p>
            <a:r>
              <a:rPr lang="en-US"/>
              <a:t>Several data flows split from here</a:t>
            </a:r>
          </a:p>
          <a:p>
            <a:r>
              <a:rPr lang="en-US"/>
              <a:t>No processing</a:t>
            </a:r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 rot="10800000" flipH="1">
            <a:off x="5181600" y="5486400"/>
            <a:ext cx="914400" cy="1066800"/>
          </a:xfrm>
          <a:prstGeom prst="flowChartDelay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7038"/>
            <a:ext cx="9144000" cy="868362"/>
          </a:xfrm>
        </p:spPr>
        <p:txBody>
          <a:bodyPr/>
          <a:lstStyle/>
          <a:p>
            <a:r>
              <a:rPr lang="en-US"/>
              <a:t>DFD-Symbols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3992562"/>
          </a:xfrm>
        </p:spPr>
        <p:txBody>
          <a:bodyPr/>
          <a:lstStyle/>
          <a:p>
            <a:pPr marL="796925" lvl="1">
              <a:buFont typeface="Wingdings" pitchFamily="2" charset="2"/>
              <a:buNone/>
            </a:pPr>
            <a:r>
              <a:rPr lang="en-US"/>
              <a:t>Ring-sum operator</a:t>
            </a:r>
          </a:p>
          <a:p>
            <a:pPr marL="396875" indent="-396875"/>
            <a:r>
              <a:rPr lang="en-US"/>
              <a:t>Shows two possible data flows</a:t>
            </a:r>
          </a:p>
          <a:p>
            <a:pPr marL="396875" indent="-396875"/>
            <a:r>
              <a:rPr lang="en-US"/>
              <a:t>Only one is followed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3962400" y="5486400"/>
            <a:ext cx="1371600" cy="1066800"/>
          </a:xfrm>
          <a:prstGeom prst="flowChartOr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</p:spPr>
        <p:txBody>
          <a:bodyPr/>
          <a:lstStyle/>
          <a:p>
            <a:r>
              <a:rPr lang="en-US"/>
              <a:t>A DB Design is a model of a particular real-world system</a:t>
            </a:r>
          </a:p>
          <a:p>
            <a:r>
              <a:rPr lang="en-US"/>
              <a:t>It provides a picture of reality</a:t>
            </a:r>
          </a:p>
          <a:p>
            <a:r>
              <a:rPr lang="en-US"/>
              <a:t>Should be simple and self- explanatory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01763"/>
          </a:xfrm>
        </p:spPr>
        <p:txBody>
          <a:bodyPr/>
          <a:lstStyle/>
          <a:p>
            <a:r>
              <a:rPr lang="en-US"/>
              <a:t>DFD-Symbols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276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AND operator</a:t>
            </a:r>
          </a:p>
          <a:p>
            <a:r>
              <a:rPr lang="en-US"/>
              <a:t>Shows two data flows</a:t>
            </a:r>
          </a:p>
          <a:p>
            <a:r>
              <a:rPr lang="en-US"/>
              <a:t>Both are followed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4114800" y="5334000"/>
            <a:ext cx="1219200" cy="1219200"/>
          </a:xfrm>
          <a:prstGeom prst="flowChartSummingJunction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43800" cy="1143000"/>
          </a:xfrm>
        </p:spPr>
        <p:txBody>
          <a:bodyPr/>
          <a:lstStyle/>
          <a:p>
            <a:r>
              <a:rPr lang="en-US"/>
              <a:t>Types of DFD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7620000" cy="3048000"/>
          </a:xfrm>
        </p:spPr>
        <p:txBody>
          <a:bodyPr/>
          <a:lstStyle/>
          <a:p>
            <a:r>
              <a:rPr lang="en-US"/>
              <a:t>Context diagram</a:t>
            </a:r>
          </a:p>
          <a:p>
            <a:r>
              <a:rPr lang="en-US"/>
              <a:t>Level 0 diagram</a:t>
            </a:r>
          </a:p>
          <a:p>
            <a:r>
              <a:rPr lang="en-US"/>
              <a:t>Detailed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62000"/>
          </a:xfrm>
        </p:spPr>
        <p:txBody>
          <a:bodyPr/>
          <a:lstStyle/>
          <a:p>
            <a:r>
              <a:rPr lang="en-US"/>
              <a:t>Context Diagram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/>
              <a:t>Consists of single  Process/System</a:t>
            </a:r>
          </a:p>
          <a:p>
            <a:r>
              <a:rPr lang="en-US"/>
              <a:t>Represents the system/process being analyzed</a:t>
            </a:r>
          </a:p>
          <a:p>
            <a:r>
              <a:rPr lang="en-US"/>
              <a:t>Name:  Usually a Noun phrase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r>
              <a:rPr lang="en-US"/>
              <a:t>Context Diagram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953000"/>
          </a:xfrm>
        </p:spPr>
        <p:txBody>
          <a:bodyPr/>
          <a:lstStyle/>
          <a:p>
            <a:r>
              <a:rPr lang="en-US" sz="4000"/>
              <a:t>Show Context Only</a:t>
            </a:r>
          </a:p>
          <a:p>
            <a:r>
              <a:rPr lang="en-US" sz="4000"/>
              <a:t>Inputs/outputs</a:t>
            </a:r>
          </a:p>
          <a:p>
            <a:r>
              <a:rPr lang="en-US" sz="4000"/>
              <a:t>External Entities</a:t>
            </a:r>
          </a:p>
          <a:p>
            <a:r>
              <a:rPr lang="en-US" sz="4000"/>
              <a:t>No Data Stores</a:t>
            </a:r>
          </a:p>
          <a:p>
            <a:r>
              <a:rPr lang="en-US" sz="4000"/>
              <a:t>No flows between external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828800"/>
            <a:ext cx="769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1189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7200" b="1">
                <a:solidFill>
                  <a:srgbClr val="FDFD5D"/>
                </a:solidFill>
              </a:rPr>
              <a:t>Context Diagram</a:t>
            </a:r>
            <a:endParaRPr lang="en-US" sz="2800">
              <a:solidFill>
                <a:srgbClr val="FDFD5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flows between external entities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/>
              <a:t>Context Diagram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990600" y="5105400"/>
            <a:ext cx="1676400" cy="1447800"/>
          </a:xfrm>
          <a:prstGeom prst="rect">
            <a:avLst/>
          </a:prstGeom>
          <a:solidFill>
            <a:schemeClr val="accent1">
              <a:alpha val="89999"/>
            </a:scheme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6553200" y="1295400"/>
            <a:ext cx="1676400" cy="1447800"/>
          </a:xfrm>
          <a:prstGeom prst="rect">
            <a:avLst/>
          </a:prstGeom>
          <a:solidFill>
            <a:schemeClr val="accent1">
              <a:alpha val="89999"/>
            </a:scheme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FFFF00"/>
                </a:solidFill>
              </a:rPr>
              <a:t>Dean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990600" y="1295400"/>
            <a:ext cx="1676400" cy="1447800"/>
          </a:xfrm>
          <a:prstGeom prst="rect">
            <a:avLst/>
          </a:prstGeom>
          <a:solidFill>
            <a:schemeClr val="accent1">
              <a:alpha val="89999"/>
            </a:scheme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FFFF00"/>
                </a:solidFill>
              </a:rPr>
              <a:t>Student</a:t>
            </a:r>
          </a:p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6553200" y="5105400"/>
            <a:ext cx="1676400" cy="1447800"/>
          </a:xfrm>
          <a:prstGeom prst="rect">
            <a:avLst/>
          </a:prstGeom>
          <a:solidFill>
            <a:schemeClr val="accent1">
              <a:alpha val="89999"/>
            </a:scheme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FFFF00"/>
                </a:solidFill>
              </a:rPr>
              <a:t>Faculty </a:t>
            </a:r>
          </a:p>
          <a:p>
            <a:pPr algn="ctr"/>
            <a:r>
              <a:rPr lang="en-US" sz="2800" b="1">
                <a:solidFill>
                  <a:srgbClr val="FFFF00"/>
                </a:solidFill>
              </a:rPr>
              <a:t>Member</a:t>
            </a:r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3810000" y="3276600"/>
            <a:ext cx="1676400" cy="13716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500">
              <a:solidFill>
                <a:srgbClr val="FFFF00"/>
              </a:solidFill>
            </a:endParaRP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 rot="1409622">
            <a:off x="2590800" y="2757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Class Requests</a:t>
            </a: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 flipH="1" flipV="1">
            <a:off x="1138238" y="2743200"/>
            <a:ext cx="2667000" cy="1143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 rot="1321383">
            <a:off x="1905000" y="34432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Schedule</a:t>
            </a:r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2362200" y="2743200"/>
            <a:ext cx="167640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914400" y="4343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 flipV="1">
            <a:off x="1143000" y="4343400"/>
            <a:ext cx="274320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 rot="21273580" flipV="1">
            <a:off x="2209800" y="4660900"/>
            <a:ext cx="1981200" cy="3651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 rot="-942113">
            <a:off x="2667000" y="4724400"/>
            <a:ext cx="242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Student Data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 rot="-914059">
            <a:off x="1417638" y="4251325"/>
            <a:ext cx="2085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Course Offerings</a:t>
            </a:r>
          </a:p>
        </p:txBody>
      </p:sp>
      <p:sp>
        <p:nvSpPr>
          <p:cNvPr id="128017" name="Freeform 17"/>
          <p:cNvSpPr>
            <a:spLocks/>
          </p:cNvSpPr>
          <p:nvPr/>
        </p:nvSpPr>
        <p:spPr bwMode="auto">
          <a:xfrm>
            <a:off x="5105400" y="2719388"/>
            <a:ext cx="1943100" cy="619125"/>
          </a:xfrm>
          <a:custGeom>
            <a:avLst/>
            <a:gdLst/>
            <a:ahLst/>
            <a:cxnLst>
              <a:cxn ang="0">
                <a:pos x="0" y="390"/>
              </a:cxn>
              <a:cxn ang="0">
                <a:pos x="1224" y="0"/>
              </a:cxn>
            </a:cxnLst>
            <a:rect l="0" t="0" r="r" b="b"/>
            <a:pathLst>
              <a:path w="1224" h="390">
                <a:moveTo>
                  <a:pt x="0" y="390"/>
                </a:moveTo>
                <a:lnTo>
                  <a:pt x="1224" y="0"/>
                </a:lnTo>
              </a:path>
            </a:pathLst>
          </a:custGeom>
          <a:noFill/>
          <a:ln w="38100" cmpd="sng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8" name="Freeform 18"/>
          <p:cNvSpPr>
            <a:spLocks/>
          </p:cNvSpPr>
          <p:nvPr/>
        </p:nvSpPr>
        <p:spPr bwMode="auto">
          <a:xfrm>
            <a:off x="5334000" y="2819400"/>
            <a:ext cx="2276475" cy="752475"/>
          </a:xfrm>
          <a:custGeom>
            <a:avLst/>
            <a:gdLst/>
            <a:ahLst/>
            <a:cxnLst>
              <a:cxn ang="0">
                <a:pos x="0" y="474"/>
              </a:cxn>
              <a:cxn ang="0">
                <a:pos x="1434" y="0"/>
              </a:cxn>
            </a:cxnLst>
            <a:rect l="0" t="0" r="r" b="b"/>
            <a:pathLst>
              <a:path w="1434" h="474">
                <a:moveTo>
                  <a:pt x="0" y="474"/>
                </a:moveTo>
                <a:lnTo>
                  <a:pt x="1434" y="0"/>
                </a:lnTo>
              </a:path>
            </a:pathLst>
          </a:custGeom>
          <a:noFill/>
          <a:ln w="38100" cmpd="sng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 rot="-1049745">
            <a:off x="4648200" y="2590800"/>
            <a:ext cx="21336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Class Counts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 rot="-1052772">
            <a:off x="5559425" y="3198813"/>
            <a:ext cx="2428875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Faculty Load Sheets</a:t>
            </a:r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>
            <a:off x="5334000" y="4343400"/>
            <a:ext cx="213360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 rot="1299485">
            <a:off x="5791200" y="451008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Class Lists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890939" y="3505200"/>
            <a:ext cx="1563441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DFD5D"/>
                </a:solidFill>
              </a:rPr>
              <a:t>Enrollment</a:t>
            </a:r>
            <a:endParaRPr lang="en-US" sz="2400" dirty="0">
              <a:solidFill>
                <a:srgbClr val="FDFD5D"/>
              </a:solidFill>
            </a:endParaRPr>
          </a:p>
          <a:p>
            <a:pPr algn="ctr"/>
            <a:r>
              <a:rPr lang="en-US" sz="2400" dirty="0">
                <a:solidFill>
                  <a:srgbClr val="FDFD5D"/>
                </a:solidFill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Diagram 0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3581400" y="76200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1.0</a:t>
            </a:r>
          </a:p>
          <a:p>
            <a:pPr algn="ctr"/>
            <a:r>
              <a:rPr lang="en-US" sz="1800"/>
              <a:t>Process</a:t>
            </a:r>
          </a:p>
          <a:p>
            <a:pPr algn="ctr"/>
            <a:r>
              <a:rPr lang="en-US" sz="1800"/>
              <a:t>Requests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1981200" y="426720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  <a:r>
              <a:rPr lang="en-US" sz="1800" dirty="0" smtClean="0"/>
              <a:t>.0</a:t>
            </a:r>
            <a:endParaRPr lang="en-US" sz="1800" dirty="0"/>
          </a:p>
          <a:p>
            <a:pPr algn="ctr"/>
            <a:r>
              <a:rPr lang="en-US" sz="1800" dirty="0"/>
              <a:t>Create</a:t>
            </a:r>
          </a:p>
          <a:p>
            <a:pPr algn="ctr"/>
            <a:r>
              <a:rPr lang="en-US" sz="1800" dirty="0"/>
              <a:t>Student</a:t>
            </a:r>
          </a:p>
          <a:p>
            <a:pPr algn="ctr"/>
            <a:r>
              <a:rPr lang="en-US" sz="1800" dirty="0"/>
              <a:t>File</a:t>
            </a: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3352800" y="426720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/>
          </a:p>
          <a:p>
            <a:pPr algn="ctr"/>
            <a:r>
              <a:rPr lang="en-US" dirty="0"/>
              <a:t>3</a:t>
            </a:r>
            <a:r>
              <a:rPr lang="en-US" sz="1800" dirty="0" smtClean="0"/>
              <a:t>.0</a:t>
            </a:r>
            <a:endParaRPr lang="en-US" sz="1800" dirty="0"/>
          </a:p>
          <a:p>
            <a:pPr algn="ctr"/>
            <a:r>
              <a:rPr lang="en-US" sz="1800" dirty="0"/>
              <a:t>Create</a:t>
            </a:r>
          </a:p>
          <a:p>
            <a:pPr algn="ctr"/>
            <a:r>
              <a:rPr lang="en-US" sz="1800" dirty="0"/>
              <a:t>Class</a:t>
            </a:r>
          </a:p>
          <a:p>
            <a:pPr algn="ctr"/>
            <a:r>
              <a:rPr lang="en-US" sz="1800" dirty="0"/>
              <a:t>File</a:t>
            </a:r>
          </a:p>
          <a:p>
            <a:pPr algn="ctr"/>
            <a:endParaRPr lang="en-US" sz="2000" dirty="0"/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7620000" y="22860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</a:t>
            </a:r>
            <a:r>
              <a:rPr lang="en-US" sz="1800" dirty="0" smtClean="0"/>
              <a:t>.0</a:t>
            </a:r>
            <a:endParaRPr lang="en-US" sz="1800" dirty="0"/>
          </a:p>
          <a:p>
            <a:pPr algn="ctr"/>
            <a:r>
              <a:rPr lang="en-US" sz="1800" dirty="0"/>
              <a:t>Produce</a:t>
            </a:r>
          </a:p>
          <a:p>
            <a:pPr algn="ctr"/>
            <a:r>
              <a:rPr lang="en-US" sz="1800" dirty="0"/>
              <a:t>Faculty</a:t>
            </a:r>
          </a:p>
          <a:p>
            <a:pPr algn="ctr"/>
            <a:r>
              <a:rPr lang="en-US" sz="1800" dirty="0"/>
              <a:t>Load</a:t>
            </a:r>
          </a:p>
          <a:p>
            <a:pPr algn="ctr"/>
            <a:r>
              <a:rPr lang="en-US" sz="1800" dirty="0"/>
              <a:t>Sheets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228600" y="57150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Registrar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228600" y="9906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Student</a:t>
            </a: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4648200" y="5410200"/>
            <a:ext cx="1676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Faculty </a:t>
            </a:r>
          </a:p>
          <a:p>
            <a:pPr algn="ctr"/>
            <a:r>
              <a:rPr lang="en-US" sz="2800"/>
              <a:t>member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162800" y="57150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Dean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34168" y="893765"/>
            <a:ext cx="8833632" cy="858838"/>
            <a:chOff x="5568" y="1008"/>
            <a:chExt cx="8833632" cy="541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6096000" y="1008"/>
              <a:ext cx="2743200" cy="541"/>
              <a:chOff x="3840" y="1008"/>
              <a:chExt cx="1728" cy="541"/>
            </a:xfrm>
          </p:grpSpPr>
          <p:sp>
            <p:nvSpPr>
              <p:cNvPr id="133135" name="Rectangle 15"/>
              <p:cNvSpPr>
                <a:spLocks noChangeArrowheads="1"/>
              </p:cNvSpPr>
              <p:nvPr/>
            </p:nvSpPr>
            <p:spPr bwMode="auto">
              <a:xfrm>
                <a:off x="3888" y="1008"/>
                <a:ext cx="16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/>
                  <a:t>Class</a:t>
                </a:r>
              </a:p>
              <a:p>
                <a:pPr algn="ctr"/>
                <a:r>
                  <a:rPr lang="en-US" sz="2400" dirty="0"/>
                  <a:t>Registration</a:t>
                </a:r>
              </a:p>
            </p:txBody>
          </p:sp>
          <p:sp>
            <p:nvSpPr>
              <p:cNvPr id="133136" name="Freeform 16"/>
              <p:cNvSpPr>
                <a:spLocks/>
              </p:cNvSpPr>
              <p:nvPr/>
            </p:nvSpPr>
            <p:spPr bwMode="auto">
              <a:xfrm>
                <a:off x="4122" y="1008"/>
                <a:ext cx="6" cy="54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541"/>
                  </a:cxn>
                </a:cxnLst>
                <a:rect l="0" t="0" r="r" b="b"/>
                <a:pathLst>
                  <a:path w="6" h="541">
                    <a:moveTo>
                      <a:pt x="6" y="0"/>
                    </a:moveTo>
                    <a:lnTo>
                      <a:pt x="0" y="541"/>
                    </a:lnTo>
                  </a:path>
                </a:pathLst>
              </a:custGeom>
              <a:noFill/>
              <a:ln w="9525">
                <a:solidFill>
                  <a:srgbClr val="FFFF0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45" name="Text Box 25"/>
              <p:cNvSpPr txBox="1">
                <a:spLocks noChangeArrowheads="1"/>
              </p:cNvSpPr>
              <p:nvPr/>
            </p:nvSpPr>
            <p:spPr bwMode="auto">
              <a:xfrm>
                <a:off x="3840" y="111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C</a:t>
                </a:r>
              </a:p>
            </p:txBody>
          </p:sp>
        </p:grpSp>
        <p:sp>
          <p:nvSpPr>
            <p:cNvPr id="133147" name="Line 27"/>
            <p:cNvSpPr>
              <a:spLocks noChangeShapeType="1"/>
            </p:cNvSpPr>
            <p:nvPr/>
          </p:nvSpPr>
          <p:spPr bwMode="auto">
            <a:xfrm>
              <a:off x="5568" y="1008"/>
              <a:ext cx="0" cy="528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49" name="Oval 29"/>
          <p:cNvSpPr>
            <a:spLocks noChangeArrowheads="1"/>
          </p:cNvSpPr>
          <p:nvPr/>
        </p:nvSpPr>
        <p:spPr bwMode="auto">
          <a:xfrm>
            <a:off x="152400" y="220980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7</a:t>
            </a:r>
            <a:r>
              <a:rPr lang="en-US" sz="1600" dirty="0" smtClean="0"/>
              <a:t>.0</a:t>
            </a:r>
            <a:endParaRPr lang="en-US" sz="1600" dirty="0"/>
          </a:p>
          <a:p>
            <a:pPr algn="ctr"/>
            <a:r>
              <a:rPr lang="en-US" sz="1600" dirty="0"/>
              <a:t>Produce</a:t>
            </a:r>
          </a:p>
          <a:p>
            <a:pPr algn="ctr"/>
            <a:r>
              <a:rPr lang="en-US" sz="1600" dirty="0"/>
              <a:t>Student</a:t>
            </a:r>
          </a:p>
          <a:p>
            <a:pPr algn="ctr"/>
            <a:r>
              <a:rPr lang="en-US" sz="1600" dirty="0"/>
              <a:t>Schedule</a:t>
            </a: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1905000" y="1219200"/>
            <a:ext cx="1676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>
            <a:off x="1905000" y="1447800"/>
            <a:ext cx="1676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2" name="Text Box 32"/>
          <p:cNvSpPr txBox="1">
            <a:spLocks noChangeArrowheads="1"/>
          </p:cNvSpPr>
          <p:nvPr/>
        </p:nvSpPr>
        <p:spPr bwMode="auto">
          <a:xfrm>
            <a:off x="2133600" y="604838"/>
            <a:ext cx="12192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Class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Requests</a:t>
            </a:r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1905000" y="1447800"/>
            <a:ext cx="2209800" cy="29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FFFF00"/>
                </a:solidFill>
              </a:rPr>
              <a:t>Request Status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133154" name="Text Box 34"/>
          <p:cNvSpPr txBox="1">
            <a:spLocks noChangeArrowheads="1"/>
          </p:cNvSpPr>
          <p:nvPr/>
        </p:nvSpPr>
        <p:spPr bwMode="auto">
          <a:xfrm>
            <a:off x="4648200" y="776288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Old Class Data</a:t>
            </a:r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4953000" y="1519238"/>
            <a:ext cx="24384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Updated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Class Data</a:t>
            </a:r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>
            <a:off x="4800600" y="1447800"/>
            <a:ext cx="1600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7" name="Line 37"/>
          <p:cNvSpPr>
            <a:spLocks noChangeShapeType="1"/>
          </p:cNvSpPr>
          <p:nvPr/>
        </p:nvSpPr>
        <p:spPr bwMode="auto">
          <a:xfrm>
            <a:off x="4800600" y="1143000"/>
            <a:ext cx="1600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8" name="Text Box 38"/>
          <p:cNvSpPr txBox="1">
            <a:spLocks noChangeArrowheads="1"/>
          </p:cNvSpPr>
          <p:nvPr/>
        </p:nvSpPr>
        <p:spPr bwMode="auto">
          <a:xfrm>
            <a:off x="3733800" y="2133600"/>
            <a:ext cx="14478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Updated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Student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Data</a:t>
            </a: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H="1">
            <a:off x="3733800" y="1828800"/>
            <a:ext cx="76200" cy="1066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762000" y="1600200"/>
            <a:ext cx="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 flipH="1" flipV="1">
            <a:off x="1371600" y="2819400"/>
            <a:ext cx="457200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828800" y="2971800"/>
            <a:ext cx="2438400" cy="762000"/>
            <a:chOff x="1152" y="2064"/>
            <a:chExt cx="1536" cy="48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152" y="2064"/>
              <a:ext cx="1536" cy="480"/>
              <a:chOff x="1152" y="2064"/>
              <a:chExt cx="1536" cy="480"/>
            </a:xfrm>
          </p:grpSpPr>
          <p:sp>
            <p:nvSpPr>
              <p:cNvPr id="133134" name="Rectangle 14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153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/>
                  <a:t>Student</a:t>
                </a:r>
              </a:p>
              <a:p>
                <a:pPr algn="ctr"/>
                <a:r>
                  <a:rPr lang="en-US" sz="2400"/>
                  <a:t>Registration</a:t>
                </a:r>
              </a:p>
            </p:txBody>
          </p:sp>
          <p:sp>
            <p:nvSpPr>
              <p:cNvPr id="133162" name="Line 42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63" name="Line 43"/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165" name="Text Box 45"/>
            <p:cNvSpPr txBox="1">
              <a:spLocks noChangeArrowheads="1"/>
            </p:cNvSpPr>
            <p:nvPr/>
          </p:nvSpPr>
          <p:spPr bwMode="auto">
            <a:xfrm>
              <a:off x="1152" y="211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sp>
        <p:nvSpPr>
          <p:cNvPr id="133167" name="Oval 47"/>
          <p:cNvSpPr>
            <a:spLocks noChangeArrowheads="1"/>
          </p:cNvSpPr>
          <p:nvPr/>
        </p:nvSpPr>
        <p:spPr bwMode="auto">
          <a:xfrm>
            <a:off x="6477000" y="34290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  <a:r>
              <a:rPr lang="en-US" sz="1800" dirty="0" smtClean="0"/>
              <a:t>.0</a:t>
            </a:r>
            <a:endParaRPr lang="en-US" sz="1800" dirty="0"/>
          </a:p>
          <a:p>
            <a:pPr algn="ctr"/>
            <a:r>
              <a:rPr lang="en-US" sz="1800" dirty="0"/>
              <a:t>Produce</a:t>
            </a:r>
          </a:p>
          <a:p>
            <a:pPr algn="ctr"/>
            <a:r>
              <a:rPr lang="en-US" sz="1800" dirty="0"/>
              <a:t>Class</a:t>
            </a:r>
          </a:p>
          <a:p>
            <a:pPr algn="ctr"/>
            <a:r>
              <a:rPr lang="en-US" sz="1800" dirty="0"/>
              <a:t>Counts</a:t>
            </a:r>
          </a:p>
        </p:txBody>
      </p:sp>
      <p:sp>
        <p:nvSpPr>
          <p:cNvPr id="133168" name="Oval 48"/>
          <p:cNvSpPr>
            <a:spLocks noChangeArrowheads="1"/>
          </p:cNvSpPr>
          <p:nvPr/>
        </p:nvSpPr>
        <p:spPr bwMode="auto">
          <a:xfrm>
            <a:off x="4876800" y="34290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</a:t>
            </a:r>
            <a:r>
              <a:rPr lang="en-US" sz="1800" dirty="0" smtClean="0"/>
              <a:t>.0</a:t>
            </a:r>
            <a:endParaRPr lang="en-US" sz="1800" dirty="0"/>
          </a:p>
          <a:p>
            <a:pPr algn="ctr"/>
            <a:r>
              <a:rPr lang="en-US" sz="1800" dirty="0"/>
              <a:t>Produce</a:t>
            </a:r>
          </a:p>
          <a:p>
            <a:pPr algn="ctr"/>
            <a:r>
              <a:rPr lang="en-US" sz="1800" dirty="0"/>
              <a:t>Class</a:t>
            </a:r>
          </a:p>
          <a:p>
            <a:pPr algn="ctr"/>
            <a:r>
              <a:rPr lang="en-US" sz="1800" dirty="0"/>
              <a:t>Lists</a:t>
            </a:r>
          </a:p>
        </p:txBody>
      </p:sp>
      <p:sp>
        <p:nvSpPr>
          <p:cNvPr id="133169" name="Line 49"/>
          <p:cNvSpPr>
            <a:spLocks noChangeShapeType="1"/>
          </p:cNvSpPr>
          <p:nvPr/>
        </p:nvSpPr>
        <p:spPr bwMode="auto">
          <a:xfrm>
            <a:off x="8305800" y="1752600"/>
            <a:ext cx="0" cy="5334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0" name="Line 50"/>
          <p:cNvSpPr>
            <a:spLocks noChangeShapeType="1"/>
          </p:cNvSpPr>
          <p:nvPr/>
        </p:nvSpPr>
        <p:spPr bwMode="auto">
          <a:xfrm flipH="1">
            <a:off x="7162800" y="1752600"/>
            <a:ext cx="609600" cy="16764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H="1">
            <a:off x="5638800" y="1752600"/>
            <a:ext cx="1600200" cy="16764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2" name="Line 52"/>
          <p:cNvSpPr>
            <a:spLocks noChangeShapeType="1"/>
          </p:cNvSpPr>
          <p:nvPr/>
        </p:nvSpPr>
        <p:spPr bwMode="auto">
          <a:xfrm flipV="1">
            <a:off x="1905000" y="5257800"/>
            <a:ext cx="1600200" cy="7620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3" name="Line 53"/>
          <p:cNvSpPr>
            <a:spLocks noChangeShapeType="1"/>
          </p:cNvSpPr>
          <p:nvPr/>
        </p:nvSpPr>
        <p:spPr bwMode="auto">
          <a:xfrm flipV="1">
            <a:off x="4038600" y="1752600"/>
            <a:ext cx="2743200" cy="25146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4" name="Line 54"/>
          <p:cNvSpPr>
            <a:spLocks noChangeShapeType="1"/>
          </p:cNvSpPr>
          <p:nvPr/>
        </p:nvSpPr>
        <p:spPr bwMode="auto">
          <a:xfrm>
            <a:off x="8458200" y="3810000"/>
            <a:ext cx="0" cy="19050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5" name="Line 55"/>
          <p:cNvSpPr>
            <a:spLocks noChangeShapeType="1"/>
          </p:cNvSpPr>
          <p:nvPr/>
        </p:nvSpPr>
        <p:spPr bwMode="auto">
          <a:xfrm>
            <a:off x="7239000" y="4953000"/>
            <a:ext cx="838200" cy="7620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6" name="Line 56"/>
          <p:cNvSpPr>
            <a:spLocks noChangeShapeType="1"/>
          </p:cNvSpPr>
          <p:nvPr/>
        </p:nvSpPr>
        <p:spPr bwMode="auto">
          <a:xfrm>
            <a:off x="5638800" y="4953000"/>
            <a:ext cx="0" cy="4572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7" name="Line 57"/>
          <p:cNvSpPr>
            <a:spLocks noChangeShapeType="1"/>
          </p:cNvSpPr>
          <p:nvPr/>
        </p:nvSpPr>
        <p:spPr bwMode="auto">
          <a:xfrm flipV="1">
            <a:off x="990600" y="5257800"/>
            <a:ext cx="1066800" cy="4572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9" name="Text Box 59"/>
          <p:cNvSpPr txBox="1">
            <a:spLocks noChangeArrowheads="1"/>
          </p:cNvSpPr>
          <p:nvPr/>
        </p:nvSpPr>
        <p:spPr bwMode="auto">
          <a:xfrm>
            <a:off x="914400" y="4953000"/>
            <a:ext cx="11430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Student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Data</a:t>
            </a:r>
          </a:p>
        </p:txBody>
      </p:sp>
      <p:sp>
        <p:nvSpPr>
          <p:cNvPr id="133180" name="Text Box 60"/>
          <p:cNvSpPr txBox="1">
            <a:spLocks noChangeArrowheads="1"/>
          </p:cNvSpPr>
          <p:nvPr/>
        </p:nvSpPr>
        <p:spPr bwMode="auto">
          <a:xfrm>
            <a:off x="2438400" y="5710238"/>
            <a:ext cx="11430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Course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Offering</a:t>
            </a:r>
          </a:p>
        </p:txBody>
      </p:sp>
      <p:sp>
        <p:nvSpPr>
          <p:cNvPr id="133181" name="Freeform 61"/>
          <p:cNvSpPr>
            <a:spLocks/>
          </p:cNvSpPr>
          <p:nvPr/>
        </p:nvSpPr>
        <p:spPr bwMode="auto">
          <a:xfrm>
            <a:off x="2667000" y="3698875"/>
            <a:ext cx="300038" cy="568325"/>
          </a:xfrm>
          <a:custGeom>
            <a:avLst/>
            <a:gdLst/>
            <a:ahLst/>
            <a:cxnLst>
              <a:cxn ang="0">
                <a:pos x="0" y="358"/>
              </a:cxn>
              <a:cxn ang="0">
                <a:pos x="189" y="0"/>
              </a:cxn>
            </a:cxnLst>
            <a:rect l="0" t="0" r="r" b="b"/>
            <a:pathLst>
              <a:path w="189" h="358">
                <a:moveTo>
                  <a:pt x="0" y="358"/>
                </a:moveTo>
                <a:lnTo>
                  <a:pt x="189" y="0"/>
                </a:lnTo>
              </a:path>
            </a:pathLst>
          </a:custGeom>
          <a:noFill/>
          <a:ln w="25400">
            <a:solidFill>
              <a:srgbClr val="FFFF66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43000" y="62878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direct data flow between external entities rather it is through processes</a:t>
            </a:r>
          </a:p>
          <a:p>
            <a:r>
              <a:rPr lang="en-US" dirty="0" smtClean="0"/>
              <a:t>Data can move from a process to another directly</a:t>
            </a:r>
            <a:endParaRPr lang="en-US" dirty="0"/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9067800" y="914400"/>
            <a:ext cx="0" cy="762000"/>
          </a:xfrm>
          <a:prstGeom prst="line">
            <a:avLst/>
          </a:prstGeom>
          <a:noFill/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286000" y="1676400"/>
            <a:ext cx="1295400" cy="1219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33"/>
          <p:cNvSpPr txBox="1">
            <a:spLocks noChangeArrowheads="1"/>
          </p:cNvSpPr>
          <p:nvPr/>
        </p:nvSpPr>
        <p:spPr bwMode="auto">
          <a:xfrm rot="19805390">
            <a:off x="1883683" y="2099762"/>
            <a:ext cx="1524000" cy="4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FFFF00"/>
                </a:solidFill>
              </a:rPr>
              <a:t>Old student data</a:t>
            </a:r>
            <a:endParaRPr lang="en-US" sz="1800" b="1" dirty="0">
              <a:solidFill>
                <a:srgbClr val="FFFF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657600" y="1219200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953000" y="3955328"/>
            <a:ext cx="1371600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15100" y="3913764"/>
            <a:ext cx="148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67650" y="2590800"/>
            <a:ext cx="1028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47650" y="2543968"/>
            <a:ext cx="1028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057400" y="4572000"/>
            <a:ext cx="1028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29000" y="4572000"/>
            <a:ext cx="1028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8686800" cy="1143000"/>
          </a:xfrm>
        </p:spPr>
        <p:txBody>
          <a:bodyPr/>
          <a:lstStyle/>
          <a:p>
            <a:r>
              <a:rPr lang="en-US" sz="6600" dirty="0"/>
              <a:t>Detailed Diagram 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76200" y="31750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Student</a:t>
            </a:r>
          </a:p>
        </p:txBody>
      </p:sp>
      <p:sp>
        <p:nvSpPr>
          <p:cNvPr id="135219" name="Line 51"/>
          <p:cNvSpPr>
            <a:spLocks noChangeShapeType="1"/>
          </p:cNvSpPr>
          <p:nvPr/>
        </p:nvSpPr>
        <p:spPr bwMode="auto">
          <a:xfrm>
            <a:off x="1752600" y="3408363"/>
            <a:ext cx="1676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0" name="Line 52"/>
          <p:cNvSpPr>
            <a:spLocks noChangeShapeType="1"/>
          </p:cNvSpPr>
          <p:nvPr/>
        </p:nvSpPr>
        <p:spPr bwMode="auto">
          <a:xfrm>
            <a:off x="1752600" y="3636963"/>
            <a:ext cx="1676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1" name="Text Box 53"/>
          <p:cNvSpPr txBox="1">
            <a:spLocks noChangeArrowheads="1"/>
          </p:cNvSpPr>
          <p:nvPr/>
        </p:nvSpPr>
        <p:spPr bwMode="auto">
          <a:xfrm>
            <a:off x="1981200" y="2794000"/>
            <a:ext cx="12192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Class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Requests</a:t>
            </a:r>
          </a:p>
        </p:txBody>
      </p:sp>
      <p:sp>
        <p:nvSpPr>
          <p:cNvPr id="135222" name="Text Box 54"/>
          <p:cNvSpPr txBox="1">
            <a:spLocks noChangeArrowheads="1"/>
          </p:cNvSpPr>
          <p:nvPr/>
        </p:nvSpPr>
        <p:spPr bwMode="auto">
          <a:xfrm>
            <a:off x="1981200" y="3652838"/>
            <a:ext cx="15240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Invalid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35223" name="Oval 55"/>
          <p:cNvSpPr>
            <a:spLocks noChangeArrowheads="1"/>
          </p:cNvSpPr>
          <p:nvPr/>
        </p:nvSpPr>
        <p:spPr bwMode="auto">
          <a:xfrm>
            <a:off x="3429000" y="287020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1.1</a:t>
            </a:r>
          </a:p>
          <a:p>
            <a:pPr algn="ctr"/>
            <a:r>
              <a:rPr lang="en-US" sz="1800"/>
              <a:t>Edit</a:t>
            </a:r>
          </a:p>
          <a:p>
            <a:pPr algn="ctr"/>
            <a:r>
              <a:rPr lang="en-US" sz="1800"/>
              <a:t>Requests</a:t>
            </a:r>
          </a:p>
        </p:txBody>
      </p:sp>
      <p:sp>
        <p:nvSpPr>
          <p:cNvPr id="135224" name="Oval 56"/>
          <p:cNvSpPr>
            <a:spLocks noChangeArrowheads="1"/>
          </p:cNvSpPr>
          <p:nvPr/>
        </p:nvSpPr>
        <p:spPr bwMode="auto">
          <a:xfrm>
            <a:off x="5334000" y="287020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1.2</a:t>
            </a:r>
          </a:p>
          <a:p>
            <a:pPr algn="ctr"/>
            <a:r>
              <a:rPr lang="en-US" sz="1800"/>
              <a:t>Check</a:t>
            </a:r>
          </a:p>
          <a:p>
            <a:pPr algn="ctr"/>
            <a:r>
              <a:rPr lang="en-US" sz="1800"/>
              <a:t>Class</a:t>
            </a:r>
          </a:p>
          <a:p>
            <a:pPr algn="ctr"/>
            <a:r>
              <a:rPr lang="en-US" sz="1800"/>
              <a:t>Counts</a:t>
            </a:r>
          </a:p>
        </p:txBody>
      </p:sp>
      <p:sp>
        <p:nvSpPr>
          <p:cNvPr id="135225" name="Line 57"/>
          <p:cNvSpPr>
            <a:spLocks noChangeShapeType="1"/>
          </p:cNvSpPr>
          <p:nvPr/>
        </p:nvSpPr>
        <p:spPr bwMode="auto">
          <a:xfrm>
            <a:off x="4648200" y="3479800"/>
            <a:ext cx="685800" cy="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4419600" y="2590800"/>
            <a:ext cx="12192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Valid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Requests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477000" y="1122363"/>
            <a:ext cx="2590800" cy="782637"/>
            <a:chOff x="3840" y="1008"/>
            <a:chExt cx="1728" cy="541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3840" y="1008"/>
              <a:ext cx="1728" cy="541"/>
              <a:chOff x="3840" y="1008"/>
              <a:chExt cx="1728" cy="541"/>
            </a:xfrm>
          </p:grpSpPr>
          <p:sp>
            <p:nvSpPr>
              <p:cNvPr id="135231" name="Rectangle 63"/>
              <p:cNvSpPr>
                <a:spLocks noChangeArrowheads="1"/>
              </p:cNvSpPr>
              <p:nvPr/>
            </p:nvSpPr>
            <p:spPr bwMode="auto">
              <a:xfrm>
                <a:off x="3888" y="1008"/>
                <a:ext cx="16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/>
                  <a:t>Class</a:t>
                </a:r>
              </a:p>
              <a:p>
                <a:pPr algn="ctr"/>
                <a:r>
                  <a:rPr lang="en-US" sz="2400"/>
                  <a:t>Registration</a:t>
                </a:r>
              </a:p>
            </p:txBody>
          </p:sp>
          <p:sp>
            <p:nvSpPr>
              <p:cNvPr id="135232" name="Freeform 64"/>
              <p:cNvSpPr>
                <a:spLocks/>
              </p:cNvSpPr>
              <p:nvPr/>
            </p:nvSpPr>
            <p:spPr bwMode="auto">
              <a:xfrm>
                <a:off x="4122" y="1008"/>
                <a:ext cx="6" cy="54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541"/>
                  </a:cxn>
                </a:cxnLst>
                <a:rect l="0" t="0" r="r" b="b"/>
                <a:pathLst>
                  <a:path w="6" h="541">
                    <a:moveTo>
                      <a:pt x="6" y="0"/>
                    </a:moveTo>
                    <a:lnTo>
                      <a:pt x="0" y="541"/>
                    </a:lnTo>
                  </a:path>
                </a:pathLst>
              </a:custGeom>
              <a:noFill/>
              <a:ln w="9525">
                <a:solidFill>
                  <a:srgbClr val="FFFF0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33" name="Text Box 65"/>
              <p:cNvSpPr txBox="1">
                <a:spLocks noChangeArrowheads="1"/>
              </p:cNvSpPr>
              <p:nvPr/>
            </p:nvSpPr>
            <p:spPr bwMode="auto">
              <a:xfrm>
                <a:off x="3840" y="1113"/>
                <a:ext cx="240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C</a:t>
                </a:r>
              </a:p>
            </p:txBody>
          </p:sp>
        </p:grpSp>
        <p:sp>
          <p:nvSpPr>
            <p:cNvPr id="135234" name="Line 66"/>
            <p:cNvSpPr>
              <a:spLocks noChangeShapeType="1"/>
            </p:cNvSpPr>
            <p:nvPr/>
          </p:nvSpPr>
          <p:spPr bwMode="auto">
            <a:xfrm>
              <a:off x="5568" y="1008"/>
              <a:ext cx="0" cy="528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5235" name="Oval 67"/>
          <p:cNvSpPr>
            <a:spLocks noChangeArrowheads="1"/>
          </p:cNvSpPr>
          <p:nvPr/>
        </p:nvSpPr>
        <p:spPr bwMode="auto">
          <a:xfrm>
            <a:off x="7467600" y="495300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  <a:p>
            <a:pPr algn="ctr"/>
            <a:r>
              <a:rPr lang="en-US" sz="1800"/>
              <a:t>1.4</a:t>
            </a:r>
          </a:p>
          <a:p>
            <a:pPr algn="ctr"/>
            <a:r>
              <a:rPr lang="en-US" sz="1800"/>
              <a:t>Update</a:t>
            </a:r>
          </a:p>
          <a:p>
            <a:pPr algn="ctr"/>
            <a:r>
              <a:rPr lang="en-US" sz="1800"/>
              <a:t>Class</a:t>
            </a:r>
          </a:p>
          <a:p>
            <a:pPr algn="ctr"/>
            <a:r>
              <a:rPr lang="en-US" sz="1800"/>
              <a:t>Data</a:t>
            </a:r>
          </a:p>
          <a:p>
            <a:pPr algn="ctr"/>
            <a:endParaRPr lang="en-US" sz="2000"/>
          </a:p>
        </p:txBody>
      </p:sp>
      <p:sp>
        <p:nvSpPr>
          <p:cNvPr id="135236" name="Line 68"/>
          <p:cNvSpPr>
            <a:spLocks noChangeShapeType="1"/>
          </p:cNvSpPr>
          <p:nvPr/>
        </p:nvSpPr>
        <p:spPr bwMode="auto">
          <a:xfrm flipH="1">
            <a:off x="6400800" y="1905000"/>
            <a:ext cx="1371600" cy="12192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37" name="Text Box 69"/>
          <p:cNvSpPr txBox="1">
            <a:spLocks noChangeArrowheads="1"/>
          </p:cNvSpPr>
          <p:nvPr/>
        </p:nvSpPr>
        <p:spPr bwMode="auto">
          <a:xfrm rot="16200000">
            <a:off x="6290469" y="3166269"/>
            <a:ext cx="3268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FF66"/>
                </a:solidFill>
              </a:rPr>
              <a:t>Updated Class Data</a:t>
            </a:r>
          </a:p>
        </p:txBody>
      </p:sp>
      <p:sp>
        <p:nvSpPr>
          <p:cNvPr id="135238" name="Line 70"/>
          <p:cNvSpPr>
            <a:spLocks noChangeShapeType="1"/>
          </p:cNvSpPr>
          <p:nvPr/>
        </p:nvSpPr>
        <p:spPr bwMode="auto">
          <a:xfrm flipV="1">
            <a:off x="8153400" y="1828800"/>
            <a:ext cx="0" cy="31242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39" name="Line 71"/>
          <p:cNvSpPr>
            <a:spLocks noChangeShapeType="1"/>
          </p:cNvSpPr>
          <p:nvPr/>
        </p:nvSpPr>
        <p:spPr bwMode="auto">
          <a:xfrm>
            <a:off x="6324600" y="3886200"/>
            <a:ext cx="1219200" cy="13716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40" name="Text Box 72"/>
          <p:cNvSpPr txBox="1">
            <a:spLocks noChangeArrowheads="1"/>
          </p:cNvSpPr>
          <p:nvPr/>
        </p:nvSpPr>
        <p:spPr bwMode="auto">
          <a:xfrm rot="-2474808">
            <a:off x="6172200" y="1884363"/>
            <a:ext cx="24384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>
                <a:solidFill>
                  <a:srgbClr val="FFFF66"/>
                </a:solidFill>
              </a:rPr>
              <a:t>Old Class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400">
                <a:solidFill>
                  <a:srgbClr val="FFFF66"/>
                </a:solidFill>
              </a:rPr>
              <a:t>Data</a:t>
            </a:r>
          </a:p>
        </p:txBody>
      </p:sp>
      <p:sp>
        <p:nvSpPr>
          <p:cNvPr id="135241" name="Text Box 73"/>
          <p:cNvSpPr txBox="1">
            <a:spLocks noChangeArrowheads="1"/>
          </p:cNvSpPr>
          <p:nvPr/>
        </p:nvSpPr>
        <p:spPr bwMode="auto">
          <a:xfrm rot="2991274">
            <a:off x="6126163" y="4343400"/>
            <a:ext cx="198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FF66"/>
                </a:solidFill>
              </a:rPr>
              <a:t>Accepted Request</a:t>
            </a:r>
          </a:p>
        </p:txBody>
      </p:sp>
      <p:sp>
        <p:nvSpPr>
          <p:cNvPr id="135243" name="Oval 75"/>
          <p:cNvSpPr>
            <a:spLocks noChangeArrowheads="1"/>
          </p:cNvSpPr>
          <p:nvPr/>
        </p:nvSpPr>
        <p:spPr bwMode="auto">
          <a:xfrm>
            <a:off x="5334000" y="556260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1.3</a:t>
            </a:r>
          </a:p>
          <a:p>
            <a:pPr algn="ctr"/>
            <a:r>
              <a:rPr lang="en-US" sz="1800"/>
              <a:t>Update</a:t>
            </a:r>
          </a:p>
          <a:p>
            <a:pPr algn="ctr"/>
            <a:r>
              <a:rPr lang="en-US" sz="1800"/>
              <a:t>Student</a:t>
            </a:r>
          </a:p>
          <a:p>
            <a:pPr algn="ctr"/>
            <a:r>
              <a:rPr lang="en-US" sz="1800"/>
              <a:t>Data</a:t>
            </a:r>
            <a:endParaRPr lang="en-US" sz="2000"/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676400" y="5791200"/>
            <a:ext cx="2438400" cy="762000"/>
            <a:chOff x="1152" y="2064"/>
            <a:chExt cx="1536" cy="480"/>
          </a:xfrm>
        </p:grpSpPr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1152" y="2064"/>
              <a:ext cx="1536" cy="480"/>
              <a:chOff x="1152" y="2064"/>
              <a:chExt cx="1536" cy="480"/>
            </a:xfrm>
          </p:grpSpPr>
          <p:sp>
            <p:nvSpPr>
              <p:cNvPr id="135246" name="Rectangle 78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153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/>
                  <a:t>Student</a:t>
                </a:r>
              </a:p>
              <a:p>
                <a:pPr algn="ctr"/>
                <a:r>
                  <a:rPr lang="en-US" sz="2400"/>
                  <a:t>Registration</a:t>
                </a:r>
              </a:p>
            </p:txBody>
          </p:sp>
          <p:sp>
            <p:nvSpPr>
              <p:cNvPr id="135247" name="Line 79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48" name="Line 80"/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1152" y="211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sp>
        <p:nvSpPr>
          <p:cNvPr id="135250" name="Line 82"/>
          <p:cNvSpPr>
            <a:spLocks noChangeShapeType="1"/>
          </p:cNvSpPr>
          <p:nvPr/>
        </p:nvSpPr>
        <p:spPr bwMode="auto">
          <a:xfrm flipH="1">
            <a:off x="4114800" y="6172200"/>
            <a:ext cx="1219200" cy="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51" name="Line 83"/>
          <p:cNvSpPr>
            <a:spLocks noChangeShapeType="1"/>
          </p:cNvSpPr>
          <p:nvPr/>
        </p:nvSpPr>
        <p:spPr bwMode="auto">
          <a:xfrm>
            <a:off x="5943600" y="4114800"/>
            <a:ext cx="0" cy="1447800"/>
          </a:xfrm>
          <a:prstGeom prst="line">
            <a:avLst/>
          </a:prstGeom>
          <a:noFill/>
          <a:ln w="25400">
            <a:solidFill>
              <a:srgbClr val="FF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52" name="Text Box 84"/>
          <p:cNvSpPr txBox="1">
            <a:spLocks noChangeArrowheads="1"/>
          </p:cNvSpPr>
          <p:nvPr/>
        </p:nvSpPr>
        <p:spPr bwMode="auto">
          <a:xfrm rot="5400000">
            <a:off x="4983163" y="4618037"/>
            <a:ext cx="198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FF66"/>
                </a:solidFill>
              </a:rPr>
              <a:t>Accepted Request</a:t>
            </a:r>
          </a:p>
        </p:txBody>
      </p:sp>
      <p:sp>
        <p:nvSpPr>
          <p:cNvPr id="135254" name="Text Box 86"/>
          <p:cNvSpPr txBox="1">
            <a:spLocks noChangeArrowheads="1"/>
          </p:cNvSpPr>
          <p:nvPr/>
        </p:nvSpPr>
        <p:spPr bwMode="auto">
          <a:xfrm>
            <a:off x="2011363" y="1676400"/>
            <a:ext cx="3322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FF66"/>
                </a:solidFill>
              </a:rPr>
              <a:t>Rejected Request</a:t>
            </a:r>
          </a:p>
        </p:txBody>
      </p:sp>
      <p:cxnSp>
        <p:nvCxnSpPr>
          <p:cNvPr id="49" name="Elbow Connector 48"/>
          <p:cNvCxnSpPr>
            <a:stCxn id="135224" idx="0"/>
            <a:endCxn id="135218" idx="0"/>
          </p:cNvCxnSpPr>
          <p:nvPr/>
        </p:nvCxnSpPr>
        <p:spPr>
          <a:xfrm rot="16200000" flipH="1" flipV="1">
            <a:off x="3276600" y="508000"/>
            <a:ext cx="304800" cy="5029200"/>
          </a:xfrm>
          <a:prstGeom prst="bentConnector3">
            <a:avLst>
              <a:gd name="adj1" fmla="val -255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5246" idx="0"/>
          </p:cNvCxnSpPr>
          <p:nvPr/>
        </p:nvCxnSpPr>
        <p:spPr>
          <a:xfrm rot="5400000" flipH="1" flipV="1">
            <a:off x="3390900" y="3543300"/>
            <a:ext cx="1752600" cy="2743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9512729">
            <a:off x="2946125" y="4551600"/>
            <a:ext cx="213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FF00"/>
                  </a:solidFill>
                </a:ln>
              </a:rPr>
              <a:t>Old Student data</a:t>
            </a:r>
            <a:endParaRPr lang="en-US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4199208" y="5760765"/>
            <a:ext cx="1219200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Updated Student data</a:t>
            </a:r>
            <a:endParaRPr lang="en-US" sz="1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0668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Detailed Diagrams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0" y="2514600"/>
            <a:ext cx="9144000" cy="3200400"/>
          </a:xfrm>
          <a:noFill/>
          <a:ln/>
        </p:spPr>
        <p:txBody>
          <a:bodyPr/>
          <a:lstStyle/>
          <a:p>
            <a:r>
              <a:rPr lang="en-US"/>
              <a:t>Show processes in successive levels of detail</a:t>
            </a:r>
          </a:p>
          <a:p>
            <a:r>
              <a:rPr lang="en-US"/>
              <a:t>shows major sub-processes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485775"/>
            <a:ext cx="9144000" cy="885825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Detailed Diagrams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495800"/>
          </a:xfrm>
          <a:noFill/>
          <a:ln/>
        </p:spPr>
        <p:txBody>
          <a:bodyPr/>
          <a:lstStyle/>
          <a:p>
            <a:r>
              <a:rPr lang="en-US"/>
              <a:t>Outline numbering </a:t>
            </a:r>
          </a:p>
          <a:p>
            <a:pPr lvl="1"/>
            <a:r>
              <a:rPr lang="en-US"/>
              <a:t>1.1, 1.2, …, 1.n   Level one, shows internal details for each major sub-process</a:t>
            </a:r>
          </a:p>
          <a:p>
            <a:pPr lvl="1"/>
            <a:r>
              <a:rPr lang="en-US"/>
              <a:t>1.1.1, 1.1.2,…1.1.n  Level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4114800"/>
          </a:xfrm>
          <a:noFill/>
          <a:ln/>
        </p:spPr>
        <p:txBody>
          <a:bodyPr lIns="92075" tIns="46038" rIns="92075" bIns="46038"/>
          <a:lstStyle/>
          <a:p>
            <a:r>
              <a:rPr lang="en-US" sz="8200"/>
              <a:t> Database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Detailed Diagrams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505200"/>
          </a:xfrm>
        </p:spPr>
        <p:txBody>
          <a:bodyPr/>
          <a:lstStyle/>
          <a:p>
            <a:r>
              <a:rPr lang="en-US" sz="4000"/>
              <a:t>Limit number of process to 7 to 9 per page/diagram for clarity </a:t>
            </a:r>
          </a:p>
          <a:p>
            <a:endParaRPr lang="en-US" sz="4000"/>
          </a:p>
          <a:p>
            <a:r>
              <a:rPr lang="en-US" sz="4000"/>
              <a:t>All elements must be named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Data Dictionary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A repository of information that describes logical structure of database, or it contains the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 Data Dictionary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534400" cy="4144963"/>
          </a:xfrm>
        </p:spPr>
        <p:txBody>
          <a:bodyPr/>
          <a:lstStyle/>
          <a:p>
            <a:r>
              <a:rPr lang="en-US"/>
              <a:t>May be integrated or freestanding</a:t>
            </a:r>
          </a:p>
          <a:p>
            <a:r>
              <a:rPr lang="en-US"/>
              <a:t>Integrated is referred by DBMS</a:t>
            </a:r>
          </a:p>
          <a:p>
            <a:r>
              <a:rPr lang="en-US"/>
              <a:t>Freestanding as a CASE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6600"/>
              <a:t>Cross Reference Matrix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A Data Dictionary tool</a:t>
            </a:r>
          </a:p>
          <a:p>
            <a:pPr>
              <a:lnSpc>
                <a:spcPct val="120000"/>
              </a:lnSpc>
            </a:pPr>
            <a:r>
              <a:rPr lang="en-US"/>
              <a:t>Used to link different things, like functions to entities, or requirements to attributes</a:t>
            </a:r>
          </a:p>
          <a:p>
            <a:pPr>
              <a:lnSpc>
                <a:spcPct val="120000"/>
              </a:lnSpc>
            </a:pPr>
            <a:r>
              <a:rPr lang="en-US"/>
              <a:t>Can be manual even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641" name="Group 569"/>
          <p:cNvGraphicFramePr>
            <a:graphicFrameLocks noGrp="1"/>
          </p:cNvGraphicFramePr>
          <p:nvPr>
            <p:ph/>
          </p:nvPr>
        </p:nvGraphicFramePr>
        <p:xfrm>
          <a:off x="1219200" y="1798638"/>
          <a:ext cx="6858000" cy="4525645"/>
        </p:xfrm>
        <a:graphic>
          <a:graphicData uri="http://schemas.openxmlformats.org/drawingml/2006/table">
            <a:tbl>
              <a:tblPr/>
              <a:tblGrid>
                <a:gridCol w="2286000"/>
                <a:gridCol w="1189038"/>
                <a:gridCol w="1173162"/>
                <a:gridCol w="1143000"/>
                <a:gridCol w="10668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Book Issued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Class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Courses Offered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All Faculty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</a:rPr>
                        <a:t>BooksToFac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</a:rPr>
                        <a:t>BooksToStu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</a:rPr>
                        <a:t>FacName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</a:rPr>
                        <a:t>FacAddress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</a:rPr>
                        <a:t>NoOfFac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</a:rPr>
                        <a:t>NoOfStu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</a:rPr>
                        <a:t>StuName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404" name="Text Box 332"/>
          <p:cNvSpPr txBox="1">
            <a:spLocks noChangeArrowheads="1"/>
          </p:cNvSpPr>
          <p:nvPr/>
        </p:nvSpPr>
        <p:spPr bwMode="auto">
          <a:xfrm>
            <a:off x="1611313" y="609600"/>
            <a:ext cx="59324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Cross Reference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Summary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Analyze User Environment	or</a:t>
            </a:r>
          </a:p>
          <a:p>
            <a:r>
              <a:rPr lang="en-US"/>
              <a:t>Preliminary Study + Requirements Analysis</a:t>
            </a:r>
          </a:p>
          <a:p>
            <a:r>
              <a:rPr lang="en-US"/>
              <a:t>Use of CASE or manual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000"/>
              <a:t/>
            </a:r>
            <a:br>
              <a:rPr lang="en-US" sz="5000"/>
            </a:br>
            <a:r>
              <a:rPr lang="en-US" sz="5500"/>
              <a:t> </a:t>
            </a:r>
            <a:r>
              <a:rPr lang="en-US" sz="5000"/>
              <a:t>Database Development Process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0" y="1828800"/>
            <a:ext cx="3505200" cy="5181600"/>
          </a:xfrm>
        </p:spPr>
        <p:txBody>
          <a:bodyPr/>
          <a:lstStyle/>
          <a:p>
            <a:r>
              <a:rPr lang="en-US" sz="3600"/>
              <a:t>Similar to software development process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066800" y="2590800"/>
            <a:ext cx="2667000" cy="4064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ahoma" pitchFamily="34" charset="0"/>
              </a:rPr>
              <a:t>Preliminary Study 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905000" y="3276600"/>
            <a:ext cx="2743200" cy="4064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ahoma" pitchFamily="34" charset="0"/>
              </a:rPr>
              <a:t>Requirement Analysis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124200" y="3962400"/>
            <a:ext cx="1905000" cy="4064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ahoma" pitchFamily="34" charset="0"/>
              </a:rPr>
              <a:t>DB Design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3962400" y="4572000"/>
            <a:ext cx="2286000" cy="4064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ahoma" pitchFamily="34" charset="0"/>
              </a:rPr>
              <a:t>Physical Design 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4800600" y="5181600"/>
            <a:ext cx="2286000" cy="4064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ahoma" pitchFamily="34" charset="0"/>
              </a:rPr>
              <a:t>Implementation 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5867400" y="5791200"/>
            <a:ext cx="2286000" cy="4064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ahoma" pitchFamily="34" charset="0"/>
              </a:rPr>
              <a:t>Maintenance </a:t>
            </a:r>
          </a:p>
        </p:txBody>
      </p:sp>
      <p:sp>
        <p:nvSpPr>
          <p:cNvPr id="102410" name="AutoShape 10"/>
          <p:cNvSpPr>
            <a:spLocks noChangeArrowheads="1"/>
          </p:cNvSpPr>
          <p:nvPr/>
        </p:nvSpPr>
        <p:spPr bwMode="auto">
          <a:xfrm rot="2172036">
            <a:off x="457200" y="4495800"/>
            <a:ext cx="4876800" cy="457200"/>
          </a:xfrm>
          <a:prstGeom prst="rightArrow">
            <a:avLst>
              <a:gd name="adj1" fmla="val 50000"/>
              <a:gd name="adj2" fmla="val 2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  <p:bldP spid="102404" grpId="0" animBg="1"/>
      <p:bldP spid="102405" grpId="0" animBg="1"/>
      <p:bldP spid="102406" grpId="0" animBg="1"/>
      <p:bldP spid="102407" grpId="0" animBg="1"/>
      <p:bldP spid="102408" grpId="0" animBg="1"/>
      <p:bldP spid="102409" grpId="0" animBg="1"/>
      <p:bldP spid="1024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20000" cy="762000"/>
          </a:xfrm>
          <a:ln/>
        </p:spPr>
        <p:txBody>
          <a:bodyPr>
            <a:normAutofit fontScale="90000"/>
          </a:bodyPr>
          <a:lstStyle/>
          <a:p>
            <a:r>
              <a:rPr lang="en-US" sz="6600"/>
              <a:t>Design Stages</a:t>
            </a:r>
          </a:p>
        </p:txBody>
      </p:sp>
      <p:sp>
        <p:nvSpPr>
          <p:cNvPr id="103427" name="AutoShape 3"/>
          <p:cNvSpPr>
            <a:spLocks noChangeArrowheads="1"/>
          </p:cNvSpPr>
          <p:nvPr/>
        </p:nvSpPr>
        <p:spPr bwMode="auto">
          <a:xfrm>
            <a:off x="3048000" y="1130300"/>
            <a:ext cx="3276600" cy="3937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Analyze User Environment</a:t>
            </a: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3048000" y="1892300"/>
            <a:ext cx="3276600" cy="3937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Develop Conceptual Model</a:t>
            </a:r>
          </a:p>
        </p:txBody>
      </p:sp>
      <p:sp>
        <p:nvSpPr>
          <p:cNvPr id="103429" name="AutoShape 5"/>
          <p:cNvSpPr>
            <a:spLocks noChangeArrowheads="1"/>
          </p:cNvSpPr>
          <p:nvPr/>
        </p:nvSpPr>
        <p:spPr bwMode="auto">
          <a:xfrm>
            <a:off x="2895600" y="2654300"/>
            <a:ext cx="3429000" cy="3937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Map Conceptual Model to Logical </a:t>
            </a:r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3048000" y="3416300"/>
            <a:ext cx="3276600" cy="3937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Choose DBMS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3048000" y="4178300"/>
            <a:ext cx="3276600" cy="3937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Develop Physical Design</a:t>
            </a:r>
          </a:p>
        </p:txBody>
      </p:sp>
      <p:sp>
        <p:nvSpPr>
          <p:cNvPr id="103432" name="AutoShape 8"/>
          <p:cNvSpPr>
            <a:spLocks noChangeArrowheads="1"/>
          </p:cNvSpPr>
          <p:nvPr/>
        </p:nvSpPr>
        <p:spPr bwMode="auto">
          <a:xfrm>
            <a:off x="3048000" y="4940300"/>
            <a:ext cx="3276600" cy="3937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Implement System</a:t>
            </a:r>
          </a:p>
        </p:txBody>
      </p:sp>
      <p:sp>
        <p:nvSpPr>
          <p:cNvPr id="103433" name="AutoShape 9"/>
          <p:cNvSpPr>
            <a:spLocks noChangeArrowheads="1"/>
          </p:cNvSpPr>
          <p:nvPr/>
        </p:nvSpPr>
        <p:spPr bwMode="auto">
          <a:xfrm>
            <a:off x="3048000" y="5689600"/>
            <a:ext cx="3276600" cy="3937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Test System</a:t>
            </a:r>
          </a:p>
        </p:txBody>
      </p:sp>
      <p:sp>
        <p:nvSpPr>
          <p:cNvPr id="103434" name="AutoShape 10"/>
          <p:cNvSpPr>
            <a:spLocks noChangeArrowheads="1"/>
          </p:cNvSpPr>
          <p:nvPr/>
        </p:nvSpPr>
        <p:spPr bwMode="auto">
          <a:xfrm>
            <a:off x="3048000" y="6388100"/>
            <a:ext cx="3276600" cy="3937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00"/>
                </a:solidFill>
              </a:rPr>
              <a:t>Operational Maintenance</a:t>
            </a: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4648200" y="1511300"/>
            <a:ext cx="1588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4648200" y="3035300"/>
            <a:ext cx="1588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4648200" y="3797300"/>
            <a:ext cx="1588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4646613" y="4559300"/>
            <a:ext cx="1587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4648200" y="5321300"/>
            <a:ext cx="1588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4646613" y="6072188"/>
            <a:ext cx="1587" cy="3286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>
            <a:off x="4646613" y="2273300"/>
            <a:ext cx="1587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03442" name="AutoShape 18"/>
          <p:cNvCxnSpPr>
            <a:cxnSpLocks noChangeShapeType="1"/>
          </p:cNvCxnSpPr>
          <p:nvPr/>
        </p:nvCxnSpPr>
        <p:spPr bwMode="auto">
          <a:xfrm flipV="1">
            <a:off x="6324600" y="1435100"/>
            <a:ext cx="1588" cy="762000"/>
          </a:xfrm>
          <a:prstGeom prst="bentConnector3">
            <a:avLst>
              <a:gd name="adj1" fmla="val 22100000"/>
            </a:avLst>
          </a:prstGeom>
          <a:noFill/>
          <a:ln w="3810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3443" name="AutoShape 19"/>
          <p:cNvCxnSpPr>
            <a:cxnSpLocks noChangeShapeType="1"/>
          </p:cNvCxnSpPr>
          <p:nvPr/>
        </p:nvCxnSpPr>
        <p:spPr bwMode="auto">
          <a:xfrm rot="16200000">
            <a:off x="5128419" y="3405981"/>
            <a:ext cx="2393950" cy="1588"/>
          </a:xfrm>
          <a:prstGeom prst="bentConnector4">
            <a:avLst>
              <a:gd name="adj1" fmla="val 1986"/>
              <a:gd name="adj2" fmla="val 25000000"/>
            </a:avLst>
          </a:prstGeom>
          <a:noFill/>
          <a:ln w="3810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3444" name="AutoShape 20"/>
          <p:cNvCxnSpPr>
            <a:cxnSpLocks noChangeShapeType="1"/>
          </p:cNvCxnSpPr>
          <p:nvPr/>
        </p:nvCxnSpPr>
        <p:spPr bwMode="auto">
          <a:xfrm flipV="1">
            <a:off x="6324600" y="1282700"/>
            <a:ext cx="1588" cy="5257800"/>
          </a:xfrm>
          <a:prstGeom prst="bentConnector3">
            <a:avLst>
              <a:gd name="adj1" fmla="val 39900000"/>
            </a:avLst>
          </a:prstGeom>
          <a:noFill/>
          <a:ln w="3810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3445" name="Line 21"/>
          <p:cNvSpPr>
            <a:spLocks noChangeShapeType="1"/>
          </p:cNvSpPr>
          <p:nvPr/>
        </p:nvSpPr>
        <p:spPr bwMode="auto">
          <a:xfrm>
            <a:off x="6324600" y="2819400"/>
            <a:ext cx="3810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27" grpId="0" animBg="1"/>
      <p:bldP spid="103428" grpId="0" animBg="1"/>
      <p:bldP spid="103429" grpId="0" animBg="1"/>
      <p:bldP spid="103430" grpId="0" animBg="1"/>
      <p:bldP spid="103431" grpId="0" animBg="1"/>
      <p:bldP spid="103432" grpId="0" animBg="1"/>
      <p:bldP spid="103433" grpId="0" animBg="1"/>
      <p:bldP spid="103434" grpId="0" animBg="1"/>
      <p:bldP spid="103435" grpId="0" animBg="1"/>
      <p:bldP spid="103436" grpId="0" animBg="1"/>
      <p:bldP spid="103437" grpId="0" animBg="1"/>
      <p:bldP spid="103438" grpId="0" animBg="1"/>
      <p:bldP spid="103439" grpId="0" animBg="1"/>
      <p:bldP spid="103440" grpId="0" animBg="1"/>
      <p:bldP spid="1034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1828800"/>
          </a:xfrm>
        </p:spPr>
        <p:txBody>
          <a:bodyPr/>
          <a:lstStyle/>
          <a:p>
            <a:r>
              <a:rPr lang="en-US" sz="6700"/>
              <a:t>Analyze Existing System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305800" cy="4114800"/>
          </a:xfrm>
        </p:spPr>
        <p:txBody>
          <a:bodyPr/>
          <a:lstStyle/>
          <a:p>
            <a:r>
              <a:rPr lang="en-US"/>
              <a:t>Objective: To understand the working of existing system</a:t>
            </a:r>
          </a:p>
          <a:p>
            <a:r>
              <a:rPr lang="en-US"/>
              <a:t>Analyze users’ requirements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 </a:t>
            </a:r>
            <a:r>
              <a:rPr lang="en-US" dirty="0" smtClean="0"/>
              <a:t>Used for database system development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667000"/>
            <a:ext cx="7620000" cy="2971800"/>
          </a:xfrm>
        </p:spPr>
        <p:txBody>
          <a:bodyPr/>
          <a:lstStyle/>
          <a:p>
            <a:r>
              <a:rPr lang="en-US" dirty="0"/>
              <a:t>Why to use at all?</a:t>
            </a:r>
          </a:p>
          <a:p>
            <a:endParaRPr lang="en-US" dirty="0"/>
          </a:p>
          <a:p>
            <a:r>
              <a:rPr lang="en-US" dirty="0"/>
              <a:t>Data Flow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00200"/>
            <a:ext cx="9144000" cy="2362200"/>
          </a:xfrm>
        </p:spPr>
        <p:txBody>
          <a:bodyPr>
            <a:normAutofit fontScale="90000"/>
          </a:bodyPr>
          <a:lstStyle/>
          <a:p>
            <a:r>
              <a:rPr lang="en-US" sz="9200"/>
              <a:t>Data Flow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2286000"/>
          </a:xfrm>
          <a:noFill/>
          <a:ln/>
        </p:spPr>
        <p:txBody>
          <a:bodyPr lIns="92075" tIns="46038" rIns="92075" bIns="46038" anchor="b">
            <a:spAutoFit/>
          </a:bodyPr>
          <a:lstStyle/>
          <a:p>
            <a:r>
              <a:rPr lang="en-US"/>
              <a:t>Data Flow Diagrams (DFDs)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00400"/>
            <a:ext cx="8991600" cy="3048000"/>
          </a:xfrm>
          <a:noFill/>
          <a:ln/>
        </p:spPr>
        <p:txBody>
          <a:bodyPr lIns="92075" tIns="46038" rIns="92075" bIns="46038"/>
          <a:lstStyle/>
          <a:p>
            <a:pPr>
              <a:buSzPct val="70000"/>
            </a:pPr>
            <a:r>
              <a:rPr lang="en-US"/>
              <a:t>Represent the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flow of data between different processes within a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652</Words>
  <Application>Microsoft Office PowerPoint</Application>
  <PresentationFormat>On-screen Show (4:3)</PresentationFormat>
  <Paragraphs>261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Database Development Process</vt:lpstr>
      <vt:lpstr>Database Design</vt:lpstr>
      <vt:lpstr> Database Development Process</vt:lpstr>
      <vt:lpstr>  Database Development Process</vt:lpstr>
      <vt:lpstr>Design Stages</vt:lpstr>
      <vt:lpstr>Analyze Existing System</vt:lpstr>
      <vt:lpstr>Tool Used for database system development</vt:lpstr>
      <vt:lpstr>Data Flow Diagrams</vt:lpstr>
      <vt:lpstr>Data Flow Diagrams (DFDs)</vt:lpstr>
      <vt:lpstr>Data Flow Diagrams</vt:lpstr>
      <vt:lpstr>Data Flow Diagrams </vt:lpstr>
      <vt:lpstr>DFD-Symbols</vt:lpstr>
      <vt:lpstr>DFD-Symbols</vt:lpstr>
      <vt:lpstr>DFD-Symbols</vt:lpstr>
      <vt:lpstr>DFD-Process</vt:lpstr>
      <vt:lpstr>DFD-Symbols</vt:lpstr>
      <vt:lpstr>DFD-Symbols</vt:lpstr>
      <vt:lpstr>DFD-Symbols</vt:lpstr>
      <vt:lpstr>DFD-Symbols</vt:lpstr>
      <vt:lpstr>DFD-Symbols</vt:lpstr>
      <vt:lpstr>Types of DFD</vt:lpstr>
      <vt:lpstr>Context Diagram</vt:lpstr>
      <vt:lpstr>Context Diagram</vt:lpstr>
      <vt:lpstr>PowerPoint Presentation</vt:lpstr>
      <vt:lpstr>Context Diagram</vt:lpstr>
      <vt:lpstr>Diagram 0</vt:lpstr>
      <vt:lpstr>Detailed Diagram </vt:lpstr>
      <vt:lpstr>Detailed Diagrams</vt:lpstr>
      <vt:lpstr>Detailed Diagrams</vt:lpstr>
      <vt:lpstr>Detailed Diagrams</vt:lpstr>
      <vt:lpstr>Data Dictionary</vt:lpstr>
      <vt:lpstr> Data Dictionary</vt:lpstr>
      <vt:lpstr>Cross Reference Matrix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of DBMS</dc:title>
  <dc:creator>Khuram</dc:creator>
  <cp:lastModifiedBy>Khuram</cp:lastModifiedBy>
  <cp:revision>44</cp:revision>
  <dcterms:created xsi:type="dcterms:W3CDTF">2013-09-21T06:38:29Z</dcterms:created>
  <dcterms:modified xsi:type="dcterms:W3CDTF">2020-03-03T02:34:42Z</dcterms:modified>
</cp:coreProperties>
</file>