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4" r:id="rId5"/>
    <p:sldId id="275" r:id="rId6"/>
    <p:sldId id="276" r:id="rId7"/>
    <p:sldId id="277" r:id="rId8"/>
    <p:sldId id="260" r:id="rId9"/>
    <p:sldId id="259" r:id="rId10"/>
    <p:sldId id="269" r:id="rId11"/>
    <p:sldId id="266" r:id="rId12"/>
    <p:sldId id="261" r:id="rId13"/>
    <p:sldId id="262" r:id="rId14"/>
    <p:sldId id="263" r:id="rId15"/>
    <p:sldId id="264" r:id="rId16"/>
    <p:sldId id="265" r:id="rId17"/>
    <p:sldId id="267" r:id="rId18"/>
    <p:sldId id="268" r:id="rId19"/>
    <p:sldId id="270" r:id="rId20"/>
    <p:sldId id="278" r:id="rId21"/>
    <p:sldId id="271" r:id="rId22"/>
    <p:sldId id="272" r:id="rId23"/>
    <p:sldId id="27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5236D-73A0-454E-8E7D-8373957D4E25}"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809D6-4F09-4A0B-8A81-C8DEDE288654}" type="slidenum">
              <a:rPr lang="en-IN" smtClean="0"/>
              <a:t>‹#›</a:t>
            </a:fld>
            <a:endParaRPr lang="en-IN"/>
          </a:p>
        </p:txBody>
      </p:sp>
    </p:spTree>
    <p:extLst>
      <p:ext uri="{BB962C8B-B14F-4D97-AF65-F5344CB8AC3E}">
        <p14:creationId xmlns:p14="http://schemas.microsoft.com/office/powerpoint/2010/main" val="420707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A809D6-4F09-4A0B-8A81-C8DEDE288654}" type="slidenum">
              <a:rPr lang="en-IN" smtClean="0"/>
              <a:t>17</a:t>
            </a:fld>
            <a:endParaRPr lang="en-IN"/>
          </a:p>
        </p:txBody>
      </p:sp>
    </p:spTree>
    <p:extLst>
      <p:ext uri="{BB962C8B-B14F-4D97-AF65-F5344CB8AC3E}">
        <p14:creationId xmlns:p14="http://schemas.microsoft.com/office/powerpoint/2010/main" val="1521739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786C476-CC8B-470F-ACDF-AA3B16ECB865}" type="datetimeFigureOut">
              <a:rPr lang="en-IN" smtClean="0"/>
              <a:t>31-08-2024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47D5C19-70C2-452A-BE91-1F9BF7CC5B87}" type="slidenum">
              <a:rPr lang="en-IN" smtClean="0"/>
              <a:t>‹#›</a:t>
            </a:fld>
            <a:endParaRPr lang="en-IN"/>
          </a:p>
        </p:txBody>
      </p:sp>
    </p:spTree>
    <p:extLst>
      <p:ext uri="{BB962C8B-B14F-4D97-AF65-F5344CB8AC3E}">
        <p14:creationId xmlns:p14="http://schemas.microsoft.com/office/powerpoint/2010/main" val="448390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C476-CC8B-470F-ACDF-AA3B16ECB865}"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124625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6C476-CC8B-470F-ACDF-AA3B16ECB865}"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330565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6C476-CC8B-470F-ACDF-AA3B16ECB865}"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114305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786C476-CC8B-470F-ACDF-AA3B16ECB865}" type="datetimeFigureOut">
              <a:rPr lang="en-IN" smtClean="0"/>
              <a:t>31-08-2024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16348938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6C476-CC8B-470F-ACDF-AA3B16ECB865}"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229511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6C476-CC8B-470F-ACDF-AA3B16ECB865}"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178933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86C476-CC8B-470F-ACDF-AA3B16ECB865}"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177571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6C476-CC8B-470F-ACDF-AA3B16ECB865}"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7D5C19-70C2-452A-BE91-1F9BF7CC5B87}" type="slidenum">
              <a:rPr lang="en-IN" smtClean="0"/>
              <a:t>‹#›</a:t>
            </a:fld>
            <a:endParaRPr lang="en-IN"/>
          </a:p>
        </p:txBody>
      </p:sp>
    </p:spTree>
    <p:extLst>
      <p:ext uri="{BB962C8B-B14F-4D97-AF65-F5344CB8AC3E}">
        <p14:creationId xmlns:p14="http://schemas.microsoft.com/office/powerpoint/2010/main" val="296659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786C476-CC8B-470F-ACDF-AA3B16ECB865}" type="datetimeFigureOut">
              <a:rPr lang="en-IN" smtClean="0"/>
              <a:t>31-08-2024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47D5C19-70C2-452A-BE91-1F9BF7CC5B8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8676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786C476-CC8B-470F-ACDF-AA3B16ECB865}" type="datetimeFigureOut">
              <a:rPr lang="en-IN" smtClean="0"/>
              <a:t>31-08-2024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47D5C19-70C2-452A-BE91-1F9BF7CC5B8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148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786C476-CC8B-470F-ACDF-AA3B16ECB865}" type="datetimeFigureOut">
              <a:rPr lang="en-IN" smtClean="0"/>
              <a:t>31-08-2024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47D5C19-70C2-452A-BE91-1F9BF7CC5B87}" type="slidenum">
              <a:rPr lang="en-IN" smtClean="0"/>
              <a:t>‹#›</a:t>
            </a:fld>
            <a:endParaRPr lang="en-IN"/>
          </a:p>
        </p:txBody>
      </p:sp>
    </p:spTree>
    <p:extLst>
      <p:ext uri="{BB962C8B-B14F-4D97-AF65-F5344CB8AC3E}">
        <p14:creationId xmlns:p14="http://schemas.microsoft.com/office/powerpoint/2010/main" val="3022663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arxiv.org/abs/2206.04769"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B7E5-01D5-B020-48D9-DCB88226E0EE}"/>
              </a:ext>
            </a:extLst>
          </p:cNvPr>
          <p:cNvSpPr>
            <a:spLocks noGrp="1"/>
          </p:cNvSpPr>
          <p:nvPr>
            <p:ph type="ctrTitle"/>
          </p:nvPr>
        </p:nvSpPr>
        <p:spPr>
          <a:xfrm>
            <a:off x="1561707" y="2091262"/>
            <a:ext cx="9068586" cy="2590800"/>
          </a:xfrm>
        </p:spPr>
        <p:txBody>
          <a:bodyPr/>
          <a:lstStyle/>
          <a:p>
            <a:r>
              <a:rPr lang="en-IN" sz="3600" dirty="0">
                <a:latin typeface="Times New Roman" panose="02020603050405020304" pitchFamily="18" charset="0"/>
                <a:cs typeface="Times New Roman" panose="02020603050405020304" pitchFamily="18" charset="0"/>
              </a:rPr>
              <a:t>Contrastive Language-Audio Pretraining (CLAP): LEARNING AUDIO CONCEPTS FROM NATURAL LANGUAGE SUPERVISION</a:t>
            </a:r>
          </a:p>
        </p:txBody>
      </p:sp>
      <p:sp>
        <p:nvSpPr>
          <p:cNvPr id="3" name="Subtitle 2">
            <a:extLst>
              <a:ext uri="{FF2B5EF4-FFF2-40B4-BE49-F238E27FC236}">
                <a16:creationId xmlns:a16="http://schemas.microsoft.com/office/drawing/2014/main" id="{8642E455-5533-5384-4090-BA2CBE0E0F8A}"/>
              </a:ext>
            </a:extLst>
          </p:cNvPr>
          <p:cNvSpPr>
            <a:spLocks noGrp="1"/>
          </p:cNvSpPr>
          <p:nvPr>
            <p:ph type="subTitle" idx="1"/>
          </p:nvPr>
        </p:nvSpPr>
        <p:spPr>
          <a:xfrm>
            <a:off x="1561707" y="4662728"/>
            <a:ext cx="9070848" cy="457201"/>
          </a:xfrm>
        </p:spPr>
        <p:txBody>
          <a:bodyPr>
            <a:noAutofit/>
          </a:bodyPr>
          <a:lstStyle/>
          <a:p>
            <a:r>
              <a:rPr lang="en-US" sz="1500" dirty="0">
                <a:latin typeface="Times New Roman" panose="02020603050405020304" pitchFamily="18" charset="0"/>
                <a:cs typeface="Times New Roman" panose="02020603050405020304" pitchFamily="18" charset="0"/>
              </a:rPr>
              <a:t>Review Presentation c</a:t>
            </a:r>
            <a:r>
              <a:rPr lang="en-US" sz="1500" i="0" u="none" strike="noStrike" dirty="0">
                <a:effectLst/>
                <a:latin typeface="Times New Roman" panose="02020603050405020304" pitchFamily="18" charset="0"/>
                <a:cs typeface="Times New Roman" panose="02020603050405020304" pitchFamily="18" charset="0"/>
              </a:rPr>
              <a:t>ompiled by Khadijah Ahmed and Debayan Mukhopadhyay, Department of Computer Science and Engineering, University of Calcutta</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07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7F7D-C0D4-3261-AF16-C8D491B452F7}"/>
              </a:ext>
            </a:extLst>
          </p:cNvPr>
          <p:cNvSpPr>
            <a:spLocks noGrp="1"/>
          </p:cNvSpPr>
          <p:nvPr>
            <p:ph type="title"/>
          </p:nvPr>
        </p:nvSpPr>
        <p:spPr>
          <a:xfrm>
            <a:off x="1066800" y="286994"/>
            <a:ext cx="10058400" cy="1126939"/>
          </a:xfrm>
        </p:spPr>
        <p:txBody>
          <a:bodyPr/>
          <a:lstStyle/>
          <a:p>
            <a:pPr algn="ctr"/>
            <a:r>
              <a:rPr lang="en-US" dirty="0"/>
              <a:t>Training Dataset Characteristics</a:t>
            </a:r>
            <a:endParaRPr lang="en-IN" dirty="0"/>
          </a:p>
        </p:txBody>
      </p:sp>
      <p:graphicFrame>
        <p:nvGraphicFramePr>
          <p:cNvPr id="4" name="Table 3">
            <a:extLst>
              <a:ext uri="{FF2B5EF4-FFF2-40B4-BE49-F238E27FC236}">
                <a16:creationId xmlns:a16="http://schemas.microsoft.com/office/drawing/2014/main" id="{47E494CF-1C70-0BC6-35DC-26187DB9D213}"/>
              </a:ext>
            </a:extLst>
          </p:cNvPr>
          <p:cNvGraphicFramePr>
            <a:graphicFrameLocks noGrp="1"/>
          </p:cNvGraphicFramePr>
          <p:nvPr>
            <p:extLst>
              <p:ext uri="{D42A27DB-BD31-4B8C-83A1-F6EECF244321}">
                <p14:modId xmlns:p14="http://schemas.microsoft.com/office/powerpoint/2010/main" val="2716105181"/>
              </p:ext>
            </p:extLst>
          </p:nvPr>
        </p:nvGraphicFramePr>
        <p:xfrm>
          <a:off x="2909146" y="2870199"/>
          <a:ext cx="6373707" cy="2225040"/>
        </p:xfrm>
        <a:graphic>
          <a:graphicData uri="http://schemas.openxmlformats.org/drawingml/2006/table">
            <a:tbl>
              <a:tblPr firstRow="1" bandRow="1">
                <a:tableStyleId>{073A0DAA-6AF3-43AB-8588-CEC1D06C72B9}</a:tableStyleId>
              </a:tblPr>
              <a:tblGrid>
                <a:gridCol w="2309707">
                  <a:extLst>
                    <a:ext uri="{9D8B030D-6E8A-4147-A177-3AD203B41FA5}">
                      <a16:colId xmlns:a16="http://schemas.microsoft.com/office/drawing/2014/main" val="1361603623"/>
                    </a:ext>
                  </a:extLst>
                </a:gridCol>
                <a:gridCol w="4064000">
                  <a:extLst>
                    <a:ext uri="{9D8B030D-6E8A-4147-A177-3AD203B41FA5}">
                      <a16:colId xmlns:a16="http://schemas.microsoft.com/office/drawing/2014/main" val="3780935217"/>
                    </a:ext>
                  </a:extLst>
                </a:gridCol>
              </a:tblGrid>
              <a:tr h="370840">
                <a:tc>
                  <a:txBody>
                    <a:bodyPr/>
                    <a:lstStyle/>
                    <a:p>
                      <a:pPr algn="ctr"/>
                      <a:r>
                        <a:rPr lang="en-US" dirty="0"/>
                        <a:t>Dataset Name</a:t>
                      </a:r>
                      <a:endParaRPr lang="en-IN" dirty="0"/>
                    </a:p>
                  </a:txBody>
                  <a:tcPr anchor="ctr"/>
                </a:tc>
                <a:tc>
                  <a:txBody>
                    <a:bodyPr/>
                    <a:lstStyle/>
                    <a:p>
                      <a:pPr algn="ctr"/>
                      <a:r>
                        <a:rPr lang="en-US" dirty="0"/>
                        <a:t>Number of Samples Taken</a:t>
                      </a:r>
                      <a:endParaRPr lang="en-IN" dirty="0"/>
                    </a:p>
                  </a:txBody>
                  <a:tcPr anchor="ctr"/>
                </a:tc>
                <a:extLst>
                  <a:ext uri="{0D108BD9-81ED-4DB2-BD59-A6C34878D82A}">
                    <a16:rowId xmlns:a16="http://schemas.microsoft.com/office/drawing/2014/main" val="1365564809"/>
                  </a:ext>
                </a:extLst>
              </a:tr>
              <a:tr h="370840">
                <a:tc>
                  <a:txBody>
                    <a:bodyPr/>
                    <a:lstStyle/>
                    <a:p>
                      <a:pPr algn="ctr"/>
                      <a:r>
                        <a:rPr lang="en-IN" dirty="0"/>
                        <a:t>FSD50k</a:t>
                      </a:r>
                    </a:p>
                  </a:txBody>
                  <a:tcPr anchor="ctr"/>
                </a:tc>
                <a:tc>
                  <a:txBody>
                    <a:bodyPr/>
                    <a:lstStyle/>
                    <a:p>
                      <a:pPr algn="ctr"/>
                      <a:r>
                        <a:rPr lang="en-IN" dirty="0"/>
                        <a:t>36,796</a:t>
                      </a:r>
                    </a:p>
                  </a:txBody>
                  <a:tcPr anchor="ctr"/>
                </a:tc>
                <a:extLst>
                  <a:ext uri="{0D108BD9-81ED-4DB2-BD59-A6C34878D82A}">
                    <a16:rowId xmlns:a16="http://schemas.microsoft.com/office/drawing/2014/main" val="1761098653"/>
                  </a:ext>
                </a:extLst>
              </a:tr>
              <a:tr h="370840">
                <a:tc>
                  <a:txBody>
                    <a:bodyPr/>
                    <a:lstStyle/>
                    <a:p>
                      <a:pPr algn="ctr"/>
                      <a:r>
                        <a:rPr lang="en-IN" dirty="0"/>
                        <a:t>ClothoV2</a:t>
                      </a:r>
                    </a:p>
                  </a:txBody>
                  <a:tcPr anchor="ctr"/>
                </a:tc>
                <a:tc>
                  <a:txBody>
                    <a:bodyPr/>
                    <a:lstStyle/>
                    <a:p>
                      <a:pPr algn="ctr"/>
                      <a:r>
                        <a:rPr lang="en-IN" dirty="0"/>
                        <a:t>29,646</a:t>
                      </a:r>
                    </a:p>
                  </a:txBody>
                  <a:tcPr anchor="ctr"/>
                </a:tc>
                <a:extLst>
                  <a:ext uri="{0D108BD9-81ED-4DB2-BD59-A6C34878D82A}">
                    <a16:rowId xmlns:a16="http://schemas.microsoft.com/office/drawing/2014/main" val="3298190367"/>
                  </a:ext>
                </a:extLst>
              </a:tr>
              <a:tr h="370840">
                <a:tc>
                  <a:txBody>
                    <a:bodyPr/>
                    <a:lstStyle/>
                    <a:p>
                      <a:pPr algn="ctr"/>
                      <a:r>
                        <a:rPr lang="en-IN" dirty="0"/>
                        <a:t>AudioCaps</a:t>
                      </a:r>
                    </a:p>
                  </a:txBody>
                  <a:tcPr anchor="ctr"/>
                </a:tc>
                <a:tc>
                  <a:txBody>
                    <a:bodyPr/>
                    <a:lstStyle/>
                    <a:p>
                      <a:pPr algn="ctr"/>
                      <a:r>
                        <a:rPr lang="en-IN" dirty="0"/>
                        <a:t>44,292</a:t>
                      </a:r>
                    </a:p>
                  </a:txBody>
                  <a:tcPr anchor="ctr"/>
                </a:tc>
                <a:extLst>
                  <a:ext uri="{0D108BD9-81ED-4DB2-BD59-A6C34878D82A}">
                    <a16:rowId xmlns:a16="http://schemas.microsoft.com/office/drawing/2014/main" val="345766292"/>
                  </a:ext>
                </a:extLst>
              </a:tr>
              <a:tr h="370840">
                <a:tc>
                  <a:txBody>
                    <a:bodyPr/>
                    <a:lstStyle/>
                    <a:p>
                      <a:pPr algn="ctr"/>
                      <a:r>
                        <a:rPr lang="en-US" dirty="0"/>
                        <a:t>MACS</a:t>
                      </a:r>
                      <a:endParaRPr lang="en-IN" dirty="0"/>
                    </a:p>
                  </a:txBody>
                  <a:tcPr anchor="ctr"/>
                </a:tc>
                <a:tc>
                  <a:txBody>
                    <a:bodyPr/>
                    <a:lstStyle/>
                    <a:p>
                      <a:pPr algn="ctr"/>
                      <a:r>
                        <a:rPr lang="en-IN" dirty="0"/>
                        <a:t>17,276</a:t>
                      </a:r>
                    </a:p>
                  </a:txBody>
                  <a:tcPr anchor="ctr"/>
                </a:tc>
                <a:extLst>
                  <a:ext uri="{0D108BD9-81ED-4DB2-BD59-A6C34878D82A}">
                    <a16:rowId xmlns:a16="http://schemas.microsoft.com/office/drawing/2014/main" val="1851616839"/>
                  </a:ext>
                </a:extLst>
              </a:tr>
              <a:tr h="370840">
                <a:tc>
                  <a:txBody>
                    <a:bodyPr/>
                    <a:lstStyle/>
                    <a:p>
                      <a:pPr algn="ctr"/>
                      <a:r>
                        <a:rPr lang="en-US" dirty="0"/>
                        <a:t>Total</a:t>
                      </a:r>
                      <a:endParaRPr lang="en-IN" dirty="0"/>
                    </a:p>
                  </a:txBody>
                  <a:tcPr anchor="ctr"/>
                </a:tc>
                <a:tc>
                  <a:txBody>
                    <a:bodyPr/>
                    <a:lstStyle/>
                    <a:p>
                      <a:pPr algn="ctr"/>
                      <a:r>
                        <a:rPr lang="en-IN" dirty="0"/>
                        <a:t>128,010</a:t>
                      </a:r>
                    </a:p>
                  </a:txBody>
                  <a:tcPr anchor="ctr"/>
                </a:tc>
                <a:extLst>
                  <a:ext uri="{0D108BD9-81ED-4DB2-BD59-A6C34878D82A}">
                    <a16:rowId xmlns:a16="http://schemas.microsoft.com/office/drawing/2014/main" val="58668913"/>
                  </a:ext>
                </a:extLst>
              </a:tr>
            </a:tbl>
          </a:graphicData>
        </a:graphic>
      </p:graphicFrame>
      <p:sp>
        <p:nvSpPr>
          <p:cNvPr id="5" name="TextBox 4">
            <a:extLst>
              <a:ext uri="{FF2B5EF4-FFF2-40B4-BE49-F238E27FC236}">
                <a16:creationId xmlns:a16="http://schemas.microsoft.com/office/drawing/2014/main" id="{53B52EFB-6606-B84C-0D6C-9276F76B6AE7}"/>
              </a:ext>
            </a:extLst>
          </p:cNvPr>
          <p:cNvSpPr txBox="1"/>
          <p:nvPr/>
        </p:nvSpPr>
        <p:spPr>
          <a:xfrm>
            <a:off x="383539" y="1957400"/>
            <a:ext cx="11424922" cy="369332"/>
          </a:xfrm>
          <a:prstGeom prst="rect">
            <a:avLst/>
          </a:prstGeom>
          <a:noFill/>
        </p:spPr>
        <p:txBody>
          <a:bodyPr wrap="none" rtlCol="0">
            <a:spAutoFit/>
          </a:bodyPr>
          <a:lstStyle/>
          <a:p>
            <a:pPr marL="285750" indent="-285750">
              <a:buFont typeface="Arial" panose="020B0604020202020204" pitchFamily="34" charset="0"/>
              <a:buChar char="•"/>
            </a:pPr>
            <a:r>
              <a:rPr lang="en-US" dirty="0"/>
              <a:t>The authors employe128,010 audio and text pairs from 4 datasets to construct the training dataset for CLAP</a:t>
            </a:r>
            <a:endParaRPr lang="en-IN" dirty="0"/>
          </a:p>
        </p:txBody>
      </p:sp>
    </p:spTree>
    <p:extLst>
      <p:ext uri="{BB962C8B-B14F-4D97-AF65-F5344CB8AC3E}">
        <p14:creationId xmlns:p14="http://schemas.microsoft.com/office/powerpoint/2010/main" val="277643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A12A5C-1DA9-4372-4176-D7151E44DD47}"/>
              </a:ext>
            </a:extLst>
          </p:cNvPr>
          <p:cNvPicPr>
            <a:picLocks noChangeAspect="1"/>
          </p:cNvPicPr>
          <p:nvPr/>
        </p:nvPicPr>
        <p:blipFill>
          <a:blip r:embed="rId2"/>
          <a:stretch>
            <a:fillRect/>
          </a:stretch>
        </p:blipFill>
        <p:spPr>
          <a:xfrm>
            <a:off x="1069674" y="1939590"/>
            <a:ext cx="10055525" cy="2978819"/>
          </a:xfrm>
          <a:prstGeom prst="rect">
            <a:avLst/>
          </a:prstGeom>
        </p:spPr>
      </p:pic>
      <p:sp>
        <p:nvSpPr>
          <p:cNvPr id="5" name="Title 1">
            <a:extLst>
              <a:ext uri="{FF2B5EF4-FFF2-40B4-BE49-F238E27FC236}">
                <a16:creationId xmlns:a16="http://schemas.microsoft.com/office/drawing/2014/main" id="{7F2E5A16-3B30-BA71-02D3-F4C4117464FA}"/>
              </a:ext>
            </a:extLst>
          </p:cNvPr>
          <p:cNvSpPr txBox="1">
            <a:spLocks/>
          </p:cNvSpPr>
          <p:nvPr/>
        </p:nvSpPr>
        <p:spPr>
          <a:xfrm>
            <a:off x="1066799" y="481727"/>
            <a:ext cx="10058400" cy="864473"/>
          </a:xfrm>
          <a:prstGeom prst="rect">
            <a:avLst/>
          </a:prstGeom>
        </p:spPr>
        <p:txBody>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dirty="0"/>
              <a:t>Theoretical Workflow</a:t>
            </a:r>
            <a:endParaRPr lang="en-IN" dirty="0"/>
          </a:p>
        </p:txBody>
      </p:sp>
    </p:spTree>
    <p:extLst>
      <p:ext uri="{BB962C8B-B14F-4D97-AF65-F5344CB8AC3E}">
        <p14:creationId xmlns:p14="http://schemas.microsoft.com/office/powerpoint/2010/main" val="314801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DF42-3F4B-2F0D-212E-E9B2B6B32A2D}"/>
              </a:ext>
            </a:extLst>
          </p:cNvPr>
          <p:cNvSpPr>
            <a:spLocks noGrp="1"/>
          </p:cNvSpPr>
          <p:nvPr>
            <p:ph type="title"/>
          </p:nvPr>
        </p:nvSpPr>
        <p:spPr>
          <a:xfrm>
            <a:off x="1066800" y="295461"/>
            <a:ext cx="10058400" cy="906806"/>
          </a:xfrm>
        </p:spPr>
        <p:txBody>
          <a:bodyPr>
            <a:normAutofit/>
          </a:bodyPr>
          <a:lstStyle/>
          <a:p>
            <a:pPr algn="ctr"/>
            <a:r>
              <a:rPr lang="en-US" sz="4400" dirty="0"/>
              <a:t>Audio Data Preprocessing</a:t>
            </a:r>
            <a:endParaRPr lang="en-IN" sz="4400" dirty="0"/>
          </a:p>
        </p:txBody>
      </p:sp>
      <p:graphicFrame>
        <p:nvGraphicFramePr>
          <p:cNvPr id="4" name="Table 3">
            <a:extLst>
              <a:ext uri="{FF2B5EF4-FFF2-40B4-BE49-F238E27FC236}">
                <a16:creationId xmlns:a16="http://schemas.microsoft.com/office/drawing/2014/main" id="{2AEAEBED-373E-AB6C-00C9-782098BD481D}"/>
              </a:ext>
            </a:extLst>
          </p:cNvPr>
          <p:cNvGraphicFramePr>
            <a:graphicFrameLocks noGrp="1"/>
          </p:cNvGraphicFramePr>
          <p:nvPr>
            <p:extLst>
              <p:ext uri="{D42A27DB-BD31-4B8C-83A1-F6EECF244321}">
                <p14:modId xmlns:p14="http://schemas.microsoft.com/office/powerpoint/2010/main" val="2108852331"/>
              </p:ext>
            </p:extLst>
          </p:nvPr>
        </p:nvGraphicFramePr>
        <p:xfrm>
          <a:off x="941916" y="1397000"/>
          <a:ext cx="10308168" cy="4718758"/>
        </p:xfrm>
        <a:graphic>
          <a:graphicData uri="http://schemas.openxmlformats.org/drawingml/2006/table">
            <a:tbl>
              <a:tblPr firstRow="1" bandRow="1">
                <a:tableStyleId>{2D5ABB26-0587-4C30-8999-92F81FD0307C}</a:tableStyleId>
              </a:tblPr>
              <a:tblGrid>
                <a:gridCol w="5154084">
                  <a:extLst>
                    <a:ext uri="{9D8B030D-6E8A-4147-A177-3AD203B41FA5}">
                      <a16:colId xmlns:a16="http://schemas.microsoft.com/office/drawing/2014/main" val="3956832455"/>
                    </a:ext>
                  </a:extLst>
                </a:gridCol>
                <a:gridCol w="5154084">
                  <a:extLst>
                    <a:ext uri="{9D8B030D-6E8A-4147-A177-3AD203B41FA5}">
                      <a16:colId xmlns:a16="http://schemas.microsoft.com/office/drawing/2014/main" val="388206499"/>
                    </a:ext>
                  </a:extLst>
                </a:gridCol>
              </a:tblGrid>
              <a:tr h="491067">
                <a:tc>
                  <a:txBody>
                    <a:bodyPr/>
                    <a:lstStyle/>
                    <a:p>
                      <a:pPr algn="ctr"/>
                      <a:r>
                        <a:rPr lang="en-US" dirty="0"/>
                        <a:t>Preprocessed Audio Data Parameters</a:t>
                      </a: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Advantages of using Mel Spectrogram Representation over other wave-form formats</a:t>
                      </a:r>
                      <a:endParaRPr lang="en-IN"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0187528"/>
                  </a:ext>
                </a:extLst>
              </a:tr>
              <a:tr h="4078678">
                <a:tc>
                  <a:txBody>
                    <a:bodyPr/>
                    <a:lstStyle/>
                    <a:p>
                      <a:pPr marL="285750" indent="-285750" algn="l">
                        <a:buFont typeface="Arial" panose="020B0604020202020204" pitchFamily="34" charset="0"/>
                        <a:buChar char="•"/>
                      </a:pPr>
                      <a:r>
                        <a:rPr lang="en-US" dirty="0"/>
                        <a:t>The audio data is represented as </a:t>
                      </a:r>
                      <a:r>
                        <a:rPr lang="en-IN" dirty="0"/>
                        <a:t>log Mel spectrogram with:</a:t>
                      </a:r>
                    </a:p>
                    <a:p>
                      <a:pPr marL="742950" lvl="1" indent="-285750" algn="l">
                        <a:buFont typeface="Arial" panose="020B0604020202020204" pitchFamily="34" charset="0"/>
                        <a:buChar char="•"/>
                      </a:pPr>
                      <a:r>
                        <a:rPr lang="en-IN" dirty="0"/>
                        <a:t>Sampling rate of 44.1KHz</a:t>
                      </a:r>
                    </a:p>
                    <a:p>
                      <a:pPr marL="742950" lvl="1" indent="-285750" algn="l">
                        <a:buFont typeface="Arial" panose="020B0604020202020204" pitchFamily="34" charset="0"/>
                        <a:buChar char="•"/>
                      </a:pPr>
                      <a:r>
                        <a:rPr lang="en-IN" dirty="0"/>
                        <a:t>Hop-size of 320s</a:t>
                      </a:r>
                    </a:p>
                    <a:p>
                      <a:pPr marL="742950" lvl="1" indent="-285750" algn="l">
                        <a:buFont typeface="Arial" panose="020B0604020202020204" pitchFamily="34" charset="0"/>
                        <a:buChar char="•"/>
                      </a:pPr>
                      <a:r>
                        <a:rPr lang="en-IN" dirty="0"/>
                        <a:t>Window size of 1024s</a:t>
                      </a:r>
                    </a:p>
                    <a:p>
                      <a:pPr marL="742950" lvl="1" indent="-285750" algn="l">
                        <a:buFont typeface="Arial" panose="020B0604020202020204" pitchFamily="34" charset="0"/>
                        <a:buChar char="•"/>
                      </a:pPr>
                      <a:r>
                        <a:rPr lang="en-IN" dirty="0"/>
                        <a:t>64 Mel bins in the range of 50-8000Hz</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Each audio clip is randomly truncated to a continuous segment of 5s,or padded if shorter</a:t>
                      </a:r>
                    </a:p>
                    <a:p>
                      <a:pPr algn="l"/>
                      <a:endParaRPr lang="en-IN"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100" b="1" dirty="0"/>
                        <a:t>Frequency Resolution Adaptation:</a:t>
                      </a:r>
                    </a:p>
                    <a:p>
                      <a:pPr marL="742950" lvl="1" indent="-285750">
                        <a:buFont typeface="Arial" panose="020B0604020202020204" pitchFamily="34" charset="0"/>
                        <a:buChar char="•"/>
                      </a:pPr>
                      <a:r>
                        <a:rPr lang="en-US" sz="1100" dirty="0"/>
                        <a:t>The Mel scale approximates the human ear's perception of sound, allocating more bins to lower frequencies where humans are more sensitive and fewer bins to higher frequencies</a:t>
                      </a:r>
                    </a:p>
                    <a:p>
                      <a:pPr marL="742950" lvl="1" indent="-285750">
                        <a:buFont typeface="Arial" panose="020B0604020202020204" pitchFamily="34" charset="0"/>
                        <a:buChar char="•"/>
                      </a:pPr>
                      <a:r>
                        <a:rPr lang="en-US" sz="1100" dirty="0"/>
                        <a:t>This helps the CNN14 model focus on the most relevant features for downstream tasks involving human perception, like speech and music</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b="1" dirty="0"/>
                        <a:t>Dimensionality Reduction:</a:t>
                      </a:r>
                    </a:p>
                    <a:p>
                      <a:pPr marL="742950" lvl="1" indent="-285750">
                        <a:buFont typeface="Arial" panose="020B0604020202020204" pitchFamily="34" charset="0"/>
                        <a:buChar char="•"/>
                      </a:pPr>
                      <a:r>
                        <a:rPr lang="en-US" sz="1100" dirty="0"/>
                        <a:t>By converting audio into Mel-frequency bins, the input data is reduced in size compared to raw audio waveforms or linear spectrograms</a:t>
                      </a:r>
                    </a:p>
                    <a:p>
                      <a:pPr marL="742950" lvl="1" indent="-285750">
                        <a:buFont typeface="Arial" panose="020B0604020202020204" pitchFamily="34" charset="0"/>
                        <a:buChar char="•"/>
                      </a:pPr>
                      <a:r>
                        <a:rPr lang="en-US" sz="1100" dirty="0"/>
                        <a:t>This reduction simplifies the input while retaining essential frequency information, making the training process more efficient and less computationally intensive</a:t>
                      </a:r>
                    </a:p>
                    <a:p>
                      <a:pPr marL="742950" lvl="1"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b="1" dirty="0"/>
                        <a:t>Reduced Sensitivity to Noise:</a:t>
                      </a:r>
                    </a:p>
                    <a:p>
                      <a:pPr marL="742950" lvl="1" indent="-285750">
                        <a:buFont typeface="Arial" panose="020B0604020202020204" pitchFamily="34" charset="0"/>
                        <a:buChar char="•"/>
                      </a:pPr>
                      <a:r>
                        <a:rPr lang="en-US" sz="1100" dirty="0"/>
                        <a:t>The log Mel spectrogram is less sensitive to noise than raw audio signals or linear frequency spectrograms</a:t>
                      </a:r>
                    </a:p>
                    <a:p>
                      <a:pPr marL="742950" lvl="1" indent="-285750">
                        <a:buFont typeface="Arial" panose="020B0604020202020204" pitchFamily="34" charset="0"/>
                        <a:buChar char="•"/>
                      </a:pPr>
                      <a:r>
                        <a:rPr lang="en-US" sz="1100" dirty="0"/>
                        <a:t>This makes the CNN14 model more robust in real-world applications where audio signals might be degraded by background noise</a:t>
                      </a:r>
                      <a:endParaRPr lang="en-US" sz="1200" dirty="0"/>
                    </a:p>
                    <a:p>
                      <a:pPr marL="0" lvl="0" indent="0" algn="l">
                        <a:buFont typeface="Arial" panose="020B0604020202020204" pitchFamily="34" charset="0"/>
                        <a:buNone/>
                      </a:pPr>
                      <a:endParaRPr lang="en-US"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019719"/>
                  </a:ext>
                </a:extLst>
              </a:tr>
            </a:tbl>
          </a:graphicData>
        </a:graphic>
      </p:graphicFrame>
    </p:spTree>
    <p:extLst>
      <p:ext uri="{BB962C8B-B14F-4D97-AF65-F5344CB8AC3E}">
        <p14:creationId xmlns:p14="http://schemas.microsoft.com/office/powerpoint/2010/main" val="361824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D480-CBA4-E5FB-A9FB-94E2E98EB05F}"/>
              </a:ext>
            </a:extLst>
          </p:cNvPr>
          <p:cNvSpPr>
            <a:spLocks noGrp="1"/>
          </p:cNvSpPr>
          <p:nvPr>
            <p:ph type="title"/>
          </p:nvPr>
        </p:nvSpPr>
        <p:spPr>
          <a:xfrm>
            <a:off x="1066800" y="337794"/>
            <a:ext cx="10058400" cy="1059206"/>
          </a:xfrm>
        </p:spPr>
        <p:txBody>
          <a:bodyPr>
            <a:normAutofit/>
          </a:bodyPr>
          <a:lstStyle/>
          <a:p>
            <a:pPr algn="ctr"/>
            <a:r>
              <a:rPr lang="en-US" sz="3600" dirty="0"/>
              <a:t>Audio Data Preprocessing using Librosa</a:t>
            </a:r>
            <a:endParaRPr lang="en-IN" dirty="0"/>
          </a:p>
        </p:txBody>
      </p:sp>
      <p:pic>
        <p:nvPicPr>
          <p:cNvPr id="7" name="Picture 6">
            <a:extLst>
              <a:ext uri="{FF2B5EF4-FFF2-40B4-BE49-F238E27FC236}">
                <a16:creationId xmlns:a16="http://schemas.microsoft.com/office/drawing/2014/main" id="{96E726DD-7015-5703-3661-581489592480}"/>
              </a:ext>
            </a:extLst>
          </p:cNvPr>
          <p:cNvPicPr>
            <a:picLocks noChangeAspect="1"/>
          </p:cNvPicPr>
          <p:nvPr/>
        </p:nvPicPr>
        <p:blipFill>
          <a:blip r:embed="rId2"/>
          <a:stretch>
            <a:fillRect/>
          </a:stretch>
        </p:blipFill>
        <p:spPr>
          <a:xfrm>
            <a:off x="2552033" y="1838950"/>
            <a:ext cx="7087933" cy="3822442"/>
          </a:xfrm>
          <a:prstGeom prst="rect">
            <a:avLst/>
          </a:prstGeom>
        </p:spPr>
      </p:pic>
    </p:spTree>
    <p:extLst>
      <p:ext uri="{BB962C8B-B14F-4D97-AF65-F5344CB8AC3E}">
        <p14:creationId xmlns:p14="http://schemas.microsoft.com/office/powerpoint/2010/main" val="358592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F28A-E731-5EAD-B18C-6B0DE679CFDF}"/>
              </a:ext>
            </a:extLst>
          </p:cNvPr>
          <p:cNvSpPr txBox="1">
            <a:spLocks/>
          </p:cNvSpPr>
          <p:nvPr/>
        </p:nvSpPr>
        <p:spPr>
          <a:xfrm>
            <a:off x="1066800" y="337794"/>
            <a:ext cx="10058400" cy="1059206"/>
          </a:xfrm>
          <a:prstGeom prst="rect">
            <a:avLst/>
          </a:prstGeom>
        </p:spPr>
        <p:txBody>
          <a:bodyP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3600" dirty="0"/>
              <a:t>Audio Data Preprocessing using Librosa</a:t>
            </a:r>
            <a:endParaRPr lang="en-US" dirty="0"/>
          </a:p>
        </p:txBody>
      </p:sp>
      <p:pic>
        <p:nvPicPr>
          <p:cNvPr id="4" name="Picture 3">
            <a:extLst>
              <a:ext uri="{FF2B5EF4-FFF2-40B4-BE49-F238E27FC236}">
                <a16:creationId xmlns:a16="http://schemas.microsoft.com/office/drawing/2014/main" id="{154CD86B-03AD-09C6-585D-2EAEF0821223}"/>
              </a:ext>
            </a:extLst>
          </p:cNvPr>
          <p:cNvPicPr>
            <a:picLocks noChangeAspect="1"/>
          </p:cNvPicPr>
          <p:nvPr/>
        </p:nvPicPr>
        <p:blipFill>
          <a:blip r:embed="rId2"/>
          <a:stretch>
            <a:fillRect/>
          </a:stretch>
        </p:blipFill>
        <p:spPr>
          <a:xfrm>
            <a:off x="1823375" y="1383861"/>
            <a:ext cx="8545249" cy="4090278"/>
          </a:xfrm>
          <a:prstGeom prst="rect">
            <a:avLst/>
          </a:prstGeom>
        </p:spPr>
      </p:pic>
    </p:spTree>
    <p:extLst>
      <p:ext uri="{BB962C8B-B14F-4D97-AF65-F5344CB8AC3E}">
        <p14:creationId xmlns:p14="http://schemas.microsoft.com/office/powerpoint/2010/main" val="218436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D0CC0D-4D32-5942-0DB5-26B0E84A0D7A}"/>
              </a:ext>
            </a:extLst>
          </p:cNvPr>
          <p:cNvSpPr txBox="1">
            <a:spLocks/>
          </p:cNvSpPr>
          <p:nvPr/>
        </p:nvSpPr>
        <p:spPr>
          <a:xfrm>
            <a:off x="1066800" y="337794"/>
            <a:ext cx="10058400" cy="1059206"/>
          </a:xfrm>
          <a:prstGeom prst="rect">
            <a:avLst/>
          </a:prstGeom>
        </p:spPr>
        <p:txBody>
          <a:bodyP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3600" dirty="0"/>
              <a:t>Audio Data Preprocessing using Librosa</a:t>
            </a:r>
            <a:endParaRPr lang="en-US" dirty="0"/>
          </a:p>
        </p:txBody>
      </p:sp>
      <p:pic>
        <p:nvPicPr>
          <p:cNvPr id="8" name="Picture 7">
            <a:extLst>
              <a:ext uri="{FF2B5EF4-FFF2-40B4-BE49-F238E27FC236}">
                <a16:creationId xmlns:a16="http://schemas.microsoft.com/office/drawing/2014/main" id="{AA6C484C-A1DA-A319-1B9D-83F1611B5D71}"/>
              </a:ext>
            </a:extLst>
          </p:cNvPr>
          <p:cNvPicPr>
            <a:picLocks noChangeAspect="1"/>
          </p:cNvPicPr>
          <p:nvPr/>
        </p:nvPicPr>
        <p:blipFill>
          <a:blip r:embed="rId2"/>
          <a:srcRect r="21761"/>
          <a:stretch/>
        </p:blipFill>
        <p:spPr>
          <a:xfrm>
            <a:off x="538940" y="1843691"/>
            <a:ext cx="4735793" cy="3388709"/>
          </a:xfrm>
          <a:prstGeom prst="rect">
            <a:avLst/>
          </a:prstGeom>
        </p:spPr>
      </p:pic>
      <p:pic>
        <p:nvPicPr>
          <p:cNvPr id="10" name="Picture 9">
            <a:extLst>
              <a:ext uri="{FF2B5EF4-FFF2-40B4-BE49-F238E27FC236}">
                <a16:creationId xmlns:a16="http://schemas.microsoft.com/office/drawing/2014/main" id="{2BAE510B-3766-DDF1-D62C-50CE4887F5D8}"/>
              </a:ext>
            </a:extLst>
          </p:cNvPr>
          <p:cNvPicPr>
            <a:picLocks noChangeAspect="1"/>
          </p:cNvPicPr>
          <p:nvPr/>
        </p:nvPicPr>
        <p:blipFill>
          <a:blip r:embed="rId3"/>
          <a:stretch>
            <a:fillRect/>
          </a:stretch>
        </p:blipFill>
        <p:spPr>
          <a:xfrm>
            <a:off x="5489327" y="2318845"/>
            <a:ext cx="6096000" cy="2438400"/>
          </a:xfrm>
          <a:prstGeom prst="rect">
            <a:avLst/>
          </a:prstGeom>
        </p:spPr>
      </p:pic>
      <p:sp>
        <p:nvSpPr>
          <p:cNvPr id="11" name="Title 1">
            <a:extLst>
              <a:ext uri="{FF2B5EF4-FFF2-40B4-BE49-F238E27FC236}">
                <a16:creationId xmlns:a16="http://schemas.microsoft.com/office/drawing/2014/main" id="{052BA733-8CC5-373E-356E-58F2508A2C51}"/>
              </a:ext>
            </a:extLst>
          </p:cNvPr>
          <p:cNvSpPr txBox="1">
            <a:spLocks/>
          </p:cNvSpPr>
          <p:nvPr/>
        </p:nvSpPr>
        <p:spPr>
          <a:xfrm>
            <a:off x="6251327" y="4850528"/>
            <a:ext cx="4572000" cy="381872"/>
          </a:xfrm>
          <a:prstGeom prst="rect">
            <a:avLst/>
          </a:prstGeom>
        </p:spPr>
        <p:txBody>
          <a:bodyPr>
            <a:normAutofit fontScale="925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1400" dirty="0"/>
              <a:t>Figure: Plot of the log Mel Spectrogram for the corresponding input audio</a:t>
            </a:r>
          </a:p>
        </p:txBody>
      </p:sp>
      <p:sp>
        <p:nvSpPr>
          <p:cNvPr id="2" name="TextBox 1">
            <a:extLst>
              <a:ext uri="{FF2B5EF4-FFF2-40B4-BE49-F238E27FC236}">
                <a16:creationId xmlns:a16="http://schemas.microsoft.com/office/drawing/2014/main" id="{7F7279C6-334A-1C8F-F05E-A104FE92669B}"/>
              </a:ext>
            </a:extLst>
          </p:cNvPr>
          <p:cNvSpPr txBox="1"/>
          <p:nvPr/>
        </p:nvSpPr>
        <p:spPr>
          <a:xfrm>
            <a:off x="2568980" y="5679090"/>
            <a:ext cx="7054040" cy="523220"/>
          </a:xfrm>
          <a:prstGeom prst="rect">
            <a:avLst/>
          </a:prstGeom>
          <a:noFill/>
        </p:spPr>
        <p:txBody>
          <a:bodyPr wrap="square" rtlCol="0">
            <a:spAutoFit/>
          </a:bodyPr>
          <a:lstStyle/>
          <a:p>
            <a:pPr algn="ctr"/>
            <a:r>
              <a:rPr lang="en-US" sz="1400" dirty="0"/>
              <a:t>Followed by this, the above preprocessed version of the audio clip needs to be passed into the input layer of the CNN14 encoder model to generate the embedding</a:t>
            </a:r>
            <a:endParaRPr lang="en-IN" sz="1400" dirty="0"/>
          </a:p>
        </p:txBody>
      </p:sp>
    </p:spTree>
    <p:extLst>
      <p:ext uri="{BB962C8B-B14F-4D97-AF65-F5344CB8AC3E}">
        <p14:creationId xmlns:p14="http://schemas.microsoft.com/office/powerpoint/2010/main" val="17049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1C37-0449-1E58-E057-F8BFCBDAF62E}"/>
              </a:ext>
            </a:extLst>
          </p:cNvPr>
          <p:cNvSpPr txBox="1">
            <a:spLocks/>
          </p:cNvSpPr>
          <p:nvPr/>
        </p:nvSpPr>
        <p:spPr>
          <a:xfrm>
            <a:off x="1066800" y="337794"/>
            <a:ext cx="10058400" cy="1059206"/>
          </a:xfrm>
          <a:prstGeom prst="rect">
            <a:avLst/>
          </a:prstGeom>
        </p:spPr>
        <p:txBody>
          <a:bodyP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3600" dirty="0"/>
              <a:t>Text Data Preprocessing and Encoding using BERT</a:t>
            </a:r>
          </a:p>
        </p:txBody>
      </p:sp>
      <p:pic>
        <p:nvPicPr>
          <p:cNvPr id="4" name="Picture 3">
            <a:extLst>
              <a:ext uri="{FF2B5EF4-FFF2-40B4-BE49-F238E27FC236}">
                <a16:creationId xmlns:a16="http://schemas.microsoft.com/office/drawing/2014/main" id="{B3D88732-4CBF-0518-029D-6475BD6488BC}"/>
              </a:ext>
            </a:extLst>
          </p:cNvPr>
          <p:cNvPicPr>
            <a:picLocks noChangeAspect="1"/>
          </p:cNvPicPr>
          <p:nvPr/>
        </p:nvPicPr>
        <p:blipFill>
          <a:blip r:embed="rId2"/>
          <a:stretch>
            <a:fillRect/>
          </a:stretch>
        </p:blipFill>
        <p:spPr>
          <a:xfrm>
            <a:off x="520700" y="1252241"/>
            <a:ext cx="8966200" cy="4895266"/>
          </a:xfrm>
          <a:prstGeom prst="rect">
            <a:avLst/>
          </a:prstGeom>
        </p:spPr>
      </p:pic>
      <p:sp>
        <p:nvSpPr>
          <p:cNvPr id="5" name="TextBox 4">
            <a:extLst>
              <a:ext uri="{FF2B5EF4-FFF2-40B4-BE49-F238E27FC236}">
                <a16:creationId xmlns:a16="http://schemas.microsoft.com/office/drawing/2014/main" id="{5DB4F63D-52F5-A0B6-6183-7F04B3B15E72}"/>
              </a:ext>
            </a:extLst>
          </p:cNvPr>
          <p:cNvSpPr txBox="1"/>
          <p:nvPr/>
        </p:nvSpPr>
        <p:spPr>
          <a:xfrm>
            <a:off x="9584267" y="2388060"/>
            <a:ext cx="2243665" cy="295465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j-lt"/>
              </a:rPr>
              <a:t>The textual data representing the corresponding caption is restricted to a maximum size of 100 characters in order to make the computation efficient</a:t>
            </a:r>
          </a:p>
          <a:p>
            <a:pPr marL="285750" indent="-285750">
              <a:buFont typeface="Arial" panose="020B0604020202020204" pitchFamily="34" charset="0"/>
              <a:buChar char="•"/>
            </a:pPr>
            <a:r>
              <a:rPr lang="en-US" sz="1400" dirty="0">
                <a:latin typeface="+mj-lt"/>
              </a:rPr>
              <a:t>The BERT encoder model then maps the preprocessed input text to a 768 dimensional vector</a:t>
            </a:r>
            <a:endParaRPr lang="en-IN" sz="1400" dirty="0">
              <a:latin typeface="+mj-lt"/>
            </a:endParaRPr>
          </a:p>
          <a:p>
            <a:endParaRPr lang="en-IN" dirty="0"/>
          </a:p>
        </p:txBody>
      </p:sp>
    </p:spTree>
    <p:extLst>
      <p:ext uri="{BB962C8B-B14F-4D97-AF65-F5344CB8AC3E}">
        <p14:creationId xmlns:p14="http://schemas.microsoft.com/office/powerpoint/2010/main" val="121535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CBCE-42E7-973D-8020-5E3BF964BD00}"/>
              </a:ext>
            </a:extLst>
          </p:cNvPr>
          <p:cNvSpPr>
            <a:spLocks noGrp="1"/>
          </p:cNvSpPr>
          <p:nvPr>
            <p:ph type="title"/>
          </p:nvPr>
        </p:nvSpPr>
        <p:spPr>
          <a:xfrm>
            <a:off x="423333" y="67733"/>
            <a:ext cx="11345334" cy="1371600"/>
          </a:xfrm>
        </p:spPr>
        <p:txBody>
          <a:bodyPr>
            <a:normAutofit/>
          </a:bodyPr>
          <a:lstStyle/>
          <a:p>
            <a:pPr algn="ctr"/>
            <a:r>
              <a:rPr lang="en-US" sz="4000" dirty="0"/>
              <a:t>Generating the Contrastive Joint Multi-Modal Space</a:t>
            </a:r>
            <a:endParaRPr lang="en-IN" sz="4000" dirty="0"/>
          </a:p>
        </p:txBody>
      </p:sp>
      <p:pic>
        <p:nvPicPr>
          <p:cNvPr id="6" name="Picture 5">
            <a:extLst>
              <a:ext uri="{FF2B5EF4-FFF2-40B4-BE49-F238E27FC236}">
                <a16:creationId xmlns:a16="http://schemas.microsoft.com/office/drawing/2014/main" id="{EF1A4BE6-EEFD-C039-3341-6BFBE2957441}"/>
              </a:ext>
            </a:extLst>
          </p:cNvPr>
          <p:cNvPicPr>
            <a:picLocks noChangeAspect="1"/>
          </p:cNvPicPr>
          <p:nvPr/>
        </p:nvPicPr>
        <p:blipFill>
          <a:blip r:embed="rId3"/>
          <a:stretch>
            <a:fillRect/>
          </a:stretch>
        </p:blipFill>
        <p:spPr>
          <a:xfrm>
            <a:off x="1218519" y="1807383"/>
            <a:ext cx="9754961" cy="3581900"/>
          </a:xfrm>
          <a:prstGeom prst="rect">
            <a:avLst/>
          </a:prstGeom>
        </p:spPr>
      </p:pic>
      <p:cxnSp>
        <p:nvCxnSpPr>
          <p:cNvPr id="8" name="Connector: Curved 7">
            <a:extLst>
              <a:ext uri="{FF2B5EF4-FFF2-40B4-BE49-F238E27FC236}">
                <a16:creationId xmlns:a16="http://schemas.microsoft.com/office/drawing/2014/main" id="{0C1FA416-E036-8620-CF00-37D43EAA9C3B}"/>
              </a:ext>
            </a:extLst>
          </p:cNvPr>
          <p:cNvCxnSpPr/>
          <p:nvPr/>
        </p:nvCxnSpPr>
        <p:spPr>
          <a:xfrm rot="16200000" flipH="1">
            <a:off x="1786467" y="5367867"/>
            <a:ext cx="711200" cy="524933"/>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810C13-F621-06ED-4843-801B3724CD0A}"/>
              </a:ext>
            </a:extLst>
          </p:cNvPr>
          <p:cNvSpPr txBox="1"/>
          <p:nvPr/>
        </p:nvSpPr>
        <p:spPr>
          <a:xfrm>
            <a:off x="1879600" y="5985934"/>
            <a:ext cx="2404533" cy="338554"/>
          </a:xfrm>
          <a:prstGeom prst="rect">
            <a:avLst/>
          </a:prstGeom>
          <a:noFill/>
        </p:spPr>
        <p:txBody>
          <a:bodyPr wrap="square" rtlCol="0">
            <a:spAutoFit/>
          </a:bodyPr>
          <a:lstStyle/>
          <a:p>
            <a:r>
              <a:rPr lang="en-US" sz="800" dirty="0"/>
              <a:t>The temperature parameter has been initialized to 0.007 by the authors</a:t>
            </a:r>
            <a:endParaRPr lang="en-IN" sz="800" dirty="0"/>
          </a:p>
        </p:txBody>
      </p:sp>
    </p:spTree>
    <p:extLst>
      <p:ext uri="{BB962C8B-B14F-4D97-AF65-F5344CB8AC3E}">
        <p14:creationId xmlns:p14="http://schemas.microsoft.com/office/powerpoint/2010/main" val="181239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A7F4-12F1-E42D-5D64-0E3E2E0108A9}"/>
              </a:ext>
            </a:extLst>
          </p:cNvPr>
          <p:cNvSpPr>
            <a:spLocks noGrp="1"/>
          </p:cNvSpPr>
          <p:nvPr>
            <p:ph type="title"/>
          </p:nvPr>
        </p:nvSpPr>
        <p:spPr>
          <a:xfrm>
            <a:off x="1066800" y="253127"/>
            <a:ext cx="10058400" cy="1371600"/>
          </a:xfrm>
        </p:spPr>
        <p:txBody>
          <a:bodyPr>
            <a:normAutofit/>
          </a:bodyPr>
          <a:lstStyle/>
          <a:p>
            <a:r>
              <a:rPr lang="en-US" sz="4000" dirty="0"/>
              <a:t>Contrastive Loss and Training Configurations</a:t>
            </a:r>
            <a:endParaRPr lang="en-IN" sz="4000" dirty="0"/>
          </a:p>
        </p:txBody>
      </p:sp>
      <p:pic>
        <p:nvPicPr>
          <p:cNvPr id="6" name="Picture 5">
            <a:extLst>
              <a:ext uri="{FF2B5EF4-FFF2-40B4-BE49-F238E27FC236}">
                <a16:creationId xmlns:a16="http://schemas.microsoft.com/office/drawing/2014/main" id="{4D461D9E-003D-EEF3-0B6A-4EE09B4AC07A}"/>
              </a:ext>
            </a:extLst>
          </p:cNvPr>
          <p:cNvPicPr>
            <a:picLocks noChangeAspect="1"/>
          </p:cNvPicPr>
          <p:nvPr/>
        </p:nvPicPr>
        <p:blipFill>
          <a:blip r:embed="rId2"/>
          <a:stretch>
            <a:fillRect/>
          </a:stretch>
        </p:blipFill>
        <p:spPr>
          <a:xfrm>
            <a:off x="420687" y="2149661"/>
            <a:ext cx="8240713" cy="3188828"/>
          </a:xfrm>
          <a:prstGeom prst="rect">
            <a:avLst/>
          </a:prstGeom>
        </p:spPr>
      </p:pic>
      <p:pic>
        <p:nvPicPr>
          <p:cNvPr id="8" name="Picture 7">
            <a:extLst>
              <a:ext uri="{FF2B5EF4-FFF2-40B4-BE49-F238E27FC236}">
                <a16:creationId xmlns:a16="http://schemas.microsoft.com/office/drawing/2014/main" id="{47F1053C-567D-FE4E-C0CC-AC9DBBF47ED0}"/>
              </a:ext>
            </a:extLst>
          </p:cNvPr>
          <p:cNvPicPr>
            <a:picLocks noChangeAspect="1"/>
          </p:cNvPicPr>
          <p:nvPr/>
        </p:nvPicPr>
        <p:blipFill>
          <a:blip r:embed="rId3"/>
          <a:stretch>
            <a:fillRect/>
          </a:stretch>
        </p:blipFill>
        <p:spPr>
          <a:xfrm>
            <a:off x="9265573" y="2617121"/>
            <a:ext cx="1924319" cy="1962424"/>
          </a:xfrm>
          <a:prstGeom prst="rect">
            <a:avLst/>
          </a:prstGeom>
        </p:spPr>
      </p:pic>
      <p:sp>
        <p:nvSpPr>
          <p:cNvPr id="9" name="TextBox 8">
            <a:extLst>
              <a:ext uri="{FF2B5EF4-FFF2-40B4-BE49-F238E27FC236}">
                <a16:creationId xmlns:a16="http://schemas.microsoft.com/office/drawing/2014/main" id="{709A0BEF-EBD1-F202-AB05-71727834DEBC}"/>
              </a:ext>
            </a:extLst>
          </p:cNvPr>
          <p:cNvSpPr txBox="1"/>
          <p:nvPr/>
        </p:nvSpPr>
        <p:spPr>
          <a:xfrm>
            <a:off x="9352281" y="4630603"/>
            <a:ext cx="1924319" cy="707886"/>
          </a:xfrm>
          <a:prstGeom prst="rect">
            <a:avLst/>
          </a:prstGeom>
          <a:noFill/>
        </p:spPr>
        <p:txBody>
          <a:bodyPr wrap="square" rtlCol="0">
            <a:spAutoFit/>
          </a:bodyPr>
          <a:lstStyle/>
          <a:p>
            <a:pPr algn="ctr"/>
            <a:r>
              <a:rPr lang="en-US" sz="1000" dirty="0"/>
              <a:t>The cells highlighted in blue along the main diagonal represent the correct pairs In the similarity matrix</a:t>
            </a:r>
            <a:endParaRPr lang="en-IN" sz="1000" dirty="0"/>
          </a:p>
        </p:txBody>
      </p:sp>
    </p:spTree>
    <p:extLst>
      <p:ext uri="{BB962C8B-B14F-4D97-AF65-F5344CB8AC3E}">
        <p14:creationId xmlns:p14="http://schemas.microsoft.com/office/powerpoint/2010/main" val="416418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B0A6-7593-3DDC-F4FE-26F216CE786C}"/>
              </a:ext>
            </a:extLst>
          </p:cNvPr>
          <p:cNvSpPr>
            <a:spLocks noGrp="1"/>
          </p:cNvSpPr>
          <p:nvPr>
            <p:ph type="title"/>
          </p:nvPr>
        </p:nvSpPr>
        <p:spPr>
          <a:xfrm>
            <a:off x="905934" y="244660"/>
            <a:ext cx="10058400" cy="889873"/>
          </a:xfrm>
        </p:spPr>
        <p:txBody>
          <a:bodyPr>
            <a:normAutofit/>
          </a:bodyPr>
          <a:lstStyle/>
          <a:p>
            <a:pPr algn="ctr"/>
            <a:r>
              <a:rPr lang="en-US" sz="4400" dirty="0"/>
              <a:t>Zero Shot Classification</a:t>
            </a:r>
            <a:endParaRPr lang="en-IN" sz="4400" dirty="0"/>
          </a:p>
        </p:txBody>
      </p:sp>
      <p:graphicFrame>
        <p:nvGraphicFramePr>
          <p:cNvPr id="4" name="Table 3">
            <a:extLst>
              <a:ext uri="{FF2B5EF4-FFF2-40B4-BE49-F238E27FC236}">
                <a16:creationId xmlns:a16="http://schemas.microsoft.com/office/drawing/2014/main" id="{346E92E4-C4AE-E355-B06A-D34755E49B46}"/>
              </a:ext>
            </a:extLst>
          </p:cNvPr>
          <p:cNvGraphicFramePr>
            <a:graphicFrameLocks noGrp="1"/>
          </p:cNvGraphicFramePr>
          <p:nvPr>
            <p:extLst>
              <p:ext uri="{D42A27DB-BD31-4B8C-83A1-F6EECF244321}">
                <p14:modId xmlns:p14="http://schemas.microsoft.com/office/powerpoint/2010/main" val="1923894340"/>
              </p:ext>
            </p:extLst>
          </p:nvPr>
        </p:nvGraphicFramePr>
        <p:xfrm>
          <a:off x="1219201" y="1134533"/>
          <a:ext cx="9431865" cy="5303520"/>
        </p:xfrm>
        <a:graphic>
          <a:graphicData uri="http://schemas.openxmlformats.org/drawingml/2006/table">
            <a:tbl>
              <a:tblPr firstRow="1" bandRow="1">
                <a:tableStyleId>{2D5ABB26-0587-4C30-8999-92F81FD0307C}</a:tableStyleId>
              </a:tblPr>
              <a:tblGrid>
                <a:gridCol w="5175380">
                  <a:extLst>
                    <a:ext uri="{9D8B030D-6E8A-4147-A177-3AD203B41FA5}">
                      <a16:colId xmlns:a16="http://schemas.microsoft.com/office/drawing/2014/main" val="3466065410"/>
                    </a:ext>
                  </a:extLst>
                </a:gridCol>
                <a:gridCol w="4256485">
                  <a:extLst>
                    <a:ext uri="{9D8B030D-6E8A-4147-A177-3AD203B41FA5}">
                      <a16:colId xmlns:a16="http://schemas.microsoft.com/office/drawing/2014/main" val="2043296770"/>
                    </a:ext>
                  </a:extLst>
                </a:gridCol>
              </a:tblGrid>
              <a:tr h="189653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mj-lt"/>
                        </a:rPr>
                        <a:t>The authors have used CLAP’s ability to determine the similarity between audio and text in order to use it for zero shot classification. The steps are as follows</a:t>
                      </a:r>
                      <a:r>
                        <a:rPr lang="en-US" sz="1400" dirty="0"/>
                        <a:t>:</a:t>
                      </a:r>
                      <a:endParaRPr kumimoji="0" lang="en-US" sz="1400" b="1" i="0" u="none" strike="noStrike" kern="1200" cap="none" spc="0" normalizeH="0" baseline="0" noProof="0" dirty="0">
                        <a:ln>
                          <a:noFill/>
                        </a:ln>
                        <a:solidFill>
                          <a:prstClr val="black"/>
                        </a:solidFill>
                        <a:effectLst/>
                        <a:uLnTx/>
                        <a:uFillTx/>
                        <a:latin typeface="Times New Roman" panose="0202060305040502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1" i="0" u="none" strike="noStrike" kern="1200" cap="none" spc="0" normalizeH="0" baseline="0" noProof="0" dirty="0">
                        <a:ln>
                          <a:noFill/>
                        </a:ln>
                        <a:solidFill>
                          <a:prstClr val="black"/>
                        </a:solidFill>
                        <a:effectLst/>
                        <a:uLnTx/>
                        <a:uFillTx/>
                        <a:latin typeface="Times New Roman" panose="020206030504050203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a:ea typeface="+mn-ea"/>
                          <a:cs typeface="+mn-cs"/>
                        </a:rPr>
                        <a:t>Embedding Computation: </a:t>
                      </a:r>
                      <a:r>
                        <a:rPr kumimoji="0" lang="en-US" sz="1400" b="0" i="0" u="none" strike="noStrike" kern="1200" cap="none" spc="0" normalizeH="0" baseline="0" noProof="0" dirty="0">
                          <a:ln>
                            <a:noFill/>
                          </a:ln>
                          <a:solidFill>
                            <a:prstClr val="black"/>
                          </a:solidFill>
                          <a:effectLst/>
                          <a:uLnTx/>
                          <a:uFillTx/>
                          <a:latin typeface="Times New Roman" panose="02020603050405020304"/>
                          <a:ea typeface="+mn-ea"/>
                          <a:cs typeface="+mn-cs"/>
                        </a:rPr>
                        <a:t>For each test audio and class label, embeddings are generated using pre-trained encoders and their projection layers</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a:ea typeface="+mn-ea"/>
                          <a:cs typeface="+mn-cs"/>
                        </a:rPr>
                        <a:t>Similarity Calculation: </a:t>
                      </a:r>
                      <a:r>
                        <a:rPr kumimoji="0" lang="en-US" sz="1400" b="0" i="0" u="none" strike="noStrike" kern="1200" cap="none" spc="0" normalizeH="0" baseline="0" noProof="0" dirty="0">
                          <a:ln>
                            <a:noFill/>
                          </a:ln>
                          <a:solidFill>
                            <a:prstClr val="black"/>
                          </a:solidFill>
                          <a:effectLst/>
                          <a:uLnTx/>
                          <a:uFillTx/>
                          <a:latin typeface="Times New Roman" panose="02020603050405020304"/>
                          <a:ea typeface="+mn-ea"/>
                          <a:cs typeface="+mn-cs"/>
                        </a:rPr>
                        <a:t>The cosine similarity between audio embeddings and class label embeddings is computed</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a:ea typeface="+mn-ea"/>
                          <a:cs typeface="+mn-cs"/>
                        </a:rPr>
                        <a:t>Probability Distribution: </a:t>
                      </a:r>
                      <a:r>
                        <a:rPr kumimoji="0" lang="en-US" sz="1400" b="0" i="0" u="none" strike="noStrike" kern="1200" cap="none" spc="0" normalizeH="0" baseline="0" noProof="0" dirty="0">
                          <a:ln>
                            <a:noFill/>
                          </a:ln>
                          <a:solidFill>
                            <a:prstClr val="black"/>
                          </a:solidFill>
                          <a:effectLst/>
                          <a:uLnTx/>
                          <a:uFillTx/>
                          <a:latin typeface="Times New Roman" panose="02020603050405020304"/>
                          <a:ea typeface="+mn-ea"/>
                          <a:cs typeface="+mn-cs"/>
                        </a:rPr>
                        <a:t>The computed similarities are transformed into a probability distribution using appropriate activation functions (SoftMax for multiclass and sigmoid for multilabel classification)</a:t>
                      </a:r>
                      <a:endParaRPr kumimoji="0" lang="en-IN" sz="1400" b="0" i="0" u="none" strike="noStrike" kern="1200" cap="none" spc="0" normalizeH="0" baseline="0" noProof="0" dirty="0">
                        <a:ln>
                          <a:noFill/>
                        </a:ln>
                        <a:solidFill>
                          <a:prstClr val="black"/>
                        </a:solidFill>
                        <a:effectLst/>
                        <a:uLnTx/>
                        <a:uFillTx/>
                        <a:latin typeface="Times New Roman" panose="020206030504050203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endParaRPr kumimoji="0" lang="en-IN" sz="1400" b="0" i="0" u="none" strike="noStrike" kern="1200" cap="none" spc="0" normalizeH="0" baseline="0" noProof="0" dirty="0">
                        <a:ln>
                          <a:noFill/>
                        </a:ln>
                        <a:solidFill>
                          <a:prstClr val="black"/>
                        </a:solidFill>
                        <a:effectLst/>
                        <a:uLnTx/>
                        <a:uFillTx/>
                        <a:latin typeface="Times New Roman" panose="020206030504050203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extLst>
                  <a:ext uri="{0D108BD9-81ED-4DB2-BD59-A6C34878D82A}">
                    <a16:rowId xmlns:a16="http://schemas.microsoft.com/office/drawing/2014/main" val="1777780308"/>
                  </a:ext>
                </a:extLst>
              </a:tr>
              <a:tr h="1896534">
                <a:tc>
                  <a:txBody>
                    <a:bodyPr/>
                    <a:lstStyle/>
                    <a:p>
                      <a:r>
                        <a:rPr lang="en-US" sz="1400" dirty="0">
                          <a:latin typeface="+mj-lt"/>
                        </a:rPr>
                        <a:t>Advantages of the Zero Shot Ability:</a:t>
                      </a:r>
                    </a:p>
                    <a:p>
                      <a:pPr marL="342900" indent="-342900">
                        <a:buFont typeface="+mj-lt"/>
                        <a:buAutoNum type="arabicPeriod"/>
                      </a:pPr>
                      <a:r>
                        <a:rPr lang="en-US" sz="1400" dirty="0">
                          <a:latin typeface="+mj-lt"/>
                        </a:rPr>
                        <a:t>The approach is advantageous in scenarios where labeled data for the target classes is unavailable. By leveraging pre-trained embeddings, it avoids the need for retraining and provides flexibility in classification tasks</a:t>
                      </a:r>
                    </a:p>
                    <a:p>
                      <a:pPr marL="342900" indent="-342900">
                        <a:buFont typeface="+mj-lt"/>
                        <a:buAutoNum type="arabicPeriod"/>
                      </a:pPr>
                      <a:r>
                        <a:rPr lang="en-US" sz="1400" dirty="0">
                          <a:latin typeface="+mj-lt"/>
                        </a:rPr>
                        <a:t>Utilizing embeddings from both audio and text in a shared space ensures that the model captures cross-modal similarities effectively. This can enhance the accuracy of classification, especially in contexts where the relationship between text and audio is crucial</a:t>
                      </a:r>
                      <a:endParaRPr lang="en-IN"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mj-lt"/>
                        </a:rPr>
                        <a:t>Potential Limitations:</a:t>
                      </a:r>
                    </a:p>
                    <a:p>
                      <a:pPr marL="342900" indent="-342900">
                        <a:buFont typeface="+mj-lt"/>
                        <a:buAutoNum type="arabicPeriod"/>
                      </a:pPr>
                      <a:r>
                        <a:rPr lang="en-US" sz="1400" dirty="0">
                          <a:latin typeface="+mj-lt"/>
                        </a:rPr>
                        <a:t>The approach may struggle with generalizing to highly domain-specific or niche classes that are not well-represented in the pre-training data. The embeddings might not capture subtle nuances relevant to these classes</a:t>
                      </a:r>
                    </a:p>
                    <a:p>
                      <a:pPr marL="342900" indent="-342900">
                        <a:buFont typeface="+mj-lt"/>
                        <a:buAutoNum type="arabicPeriod"/>
                      </a:pPr>
                      <a:r>
                        <a:rPr lang="en-US" sz="1400" dirty="0">
                          <a:latin typeface="+mj-lt"/>
                        </a:rPr>
                        <a:t>While cosine similarity is effective, it assumes that the embeddings are centered and normalized. If the embeddings do not align well or exhibit significant variance, the similarity measure might not capture the true relationship between audio and text</a:t>
                      </a:r>
                      <a:r>
                        <a:rPr lang="en-US" sz="1400" dirty="0"/>
                        <a:t>.</a:t>
                      </a:r>
                      <a:endParaRPr lang="en-IN"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9624220"/>
                  </a:ext>
                </a:extLst>
              </a:tr>
            </a:tbl>
          </a:graphicData>
        </a:graphic>
      </p:graphicFrame>
    </p:spTree>
    <p:extLst>
      <p:ext uri="{BB962C8B-B14F-4D97-AF65-F5344CB8AC3E}">
        <p14:creationId xmlns:p14="http://schemas.microsoft.com/office/powerpoint/2010/main" val="64241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B6320FD-90E0-45B2-7160-876A7CBBF485}"/>
              </a:ext>
            </a:extLst>
          </p:cNvPr>
          <p:cNvGraphicFramePr>
            <a:graphicFrameLocks noGrp="1"/>
          </p:cNvGraphicFramePr>
          <p:nvPr>
            <p:extLst>
              <p:ext uri="{D42A27DB-BD31-4B8C-83A1-F6EECF244321}">
                <p14:modId xmlns:p14="http://schemas.microsoft.com/office/powerpoint/2010/main" val="3771110612"/>
              </p:ext>
            </p:extLst>
          </p:nvPr>
        </p:nvGraphicFramePr>
        <p:xfrm>
          <a:off x="571500" y="1115484"/>
          <a:ext cx="11049000" cy="5285899"/>
        </p:xfrm>
        <a:graphic>
          <a:graphicData uri="http://schemas.openxmlformats.org/drawingml/2006/table">
            <a:tbl>
              <a:tblPr firstRow="1" bandRow="1">
                <a:tableStyleId>{073A0DAA-6AF3-43AB-8588-CEC1D06C72B9}</a:tableStyleId>
              </a:tblPr>
              <a:tblGrid>
                <a:gridCol w="2762250">
                  <a:extLst>
                    <a:ext uri="{9D8B030D-6E8A-4147-A177-3AD203B41FA5}">
                      <a16:colId xmlns:a16="http://schemas.microsoft.com/office/drawing/2014/main" val="3999500384"/>
                    </a:ext>
                  </a:extLst>
                </a:gridCol>
                <a:gridCol w="2762250">
                  <a:extLst>
                    <a:ext uri="{9D8B030D-6E8A-4147-A177-3AD203B41FA5}">
                      <a16:colId xmlns:a16="http://schemas.microsoft.com/office/drawing/2014/main" val="304303977"/>
                    </a:ext>
                  </a:extLst>
                </a:gridCol>
                <a:gridCol w="2762250">
                  <a:extLst>
                    <a:ext uri="{9D8B030D-6E8A-4147-A177-3AD203B41FA5}">
                      <a16:colId xmlns:a16="http://schemas.microsoft.com/office/drawing/2014/main" val="875988865"/>
                    </a:ext>
                  </a:extLst>
                </a:gridCol>
                <a:gridCol w="2762250">
                  <a:extLst>
                    <a:ext uri="{9D8B030D-6E8A-4147-A177-3AD203B41FA5}">
                      <a16:colId xmlns:a16="http://schemas.microsoft.com/office/drawing/2014/main" val="3496174169"/>
                    </a:ext>
                  </a:extLst>
                </a:gridCol>
              </a:tblGrid>
              <a:tr h="195226">
                <a:tc>
                  <a:txBody>
                    <a:bodyPr/>
                    <a:lstStyle/>
                    <a:p>
                      <a:pPr algn="ctr"/>
                      <a:r>
                        <a:rPr lang="en-US" sz="900" dirty="0"/>
                        <a:t>Topic</a:t>
                      </a:r>
                      <a:endParaRPr lang="en-IN" sz="900" dirty="0">
                        <a:latin typeface="+mj-lt"/>
                      </a:endParaRPr>
                    </a:p>
                  </a:txBody>
                  <a:tcPr anchor="ctr"/>
                </a:tc>
                <a:tc>
                  <a:txBody>
                    <a:bodyPr/>
                    <a:lstStyle/>
                    <a:p>
                      <a:pPr algn="ctr"/>
                      <a:r>
                        <a:rPr lang="en-US" sz="900" dirty="0">
                          <a:latin typeface="+mj-lt"/>
                        </a:rPr>
                        <a:t>SL No.</a:t>
                      </a:r>
                      <a:endParaRPr lang="en-IN" sz="900" dirty="0">
                        <a:latin typeface="+mj-lt"/>
                      </a:endParaRPr>
                    </a:p>
                  </a:txBody>
                  <a:tcPr anchor="ctr"/>
                </a:tc>
                <a:tc>
                  <a:txBody>
                    <a:bodyPr/>
                    <a:lstStyle/>
                    <a:p>
                      <a:pPr algn="ctr"/>
                      <a:r>
                        <a:rPr lang="en-US" sz="900" dirty="0"/>
                        <a:t>Sub Topic</a:t>
                      </a:r>
                      <a:endParaRPr lang="en-IN" sz="900" dirty="0">
                        <a:latin typeface="+mj-lt"/>
                      </a:endParaRPr>
                    </a:p>
                  </a:txBody>
                  <a:tcPr anchor="ctr"/>
                </a:tc>
                <a:tc>
                  <a:txBody>
                    <a:bodyPr/>
                    <a:lstStyle/>
                    <a:p>
                      <a:pPr algn="ctr"/>
                      <a:r>
                        <a:rPr lang="en-US" sz="900" dirty="0"/>
                        <a:t>Slide No.</a:t>
                      </a:r>
                      <a:endParaRPr lang="en-IN" sz="900" dirty="0">
                        <a:latin typeface="+mj-lt"/>
                      </a:endParaRPr>
                    </a:p>
                  </a:txBody>
                  <a:tcPr anchor="ctr"/>
                </a:tc>
                <a:extLst>
                  <a:ext uri="{0D108BD9-81ED-4DB2-BD59-A6C34878D82A}">
                    <a16:rowId xmlns:a16="http://schemas.microsoft.com/office/drawing/2014/main" val="2594019088"/>
                  </a:ext>
                </a:extLst>
              </a:tr>
              <a:tr h="319461">
                <a:tc rowSpan="5">
                  <a:txBody>
                    <a:bodyPr/>
                    <a:lstStyle/>
                    <a:p>
                      <a:pPr algn="ctr"/>
                      <a:r>
                        <a:rPr lang="en-US" sz="900" dirty="0">
                          <a:latin typeface="+mj-lt"/>
                        </a:rPr>
                        <a:t>Motivation</a:t>
                      </a:r>
                      <a:endParaRPr lang="en-IN" sz="900" dirty="0">
                        <a:latin typeface="+mj-lt"/>
                      </a:endParaRPr>
                    </a:p>
                  </a:txBody>
                  <a:tcPr anchor="ctr"/>
                </a:tc>
                <a:tc>
                  <a:txBody>
                    <a:bodyPr/>
                    <a:lstStyle/>
                    <a:p>
                      <a:pPr algn="ctr"/>
                      <a:r>
                        <a:rPr lang="en-US" sz="900" dirty="0">
                          <a:latin typeface="+mj-lt"/>
                        </a:rPr>
                        <a:t>1.1</a:t>
                      </a:r>
                      <a:endParaRPr lang="en-IN" sz="900" dirty="0">
                        <a:latin typeface="+mj-lt"/>
                      </a:endParaRPr>
                    </a:p>
                  </a:txBody>
                  <a:tcPr anchor="ctr"/>
                </a:tc>
                <a:tc>
                  <a:txBody>
                    <a:bodyPr/>
                    <a:lstStyle/>
                    <a:p>
                      <a:pPr algn="ctr"/>
                      <a:r>
                        <a:rPr lang="en-US" sz="900" dirty="0">
                          <a:latin typeface="+mj-lt"/>
                        </a:rPr>
                        <a:t>Limitations of Audio Analytics Models before CLAP</a:t>
                      </a:r>
                      <a:endParaRPr lang="en-IN" sz="900" dirty="0">
                        <a:latin typeface="+mj-lt"/>
                      </a:endParaRPr>
                    </a:p>
                  </a:txBody>
                  <a:tcPr anchor="ctr"/>
                </a:tc>
                <a:tc>
                  <a:txBody>
                    <a:bodyPr/>
                    <a:lstStyle/>
                    <a:p>
                      <a:pPr algn="ctr"/>
                      <a:r>
                        <a:rPr lang="en-US" sz="900" dirty="0">
                          <a:latin typeface="+mj-lt"/>
                        </a:rPr>
                        <a:t>3</a:t>
                      </a:r>
                      <a:endParaRPr lang="en-IN" sz="900" dirty="0">
                        <a:latin typeface="+mj-lt"/>
                      </a:endParaRPr>
                    </a:p>
                  </a:txBody>
                  <a:tcPr anchor="ctr"/>
                </a:tc>
                <a:extLst>
                  <a:ext uri="{0D108BD9-81ED-4DB2-BD59-A6C34878D82A}">
                    <a16:rowId xmlns:a16="http://schemas.microsoft.com/office/drawing/2014/main" val="865308023"/>
                  </a:ext>
                </a:extLst>
              </a:tr>
              <a:tr h="319461">
                <a:tc vMerge="1">
                  <a:txBody>
                    <a:bodyPr/>
                    <a:lstStyle/>
                    <a:p>
                      <a:pPr algn="ctr"/>
                      <a:endParaRPr lang="en-IN" sz="1400" dirty="0">
                        <a:latin typeface="+mj-lt"/>
                      </a:endParaRPr>
                    </a:p>
                  </a:txBody>
                  <a:tcPr anchor="ctr"/>
                </a:tc>
                <a:tc>
                  <a:txBody>
                    <a:bodyPr/>
                    <a:lstStyle/>
                    <a:p>
                      <a:pPr algn="ctr"/>
                      <a:r>
                        <a:rPr lang="en-US" sz="900" dirty="0">
                          <a:latin typeface="+mj-lt"/>
                        </a:rPr>
                        <a:t>1.2</a:t>
                      </a:r>
                      <a:endParaRPr lang="en-IN" sz="900" dirty="0">
                        <a:latin typeface="+mj-lt"/>
                      </a:endParaRPr>
                    </a:p>
                  </a:txBody>
                  <a:tcPr anchor="ctr"/>
                </a:tc>
                <a:tc>
                  <a:txBody>
                    <a:bodyPr/>
                    <a:lstStyle/>
                    <a:p>
                      <a:pPr algn="ctr"/>
                      <a:r>
                        <a:rPr lang="en-US" sz="900" dirty="0">
                          <a:latin typeface="+mj-lt"/>
                        </a:rPr>
                        <a:t>Exploring Natural Language Supervision for Audio Learning</a:t>
                      </a:r>
                      <a:endParaRPr lang="en-IN" sz="900" dirty="0">
                        <a:latin typeface="+mj-lt"/>
                      </a:endParaRPr>
                    </a:p>
                  </a:txBody>
                  <a:tcPr anchor="ctr"/>
                </a:tc>
                <a:tc>
                  <a:txBody>
                    <a:bodyPr/>
                    <a:lstStyle/>
                    <a:p>
                      <a:pPr algn="ctr"/>
                      <a:r>
                        <a:rPr lang="en-US" sz="900" dirty="0">
                          <a:latin typeface="+mj-lt"/>
                        </a:rPr>
                        <a:t>4</a:t>
                      </a:r>
                      <a:endParaRPr lang="en-IN" sz="900" dirty="0">
                        <a:latin typeface="+mj-lt"/>
                      </a:endParaRPr>
                    </a:p>
                  </a:txBody>
                  <a:tcPr anchor="ctr"/>
                </a:tc>
                <a:extLst>
                  <a:ext uri="{0D108BD9-81ED-4DB2-BD59-A6C34878D82A}">
                    <a16:rowId xmlns:a16="http://schemas.microsoft.com/office/drawing/2014/main" val="1711139636"/>
                  </a:ext>
                </a:extLst>
              </a:tr>
              <a:tr h="195226">
                <a:tc vMerge="1">
                  <a:txBody>
                    <a:bodyPr/>
                    <a:lstStyle/>
                    <a:p>
                      <a:pPr algn="ctr"/>
                      <a:endParaRPr lang="en-IN" sz="1400" dirty="0">
                        <a:latin typeface="+mj-lt"/>
                      </a:endParaRPr>
                    </a:p>
                  </a:txBody>
                  <a:tcPr anchor="ctr"/>
                </a:tc>
                <a:tc>
                  <a:txBody>
                    <a:bodyPr/>
                    <a:lstStyle/>
                    <a:p>
                      <a:pPr algn="ctr"/>
                      <a:r>
                        <a:rPr lang="en-US" sz="900" dirty="0">
                          <a:latin typeface="+mj-lt"/>
                        </a:rPr>
                        <a:t>1.3</a:t>
                      </a:r>
                      <a:endParaRPr lang="en-IN" sz="900" dirty="0">
                        <a:latin typeface="+mj-lt"/>
                      </a:endParaRPr>
                    </a:p>
                  </a:txBody>
                  <a:tcPr anchor="ctr"/>
                </a:tc>
                <a:tc>
                  <a:txBody>
                    <a:bodyPr/>
                    <a:lstStyle/>
                    <a:p>
                      <a:pPr algn="ctr"/>
                      <a:r>
                        <a:rPr lang="en-US" sz="900" dirty="0">
                          <a:latin typeface="+mj-lt"/>
                        </a:rPr>
                        <a:t>Brief Introduction to Contrastive Learning</a:t>
                      </a:r>
                      <a:endParaRPr lang="en-IN" sz="900" dirty="0">
                        <a:latin typeface="+mj-lt"/>
                      </a:endParaRPr>
                    </a:p>
                  </a:txBody>
                  <a:tcPr anchor="ctr"/>
                </a:tc>
                <a:tc>
                  <a:txBody>
                    <a:bodyPr/>
                    <a:lstStyle/>
                    <a:p>
                      <a:pPr algn="ctr"/>
                      <a:r>
                        <a:rPr lang="en-US" sz="900" dirty="0">
                          <a:latin typeface="+mj-lt"/>
                        </a:rPr>
                        <a:t>5</a:t>
                      </a:r>
                      <a:endParaRPr lang="en-IN" sz="900" dirty="0">
                        <a:latin typeface="+mj-lt"/>
                      </a:endParaRPr>
                    </a:p>
                  </a:txBody>
                  <a:tcPr anchor="ctr"/>
                </a:tc>
                <a:extLst>
                  <a:ext uri="{0D108BD9-81ED-4DB2-BD59-A6C34878D82A}">
                    <a16:rowId xmlns:a16="http://schemas.microsoft.com/office/drawing/2014/main" val="3557701978"/>
                  </a:ext>
                </a:extLst>
              </a:tr>
              <a:tr h="319461">
                <a:tc vMerge="1">
                  <a:txBody>
                    <a:bodyPr/>
                    <a:lstStyle/>
                    <a:p>
                      <a:pPr algn="ctr"/>
                      <a:endParaRPr lang="en-IN" sz="1400" dirty="0">
                        <a:latin typeface="+mj-lt"/>
                      </a:endParaRPr>
                    </a:p>
                  </a:txBody>
                  <a:tcPr anchor="ctr"/>
                </a:tc>
                <a:tc>
                  <a:txBody>
                    <a:bodyPr/>
                    <a:lstStyle/>
                    <a:p>
                      <a:pPr algn="ctr"/>
                      <a:r>
                        <a:rPr lang="en-US" sz="900" dirty="0">
                          <a:latin typeface="+mj-lt"/>
                        </a:rPr>
                        <a:t>1.4</a:t>
                      </a:r>
                      <a:endParaRPr lang="en-IN" sz="900" dirty="0">
                        <a:latin typeface="+mj-lt"/>
                      </a:endParaRPr>
                    </a:p>
                  </a:txBody>
                  <a:tcPr anchor="ctr"/>
                </a:tc>
                <a:tc>
                  <a:txBody>
                    <a:bodyPr/>
                    <a:lstStyle/>
                    <a:p>
                      <a:pPr algn="ctr"/>
                      <a:r>
                        <a:rPr lang="en-US" sz="900" dirty="0">
                          <a:latin typeface="+mj-lt"/>
                        </a:rPr>
                        <a:t>Brief Introduction to Self-Supervised Learning</a:t>
                      </a:r>
                      <a:endParaRPr lang="en-IN" sz="900" dirty="0">
                        <a:latin typeface="+mj-lt"/>
                      </a:endParaRPr>
                    </a:p>
                  </a:txBody>
                  <a:tcPr anchor="ctr"/>
                </a:tc>
                <a:tc>
                  <a:txBody>
                    <a:bodyPr/>
                    <a:lstStyle/>
                    <a:p>
                      <a:pPr algn="ctr"/>
                      <a:r>
                        <a:rPr lang="en-US" sz="900" dirty="0">
                          <a:latin typeface="+mj-lt"/>
                        </a:rPr>
                        <a:t>6</a:t>
                      </a:r>
                      <a:endParaRPr lang="en-IN" sz="900" dirty="0">
                        <a:latin typeface="+mj-lt"/>
                      </a:endParaRPr>
                    </a:p>
                  </a:txBody>
                  <a:tcPr anchor="ctr"/>
                </a:tc>
                <a:extLst>
                  <a:ext uri="{0D108BD9-81ED-4DB2-BD59-A6C34878D82A}">
                    <a16:rowId xmlns:a16="http://schemas.microsoft.com/office/drawing/2014/main" val="3978641873"/>
                  </a:ext>
                </a:extLst>
              </a:tr>
              <a:tr h="319461">
                <a:tc vMerge="1">
                  <a:txBody>
                    <a:bodyPr/>
                    <a:lstStyle/>
                    <a:p>
                      <a:pPr algn="ctr"/>
                      <a:endParaRPr lang="en-IN" sz="1400" dirty="0">
                        <a:latin typeface="+mj-lt"/>
                      </a:endParaRPr>
                    </a:p>
                  </a:txBody>
                  <a:tcPr anchor="ctr"/>
                </a:tc>
                <a:tc>
                  <a:txBody>
                    <a:bodyPr/>
                    <a:lstStyle/>
                    <a:p>
                      <a:pPr algn="ctr"/>
                      <a:r>
                        <a:rPr lang="en-US" sz="900" dirty="0">
                          <a:latin typeface="+mj-lt"/>
                        </a:rPr>
                        <a:t>1.5</a:t>
                      </a:r>
                      <a:endParaRPr lang="en-IN" sz="900" dirty="0">
                        <a:latin typeface="+mj-lt"/>
                      </a:endParaRPr>
                    </a:p>
                  </a:txBody>
                  <a:tcPr anchor="ctr"/>
                </a:tc>
                <a:tc>
                  <a:txBody>
                    <a:bodyPr/>
                    <a:lstStyle/>
                    <a:p>
                      <a:pPr algn="ctr"/>
                      <a:r>
                        <a:rPr lang="en-US" sz="900" dirty="0">
                          <a:latin typeface="+mj-lt"/>
                        </a:rPr>
                        <a:t>Comparative Study: Contrastive Learning vs. Attention Mechanism</a:t>
                      </a:r>
                      <a:endParaRPr lang="en-IN" sz="900" dirty="0">
                        <a:latin typeface="+mj-lt"/>
                      </a:endParaRPr>
                    </a:p>
                  </a:txBody>
                  <a:tcPr anchor="ctr"/>
                </a:tc>
                <a:tc>
                  <a:txBody>
                    <a:bodyPr/>
                    <a:lstStyle/>
                    <a:p>
                      <a:pPr algn="ctr"/>
                      <a:r>
                        <a:rPr lang="en-US" sz="900" dirty="0">
                          <a:latin typeface="+mj-lt"/>
                        </a:rPr>
                        <a:t>7</a:t>
                      </a:r>
                      <a:endParaRPr lang="en-IN" sz="900" dirty="0">
                        <a:latin typeface="+mj-lt"/>
                      </a:endParaRPr>
                    </a:p>
                  </a:txBody>
                  <a:tcPr anchor="ctr"/>
                </a:tc>
                <a:extLst>
                  <a:ext uri="{0D108BD9-81ED-4DB2-BD59-A6C34878D82A}">
                    <a16:rowId xmlns:a16="http://schemas.microsoft.com/office/drawing/2014/main" val="1725169895"/>
                  </a:ext>
                </a:extLst>
              </a:tr>
              <a:tr h="195226">
                <a:tc rowSpan="7">
                  <a:txBody>
                    <a:bodyPr/>
                    <a:lstStyle/>
                    <a:p>
                      <a:pPr algn="ctr"/>
                      <a:r>
                        <a:rPr lang="en-US" sz="900" dirty="0">
                          <a:latin typeface="+mj-lt"/>
                        </a:rPr>
                        <a:t>Methodology and Practical Implementation</a:t>
                      </a:r>
                      <a:endParaRPr lang="en-IN" sz="900" dirty="0">
                        <a:latin typeface="+mj-lt"/>
                      </a:endParaRPr>
                    </a:p>
                  </a:txBody>
                  <a:tcPr anchor="ctr"/>
                </a:tc>
                <a:tc>
                  <a:txBody>
                    <a:bodyPr/>
                    <a:lstStyle/>
                    <a:p>
                      <a:pPr algn="ctr"/>
                      <a:r>
                        <a:rPr lang="en-US" sz="900" dirty="0">
                          <a:latin typeface="+mj-lt"/>
                        </a:rPr>
                        <a:t>2.1</a:t>
                      </a:r>
                      <a:endParaRPr lang="en-IN" sz="900" dirty="0">
                        <a:latin typeface="+mj-lt"/>
                      </a:endParaRPr>
                    </a:p>
                  </a:txBody>
                  <a:tcPr anchor="ctr"/>
                </a:tc>
                <a:tc>
                  <a:txBody>
                    <a:bodyPr/>
                    <a:lstStyle/>
                    <a:p>
                      <a:pPr algn="ctr"/>
                      <a:r>
                        <a:rPr lang="en-US" sz="900" dirty="0">
                          <a:latin typeface="+mj-lt"/>
                        </a:rPr>
                        <a:t>Three Major Steps</a:t>
                      </a:r>
                      <a:endParaRPr lang="en-IN" sz="900" dirty="0">
                        <a:latin typeface="+mj-lt"/>
                      </a:endParaRPr>
                    </a:p>
                  </a:txBody>
                  <a:tcPr anchor="ctr"/>
                </a:tc>
                <a:tc>
                  <a:txBody>
                    <a:bodyPr/>
                    <a:lstStyle/>
                    <a:p>
                      <a:pPr algn="ctr"/>
                      <a:r>
                        <a:rPr lang="en-US" sz="900" dirty="0">
                          <a:latin typeface="+mj-lt"/>
                        </a:rPr>
                        <a:t>9</a:t>
                      </a:r>
                      <a:endParaRPr lang="en-IN" sz="900" dirty="0">
                        <a:latin typeface="+mj-lt"/>
                      </a:endParaRPr>
                    </a:p>
                  </a:txBody>
                  <a:tcPr anchor="ctr"/>
                </a:tc>
                <a:extLst>
                  <a:ext uri="{0D108BD9-81ED-4DB2-BD59-A6C34878D82A}">
                    <a16:rowId xmlns:a16="http://schemas.microsoft.com/office/drawing/2014/main" val="1638945327"/>
                  </a:ext>
                </a:extLst>
              </a:tr>
              <a:tr h="195226">
                <a:tc vMerge="1">
                  <a:txBody>
                    <a:bodyPr/>
                    <a:lstStyle/>
                    <a:p>
                      <a:pPr algn="ctr"/>
                      <a:endParaRPr lang="en-IN" sz="1050" dirty="0">
                        <a:latin typeface="+mj-lt"/>
                      </a:endParaRPr>
                    </a:p>
                  </a:txBody>
                  <a:tcPr anchor="ctr"/>
                </a:tc>
                <a:tc>
                  <a:txBody>
                    <a:bodyPr/>
                    <a:lstStyle/>
                    <a:p>
                      <a:pPr algn="ctr"/>
                      <a:r>
                        <a:rPr lang="en-US" sz="900" dirty="0">
                          <a:latin typeface="+mj-lt"/>
                        </a:rPr>
                        <a:t>2.2</a:t>
                      </a:r>
                      <a:endParaRPr lang="en-IN" sz="900" dirty="0">
                        <a:latin typeface="+mj-lt"/>
                      </a:endParaRPr>
                    </a:p>
                  </a:txBody>
                  <a:tcPr anchor="ctr"/>
                </a:tc>
                <a:tc>
                  <a:txBody>
                    <a:bodyPr/>
                    <a:lstStyle/>
                    <a:p>
                      <a:pPr algn="ctr"/>
                      <a:r>
                        <a:rPr lang="en-US" sz="900" dirty="0">
                          <a:latin typeface="+mj-lt"/>
                        </a:rPr>
                        <a:t>Training Dataset Characteristics</a:t>
                      </a:r>
                      <a:endParaRPr lang="en-IN" sz="900" dirty="0">
                        <a:latin typeface="+mj-lt"/>
                      </a:endParaRPr>
                    </a:p>
                  </a:txBody>
                  <a:tcPr anchor="ctr"/>
                </a:tc>
                <a:tc>
                  <a:txBody>
                    <a:bodyPr/>
                    <a:lstStyle/>
                    <a:p>
                      <a:pPr algn="ctr"/>
                      <a:r>
                        <a:rPr lang="en-US" sz="900" dirty="0">
                          <a:latin typeface="+mj-lt"/>
                        </a:rPr>
                        <a:t>10</a:t>
                      </a:r>
                      <a:endParaRPr lang="en-IN" sz="900" dirty="0">
                        <a:latin typeface="+mj-lt"/>
                      </a:endParaRPr>
                    </a:p>
                  </a:txBody>
                  <a:tcPr anchor="ctr"/>
                </a:tc>
                <a:extLst>
                  <a:ext uri="{0D108BD9-81ED-4DB2-BD59-A6C34878D82A}">
                    <a16:rowId xmlns:a16="http://schemas.microsoft.com/office/drawing/2014/main" val="2348304167"/>
                  </a:ext>
                </a:extLst>
              </a:tr>
              <a:tr h="195226">
                <a:tc vMerge="1">
                  <a:txBody>
                    <a:bodyPr/>
                    <a:lstStyle/>
                    <a:p>
                      <a:pPr algn="ctr"/>
                      <a:endParaRPr lang="en-IN" sz="1050" dirty="0">
                        <a:latin typeface="+mj-lt"/>
                      </a:endParaRPr>
                    </a:p>
                  </a:txBody>
                  <a:tcPr anchor="ctr"/>
                </a:tc>
                <a:tc>
                  <a:txBody>
                    <a:bodyPr/>
                    <a:lstStyle/>
                    <a:p>
                      <a:pPr algn="ctr"/>
                      <a:r>
                        <a:rPr lang="en-US" sz="900" dirty="0">
                          <a:latin typeface="+mj-lt"/>
                        </a:rPr>
                        <a:t>2.3</a:t>
                      </a:r>
                      <a:endParaRPr lang="en-IN" sz="900" dirty="0">
                        <a:latin typeface="+mj-lt"/>
                      </a:endParaRPr>
                    </a:p>
                  </a:txBody>
                  <a:tcPr anchor="ctr"/>
                </a:tc>
                <a:tc>
                  <a:txBody>
                    <a:bodyPr/>
                    <a:lstStyle/>
                    <a:p>
                      <a:pPr algn="ctr"/>
                      <a:r>
                        <a:rPr lang="en-US" sz="900" dirty="0">
                          <a:latin typeface="+mj-lt"/>
                        </a:rPr>
                        <a:t>Theoretical Workflow</a:t>
                      </a:r>
                      <a:endParaRPr lang="en-IN" sz="900" dirty="0">
                        <a:latin typeface="+mj-lt"/>
                      </a:endParaRPr>
                    </a:p>
                  </a:txBody>
                  <a:tcPr anchor="ctr"/>
                </a:tc>
                <a:tc>
                  <a:txBody>
                    <a:bodyPr/>
                    <a:lstStyle/>
                    <a:p>
                      <a:pPr algn="ctr"/>
                      <a:r>
                        <a:rPr lang="en-US" sz="900" dirty="0">
                          <a:latin typeface="+mj-lt"/>
                        </a:rPr>
                        <a:t>11</a:t>
                      </a:r>
                      <a:endParaRPr lang="en-IN" sz="900" dirty="0">
                        <a:latin typeface="+mj-lt"/>
                      </a:endParaRPr>
                    </a:p>
                  </a:txBody>
                  <a:tcPr anchor="ctr"/>
                </a:tc>
                <a:extLst>
                  <a:ext uri="{0D108BD9-81ED-4DB2-BD59-A6C34878D82A}">
                    <a16:rowId xmlns:a16="http://schemas.microsoft.com/office/drawing/2014/main" val="1340330480"/>
                  </a:ext>
                </a:extLst>
              </a:tr>
              <a:tr h="195226">
                <a:tc vMerge="1">
                  <a:txBody>
                    <a:bodyPr/>
                    <a:lstStyle/>
                    <a:p>
                      <a:pPr algn="ctr"/>
                      <a:endParaRPr lang="en-IN" sz="1050" dirty="0">
                        <a:latin typeface="+mj-lt"/>
                      </a:endParaRPr>
                    </a:p>
                  </a:txBody>
                  <a:tcPr anchor="ctr"/>
                </a:tc>
                <a:tc>
                  <a:txBody>
                    <a:bodyPr/>
                    <a:lstStyle/>
                    <a:p>
                      <a:pPr algn="ctr"/>
                      <a:r>
                        <a:rPr lang="en-US" sz="900" dirty="0">
                          <a:latin typeface="+mj-lt"/>
                        </a:rPr>
                        <a:t>2.4</a:t>
                      </a:r>
                      <a:endParaRPr lang="en-IN" sz="900" dirty="0">
                        <a:latin typeface="+mj-lt"/>
                      </a:endParaRPr>
                    </a:p>
                  </a:txBody>
                  <a:tcPr anchor="ctr"/>
                </a:tc>
                <a:tc>
                  <a:txBody>
                    <a:bodyPr/>
                    <a:lstStyle/>
                    <a:p>
                      <a:pPr algn="ctr"/>
                      <a:r>
                        <a:rPr lang="en-US" sz="900" dirty="0">
                          <a:latin typeface="+mj-lt"/>
                        </a:rPr>
                        <a:t>Audio Data Preprocessing with Librosa</a:t>
                      </a:r>
                      <a:endParaRPr lang="en-IN" sz="900" dirty="0">
                        <a:latin typeface="+mj-lt"/>
                      </a:endParaRPr>
                    </a:p>
                  </a:txBody>
                  <a:tcPr anchor="ctr"/>
                </a:tc>
                <a:tc>
                  <a:txBody>
                    <a:bodyPr/>
                    <a:lstStyle/>
                    <a:p>
                      <a:pPr algn="ctr"/>
                      <a:r>
                        <a:rPr lang="en-US" sz="900" dirty="0">
                          <a:latin typeface="+mj-lt"/>
                        </a:rPr>
                        <a:t>12</a:t>
                      </a:r>
                      <a:endParaRPr lang="en-IN" sz="900" dirty="0">
                        <a:latin typeface="+mj-lt"/>
                      </a:endParaRPr>
                    </a:p>
                  </a:txBody>
                  <a:tcPr anchor="ctr"/>
                </a:tc>
                <a:extLst>
                  <a:ext uri="{0D108BD9-81ED-4DB2-BD59-A6C34878D82A}">
                    <a16:rowId xmlns:a16="http://schemas.microsoft.com/office/drawing/2014/main" val="3408806800"/>
                  </a:ext>
                </a:extLst>
              </a:tr>
              <a:tr h="319461">
                <a:tc vMerge="1">
                  <a:txBody>
                    <a:bodyPr/>
                    <a:lstStyle/>
                    <a:p>
                      <a:pPr algn="ctr"/>
                      <a:endParaRPr lang="en-IN" sz="1050" dirty="0">
                        <a:latin typeface="+mj-lt"/>
                      </a:endParaRPr>
                    </a:p>
                  </a:txBody>
                  <a:tcPr anchor="ctr"/>
                </a:tc>
                <a:tc>
                  <a:txBody>
                    <a:bodyPr/>
                    <a:lstStyle/>
                    <a:p>
                      <a:pPr algn="ctr"/>
                      <a:r>
                        <a:rPr lang="en-US" sz="900" dirty="0">
                          <a:latin typeface="+mj-lt"/>
                        </a:rPr>
                        <a:t>2.5</a:t>
                      </a:r>
                      <a:endParaRPr lang="en-IN" sz="900" dirty="0">
                        <a:latin typeface="+mj-lt"/>
                      </a:endParaRPr>
                    </a:p>
                  </a:txBody>
                  <a:tcPr anchor="ctr"/>
                </a:tc>
                <a:tc>
                  <a:txBody>
                    <a:bodyPr/>
                    <a:lstStyle/>
                    <a:p>
                      <a:pPr algn="ctr"/>
                      <a:r>
                        <a:rPr lang="en-US" sz="900" dirty="0">
                          <a:latin typeface="+mj-lt"/>
                        </a:rPr>
                        <a:t>Textual Data Preprocessing and Encoding with BERT</a:t>
                      </a:r>
                      <a:endParaRPr lang="en-IN" sz="900" dirty="0">
                        <a:latin typeface="+mj-lt"/>
                      </a:endParaRPr>
                    </a:p>
                  </a:txBody>
                  <a:tcPr anchor="ctr"/>
                </a:tc>
                <a:tc>
                  <a:txBody>
                    <a:bodyPr/>
                    <a:lstStyle/>
                    <a:p>
                      <a:pPr algn="ctr"/>
                      <a:r>
                        <a:rPr lang="en-US" sz="900" dirty="0">
                          <a:latin typeface="+mj-lt"/>
                        </a:rPr>
                        <a:t>16</a:t>
                      </a:r>
                      <a:endParaRPr lang="en-IN" sz="900" dirty="0">
                        <a:latin typeface="+mj-lt"/>
                      </a:endParaRPr>
                    </a:p>
                  </a:txBody>
                  <a:tcPr anchor="ctr"/>
                </a:tc>
                <a:extLst>
                  <a:ext uri="{0D108BD9-81ED-4DB2-BD59-A6C34878D82A}">
                    <a16:rowId xmlns:a16="http://schemas.microsoft.com/office/drawing/2014/main" val="2067667235"/>
                  </a:ext>
                </a:extLst>
              </a:tr>
              <a:tr h="319461">
                <a:tc vMerge="1">
                  <a:txBody>
                    <a:bodyPr/>
                    <a:lstStyle/>
                    <a:p>
                      <a:pPr algn="ctr"/>
                      <a:endParaRPr lang="en-IN" sz="1050" dirty="0">
                        <a:latin typeface="+mj-lt"/>
                      </a:endParaRPr>
                    </a:p>
                  </a:txBody>
                  <a:tcPr anchor="ctr"/>
                </a:tc>
                <a:tc>
                  <a:txBody>
                    <a:bodyPr/>
                    <a:lstStyle/>
                    <a:p>
                      <a:pPr algn="ctr"/>
                      <a:r>
                        <a:rPr lang="en-US" sz="900" dirty="0">
                          <a:latin typeface="+mj-lt"/>
                        </a:rPr>
                        <a:t>2.6</a:t>
                      </a:r>
                      <a:endParaRPr lang="en-IN" sz="900" dirty="0">
                        <a:latin typeface="+mj-lt"/>
                      </a:endParaRPr>
                    </a:p>
                  </a:txBody>
                  <a:tcPr anchor="ctr"/>
                </a:tc>
                <a:tc>
                  <a:txBody>
                    <a:bodyPr/>
                    <a:lstStyle/>
                    <a:p>
                      <a:pPr algn="ctr"/>
                      <a:r>
                        <a:rPr lang="en-US" sz="900" dirty="0">
                          <a:latin typeface="+mj-lt"/>
                        </a:rPr>
                        <a:t>Generating the Contrastive Joint Multi-Modal Space</a:t>
                      </a:r>
                      <a:endParaRPr lang="en-IN" sz="900" dirty="0">
                        <a:latin typeface="+mj-lt"/>
                      </a:endParaRPr>
                    </a:p>
                  </a:txBody>
                  <a:tcPr anchor="ctr"/>
                </a:tc>
                <a:tc>
                  <a:txBody>
                    <a:bodyPr/>
                    <a:lstStyle/>
                    <a:p>
                      <a:pPr algn="ctr"/>
                      <a:r>
                        <a:rPr lang="en-US" sz="900" dirty="0">
                          <a:latin typeface="+mj-lt"/>
                        </a:rPr>
                        <a:t>17</a:t>
                      </a:r>
                      <a:endParaRPr lang="en-IN" sz="900" dirty="0">
                        <a:latin typeface="+mj-lt"/>
                      </a:endParaRPr>
                    </a:p>
                  </a:txBody>
                  <a:tcPr anchor="ctr"/>
                </a:tc>
                <a:extLst>
                  <a:ext uri="{0D108BD9-81ED-4DB2-BD59-A6C34878D82A}">
                    <a16:rowId xmlns:a16="http://schemas.microsoft.com/office/drawing/2014/main" val="955439426"/>
                  </a:ext>
                </a:extLst>
              </a:tr>
              <a:tr h="319461">
                <a:tc vMerge="1">
                  <a:txBody>
                    <a:bodyPr/>
                    <a:lstStyle/>
                    <a:p>
                      <a:pPr algn="ctr"/>
                      <a:endParaRPr lang="en-IN" sz="1050" dirty="0">
                        <a:latin typeface="+mj-lt"/>
                      </a:endParaRPr>
                    </a:p>
                  </a:txBody>
                  <a:tcPr anchor="ctr"/>
                </a:tc>
                <a:tc>
                  <a:txBody>
                    <a:bodyPr/>
                    <a:lstStyle/>
                    <a:p>
                      <a:pPr algn="ctr"/>
                      <a:r>
                        <a:rPr lang="en-US" sz="900" dirty="0">
                          <a:latin typeface="+mj-lt"/>
                        </a:rPr>
                        <a:t>2.7</a:t>
                      </a:r>
                      <a:endParaRPr lang="en-IN" sz="900" dirty="0">
                        <a:latin typeface="+mj-lt"/>
                      </a:endParaRPr>
                    </a:p>
                  </a:txBody>
                  <a:tcPr anchor="ctr"/>
                </a:tc>
                <a:tc>
                  <a:txBody>
                    <a:bodyPr/>
                    <a:lstStyle/>
                    <a:p>
                      <a:pPr algn="ctr"/>
                      <a:r>
                        <a:rPr lang="en-US" sz="900" dirty="0">
                          <a:latin typeface="+mj-lt"/>
                        </a:rPr>
                        <a:t>Contrastive Loss and Training Configurations</a:t>
                      </a:r>
                      <a:endParaRPr lang="en-IN" sz="900" dirty="0">
                        <a:latin typeface="+mj-lt"/>
                      </a:endParaRPr>
                    </a:p>
                  </a:txBody>
                  <a:tcPr anchor="ctr"/>
                </a:tc>
                <a:tc>
                  <a:txBody>
                    <a:bodyPr/>
                    <a:lstStyle/>
                    <a:p>
                      <a:pPr algn="ctr"/>
                      <a:r>
                        <a:rPr lang="en-US" sz="900" dirty="0">
                          <a:latin typeface="+mj-lt"/>
                        </a:rPr>
                        <a:t>18</a:t>
                      </a:r>
                      <a:endParaRPr lang="en-IN" sz="900" dirty="0">
                        <a:latin typeface="+mj-lt"/>
                      </a:endParaRPr>
                    </a:p>
                  </a:txBody>
                  <a:tcPr anchor="ctr"/>
                </a:tc>
                <a:extLst>
                  <a:ext uri="{0D108BD9-81ED-4DB2-BD59-A6C34878D82A}">
                    <a16:rowId xmlns:a16="http://schemas.microsoft.com/office/drawing/2014/main" val="3349370601"/>
                  </a:ext>
                </a:extLst>
              </a:tr>
              <a:tr h="236638">
                <a:tc rowSpan="5">
                  <a:txBody>
                    <a:bodyPr/>
                    <a:lstStyle/>
                    <a:p>
                      <a:pPr algn="ctr"/>
                      <a:r>
                        <a:rPr lang="en-US" sz="900" dirty="0">
                          <a:latin typeface="+mj-lt"/>
                        </a:rPr>
                        <a:t>Results and Discussions</a:t>
                      </a:r>
                      <a:endParaRPr lang="en-IN" sz="900" dirty="0">
                        <a:latin typeface="+mj-lt"/>
                      </a:endParaRPr>
                    </a:p>
                  </a:txBody>
                  <a:tcPr anchor="ctr"/>
                </a:tc>
                <a:tc>
                  <a:txBody>
                    <a:bodyPr/>
                    <a:lstStyle/>
                    <a:p>
                      <a:pPr algn="ctr"/>
                      <a:r>
                        <a:rPr lang="en-US" sz="900" dirty="0">
                          <a:latin typeface="+mj-lt"/>
                        </a:rPr>
                        <a:t>3.1</a:t>
                      </a:r>
                      <a:endParaRPr lang="en-IN" sz="900" dirty="0">
                        <a:latin typeface="+mj-lt"/>
                      </a:endParaRPr>
                    </a:p>
                  </a:txBody>
                  <a:tcPr anchor="ctr"/>
                </a:tc>
                <a:tc>
                  <a:txBody>
                    <a:bodyPr/>
                    <a:lstStyle/>
                    <a:p>
                      <a:pPr algn="ctr"/>
                      <a:r>
                        <a:rPr lang="en-IN" sz="900" dirty="0">
                          <a:latin typeface="+mj-lt"/>
                        </a:rPr>
                        <a:t>Zero Shot Classification</a:t>
                      </a:r>
                    </a:p>
                  </a:txBody>
                  <a:tcPr anchor="ctr"/>
                </a:tc>
                <a:tc>
                  <a:txBody>
                    <a:bodyPr/>
                    <a:lstStyle/>
                    <a:p>
                      <a:pPr algn="ctr"/>
                      <a:r>
                        <a:rPr lang="en-US" sz="900" dirty="0">
                          <a:latin typeface="+mj-lt"/>
                        </a:rPr>
                        <a:t>19</a:t>
                      </a:r>
                      <a:endParaRPr lang="en-IN" sz="900" dirty="0">
                        <a:latin typeface="+mj-lt"/>
                      </a:endParaRPr>
                    </a:p>
                  </a:txBody>
                  <a:tcPr anchor="ctr"/>
                </a:tc>
                <a:extLst>
                  <a:ext uri="{0D108BD9-81ED-4DB2-BD59-A6C34878D82A}">
                    <a16:rowId xmlns:a16="http://schemas.microsoft.com/office/drawing/2014/main" val="388164198"/>
                  </a:ext>
                </a:extLst>
              </a:tr>
              <a:tr h="236638">
                <a:tc vMerge="1">
                  <a:txBody>
                    <a:bodyPr/>
                    <a:lstStyle/>
                    <a:p>
                      <a:pPr algn="ctr"/>
                      <a:endParaRPr lang="en-IN" sz="1400" dirty="0">
                        <a:latin typeface="+mj-lt"/>
                      </a:endParaRPr>
                    </a:p>
                  </a:txBody>
                  <a:tcPr anchor="ctr"/>
                </a:tc>
                <a:tc>
                  <a:txBody>
                    <a:bodyPr/>
                    <a:lstStyle/>
                    <a:p>
                      <a:pPr algn="ctr"/>
                      <a:r>
                        <a:rPr lang="en-US" sz="900" dirty="0">
                          <a:latin typeface="+mj-lt"/>
                        </a:rPr>
                        <a:t>3.2</a:t>
                      </a:r>
                      <a:endParaRPr lang="en-IN" sz="900" dirty="0">
                        <a:latin typeface="+mj-lt"/>
                      </a:endParaRPr>
                    </a:p>
                  </a:txBody>
                  <a:tcPr anchor="ctr"/>
                </a:tc>
                <a:tc>
                  <a:txBody>
                    <a:bodyPr/>
                    <a:lstStyle/>
                    <a:p>
                      <a:pPr algn="ctr"/>
                      <a:r>
                        <a:rPr lang="en-US" sz="900" dirty="0">
                          <a:latin typeface="+mj-lt"/>
                        </a:rPr>
                        <a:t>Downstream Tasks that CLAP was tested on</a:t>
                      </a:r>
                      <a:endParaRPr lang="en-IN" sz="900" dirty="0">
                        <a:latin typeface="+mj-lt"/>
                      </a:endParaRPr>
                    </a:p>
                  </a:txBody>
                  <a:tcPr anchor="ctr"/>
                </a:tc>
                <a:tc>
                  <a:txBody>
                    <a:bodyPr/>
                    <a:lstStyle/>
                    <a:p>
                      <a:pPr algn="ctr"/>
                      <a:r>
                        <a:rPr lang="en-US" sz="900" dirty="0">
                          <a:latin typeface="+mj-lt"/>
                        </a:rPr>
                        <a:t>20</a:t>
                      </a:r>
                      <a:endParaRPr lang="en-IN" sz="900" dirty="0">
                        <a:latin typeface="+mj-lt"/>
                      </a:endParaRPr>
                    </a:p>
                  </a:txBody>
                  <a:tcPr anchor="ctr"/>
                </a:tc>
                <a:extLst>
                  <a:ext uri="{0D108BD9-81ED-4DB2-BD59-A6C34878D82A}">
                    <a16:rowId xmlns:a16="http://schemas.microsoft.com/office/drawing/2014/main" val="3676449918"/>
                  </a:ext>
                </a:extLst>
              </a:tr>
              <a:tr h="236638">
                <a:tc vMerge="1">
                  <a:txBody>
                    <a:bodyPr/>
                    <a:lstStyle/>
                    <a:p>
                      <a:pPr algn="ctr"/>
                      <a:endParaRPr lang="en-IN" sz="1400" dirty="0">
                        <a:latin typeface="+mj-lt"/>
                      </a:endParaRPr>
                    </a:p>
                  </a:txBody>
                  <a:tcPr anchor="ctr"/>
                </a:tc>
                <a:tc>
                  <a:txBody>
                    <a:bodyPr/>
                    <a:lstStyle/>
                    <a:p>
                      <a:pPr algn="ctr"/>
                      <a:r>
                        <a:rPr lang="en-US" sz="900" dirty="0">
                          <a:latin typeface="+mj-lt"/>
                        </a:rPr>
                        <a:t>3.3</a:t>
                      </a:r>
                      <a:endParaRPr lang="en-IN" sz="900" dirty="0">
                        <a:latin typeface="+mj-lt"/>
                      </a:endParaRPr>
                    </a:p>
                  </a:txBody>
                  <a:tcPr anchor="ctr"/>
                </a:tc>
                <a:tc>
                  <a:txBody>
                    <a:bodyPr/>
                    <a:lstStyle/>
                    <a:p>
                      <a:pPr algn="ctr"/>
                      <a:r>
                        <a:rPr lang="en-US" sz="900" dirty="0">
                          <a:latin typeface="+mj-lt"/>
                        </a:rPr>
                        <a:t>Zero Shot Performance</a:t>
                      </a:r>
                      <a:endParaRPr lang="en-IN" sz="900" dirty="0">
                        <a:latin typeface="+mj-lt"/>
                      </a:endParaRPr>
                    </a:p>
                  </a:txBody>
                  <a:tcPr anchor="ctr"/>
                </a:tc>
                <a:tc>
                  <a:txBody>
                    <a:bodyPr/>
                    <a:lstStyle/>
                    <a:p>
                      <a:pPr algn="ctr"/>
                      <a:r>
                        <a:rPr lang="en-US" sz="900" dirty="0">
                          <a:latin typeface="+mj-lt"/>
                        </a:rPr>
                        <a:t>21</a:t>
                      </a:r>
                      <a:endParaRPr lang="en-IN" sz="900" dirty="0">
                        <a:latin typeface="+mj-lt"/>
                      </a:endParaRPr>
                    </a:p>
                  </a:txBody>
                  <a:tcPr anchor="ctr"/>
                </a:tc>
                <a:extLst>
                  <a:ext uri="{0D108BD9-81ED-4DB2-BD59-A6C34878D82A}">
                    <a16:rowId xmlns:a16="http://schemas.microsoft.com/office/drawing/2014/main" val="1846507320"/>
                  </a:ext>
                </a:extLst>
              </a:tr>
              <a:tr h="236638">
                <a:tc vMerge="1">
                  <a:txBody>
                    <a:bodyPr/>
                    <a:lstStyle/>
                    <a:p>
                      <a:pPr algn="ctr"/>
                      <a:endParaRPr lang="en-IN" sz="1400" dirty="0">
                        <a:latin typeface="+mj-lt"/>
                      </a:endParaRPr>
                    </a:p>
                  </a:txBody>
                  <a:tcPr anchor="ctr"/>
                </a:tc>
                <a:tc>
                  <a:txBody>
                    <a:bodyPr/>
                    <a:lstStyle/>
                    <a:p>
                      <a:pPr algn="ctr"/>
                      <a:r>
                        <a:rPr lang="en-US" sz="900" dirty="0">
                          <a:latin typeface="+mj-lt"/>
                        </a:rPr>
                        <a:t>3.4</a:t>
                      </a:r>
                      <a:endParaRPr lang="en-IN" sz="900" dirty="0">
                        <a:latin typeface="+mj-lt"/>
                      </a:endParaRPr>
                    </a:p>
                  </a:txBody>
                  <a:tcPr anchor="ctr"/>
                </a:tc>
                <a:tc>
                  <a:txBody>
                    <a:bodyPr/>
                    <a:lstStyle/>
                    <a:p>
                      <a:pPr algn="ctr"/>
                      <a:r>
                        <a:rPr lang="en-US" sz="900" dirty="0">
                          <a:latin typeface="+mj-lt"/>
                        </a:rPr>
                        <a:t>Supervised Setup Performance</a:t>
                      </a:r>
                      <a:endParaRPr lang="en-IN" sz="900" dirty="0">
                        <a:latin typeface="+mj-lt"/>
                      </a:endParaRPr>
                    </a:p>
                  </a:txBody>
                  <a:tcPr anchor="ctr"/>
                </a:tc>
                <a:tc>
                  <a:txBody>
                    <a:bodyPr/>
                    <a:lstStyle/>
                    <a:p>
                      <a:pPr algn="ctr"/>
                      <a:r>
                        <a:rPr lang="en-US" sz="900" dirty="0">
                          <a:latin typeface="+mj-lt"/>
                        </a:rPr>
                        <a:t>22</a:t>
                      </a:r>
                      <a:endParaRPr lang="en-IN" sz="900" dirty="0">
                        <a:latin typeface="+mj-lt"/>
                      </a:endParaRPr>
                    </a:p>
                  </a:txBody>
                  <a:tcPr anchor="ctr"/>
                </a:tc>
                <a:extLst>
                  <a:ext uri="{0D108BD9-81ED-4DB2-BD59-A6C34878D82A}">
                    <a16:rowId xmlns:a16="http://schemas.microsoft.com/office/drawing/2014/main" val="3944714237"/>
                  </a:ext>
                </a:extLst>
              </a:tr>
              <a:tr h="319461">
                <a:tc vMerge="1">
                  <a:txBody>
                    <a:bodyPr/>
                    <a:lstStyle/>
                    <a:p>
                      <a:pPr algn="ctr"/>
                      <a:endParaRPr lang="en-IN" sz="1400" dirty="0">
                        <a:latin typeface="+mj-lt"/>
                      </a:endParaRPr>
                    </a:p>
                  </a:txBody>
                  <a:tcPr anchor="ctr"/>
                </a:tc>
                <a:tc>
                  <a:txBody>
                    <a:bodyPr/>
                    <a:lstStyle/>
                    <a:p>
                      <a:pPr algn="ctr"/>
                      <a:r>
                        <a:rPr lang="en-US" sz="900" dirty="0">
                          <a:latin typeface="+mj-lt"/>
                        </a:rPr>
                        <a:t>3.5</a:t>
                      </a:r>
                      <a:endParaRPr lang="en-IN" sz="900" dirty="0">
                        <a:latin typeface="+mj-lt"/>
                      </a:endParaRPr>
                    </a:p>
                  </a:txBody>
                  <a:tcPr anchor="ctr"/>
                </a:tc>
                <a:tc>
                  <a:txBody>
                    <a:bodyPr/>
                    <a:lstStyle/>
                    <a:p>
                      <a:pPr algn="ctr"/>
                      <a:r>
                        <a:rPr lang="en-US" sz="900" dirty="0">
                          <a:latin typeface="+mj-lt"/>
                        </a:rPr>
                        <a:t>Challenges Encountered while Training with AudioSet </a:t>
                      </a:r>
                      <a:endParaRPr lang="en-IN" sz="900" dirty="0">
                        <a:latin typeface="+mj-lt"/>
                      </a:endParaRPr>
                    </a:p>
                  </a:txBody>
                  <a:tcPr anchor="ctr"/>
                </a:tc>
                <a:tc>
                  <a:txBody>
                    <a:bodyPr/>
                    <a:lstStyle/>
                    <a:p>
                      <a:pPr algn="ctr"/>
                      <a:r>
                        <a:rPr lang="en-US" sz="900" dirty="0">
                          <a:latin typeface="+mj-lt"/>
                        </a:rPr>
                        <a:t>23</a:t>
                      </a:r>
                      <a:endParaRPr lang="en-IN" sz="900" dirty="0">
                        <a:latin typeface="+mj-lt"/>
                      </a:endParaRPr>
                    </a:p>
                  </a:txBody>
                  <a:tcPr anchor="ctr"/>
                </a:tc>
                <a:extLst>
                  <a:ext uri="{0D108BD9-81ED-4DB2-BD59-A6C34878D82A}">
                    <a16:rowId xmlns:a16="http://schemas.microsoft.com/office/drawing/2014/main" val="565181416"/>
                  </a:ext>
                </a:extLst>
              </a:tr>
              <a:tr h="319461">
                <a:tc>
                  <a:txBody>
                    <a:bodyPr/>
                    <a:lstStyle/>
                    <a:p>
                      <a:pPr algn="ctr"/>
                      <a:r>
                        <a:rPr lang="en-US" sz="900" dirty="0">
                          <a:latin typeface="+mj-lt"/>
                        </a:rPr>
                        <a:t>References</a:t>
                      </a:r>
                      <a:endParaRPr lang="en-IN" sz="900" dirty="0">
                        <a:latin typeface="+mj-lt"/>
                      </a:endParaRPr>
                    </a:p>
                  </a:txBody>
                  <a:tcPr anchor="ctr"/>
                </a:tc>
                <a:tc>
                  <a:txBody>
                    <a:bodyPr/>
                    <a:lstStyle/>
                    <a:p>
                      <a:pPr algn="ctr"/>
                      <a:r>
                        <a:rPr lang="en-US" sz="900" dirty="0">
                          <a:latin typeface="+mj-lt"/>
                        </a:rPr>
                        <a:t>4</a:t>
                      </a:r>
                      <a:endParaRPr lang="en-IN" sz="900" dirty="0">
                        <a:latin typeface="+mj-lt"/>
                      </a:endParaRPr>
                    </a:p>
                  </a:txBody>
                  <a:tcPr anchor="ctr"/>
                </a:tc>
                <a:tc>
                  <a:txBody>
                    <a:bodyPr/>
                    <a:lstStyle/>
                    <a:p>
                      <a:pPr algn="ctr"/>
                      <a:r>
                        <a:rPr lang="en-US" sz="900" dirty="0">
                          <a:latin typeface="+mj-lt"/>
                        </a:rPr>
                        <a:t>References</a:t>
                      </a:r>
                      <a:endParaRPr lang="en-IN" sz="900" dirty="0">
                        <a:latin typeface="+mj-lt"/>
                      </a:endParaRPr>
                    </a:p>
                  </a:txBody>
                  <a:tcPr anchor="ctr"/>
                </a:tc>
                <a:tc>
                  <a:txBody>
                    <a:bodyPr/>
                    <a:lstStyle/>
                    <a:p>
                      <a:pPr algn="ctr"/>
                      <a:r>
                        <a:rPr lang="en-US" sz="900" dirty="0">
                          <a:latin typeface="+mj-lt"/>
                        </a:rPr>
                        <a:t>24</a:t>
                      </a:r>
                      <a:endParaRPr lang="en-IN" sz="900" dirty="0">
                        <a:latin typeface="+mj-lt"/>
                      </a:endParaRPr>
                    </a:p>
                  </a:txBody>
                  <a:tcPr anchor="ctr"/>
                </a:tc>
                <a:extLst>
                  <a:ext uri="{0D108BD9-81ED-4DB2-BD59-A6C34878D82A}">
                    <a16:rowId xmlns:a16="http://schemas.microsoft.com/office/drawing/2014/main" val="1379943190"/>
                  </a:ext>
                </a:extLst>
              </a:tr>
            </a:tbl>
          </a:graphicData>
        </a:graphic>
      </p:graphicFrame>
      <p:sp>
        <p:nvSpPr>
          <p:cNvPr id="7" name="Title 1">
            <a:extLst>
              <a:ext uri="{FF2B5EF4-FFF2-40B4-BE49-F238E27FC236}">
                <a16:creationId xmlns:a16="http://schemas.microsoft.com/office/drawing/2014/main" id="{7F82CE76-532B-3840-C6A5-0E8FB1F03F95}"/>
              </a:ext>
            </a:extLst>
          </p:cNvPr>
          <p:cNvSpPr>
            <a:spLocks noGrp="1"/>
          </p:cNvSpPr>
          <p:nvPr>
            <p:ph type="title"/>
          </p:nvPr>
        </p:nvSpPr>
        <p:spPr>
          <a:xfrm>
            <a:off x="172528" y="304800"/>
            <a:ext cx="11846944" cy="702733"/>
          </a:xfrm>
        </p:spPr>
        <p:txBody>
          <a:bodyPr>
            <a:normAutofit/>
          </a:bodyPr>
          <a:lstStyle/>
          <a:p>
            <a:pPr algn="ctr"/>
            <a:r>
              <a:rPr lang="en-US" sz="3200" dirty="0">
                <a:latin typeface="Times New Roman" panose="02020603050405020304" pitchFamily="18" charset="0"/>
                <a:cs typeface="Times New Roman" panose="02020603050405020304" pitchFamily="18" charset="0"/>
              </a:rPr>
              <a:t>Index</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68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4A25-8A2D-D58A-17C5-59FA62BEF79B}"/>
              </a:ext>
            </a:extLst>
          </p:cNvPr>
          <p:cNvSpPr>
            <a:spLocks noGrp="1"/>
          </p:cNvSpPr>
          <p:nvPr>
            <p:ph type="title"/>
          </p:nvPr>
        </p:nvSpPr>
        <p:spPr>
          <a:xfrm>
            <a:off x="1066800" y="346261"/>
            <a:ext cx="10058400" cy="856006"/>
          </a:xfrm>
        </p:spPr>
        <p:txBody>
          <a:bodyPr>
            <a:normAutofit/>
          </a:bodyPr>
          <a:lstStyle/>
          <a:p>
            <a:pPr algn="ctr"/>
            <a:r>
              <a:rPr lang="en-US" sz="4000" dirty="0"/>
              <a:t>Downstream Tasks that CLAP was tested on</a:t>
            </a:r>
            <a:endParaRPr lang="en-IN" sz="4000" dirty="0"/>
          </a:p>
        </p:txBody>
      </p:sp>
      <p:sp>
        <p:nvSpPr>
          <p:cNvPr id="3" name="TextBox 2">
            <a:extLst>
              <a:ext uri="{FF2B5EF4-FFF2-40B4-BE49-F238E27FC236}">
                <a16:creationId xmlns:a16="http://schemas.microsoft.com/office/drawing/2014/main" id="{105C139A-99C9-6F7A-E52D-1C5187C9936C}"/>
              </a:ext>
            </a:extLst>
          </p:cNvPr>
          <p:cNvSpPr txBox="1"/>
          <p:nvPr/>
        </p:nvSpPr>
        <p:spPr>
          <a:xfrm>
            <a:off x="1159933" y="1337734"/>
            <a:ext cx="9872134" cy="4849404"/>
          </a:xfrm>
          <a:prstGeom prst="rect">
            <a:avLst/>
          </a:prstGeom>
          <a:noFill/>
        </p:spPr>
        <p:txBody>
          <a:bodyPr wrap="square" rtlCol="0">
            <a:spAutoFit/>
          </a:bodyPr>
          <a:lstStyle/>
          <a:p>
            <a:pPr>
              <a:lnSpc>
                <a:spcPct val="150000"/>
              </a:lnSpc>
            </a:pPr>
            <a:r>
              <a:rPr lang="en-US" sz="1600" dirty="0">
                <a:latin typeface="+mj-lt"/>
              </a:rPr>
              <a:t>The authors decided upon the following downstream tasks to evaluate the robustness of CLAP which cover a diverse range of audio analytics across 16 datasets from 8 different domains:</a:t>
            </a:r>
          </a:p>
          <a:p>
            <a:pPr marL="285750" indent="-285750">
              <a:lnSpc>
                <a:spcPct val="150000"/>
              </a:lnSpc>
              <a:buFont typeface="Arial" panose="020B0604020202020204" pitchFamily="34" charset="0"/>
              <a:buChar char="•"/>
            </a:pPr>
            <a:r>
              <a:rPr lang="en-US" sz="1600" b="1" dirty="0">
                <a:latin typeface="+mj-lt"/>
              </a:rPr>
              <a:t>Sound Event Classification</a:t>
            </a:r>
            <a:r>
              <a:rPr lang="en-US" sz="1600" dirty="0">
                <a:latin typeface="+mj-lt"/>
              </a:rPr>
              <a:t>: Five tasks focus on identifying different sound events, such as environmental sounds and specific actions or objects.</a:t>
            </a:r>
          </a:p>
          <a:p>
            <a:pPr marL="285750" indent="-285750">
              <a:lnSpc>
                <a:spcPct val="150000"/>
              </a:lnSpc>
              <a:buFont typeface="Arial" panose="020B0604020202020204" pitchFamily="34" charset="0"/>
              <a:buChar char="•"/>
            </a:pPr>
            <a:r>
              <a:rPr lang="en-US" sz="1600" b="1" dirty="0">
                <a:latin typeface="+mj-lt"/>
              </a:rPr>
              <a:t>Music-Related Tasks</a:t>
            </a:r>
            <a:r>
              <a:rPr lang="en-US" sz="1600" dirty="0">
                <a:latin typeface="+mj-lt"/>
              </a:rPr>
              <a:t>: Five tasks are related to music, including the classification of music versus speech, identifying music genres, and recognizing musical elements like strokes and tonics.</a:t>
            </a:r>
          </a:p>
          <a:p>
            <a:pPr marL="285750" indent="-285750">
              <a:lnSpc>
                <a:spcPct val="150000"/>
              </a:lnSpc>
              <a:buFont typeface="Arial" panose="020B0604020202020204" pitchFamily="34" charset="0"/>
              <a:buChar char="•"/>
            </a:pPr>
            <a:r>
              <a:rPr lang="en-US" sz="1600" b="1" dirty="0">
                <a:latin typeface="+mj-lt"/>
              </a:rPr>
              <a:t>Acoustic Scene Classification</a:t>
            </a:r>
            <a:r>
              <a:rPr lang="en-US" sz="1600" dirty="0">
                <a:latin typeface="+mj-lt"/>
              </a:rPr>
              <a:t>: One task involves classifying different acoustic scenes, such as indoor versus outdoor environments.</a:t>
            </a:r>
          </a:p>
          <a:p>
            <a:pPr marL="285750" indent="-285750">
              <a:lnSpc>
                <a:spcPct val="150000"/>
              </a:lnSpc>
              <a:buFont typeface="Arial" panose="020B0604020202020204" pitchFamily="34" charset="0"/>
              <a:buChar char="•"/>
            </a:pPr>
            <a:r>
              <a:rPr lang="en-US" sz="1600" b="1" dirty="0">
                <a:latin typeface="+mj-lt"/>
              </a:rPr>
              <a:t>Speech-Based Tasks</a:t>
            </a:r>
            <a:r>
              <a:rPr lang="en-US" sz="1600" dirty="0">
                <a:latin typeface="+mj-lt"/>
              </a:rPr>
              <a:t>: Four tasks focus on speech, including Emotion Recognition (identifying emotions in speech), Keyword Spotting (detecting specific words), and Vocal Sound Classification (classifying sounds like coughing, sneezing, or laughter).</a:t>
            </a:r>
          </a:p>
          <a:p>
            <a:pPr marL="285750" indent="-285750">
              <a:lnSpc>
                <a:spcPct val="150000"/>
              </a:lnSpc>
              <a:buFont typeface="Arial" panose="020B0604020202020204" pitchFamily="34" charset="0"/>
              <a:buChar char="•"/>
            </a:pPr>
            <a:r>
              <a:rPr lang="en-US" sz="1600" b="1" dirty="0">
                <a:latin typeface="+mj-lt"/>
              </a:rPr>
              <a:t>Speaker Counting</a:t>
            </a:r>
            <a:r>
              <a:rPr lang="en-US" sz="1600" dirty="0">
                <a:latin typeface="+mj-lt"/>
              </a:rPr>
              <a:t>: One task involves counting the number of speakers in an audio recording, ranging from 0 to 10 speakers.</a:t>
            </a:r>
          </a:p>
        </p:txBody>
      </p:sp>
    </p:spTree>
    <p:extLst>
      <p:ext uri="{BB962C8B-B14F-4D97-AF65-F5344CB8AC3E}">
        <p14:creationId xmlns:p14="http://schemas.microsoft.com/office/powerpoint/2010/main" val="22279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BD24A3-DACD-F609-87A8-59A348781EE8}"/>
              </a:ext>
            </a:extLst>
          </p:cNvPr>
          <p:cNvSpPr>
            <a:spLocks noGrp="1"/>
          </p:cNvSpPr>
          <p:nvPr>
            <p:ph type="title"/>
          </p:nvPr>
        </p:nvSpPr>
        <p:spPr>
          <a:xfrm>
            <a:off x="905934" y="244660"/>
            <a:ext cx="10058400" cy="889873"/>
          </a:xfrm>
        </p:spPr>
        <p:txBody>
          <a:bodyPr>
            <a:noAutofit/>
          </a:bodyPr>
          <a:lstStyle/>
          <a:p>
            <a:pPr algn="ctr"/>
            <a:r>
              <a:rPr lang="en-US" sz="3600" dirty="0"/>
              <a:t>Results and Discussions: Zero Shot Performance</a:t>
            </a:r>
            <a:endParaRPr lang="en-IN" sz="3600" dirty="0"/>
          </a:p>
        </p:txBody>
      </p:sp>
      <p:graphicFrame>
        <p:nvGraphicFramePr>
          <p:cNvPr id="8" name="Table 7">
            <a:extLst>
              <a:ext uri="{FF2B5EF4-FFF2-40B4-BE49-F238E27FC236}">
                <a16:creationId xmlns:a16="http://schemas.microsoft.com/office/drawing/2014/main" id="{85A4EAC6-0471-D5C1-4006-D46DE2F653A2}"/>
              </a:ext>
            </a:extLst>
          </p:cNvPr>
          <p:cNvGraphicFramePr>
            <a:graphicFrameLocks noGrp="1"/>
          </p:cNvGraphicFramePr>
          <p:nvPr>
            <p:extLst>
              <p:ext uri="{D42A27DB-BD31-4B8C-83A1-F6EECF244321}">
                <p14:modId xmlns:p14="http://schemas.microsoft.com/office/powerpoint/2010/main" val="4052551963"/>
              </p:ext>
            </p:extLst>
          </p:nvPr>
        </p:nvGraphicFramePr>
        <p:xfrm>
          <a:off x="876300" y="1134533"/>
          <a:ext cx="10117668" cy="5334000"/>
        </p:xfrm>
        <a:graphic>
          <a:graphicData uri="http://schemas.openxmlformats.org/drawingml/2006/table">
            <a:tbl>
              <a:tblPr firstRow="1" bandRow="1">
                <a:tableStyleId>{2D5ABB26-0587-4C30-8999-92F81FD0307C}</a:tableStyleId>
              </a:tblPr>
              <a:tblGrid>
                <a:gridCol w="4991100">
                  <a:extLst>
                    <a:ext uri="{9D8B030D-6E8A-4147-A177-3AD203B41FA5}">
                      <a16:colId xmlns:a16="http://schemas.microsoft.com/office/drawing/2014/main" val="4046358604"/>
                    </a:ext>
                  </a:extLst>
                </a:gridCol>
                <a:gridCol w="5126568">
                  <a:extLst>
                    <a:ext uri="{9D8B030D-6E8A-4147-A177-3AD203B41FA5}">
                      <a16:colId xmlns:a16="http://schemas.microsoft.com/office/drawing/2014/main" val="2838379221"/>
                    </a:ext>
                  </a:extLst>
                </a:gridCol>
              </a:tblGrid>
              <a:tr h="2667000">
                <a:tc rowSpan="2">
                  <a:txBody>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kern="1200" cap="none" normalizeH="0" baseline="0" dirty="0">
                          <a:ln>
                            <a:noFill/>
                          </a:ln>
                          <a:solidFill>
                            <a:schemeClr val="tx1"/>
                          </a:solidFill>
                          <a:effectLst/>
                          <a:latin typeface="+mj-lt"/>
                          <a:ea typeface="+mn-ea"/>
                          <a:cs typeface="+mn-cs"/>
                        </a:rPr>
                        <a:t>Sound Event Classification (SEC) Datasets</a:t>
                      </a:r>
                      <a:r>
                        <a:rPr kumimoji="0" lang="en-US" altLang="en-US" sz="1200" b="0" i="0" u="none" strike="noStrike" kern="1200" cap="none" normalizeH="0" baseline="0" dirty="0">
                          <a:ln>
                            <a:noFill/>
                          </a:ln>
                          <a:solidFill>
                            <a:schemeClr val="tx1"/>
                          </a:solidFill>
                          <a:effectLst/>
                          <a:latin typeface="+mj-lt"/>
                          <a:ea typeface="+mn-ea"/>
                          <a:cs typeface="+mn-cs"/>
                        </a:rPr>
                        <a:t>:</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1" i="0" u="none" strike="noStrike" kern="1200" cap="none" normalizeH="0" baseline="0" dirty="0">
                          <a:ln>
                            <a:noFill/>
                          </a:ln>
                          <a:solidFill>
                            <a:schemeClr val="tx1"/>
                          </a:solidFill>
                          <a:effectLst/>
                          <a:latin typeface="+mj-lt"/>
                          <a:ea typeface="+mn-ea"/>
                          <a:cs typeface="+mn-cs"/>
                        </a:rPr>
                        <a:t>ESC50</a:t>
                      </a:r>
                      <a:r>
                        <a:rPr kumimoji="0" lang="en-US" altLang="en-US" sz="1200" b="0" i="0" u="none" strike="noStrike" kern="1200" cap="none" normalizeH="0" baseline="0" dirty="0">
                          <a:ln>
                            <a:noFill/>
                          </a:ln>
                          <a:solidFill>
                            <a:schemeClr val="tx1"/>
                          </a:solidFill>
                          <a:effectLst/>
                          <a:latin typeface="+mj-lt"/>
                          <a:ea typeface="+mn-ea"/>
                          <a:cs typeface="+mn-cs"/>
                        </a:rPr>
                        <a:t>: Achieved 82.6% accuracy, surpassing human performance (81%) and AudioCLIP (69%) by 12%</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1" i="0" u="none" strike="noStrike" kern="1200" cap="none" normalizeH="0" baseline="0" dirty="0">
                          <a:ln>
                            <a:noFill/>
                          </a:ln>
                          <a:solidFill>
                            <a:schemeClr val="tx1"/>
                          </a:solidFill>
                          <a:effectLst/>
                          <a:latin typeface="+mj-lt"/>
                          <a:ea typeface="+mn-ea"/>
                          <a:cs typeface="+mn-cs"/>
                        </a:rPr>
                        <a:t>US8K</a:t>
                      </a:r>
                      <a:r>
                        <a:rPr kumimoji="0" lang="en-US" altLang="en-US" sz="1200" b="0" i="0" u="none" strike="noStrike" kern="1200" cap="none" normalizeH="0" baseline="0" dirty="0">
                          <a:ln>
                            <a:noFill/>
                          </a:ln>
                          <a:solidFill>
                            <a:schemeClr val="tx1"/>
                          </a:solidFill>
                          <a:effectLst/>
                          <a:latin typeface="+mj-lt"/>
                          <a:ea typeface="+mn-ea"/>
                          <a:cs typeface="+mn-cs"/>
                        </a:rPr>
                        <a:t>: Achieved 73% accuracy, outperforming AudioCLIP (65%) by 8%</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1" i="0" u="none" strike="noStrike" kern="1200" cap="none" normalizeH="0" baseline="0" dirty="0">
                          <a:ln>
                            <a:noFill/>
                          </a:ln>
                          <a:solidFill>
                            <a:schemeClr val="tx1"/>
                          </a:solidFill>
                          <a:effectLst/>
                          <a:latin typeface="+mj-lt"/>
                          <a:ea typeface="+mn-ea"/>
                          <a:cs typeface="+mn-cs"/>
                        </a:rPr>
                        <a:t>FSD50K</a:t>
                      </a:r>
                      <a:r>
                        <a:rPr kumimoji="0" lang="en-US" altLang="en-US" sz="1200" b="0" i="0" u="none" strike="noStrike" kern="1200" cap="none" normalizeH="0" baseline="0" dirty="0">
                          <a:ln>
                            <a:noFill/>
                          </a:ln>
                          <a:solidFill>
                            <a:schemeClr val="tx1"/>
                          </a:solidFill>
                          <a:effectLst/>
                          <a:latin typeface="+mj-lt"/>
                          <a:ea typeface="+mn-ea"/>
                          <a:cs typeface="+mn-cs"/>
                        </a:rPr>
                        <a:t>: Achieved a mean Average Precision (mAP) 27% higher than Wav2CLIP.</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1" i="0" u="none" strike="noStrike" kern="1200" cap="none" normalizeH="0" baseline="0" dirty="0">
                        <a:ln>
                          <a:noFill/>
                        </a:ln>
                        <a:solidFill>
                          <a:schemeClr val="tx1"/>
                        </a:solidFill>
                        <a:effectLst/>
                        <a:latin typeface="+mj-lt"/>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kern="1200" cap="none" normalizeH="0" baseline="0" dirty="0">
                          <a:ln>
                            <a:noFill/>
                          </a:ln>
                          <a:solidFill>
                            <a:schemeClr val="tx1"/>
                          </a:solidFill>
                          <a:effectLst/>
                          <a:latin typeface="+mj-lt"/>
                          <a:ea typeface="+mn-ea"/>
                          <a:cs typeface="+mn-cs"/>
                        </a:rPr>
                        <a:t>Music vs Speech Classification (GTZAN)</a:t>
                      </a:r>
                      <a:r>
                        <a:rPr kumimoji="0" lang="en-US" altLang="en-US" sz="1200" b="0" i="0" u="none" strike="noStrike" kern="1200" cap="none" normalizeH="0" baseline="0" dirty="0">
                          <a:ln>
                            <a:noFill/>
                          </a:ln>
                          <a:solidFill>
                            <a:schemeClr val="tx1"/>
                          </a:solidFill>
                          <a:effectLst/>
                          <a:latin typeface="+mj-lt"/>
                          <a:ea typeface="+mn-ea"/>
                          <a:cs typeface="+mn-cs"/>
                        </a:rPr>
                        <a:t>: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0" i="0" u="none" strike="noStrike" kern="1200" cap="none" normalizeH="0" baseline="0" dirty="0">
                          <a:ln>
                            <a:noFill/>
                          </a:ln>
                          <a:solidFill>
                            <a:schemeClr val="tx1"/>
                          </a:solidFill>
                          <a:effectLst/>
                          <a:latin typeface="+mj-lt"/>
                          <a:ea typeface="+mn-ea"/>
                          <a:cs typeface="+mn-cs"/>
                        </a:rPr>
                        <a:t>Achieved 100% accuracy, outperforming supervised models</a:t>
                      </a:r>
                    </a:p>
                    <a:p>
                      <a:pPr lvl="1" defTabSz="914400" eaLnBrk="0" fontAlgn="base" hangingPunct="0">
                        <a:spcBef>
                          <a:spcPct val="0"/>
                        </a:spcBef>
                        <a:spcAft>
                          <a:spcPct val="0"/>
                        </a:spcAft>
                      </a:pPr>
                      <a:endParaRPr lang="en-US" altLang="en-US" sz="1200" kern="1200" dirty="0">
                        <a:solidFill>
                          <a:schemeClr val="tx1"/>
                        </a:solidFill>
                        <a:latin typeface="+mj-lt"/>
                        <a:ea typeface="+mn-ea"/>
                        <a:cs typeface="+mn-cs"/>
                      </a:endParaRPr>
                    </a:p>
                    <a:p>
                      <a:pPr marL="285750" indent="-285750" defTabSz="914400" eaLnBrk="0" fontAlgn="base" hangingPunct="0">
                        <a:spcBef>
                          <a:spcPct val="0"/>
                        </a:spcBef>
                        <a:spcAft>
                          <a:spcPct val="0"/>
                        </a:spcAft>
                        <a:buFont typeface="Arial" panose="020B0604020202020204" pitchFamily="34" charset="0"/>
                        <a:buChar char="•"/>
                      </a:pPr>
                      <a:r>
                        <a:rPr kumimoji="0" lang="en-US" altLang="en-US" sz="1200" b="1" i="0" u="none" strike="noStrike" kern="1200" cap="none" normalizeH="0" baseline="0" dirty="0">
                          <a:ln>
                            <a:noFill/>
                          </a:ln>
                          <a:solidFill>
                            <a:schemeClr val="tx1"/>
                          </a:solidFill>
                          <a:effectLst/>
                          <a:latin typeface="+mj-lt"/>
                          <a:ea typeface="+mn-ea"/>
                          <a:cs typeface="+mn-cs"/>
                        </a:rPr>
                        <a:t>Instrument Classification:</a:t>
                      </a:r>
                      <a:r>
                        <a:rPr kumimoji="0" lang="en-US" altLang="en-US" sz="1200" b="0" i="0" u="none" strike="noStrike" kern="1200" cap="none" normalizeH="0" baseline="0" dirty="0">
                          <a:ln>
                            <a:noFill/>
                          </a:ln>
                          <a:solidFill>
                            <a:schemeClr val="tx1"/>
                          </a:solidFill>
                          <a:effectLst/>
                          <a:latin typeface="+mj-lt"/>
                          <a:ea typeface="+mn-ea"/>
                          <a:cs typeface="+mn-cs"/>
                        </a:rPr>
                        <a:t>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0" i="0" u="none" strike="noStrike" kern="1200" cap="none" normalizeH="0" baseline="0" dirty="0">
                          <a:ln>
                            <a:noFill/>
                          </a:ln>
                          <a:solidFill>
                            <a:schemeClr val="tx1"/>
                          </a:solidFill>
                          <a:effectLst/>
                          <a:latin typeface="+mj-lt"/>
                          <a:ea typeface="+mn-ea"/>
                          <a:cs typeface="+mn-cs"/>
                        </a:rPr>
                        <a:t>Achieved 47% accuracy, 22% higher than random.</a:t>
                      </a:r>
                    </a:p>
                    <a:p>
                      <a:pPr marL="285750" indent="-285750" defTabSz="914400" eaLnBrk="0" fontAlgn="base" hangingPunct="0">
                        <a:spcBef>
                          <a:spcPct val="0"/>
                        </a:spcBef>
                        <a:spcAft>
                          <a:spcPct val="0"/>
                        </a:spcAft>
                        <a:buFont typeface="Arial" panose="020B0604020202020204" pitchFamily="34" charset="0"/>
                        <a:buChar char="•"/>
                      </a:pPr>
                      <a:endParaRPr lang="en-US" altLang="en-US" sz="1200" kern="1200" dirty="0">
                        <a:solidFill>
                          <a:schemeClr val="tx1"/>
                        </a:solidFill>
                        <a:latin typeface="+mj-lt"/>
                        <a:ea typeface="+mn-ea"/>
                        <a:cs typeface="+mn-cs"/>
                      </a:endParaRPr>
                    </a:p>
                    <a:p>
                      <a:pPr marL="285750" indent="-285750" defTabSz="914400" eaLnBrk="0" fontAlgn="base" hangingPunct="0">
                        <a:spcBef>
                          <a:spcPct val="0"/>
                        </a:spcBef>
                        <a:spcAft>
                          <a:spcPct val="0"/>
                        </a:spcAft>
                        <a:buFont typeface="Arial" panose="020B0604020202020204" pitchFamily="34" charset="0"/>
                        <a:buChar char="•"/>
                      </a:pPr>
                      <a:r>
                        <a:rPr kumimoji="0" lang="en-US" altLang="en-US" sz="1200" b="1" i="0" u="none" strike="noStrike" kern="1200" cap="none" normalizeH="0" baseline="0" dirty="0">
                          <a:ln>
                            <a:noFill/>
                          </a:ln>
                          <a:solidFill>
                            <a:schemeClr val="tx1"/>
                          </a:solidFill>
                          <a:effectLst/>
                          <a:latin typeface="+mj-lt"/>
                          <a:ea typeface="+mn-ea"/>
                          <a:cs typeface="+mn-cs"/>
                        </a:rPr>
                        <a:t>Vocal Sound Dataset:</a:t>
                      </a:r>
                      <a:r>
                        <a:rPr kumimoji="0" lang="en-US" altLang="en-US" sz="1200" b="0" i="0" u="none" strike="noStrike" kern="1200" cap="none" normalizeH="0" baseline="0" dirty="0">
                          <a:ln>
                            <a:noFill/>
                          </a:ln>
                          <a:solidFill>
                            <a:schemeClr val="tx1"/>
                          </a:solidFill>
                          <a:effectLst/>
                          <a:latin typeface="+mj-lt"/>
                          <a:ea typeface="+mn-ea"/>
                          <a:cs typeface="+mn-cs"/>
                        </a:rPr>
                        <a:t>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0" i="0" u="none" strike="noStrike" kern="1200" cap="none" normalizeH="0" baseline="0" dirty="0">
                          <a:ln>
                            <a:noFill/>
                          </a:ln>
                          <a:solidFill>
                            <a:schemeClr val="tx1"/>
                          </a:solidFill>
                          <a:effectLst/>
                          <a:latin typeface="+mj-lt"/>
                          <a:ea typeface="+mn-ea"/>
                          <a:cs typeface="+mn-cs"/>
                        </a:rPr>
                        <a:t>Achieved 50% accuracy, 33% improvement over random.</a:t>
                      </a:r>
                    </a:p>
                    <a:p>
                      <a:pPr marL="285750" indent="-285750" defTabSz="914400" eaLnBrk="0" fontAlgn="base" hangingPunct="0">
                        <a:spcBef>
                          <a:spcPct val="0"/>
                        </a:spcBef>
                        <a:spcAft>
                          <a:spcPct val="0"/>
                        </a:spcAft>
                        <a:buFont typeface="Arial" panose="020B0604020202020204" pitchFamily="34" charset="0"/>
                        <a:buChar char="•"/>
                      </a:pPr>
                      <a:endParaRPr lang="en-US" altLang="en-US" sz="1200" kern="1200" dirty="0">
                        <a:solidFill>
                          <a:schemeClr val="tx1"/>
                        </a:solidFill>
                        <a:latin typeface="+mj-lt"/>
                        <a:ea typeface="+mn-ea"/>
                        <a:cs typeface="+mn-cs"/>
                      </a:endParaRPr>
                    </a:p>
                    <a:p>
                      <a:pPr marL="285750" indent="-285750" defTabSz="914400" eaLnBrk="0" fontAlgn="base" hangingPunct="0">
                        <a:spcBef>
                          <a:spcPct val="0"/>
                        </a:spcBef>
                        <a:spcAft>
                          <a:spcPct val="0"/>
                        </a:spcAft>
                        <a:buFont typeface="Arial" panose="020B0604020202020204" pitchFamily="34" charset="0"/>
                        <a:buChar char="•"/>
                      </a:pPr>
                      <a:r>
                        <a:rPr kumimoji="0" lang="en-US" altLang="en-US" sz="1200" b="1" i="0" u="none" strike="noStrike" kern="1200" cap="none" normalizeH="0" baseline="0" dirty="0">
                          <a:ln>
                            <a:noFill/>
                          </a:ln>
                          <a:solidFill>
                            <a:schemeClr val="tx1"/>
                          </a:solidFill>
                          <a:effectLst/>
                          <a:latin typeface="+mj-lt"/>
                          <a:ea typeface="+mn-ea"/>
                          <a:cs typeface="+mn-cs"/>
                        </a:rPr>
                        <a:t>Emotion Recognition (ER) and Keyword Spotting (KWS):</a:t>
                      </a:r>
                      <a:r>
                        <a:rPr kumimoji="0" lang="en-US" altLang="en-US" sz="1200" b="0" i="0" u="none" strike="noStrike" kern="1200" cap="none" normalizeH="0" baseline="0" dirty="0">
                          <a:ln>
                            <a:noFill/>
                          </a:ln>
                          <a:solidFill>
                            <a:schemeClr val="tx1"/>
                          </a:solidFill>
                          <a:effectLst/>
                          <a:latin typeface="+mj-lt"/>
                          <a:ea typeface="+mn-ea"/>
                          <a:cs typeface="+mn-cs"/>
                        </a:rPr>
                        <a:t>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0" i="0" u="none" strike="noStrike" kern="1200" cap="none" normalizeH="0" baseline="0" dirty="0">
                          <a:ln>
                            <a:noFill/>
                          </a:ln>
                          <a:solidFill>
                            <a:schemeClr val="tx1"/>
                          </a:solidFill>
                          <a:effectLst/>
                          <a:latin typeface="+mj-lt"/>
                          <a:ea typeface="+mn-ea"/>
                          <a:cs typeface="+mn-cs"/>
                        </a:rPr>
                        <a:t>Outperformed random by up to 4% accuracy.</a:t>
                      </a:r>
                    </a:p>
                    <a:p>
                      <a:pPr lvl="1" defTabSz="914400" eaLnBrk="0" fontAlgn="base" hangingPunct="0">
                        <a:spcBef>
                          <a:spcPct val="0"/>
                        </a:spcBef>
                        <a:spcAft>
                          <a:spcPct val="0"/>
                        </a:spcAft>
                      </a:pPr>
                      <a:endParaRPr kumimoji="0" lang="en-US" altLang="en-US" sz="1200" b="0" i="0" u="none" strike="noStrike" kern="1200" cap="none" normalizeH="0" baseline="0" dirty="0">
                        <a:ln>
                          <a:noFill/>
                        </a:ln>
                        <a:solidFill>
                          <a:schemeClr val="tx1"/>
                        </a:solidFill>
                        <a:effectLst/>
                        <a:latin typeface="+mj-lt"/>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kern="1200" cap="none" normalizeH="0" baseline="0" dirty="0">
                          <a:ln>
                            <a:noFill/>
                          </a:ln>
                          <a:solidFill>
                            <a:schemeClr val="tx1"/>
                          </a:solidFill>
                          <a:effectLst/>
                          <a:latin typeface="+mj-lt"/>
                          <a:ea typeface="+mn-ea"/>
                          <a:cs typeface="+mn-cs"/>
                        </a:rPr>
                        <a:t>Conclusions</a:t>
                      </a:r>
                      <a:r>
                        <a:rPr kumimoji="0" lang="en-US" altLang="en-US" sz="1200" b="0" i="0" u="none" strike="noStrike" kern="1200" cap="none" normalizeH="0" baseline="0" dirty="0">
                          <a:ln>
                            <a:noFill/>
                          </a:ln>
                          <a:solidFill>
                            <a:schemeClr val="tx1"/>
                          </a:solidFill>
                          <a:effectLst/>
                          <a:latin typeface="+mj-lt"/>
                          <a:ea typeface="+mn-ea"/>
                          <a:cs typeface="+mn-cs"/>
                        </a:rPr>
                        <a:t>: </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0" i="0" u="none" strike="noStrike" kern="1200" cap="none" normalizeH="0" baseline="0" dirty="0">
                          <a:ln>
                            <a:noFill/>
                          </a:ln>
                          <a:solidFill>
                            <a:schemeClr val="tx1"/>
                          </a:solidFill>
                          <a:effectLst/>
                          <a:latin typeface="+mj-lt"/>
                          <a:ea typeface="+mn-ea"/>
                          <a:cs typeface="+mn-cs"/>
                        </a:rPr>
                        <a:t>Demonstrates the potential of reliable audio models with no additional training required</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0" i="0" u="none" strike="noStrike" kern="1200" cap="none" normalizeH="0" baseline="0" dirty="0">
                          <a:ln>
                            <a:noFill/>
                          </a:ln>
                          <a:solidFill>
                            <a:schemeClr val="tx1"/>
                          </a:solidFill>
                          <a:effectLst/>
                          <a:latin typeface="+mj-lt"/>
                          <a:ea typeface="+mn-ea"/>
                          <a:cs typeface="+mn-cs"/>
                        </a:rPr>
                        <a:t>Performed better than random on all downstream tasks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sz="1200" b="0" i="0" u="none" strike="noStrike" kern="1200" cap="none" normalizeH="0" baseline="0" dirty="0">
                          <a:ln>
                            <a:noFill/>
                          </a:ln>
                          <a:solidFill>
                            <a:schemeClr val="tx1"/>
                          </a:solidFill>
                          <a:effectLst/>
                          <a:latin typeface="+mj-lt"/>
                          <a:ea typeface="+mn-ea"/>
                          <a:cs typeface="+mn-cs"/>
                        </a:rPr>
                        <a:t>Achieved good to slightly better than random results on music and speech-related tasks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kern="1200" cap="none" normalizeH="0" baseline="0" dirty="0">
                        <a:ln>
                          <a:noFill/>
                        </a:ln>
                        <a:solidFill>
                          <a:schemeClr val="tx1"/>
                        </a:solidFill>
                        <a:effectLst/>
                        <a:latin typeface="+mn-lt"/>
                        <a:ea typeface="+mn-ea"/>
                        <a:cs typeface="+mn-cs"/>
                      </a:endParaRPr>
                    </a:p>
                    <a:p>
                      <a:endParaRPr lang="en-IN" dirty="0"/>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400" dirty="0">
                          <a:latin typeface="+mj-lt"/>
                        </a:rPr>
                        <a:t>CLAP is trained on natural language captions that consist of one or more sentences, while many datasets use class labels defined by single words, such as “dog barking” or “sneezing.” </a:t>
                      </a:r>
                    </a:p>
                    <a:p>
                      <a:pPr marL="285750" indent="-285750">
                        <a:buFont typeface="Arial" panose="020B0604020202020204" pitchFamily="34" charset="0"/>
                        <a:buChar char="•"/>
                      </a:pPr>
                      <a:r>
                        <a:rPr lang="en-US" sz="1400" dirty="0">
                          <a:latin typeface="+mj-lt"/>
                        </a:rPr>
                        <a:t>This discrepancy affects how well Zero-Shot learning transfers. To address this issue, standard template prompts like “This is a sound of [class label]” were used. </a:t>
                      </a:r>
                    </a:p>
                    <a:p>
                      <a:pPr marL="285750" indent="-285750">
                        <a:buFont typeface="Arial" panose="020B0604020202020204" pitchFamily="34" charset="0"/>
                        <a:buChar char="•"/>
                      </a:pPr>
                      <a:r>
                        <a:rPr lang="en-US" sz="1400" dirty="0">
                          <a:latin typeface="+mj-lt"/>
                        </a:rPr>
                        <a:t>These prompts help align the model's understanding with the class label format used in the datasets. Experimentation showed that using these prompts improved CLAP’s Zero-Shot performance. </a:t>
                      </a:r>
                    </a:p>
                    <a:p>
                      <a:pPr marL="285750" indent="-285750">
                        <a:buFont typeface="Arial" panose="020B0604020202020204" pitchFamily="34" charset="0"/>
                        <a:buChar char="•"/>
                      </a:pPr>
                      <a:r>
                        <a:rPr lang="en-US" sz="1400" dirty="0">
                          <a:latin typeface="+mj-lt"/>
                        </a:rPr>
                        <a:t>For instance, changing prompts for the ESC50 dataset resulted in a 5% increase in accuracy.</a:t>
                      </a:r>
                      <a:endParaRPr lang="en-IN" sz="1400" dirty="0">
                        <a:latin typeface="+mj-lt"/>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18112148"/>
                  </a:ext>
                </a:extLst>
              </a:tr>
              <a:tr h="2667000">
                <a:tc vMerge="1">
                  <a:txBody>
                    <a:bodyPr/>
                    <a:lstStyle/>
                    <a:p>
                      <a:endParaRPr lang="en-IN"/>
                    </a:p>
                  </a:txBody>
                  <a:tcPr/>
                </a:tc>
                <a:tc>
                  <a:txBody>
                    <a:bodyPr/>
                    <a:lstStyle/>
                    <a:p>
                      <a:endParaRPr lang="en-IN" dirty="0"/>
                    </a:p>
                  </a:txBody>
                  <a:tcPr>
                    <a:lnL w="12700" cap="flat" cmpd="sng" algn="ctr">
                      <a:solidFill>
                        <a:schemeClr val="tx1"/>
                      </a:solidFill>
                      <a:prstDash val="solid"/>
                      <a:round/>
                      <a:headEnd type="none" w="med" len="med"/>
                      <a:tailEnd type="none" w="med" len="med"/>
                    </a:lnL>
                    <a:blipFill dpi="0" rotWithShape="1">
                      <a:blip r:embed="rId2"/>
                      <a:srcRect/>
                      <a:stretch>
                        <a:fillRect l="10000" t="10000" r="10000" b="10000"/>
                      </a:stretch>
                    </a:blipFill>
                  </a:tcPr>
                </a:tc>
                <a:extLst>
                  <a:ext uri="{0D108BD9-81ED-4DB2-BD59-A6C34878D82A}">
                    <a16:rowId xmlns:a16="http://schemas.microsoft.com/office/drawing/2014/main" val="2005022584"/>
                  </a:ext>
                </a:extLst>
              </a:tr>
            </a:tbl>
          </a:graphicData>
        </a:graphic>
      </p:graphicFrame>
    </p:spTree>
    <p:extLst>
      <p:ext uri="{BB962C8B-B14F-4D97-AF65-F5344CB8AC3E}">
        <p14:creationId xmlns:p14="http://schemas.microsoft.com/office/powerpoint/2010/main" val="3438620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440C-738D-DBDC-BDCB-F7EC1D571314}"/>
              </a:ext>
            </a:extLst>
          </p:cNvPr>
          <p:cNvSpPr>
            <a:spLocks noGrp="1"/>
          </p:cNvSpPr>
          <p:nvPr>
            <p:ph type="title"/>
          </p:nvPr>
        </p:nvSpPr>
        <p:spPr>
          <a:xfrm>
            <a:off x="1066800" y="227727"/>
            <a:ext cx="10058400" cy="1025340"/>
          </a:xfrm>
        </p:spPr>
        <p:txBody>
          <a:bodyPr>
            <a:normAutofit/>
          </a:bodyPr>
          <a:lstStyle/>
          <a:p>
            <a:pPr algn="ctr"/>
            <a:r>
              <a:rPr lang="en-US" sz="4000" dirty="0"/>
              <a:t>Results and Discussions: Supervised Setups</a:t>
            </a:r>
            <a:endParaRPr lang="en-IN" dirty="0"/>
          </a:p>
        </p:txBody>
      </p:sp>
      <p:sp>
        <p:nvSpPr>
          <p:cNvPr id="3" name="TextBox 2">
            <a:extLst>
              <a:ext uri="{FF2B5EF4-FFF2-40B4-BE49-F238E27FC236}">
                <a16:creationId xmlns:a16="http://schemas.microsoft.com/office/drawing/2014/main" id="{49F40063-2E4E-3F3B-0581-939342E9557A}"/>
              </a:ext>
            </a:extLst>
          </p:cNvPr>
          <p:cNvSpPr txBox="1"/>
          <p:nvPr/>
        </p:nvSpPr>
        <p:spPr>
          <a:xfrm>
            <a:off x="1126067" y="1422400"/>
            <a:ext cx="9474200" cy="4616648"/>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mj-lt"/>
              </a:rPr>
              <a:t>Best Performance (Supervised Setups):</a:t>
            </a:r>
          </a:p>
          <a:p>
            <a:pPr marL="742950" lvl="1" indent="-285750">
              <a:buFont typeface="Arial" panose="020B0604020202020204" pitchFamily="34" charset="0"/>
              <a:buChar char="•"/>
            </a:pPr>
            <a:r>
              <a:rPr lang="en-US" sz="1400" dirty="0">
                <a:latin typeface="+mj-lt"/>
              </a:rPr>
              <a:t>GTZAN Music vs Speech Classification: Achieved 100% accuracy</a:t>
            </a:r>
          </a:p>
          <a:p>
            <a:pPr marL="742950" lvl="1" indent="-285750">
              <a:buFont typeface="Arial" panose="020B0604020202020204" pitchFamily="34" charset="0"/>
              <a:buChar char="•"/>
            </a:pPr>
            <a:r>
              <a:rPr lang="en-US" sz="1400" dirty="0">
                <a:latin typeface="+mj-lt"/>
              </a:rPr>
              <a:t>GTZAN Music Genre Classification: Achieved 91.3% accuracy</a:t>
            </a:r>
          </a:p>
          <a:p>
            <a:pPr marL="742950" lvl="1" indent="-285750">
              <a:buFont typeface="Arial" panose="020B0604020202020204" pitchFamily="34" charset="0"/>
              <a:buChar char="•"/>
            </a:pPr>
            <a:r>
              <a:rPr lang="en-US" sz="1400" dirty="0">
                <a:latin typeface="+mj-lt"/>
              </a:rPr>
              <a:t>MRI Stroke Classification: Achieved 97.94% accuracy</a:t>
            </a:r>
          </a:p>
          <a:p>
            <a:pPr marL="742950" lvl="1" indent="-285750">
              <a:buFont typeface="Arial" panose="020B0604020202020204" pitchFamily="34" charset="0"/>
              <a:buChar char="•"/>
            </a:pPr>
            <a:r>
              <a:rPr lang="en-US" sz="1400" dirty="0">
                <a:latin typeface="+mj-lt"/>
              </a:rPr>
              <a:t>MRI Tonic Classification: Achieved 95.34% accuracy</a:t>
            </a:r>
          </a:p>
          <a:p>
            <a:pPr marL="742950" lvl="1" indent="-285750">
              <a:buFont typeface="Arial" panose="020B0604020202020204" pitchFamily="34" charset="0"/>
              <a:buChar char="•"/>
            </a:pPr>
            <a:r>
              <a:rPr lang="en-US" sz="1400" dirty="0">
                <a:latin typeface="+mj-lt"/>
              </a:rPr>
              <a:t>Vocal Sounds Classification: Achieved 97.95% accuracy</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b="1" dirty="0">
                <a:latin typeface="+mj-lt"/>
              </a:rPr>
              <a:t>Performance Relative to SoTA:</a:t>
            </a:r>
          </a:p>
          <a:p>
            <a:pPr marL="742950" lvl="1" indent="-285750">
              <a:buFont typeface="Arial" panose="020B0604020202020204" pitchFamily="34" charset="0"/>
              <a:buChar char="•"/>
            </a:pPr>
            <a:r>
              <a:rPr lang="en-US" sz="1400" dirty="0">
                <a:latin typeface="+mj-lt"/>
              </a:rPr>
              <a:t>Underperformed by at most 7% on other tasks compared to SoTA</a:t>
            </a:r>
          </a:p>
          <a:p>
            <a:pPr marL="742950" lvl="1" indent="-285750">
              <a:buFont typeface="Arial" panose="020B0604020202020204" pitchFamily="34" charset="0"/>
              <a:buChar char="•"/>
            </a:pPr>
            <a:r>
              <a:rPr lang="en-US" sz="1400" dirty="0">
                <a:latin typeface="+mj-lt"/>
              </a:rPr>
              <a:t>Lowest Performance: ER’s RAVDESS with 64% accuracy vs SoTA of 81%</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b="1" dirty="0">
                <a:latin typeface="+mj-lt"/>
              </a:rPr>
              <a:t>Domain-Specific Performance:</a:t>
            </a:r>
          </a:p>
          <a:p>
            <a:pPr marL="742950" lvl="1" indent="-285750">
              <a:buFont typeface="Arial" panose="020B0604020202020204" pitchFamily="34" charset="0"/>
              <a:buChar char="•"/>
            </a:pPr>
            <a:r>
              <a:rPr lang="en-US" sz="1400" dirty="0">
                <a:latin typeface="+mj-lt"/>
              </a:rPr>
              <a:t>Better Performance in Sound Event Classification (SEC) compared to Emotion Recognition (ER)</a:t>
            </a:r>
          </a:p>
          <a:p>
            <a:pPr marL="742950" lvl="1" indent="-285750">
              <a:buFont typeface="Arial" panose="020B0604020202020204" pitchFamily="34" charset="0"/>
              <a:buChar char="•"/>
            </a:pPr>
            <a:r>
              <a:rPr lang="en-US" sz="1400" dirty="0">
                <a:latin typeface="+mj-lt"/>
              </a:rPr>
              <a:t>The discrepancy is attributed to CLAP’s training data, which is rich in audio captioning for sound events but lacks human speech-based captions</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b="1" dirty="0">
                <a:latin typeface="+mj-lt"/>
              </a:rPr>
              <a:t>Conclusions:</a:t>
            </a:r>
          </a:p>
          <a:p>
            <a:pPr marL="742950" lvl="1" indent="-285750">
              <a:buFont typeface="Arial" panose="020B0604020202020204" pitchFamily="34" charset="0"/>
              <a:buChar char="•"/>
            </a:pPr>
            <a:r>
              <a:rPr lang="en-US" sz="1400" dirty="0">
                <a:latin typeface="+mj-lt"/>
              </a:rPr>
              <a:t>CLAP performs better in SEC due to its training on sound event descriptions. </a:t>
            </a:r>
          </a:p>
          <a:p>
            <a:pPr marL="742950" lvl="1" indent="-285750">
              <a:buFont typeface="Arial" panose="020B0604020202020204" pitchFamily="34" charset="0"/>
              <a:buChar char="•"/>
            </a:pPr>
            <a:r>
              <a:rPr lang="en-US" sz="1400" dirty="0">
                <a:latin typeface="+mj-lt"/>
              </a:rPr>
              <a:t>Performance on speech tasks is lower due to scarce training data and lack of descriptive captions for human speech.  Increasing training data and including more human speech-based captions could enhance CLAP’s performance on speech-related datasets</a:t>
            </a:r>
            <a:endParaRPr lang="en-IN" sz="1400" dirty="0">
              <a:latin typeface="+mj-lt"/>
            </a:endParaRPr>
          </a:p>
        </p:txBody>
      </p:sp>
    </p:spTree>
    <p:extLst>
      <p:ext uri="{BB962C8B-B14F-4D97-AF65-F5344CB8AC3E}">
        <p14:creationId xmlns:p14="http://schemas.microsoft.com/office/powerpoint/2010/main" val="80537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5B95-2D03-6E25-E793-019C40B003B0}"/>
              </a:ext>
            </a:extLst>
          </p:cNvPr>
          <p:cNvSpPr>
            <a:spLocks noGrp="1"/>
          </p:cNvSpPr>
          <p:nvPr>
            <p:ph type="title"/>
          </p:nvPr>
        </p:nvSpPr>
        <p:spPr>
          <a:xfrm>
            <a:off x="927100" y="329327"/>
            <a:ext cx="10337800" cy="991473"/>
          </a:xfrm>
        </p:spPr>
        <p:txBody>
          <a:bodyPr>
            <a:normAutofit/>
          </a:bodyPr>
          <a:lstStyle/>
          <a:p>
            <a:pPr algn="ctr"/>
            <a:r>
              <a:rPr lang="en-US" sz="3600" dirty="0"/>
              <a:t>Challenges Encountered while Training with AudioSet</a:t>
            </a:r>
            <a:endParaRPr lang="en-IN" sz="3600" dirty="0"/>
          </a:p>
        </p:txBody>
      </p:sp>
      <p:sp>
        <p:nvSpPr>
          <p:cNvPr id="3" name="TextBox 2">
            <a:extLst>
              <a:ext uri="{FF2B5EF4-FFF2-40B4-BE49-F238E27FC236}">
                <a16:creationId xmlns:a16="http://schemas.microsoft.com/office/drawing/2014/main" id="{9A12C1C8-54FC-9452-494D-057F9D298C2D}"/>
              </a:ext>
            </a:extLst>
          </p:cNvPr>
          <p:cNvSpPr txBox="1"/>
          <p:nvPr/>
        </p:nvSpPr>
        <p:spPr>
          <a:xfrm>
            <a:off x="1422399" y="1430866"/>
            <a:ext cx="8906933"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j-lt"/>
              </a:rPr>
              <a:t>AudioSet is a multi-labeled sound event dataset with 2 million audio clips, but it does not provide text descriptions for each clip, making it difficult to extract audio-text pairs for training</a:t>
            </a:r>
          </a:p>
          <a:p>
            <a:endParaRPr lang="en-US" sz="1400" dirty="0">
              <a:latin typeface="+mj-lt"/>
            </a:endParaRPr>
          </a:p>
          <a:p>
            <a:pPr marL="285750" indent="-285750">
              <a:buFont typeface="Arial" panose="020B0604020202020204" pitchFamily="34" charset="0"/>
              <a:buChar char="•"/>
            </a:pPr>
            <a:r>
              <a:rPr lang="en-US" sz="1400" dirty="0">
                <a:latin typeface="+mj-lt"/>
              </a:rPr>
              <a:t>To construct text descriptions, CLAP experimented with using the title and class labels from AudioSet. However, adding approximately 1.7 million new audio-text pairs to the existing 128,000 pairs resulted in a decrease in overall Zero-Shot performance</a:t>
            </a:r>
          </a:p>
          <a:p>
            <a:endParaRPr lang="en-US" sz="1400" dirty="0">
              <a:latin typeface="+mj-lt"/>
            </a:endParaRPr>
          </a:p>
          <a:p>
            <a:pPr marL="285750" indent="-285750">
              <a:buFont typeface="Arial" panose="020B0604020202020204" pitchFamily="34" charset="0"/>
              <a:buChar char="•"/>
            </a:pPr>
            <a:r>
              <a:rPr lang="en-US" sz="1400" dirty="0">
                <a:latin typeface="+mj-lt"/>
              </a:rPr>
              <a:t>For example, the ESC50 dataset's accuracy dropped from 82.6% to 67.15%, and the US8K dataset's accuracy decreased from 73.24% to 70.93%. </a:t>
            </a:r>
          </a:p>
          <a:p>
            <a:pPr marL="285750" indent="-285750">
              <a:buFont typeface="Arial" panose="020B0604020202020204" pitchFamily="34" charset="0"/>
              <a:buChar char="•"/>
            </a:pPr>
            <a:r>
              <a:rPr lang="en-US" sz="1400" dirty="0">
                <a:latin typeface="+mj-lt"/>
              </a:rPr>
              <a:t>Only the Speech Commands V2 (SCV2) dataset showed improvement, with accuracy increasing from 10% to 15%, possibly due to the large amount of speech content in AudioSet</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a:latin typeface="+mj-lt"/>
              </a:rPr>
              <a:t>These results suggest that the quality of audio-text pairs is crucial for training CLAP effectively. In AudioSet, YouTube titles and descriptions often do not accurately describe the acoustic content of the specific video segments but rather the video as a whole.</a:t>
            </a:r>
          </a:p>
          <a:p>
            <a:pPr marL="285750" indent="-285750">
              <a:buFont typeface="Arial" panose="020B0604020202020204" pitchFamily="34" charset="0"/>
              <a:buChar char="•"/>
            </a:pPr>
            <a:r>
              <a:rPr lang="en-US" sz="1400" dirty="0">
                <a:latin typeface="+mj-lt"/>
              </a:rPr>
              <a:t>This mismatch highlights the need for more intelligent methods of generating text descriptions that better align with the actual audio content. Improving these methods could significantly enhance CLAP’s training effectiveness with AudioSet and other similar datasets</a:t>
            </a:r>
          </a:p>
          <a:p>
            <a:endParaRPr lang="en-US" sz="1400" dirty="0">
              <a:latin typeface="+mj-lt"/>
            </a:endParaRPr>
          </a:p>
          <a:p>
            <a:pPr marL="285750" indent="-285750">
              <a:buFont typeface="Arial" panose="020B0604020202020204" pitchFamily="34" charset="0"/>
              <a:buChar char="•"/>
            </a:pPr>
            <a:r>
              <a:rPr lang="en-US" sz="1400" dirty="0">
                <a:latin typeface="+mj-lt"/>
              </a:rPr>
              <a:t>Generally, finding high-quality training data for CLAP from public datasets is challenging. This difficulty necessitates relying on large-scale, noisy pairs as the only scalable approach, despite the potential drawbacks in performance.</a:t>
            </a:r>
          </a:p>
        </p:txBody>
      </p:sp>
    </p:spTree>
    <p:extLst>
      <p:ext uri="{BB962C8B-B14F-4D97-AF65-F5344CB8AC3E}">
        <p14:creationId xmlns:p14="http://schemas.microsoft.com/office/powerpoint/2010/main" val="158780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C19F-10A6-4207-89DC-FD15C8D92DE9}"/>
              </a:ext>
            </a:extLst>
          </p:cNvPr>
          <p:cNvSpPr>
            <a:spLocks noGrp="1"/>
          </p:cNvSpPr>
          <p:nvPr>
            <p:ph type="title"/>
          </p:nvPr>
        </p:nvSpPr>
        <p:spPr>
          <a:xfrm>
            <a:off x="1066800" y="566394"/>
            <a:ext cx="10058400" cy="771339"/>
          </a:xfrm>
        </p:spPr>
        <p:txBody>
          <a:bodyPr/>
          <a:lstStyle/>
          <a:p>
            <a:pPr algn="ctr"/>
            <a:r>
              <a:rPr lang="en-US" dirty="0"/>
              <a:t>References</a:t>
            </a:r>
            <a:endParaRPr lang="en-IN" dirty="0"/>
          </a:p>
        </p:txBody>
      </p:sp>
      <p:sp>
        <p:nvSpPr>
          <p:cNvPr id="3" name="TextBox 2">
            <a:extLst>
              <a:ext uri="{FF2B5EF4-FFF2-40B4-BE49-F238E27FC236}">
                <a16:creationId xmlns:a16="http://schemas.microsoft.com/office/drawing/2014/main" id="{4040C386-CA82-AE95-6AAF-F663A2DC7B6C}"/>
              </a:ext>
            </a:extLst>
          </p:cNvPr>
          <p:cNvSpPr txBox="1"/>
          <p:nvPr/>
        </p:nvSpPr>
        <p:spPr>
          <a:xfrm>
            <a:off x="1333500" y="2782669"/>
            <a:ext cx="9525000" cy="646331"/>
          </a:xfrm>
          <a:prstGeom prst="rect">
            <a:avLst/>
          </a:prstGeom>
          <a:noFill/>
        </p:spPr>
        <p:txBody>
          <a:bodyPr wrap="square" rtlCol="0">
            <a:spAutoFit/>
          </a:bodyPr>
          <a:lstStyle/>
          <a:p>
            <a:pPr algn="ctr"/>
            <a:r>
              <a:rPr lang="en-US" dirty="0">
                <a:hlinkClick r:id="rId2"/>
              </a:rPr>
              <a:t>[2206.04769] CLAP: Learning Audio Concepts From Natural Language Supervision (arxiv.org)</a:t>
            </a:r>
            <a:endParaRPr lang="en-IN" dirty="0"/>
          </a:p>
        </p:txBody>
      </p:sp>
    </p:spTree>
    <p:extLst>
      <p:ext uri="{BB962C8B-B14F-4D97-AF65-F5344CB8AC3E}">
        <p14:creationId xmlns:p14="http://schemas.microsoft.com/office/powerpoint/2010/main" val="160885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D3FB-8DA5-6DCD-CDA6-8D452EC8416D}"/>
              </a:ext>
            </a:extLst>
          </p:cNvPr>
          <p:cNvSpPr>
            <a:spLocks noGrp="1"/>
          </p:cNvSpPr>
          <p:nvPr>
            <p:ph type="title"/>
          </p:nvPr>
        </p:nvSpPr>
        <p:spPr>
          <a:xfrm>
            <a:off x="172528" y="149930"/>
            <a:ext cx="11846944" cy="976137"/>
          </a:xfrm>
        </p:spPr>
        <p:txBody>
          <a:bodyPr>
            <a:normAutofit/>
          </a:bodyPr>
          <a:lstStyle/>
          <a:p>
            <a:pPr algn="ctr"/>
            <a:r>
              <a:rPr lang="en-US" sz="3200" dirty="0">
                <a:latin typeface="Times New Roman" panose="02020603050405020304" pitchFamily="18" charset="0"/>
                <a:cs typeface="Times New Roman" panose="02020603050405020304" pitchFamily="18" charset="0"/>
              </a:rPr>
              <a:t>Motivation: Limitations of Audio Analytics Models Before CLAP</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50D93E-4457-8A06-D2BF-33AED3FDF721}"/>
              </a:ext>
            </a:extLst>
          </p:cNvPr>
          <p:cNvSpPr txBox="1"/>
          <p:nvPr/>
        </p:nvSpPr>
        <p:spPr>
          <a:xfrm>
            <a:off x="1494366" y="1507068"/>
            <a:ext cx="9203267"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j-lt"/>
              </a:rPr>
              <a:t>Traditional Audio Analytics Models:</a:t>
            </a:r>
          </a:p>
          <a:p>
            <a:pPr marL="742950" lvl="1" indent="-285750">
              <a:buFont typeface="Arial" panose="020B0604020202020204" pitchFamily="34" charset="0"/>
              <a:buChar char="•"/>
            </a:pPr>
            <a:r>
              <a:rPr lang="en-US" dirty="0">
                <a:latin typeface="+mj-lt"/>
              </a:rPr>
              <a:t>Trained with a supervised learning approach, associating audio recordings to predefined class labels for specific tasks (e.g., Sound Event Classification, Acoustic Scene Classification)</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Limitations:</a:t>
            </a:r>
          </a:p>
          <a:p>
            <a:pPr marL="742950" lvl="1" indent="-285750">
              <a:buFont typeface="Arial" panose="020B0604020202020204" pitchFamily="34" charset="0"/>
              <a:buChar char="•"/>
            </a:pPr>
            <a:r>
              <a:rPr lang="en-US" dirty="0">
                <a:latin typeface="+mj-lt"/>
              </a:rPr>
              <a:t>Can only predict specific categories they were trained on</a:t>
            </a:r>
          </a:p>
          <a:p>
            <a:pPr marL="742950" lvl="1" indent="-285750">
              <a:buFont typeface="Arial" panose="020B0604020202020204" pitchFamily="34" charset="0"/>
              <a:buChar char="•"/>
            </a:pPr>
            <a:r>
              <a:rPr lang="en-US" dirty="0">
                <a:latin typeface="+mj-lt"/>
              </a:rPr>
              <a:t>Lack flexibility to predict unseen classes</a:t>
            </a:r>
          </a:p>
          <a:p>
            <a:pPr marL="742950" lvl="1" indent="-285750">
              <a:buFont typeface="Arial" panose="020B0604020202020204" pitchFamily="34" charset="0"/>
              <a:buChar char="•"/>
            </a:pPr>
            <a:r>
              <a:rPr lang="en-US" dirty="0">
                <a:latin typeface="+mj-lt"/>
              </a:rPr>
              <a:t>Require labeled audio data, which is resource-intensive and time-consuming to obtain</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Need for Flexibility and Generalization:</a:t>
            </a:r>
          </a:p>
          <a:p>
            <a:pPr marL="742950" lvl="1" indent="-285750">
              <a:buFont typeface="Arial" panose="020B0604020202020204" pitchFamily="34" charset="0"/>
              <a:buChar char="•"/>
            </a:pPr>
            <a:r>
              <a:rPr lang="en-US" b="1" dirty="0">
                <a:latin typeface="+mj-lt"/>
              </a:rPr>
              <a:t>Human Auditory System:</a:t>
            </a:r>
            <a:r>
              <a:rPr lang="en-US" dirty="0">
                <a:latin typeface="+mj-lt"/>
              </a:rPr>
              <a:t> Capable of interpreting a wide range of sounds and meanings in various contexts without predefined categories</a:t>
            </a:r>
          </a:p>
          <a:p>
            <a:pPr marL="742950" lvl="1" indent="-285750">
              <a:buFont typeface="Arial" panose="020B0604020202020204" pitchFamily="34" charset="0"/>
              <a:buChar char="•"/>
            </a:pPr>
            <a:r>
              <a:rPr lang="en-US" b="1" dirty="0">
                <a:latin typeface="+mj-lt"/>
              </a:rPr>
              <a:t>Goal:</a:t>
            </a:r>
            <a:r>
              <a:rPr lang="en-US" dirty="0">
                <a:latin typeface="+mj-lt"/>
              </a:rPr>
              <a:t> Develop models that can predict any audio class on-the-fly without requiring additional training, thus enabling Zero-Shot learning</a:t>
            </a:r>
            <a:endParaRPr lang="en-IN" dirty="0">
              <a:latin typeface="+mj-lt"/>
            </a:endParaRPr>
          </a:p>
        </p:txBody>
      </p:sp>
    </p:spTree>
    <p:extLst>
      <p:ext uri="{BB962C8B-B14F-4D97-AF65-F5344CB8AC3E}">
        <p14:creationId xmlns:p14="http://schemas.microsoft.com/office/powerpoint/2010/main" val="202269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2FB7-A7BC-928D-6C33-8C854FF954C8}"/>
              </a:ext>
            </a:extLst>
          </p:cNvPr>
          <p:cNvSpPr>
            <a:spLocks noGrp="1"/>
          </p:cNvSpPr>
          <p:nvPr>
            <p:ph type="title"/>
          </p:nvPr>
        </p:nvSpPr>
        <p:spPr>
          <a:xfrm>
            <a:off x="973666" y="354728"/>
            <a:ext cx="10244667" cy="822139"/>
          </a:xfrm>
        </p:spPr>
        <p:txBody>
          <a:bodyPr>
            <a:normAutofit/>
          </a:bodyPr>
          <a:lstStyle/>
          <a:p>
            <a:pPr algn="ctr"/>
            <a:r>
              <a:rPr lang="en-US" sz="3200" dirty="0"/>
              <a:t>Exploring Natural Language Supervision for Audio Learning</a:t>
            </a:r>
            <a:endParaRPr lang="en-IN" sz="3200" dirty="0"/>
          </a:p>
        </p:txBody>
      </p:sp>
      <p:sp>
        <p:nvSpPr>
          <p:cNvPr id="3" name="TextBox 2">
            <a:extLst>
              <a:ext uri="{FF2B5EF4-FFF2-40B4-BE49-F238E27FC236}">
                <a16:creationId xmlns:a16="http://schemas.microsoft.com/office/drawing/2014/main" id="{14A6735E-80FF-97A3-15D6-8E401C4B7C7C}"/>
              </a:ext>
            </a:extLst>
          </p:cNvPr>
          <p:cNvSpPr txBox="1"/>
          <p:nvPr/>
        </p:nvSpPr>
        <p:spPr>
          <a:xfrm>
            <a:off x="1494366" y="1532468"/>
            <a:ext cx="9203267" cy="4384021"/>
          </a:xfrm>
          <a:prstGeom prst="rect">
            <a:avLst/>
          </a:prstGeom>
          <a:noFill/>
        </p:spPr>
        <p:txBody>
          <a:bodyPr wrap="square" rtlCol="0">
            <a:spAutoFit/>
          </a:bodyPr>
          <a:lstStyle/>
          <a:p>
            <a:pPr marL="285750" lvl="0" indent="-285750">
              <a:lnSpc>
                <a:spcPct val="107000"/>
              </a:lnSpc>
              <a:spcAft>
                <a:spcPts val="800"/>
              </a:spcAft>
              <a:buSzPct val="100000"/>
              <a:buFont typeface="Arial" panose="020B0604020202020204" pitchFamily="34" charset="0"/>
              <a:buChar char="•"/>
              <a:tabLst>
                <a:tab pos="457200" algn="l"/>
              </a:tabLst>
            </a:pPr>
            <a:r>
              <a:rPr lang="en-IN" sz="1600" b="1" kern="100" dirty="0">
                <a:effectLst/>
                <a:latin typeface="+mj-lt"/>
                <a:ea typeface="Calibri" panose="020F0502020204030204" pitchFamily="34" charset="0"/>
                <a:cs typeface="Times New Roman" panose="02020603050405020304" pitchFamily="18" charset="0"/>
              </a:rPr>
              <a:t>Current Self-Supervised Learning (SSL) Approaches</a:t>
            </a:r>
            <a:r>
              <a:rPr lang="en-IN" sz="1600" kern="100" dirty="0">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ct val="100000"/>
              <a:buFont typeface="Arial" panose="020B0604020202020204" pitchFamily="34" charset="0"/>
              <a:buChar char="•"/>
              <a:tabLst>
                <a:tab pos="457200" algn="l"/>
              </a:tabLst>
            </a:pPr>
            <a:r>
              <a:rPr lang="en-IN" sz="1600" kern="100" dirty="0">
                <a:effectLst/>
                <a:latin typeface="+mj-lt"/>
                <a:ea typeface="Calibri" panose="020F0502020204030204" pitchFamily="34" charset="0"/>
                <a:cs typeface="Times New Roman" panose="02020603050405020304" pitchFamily="18" charset="0"/>
              </a:rPr>
              <a:t>Pretrain models with unlabelled audio data, which avoids the constraints of labelled datasets.</a:t>
            </a:r>
          </a:p>
          <a:p>
            <a:pPr marL="742950" lvl="1" indent="-285750">
              <a:lnSpc>
                <a:spcPct val="107000"/>
              </a:lnSpc>
              <a:spcAft>
                <a:spcPts val="800"/>
              </a:spcAft>
              <a:buSzPct val="100000"/>
              <a:buFont typeface="Arial" panose="020B0604020202020204" pitchFamily="34" charset="0"/>
              <a:buChar char="•"/>
              <a:tabLst>
                <a:tab pos="457200" algn="l"/>
              </a:tabLst>
            </a:pPr>
            <a:r>
              <a:rPr lang="en-IN" sz="1600" kern="100" dirty="0">
                <a:effectLst/>
                <a:latin typeface="+mj-lt"/>
                <a:ea typeface="Calibri" panose="020F0502020204030204" pitchFamily="34" charset="0"/>
                <a:cs typeface="Times New Roman" panose="02020603050405020304" pitchFamily="18" charset="0"/>
              </a:rPr>
              <a:t>Exclude semantic knowledge from natural language, which limits understanding the contextual meaning of sounds.</a:t>
            </a:r>
          </a:p>
          <a:p>
            <a:pPr marL="285750" lvl="0" indent="-285750">
              <a:lnSpc>
                <a:spcPct val="107000"/>
              </a:lnSpc>
              <a:spcAft>
                <a:spcPts val="800"/>
              </a:spcAft>
              <a:buSzPct val="100000"/>
              <a:buFont typeface="Arial" panose="020B0604020202020204" pitchFamily="34" charset="0"/>
              <a:buChar char="•"/>
              <a:tabLst>
                <a:tab pos="457200" algn="l"/>
              </a:tabLst>
            </a:pPr>
            <a:r>
              <a:rPr lang="en-IN" sz="1600" b="1" kern="100" dirty="0">
                <a:effectLst/>
                <a:latin typeface="+mj-lt"/>
                <a:ea typeface="Calibri" panose="020F0502020204030204" pitchFamily="34" charset="0"/>
                <a:cs typeface="Times New Roman" panose="02020603050405020304" pitchFamily="18" charset="0"/>
              </a:rPr>
              <a:t>Advantage of Natural Language Supervision</a:t>
            </a:r>
            <a:r>
              <a:rPr lang="en-IN" sz="1600" kern="100" dirty="0">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ct val="100000"/>
              <a:buFont typeface="Arial" panose="020B0604020202020204" pitchFamily="34" charset="0"/>
              <a:buChar char="•"/>
              <a:tabLst>
                <a:tab pos="457200" algn="l"/>
              </a:tabLst>
            </a:pPr>
            <a:r>
              <a:rPr lang="en-IN" sz="1600" b="1" kern="100" dirty="0">
                <a:effectLst/>
                <a:latin typeface="+mj-lt"/>
                <a:ea typeface="Calibri" panose="020F0502020204030204" pitchFamily="34" charset="0"/>
                <a:cs typeface="Times New Roman" panose="02020603050405020304" pitchFamily="18" charset="0"/>
              </a:rPr>
              <a:t>Computer Vision Success</a:t>
            </a:r>
            <a:r>
              <a:rPr lang="en-IN" sz="1600" kern="100" dirty="0">
                <a:effectLst/>
                <a:latin typeface="+mj-lt"/>
                <a:ea typeface="Calibri" panose="020F0502020204030204" pitchFamily="34" charset="0"/>
                <a:cs typeface="Times New Roman" panose="02020603050405020304" pitchFamily="18" charset="0"/>
              </a:rPr>
              <a:t>: Models like CLIP and Florence learn image representations with natural language supervision, achieving high Zero-Shot performance across multiple tasks.</a:t>
            </a:r>
          </a:p>
          <a:p>
            <a:pPr marL="742950" lvl="1" indent="-285750">
              <a:lnSpc>
                <a:spcPct val="107000"/>
              </a:lnSpc>
              <a:spcAft>
                <a:spcPts val="800"/>
              </a:spcAft>
              <a:buSzPct val="100000"/>
              <a:buFont typeface="Arial" panose="020B0604020202020204" pitchFamily="34" charset="0"/>
              <a:buChar char="•"/>
              <a:tabLst>
                <a:tab pos="457200" algn="l"/>
              </a:tabLst>
            </a:pPr>
            <a:r>
              <a:rPr lang="en-IN" sz="1600" b="1" kern="100" dirty="0">
                <a:effectLst/>
                <a:latin typeface="+mj-lt"/>
                <a:ea typeface="Calibri" panose="020F0502020204030204" pitchFamily="34" charset="0"/>
                <a:cs typeface="Times New Roman" panose="02020603050405020304" pitchFamily="18" charset="0"/>
              </a:rPr>
              <a:t>Underexplored in Audio</a:t>
            </a:r>
            <a:r>
              <a:rPr lang="en-IN" sz="1600" kern="100" dirty="0">
                <a:effectLst/>
                <a:latin typeface="+mj-lt"/>
                <a:ea typeface="Calibri" panose="020F0502020204030204" pitchFamily="34" charset="0"/>
                <a:cs typeface="Times New Roman" panose="02020603050405020304" pitchFamily="18" charset="0"/>
              </a:rPr>
              <a:t>: Applying natural language supervision to audio could enable flexible class prediction and generalization to multiple downstream tasks.</a:t>
            </a:r>
          </a:p>
          <a:p>
            <a:pPr marL="285750" lvl="0" indent="-285750">
              <a:lnSpc>
                <a:spcPct val="107000"/>
              </a:lnSpc>
              <a:spcAft>
                <a:spcPts val="800"/>
              </a:spcAft>
              <a:buSzPct val="100000"/>
              <a:buFont typeface="Arial" panose="020B0604020202020204" pitchFamily="34" charset="0"/>
              <a:buChar char="•"/>
              <a:tabLst>
                <a:tab pos="457200" algn="l"/>
              </a:tabLst>
            </a:pPr>
            <a:r>
              <a:rPr lang="en-IN" sz="1600" b="1" kern="100" dirty="0">
                <a:effectLst/>
                <a:latin typeface="+mj-lt"/>
                <a:ea typeface="Calibri" panose="020F0502020204030204" pitchFamily="34" charset="0"/>
                <a:cs typeface="Times New Roman" panose="02020603050405020304" pitchFamily="18" charset="0"/>
              </a:rPr>
              <a:t>Proposed Solution: Contrastive Language-Audio Pretraining (CLAP)</a:t>
            </a:r>
            <a:r>
              <a:rPr lang="en-IN" sz="1600" kern="100" dirty="0">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ct val="100000"/>
              <a:buFont typeface="Arial" panose="020B0604020202020204" pitchFamily="34" charset="0"/>
              <a:buChar char="•"/>
              <a:tabLst>
                <a:tab pos="457200" algn="l"/>
              </a:tabLst>
            </a:pPr>
            <a:r>
              <a:rPr lang="en-IN" sz="1600" kern="100" dirty="0">
                <a:effectLst/>
                <a:latin typeface="+mj-lt"/>
                <a:ea typeface="Calibri" panose="020F0502020204030204" pitchFamily="34" charset="0"/>
                <a:cs typeface="Times New Roman" panose="02020603050405020304" pitchFamily="18" charset="0"/>
              </a:rPr>
              <a:t>Learn audio concepts using natural language descriptions to create a joint multimodal space.</a:t>
            </a:r>
          </a:p>
          <a:p>
            <a:pPr marL="742950" lvl="1" indent="-285750">
              <a:lnSpc>
                <a:spcPct val="107000"/>
              </a:lnSpc>
              <a:spcAft>
                <a:spcPts val="800"/>
              </a:spcAft>
              <a:buSzPct val="100000"/>
              <a:buFont typeface="Arial" panose="020B0604020202020204" pitchFamily="34" charset="0"/>
              <a:buChar char="•"/>
              <a:tabLst>
                <a:tab pos="457200" algn="l"/>
              </a:tabLst>
            </a:pPr>
            <a:r>
              <a:rPr lang="en-IN" sz="1600" kern="100" dirty="0">
                <a:effectLst/>
                <a:latin typeface="+mj-lt"/>
                <a:ea typeface="Calibri" panose="020F0502020204030204" pitchFamily="34" charset="0"/>
                <a:cs typeface="Times New Roman" panose="02020603050405020304" pitchFamily="18" charset="0"/>
              </a:rPr>
              <a:t>Enables Zero-Shot predictions, thus removing the need for predefined categories and allowing more generalized and flexible audio analysis.</a:t>
            </a:r>
          </a:p>
        </p:txBody>
      </p:sp>
    </p:spTree>
    <p:extLst>
      <p:ext uri="{BB962C8B-B14F-4D97-AF65-F5344CB8AC3E}">
        <p14:creationId xmlns:p14="http://schemas.microsoft.com/office/powerpoint/2010/main" val="149709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CB7F-3BFB-6875-4362-0D7CCDCF9B25}"/>
              </a:ext>
            </a:extLst>
          </p:cNvPr>
          <p:cNvSpPr>
            <a:spLocks noGrp="1"/>
          </p:cNvSpPr>
          <p:nvPr>
            <p:ph type="title"/>
          </p:nvPr>
        </p:nvSpPr>
        <p:spPr>
          <a:xfrm>
            <a:off x="1066800" y="312394"/>
            <a:ext cx="10058400" cy="830606"/>
          </a:xfrm>
        </p:spPr>
        <p:txBody>
          <a:bodyPr>
            <a:normAutofit/>
          </a:bodyPr>
          <a:lstStyle/>
          <a:p>
            <a:pPr algn="ctr"/>
            <a:r>
              <a:rPr lang="en-US" sz="4000" dirty="0"/>
              <a:t>Brief </a:t>
            </a:r>
            <a:r>
              <a:rPr lang="en-IN" sz="4000" dirty="0"/>
              <a:t>Introduction to Contrastive Learning</a:t>
            </a:r>
          </a:p>
        </p:txBody>
      </p:sp>
      <p:sp>
        <p:nvSpPr>
          <p:cNvPr id="3" name="TextBox 2">
            <a:extLst>
              <a:ext uri="{FF2B5EF4-FFF2-40B4-BE49-F238E27FC236}">
                <a16:creationId xmlns:a16="http://schemas.microsoft.com/office/drawing/2014/main" id="{8BC4C4E6-85E8-41C0-0963-8EFDE56A38C5}"/>
              </a:ext>
            </a:extLst>
          </p:cNvPr>
          <p:cNvSpPr txBox="1"/>
          <p:nvPr/>
        </p:nvSpPr>
        <p:spPr>
          <a:xfrm>
            <a:off x="745067" y="1413934"/>
            <a:ext cx="6256866" cy="477053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mj-lt"/>
              </a:rPr>
              <a:t>What is Contrastive Learning?</a:t>
            </a:r>
          </a:p>
          <a:p>
            <a:pPr marL="742950" lvl="1" indent="-285750">
              <a:buFont typeface="Arial" panose="020B0604020202020204" pitchFamily="34" charset="0"/>
              <a:buChar char="•"/>
            </a:pPr>
            <a:r>
              <a:rPr lang="en-US" sz="1600" dirty="0">
                <a:latin typeface="+mj-lt"/>
              </a:rPr>
              <a:t>A self-supervised learning technique where models learn to differentiate between similar and dissimilar data points.</a:t>
            </a:r>
          </a:p>
          <a:p>
            <a:pPr marL="742950" lvl="1" indent="-285750">
              <a:buFont typeface="Arial" panose="020B0604020202020204" pitchFamily="34" charset="0"/>
              <a:buChar char="•"/>
            </a:pPr>
            <a:r>
              <a:rPr lang="en-US" sz="1600" b="1" dirty="0">
                <a:latin typeface="+mj-lt"/>
              </a:rPr>
              <a:t>Goal:</a:t>
            </a:r>
            <a:r>
              <a:rPr lang="en-US" sz="1600" dirty="0">
                <a:latin typeface="+mj-lt"/>
              </a:rPr>
              <a:t> Bring semantically similar data points closer in the feature space and push dissimilar points apart.</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b="1" dirty="0">
                <a:latin typeface="+mj-lt"/>
              </a:rPr>
              <a:t>Key Components:</a:t>
            </a:r>
          </a:p>
          <a:p>
            <a:pPr marL="742950" lvl="1" indent="-285750">
              <a:buFont typeface="Arial" panose="020B0604020202020204" pitchFamily="34" charset="0"/>
              <a:buChar char="•"/>
            </a:pPr>
            <a:r>
              <a:rPr lang="en-US" sz="1600" b="1" dirty="0">
                <a:latin typeface="+mj-lt"/>
              </a:rPr>
              <a:t>Encoders:</a:t>
            </a:r>
            <a:r>
              <a:rPr lang="en-US" sz="1600" dirty="0">
                <a:latin typeface="+mj-lt"/>
              </a:rPr>
              <a:t> Neural networks that convert input data (e.g., audio, text) into a high-dimensional vector representation.</a:t>
            </a:r>
          </a:p>
          <a:p>
            <a:pPr marL="742950" lvl="1" indent="-285750">
              <a:buFont typeface="Arial" panose="020B0604020202020204" pitchFamily="34" charset="0"/>
              <a:buChar char="•"/>
            </a:pPr>
            <a:r>
              <a:rPr lang="en-US" sz="1600" b="1" dirty="0">
                <a:latin typeface="+mj-lt"/>
              </a:rPr>
              <a:t>Contrastive Loss:</a:t>
            </a:r>
            <a:r>
              <a:rPr lang="en-US" sz="1600" dirty="0">
                <a:latin typeface="+mj-lt"/>
              </a:rPr>
              <a:t> A function that minimizes the distance between positive pairs (similar samples) and maximizes the distance between negative pairs (dissimilar samples).</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b="1" dirty="0">
                <a:latin typeface="+mj-lt"/>
              </a:rPr>
              <a:t>Applications in Multimodal Learning:</a:t>
            </a:r>
          </a:p>
          <a:p>
            <a:pPr marL="742950" lvl="1" indent="-285750">
              <a:buFont typeface="Arial" panose="020B0604020202020204" pitchFamily="34" charset="0"/>
              <a:buChar char="•"/>
            </a:pPr>
            <a:r>
              <a:rPr lang="en-US" sz="1600" dirty="0">
                <a:latin typeface="+mj-lt"/>
              </a:rPr>
              <a:t>Used to align different modalities, such as text and images in CLIP or text and audio in CLAP, into a shared feature space.</a:t>
            </a:r>
          </a:p>
          <a:p>
            <a:pPr marL="742950" lvl="1" indent="-285750">
              <a:buFont typeface="Arial" panose="020B0604020202020204" pitchFamily="34" charset="0"/>
              <a:buChar char="•"/>
            </a:pPr>
            <a:r>
              <a:rPr lang="en-US" sz="1600" dirty="0">
                <a:latin typeface="+mj-lt"/>
              </a:rPr>
              <a:t>Enables models to generalize across tasks and perform Zero-Shot learning by finding the most semantically relevant matches in the feature space.</a:t>
            </a:r>
          </a:p>
        </p:txBody>
      </p:sp>
      <p:pic>
        <p:nvPicPr>
          <p:cNvPr id="3074" name="Picture 2" descr="The Beginner's Guide to Contrastive Learning">
            <a:extLst>
              <a:ext uri="{FF2B5EF4-FFF2-40B4-BE49-F238E27FC236}">
                <a16:creationId xmlns:a16="http://schemas.microsoft.com/office/drawing/2014/main" id="{EBCB4CA2-191A-BDEC-4EA9-AFEA3F59B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824" y="1916280"/>
            <a:ext cx="4728346" cy="346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DC0258-35FC-1F6B-2A75-537B72036B51}"/>
              </a:ext>
            </a:extLst>
          </p:cNvPr>
          <p:cNvSpPr txBox="1"/>
          <p:nvPr/>
        </p:nvSpPr>
        <p:spPr>
          <a:xfrm>
            <a:off x="7993653" y="3234481"/>
            <a:ext cx="572377" cy="830997"/>
          </a:xfrm>
          <a:prstGeom prst="rect">
            <a:avLst/>
          </a:prstGeom>
          <a:noFill/>
        </p:spPr>
        <p:txBody>
          <a:bodyPr wrap="square" rtlCol="0">
            <a:spAutoFit/>
          </a:bodyPr>
          <a:lstStyle/>
          <a:p>
            <a:r>
              <a:rPr lang="en-US" sz="600" dirty="0">
                <a:latin typeface="+mj-lt"/>
              </a:rPr>
              <a:t>Minimize the distance between the embeddings of these two data points in the vector space</a:t>
            </a:r>
            <a:endParaRPr lang="en-IN" sz="600" dirty="0">
              <a:latin typeface="+mj-lt"/>
            </a:endParaRPr>
          </a:p>
        </p:txBody>
      </p:sp>
      <p:sp>
        <p:nvSpPr>
          <p:cNvPr id="5" name="TextBox 4">
            <a:extLst>
              <a:ext uri="{FF2B5EF4-FFF2-40B4-BE49-F238E27FC236}">
                <a16:creationId xmlns:a16="http://schemas.microsoft.com/office/drawing/2014/main" id="{681B4873-9A53-6CCE-3C3D-374F8A3B463F}"/>
              </a:ext>
            </a:extLst>
          </p:cNvPr>
          <p:cNvSpPr txBox="1"/>
          <p:nvPr/>
        </p:nvSpPr>
        <p:spPr>
          <a:xfrm>
            <a:off x="9013782" y="4447931"/>
            <a:ext cx="894430" cy="553998"/>
          </a:xfrm>
          <a:prstGeom prst="rect">
            <a:avLst/>
          </a:prstGeom>
          <a:noFill/>
        </p:spPr>
        <p:txBody>
          <a:bodyPr wrap="square" rtlCol="0">
            <a:spAutoFit/>
          </a:bodyPr>
          <a:lstStyle/>
          <a:p>
            <a:pPr algn="ctr"/>
            <a:r>
              <a:rPr lang="en-US" sz="600" dirty="0">
                <a:latin typeface="+mj-lt"/>
              </a:rPr>
              <a:t>Maximize the distance between the embeddings of these two data points in the vector space</a:t>
            </a:r>
            <a:endParaRPr lang="en-IN" sz="600" dirty="0">
              <a:latin typeface="+mj-lt"/>
            </a:endParaRPr>
          </a:p>
        </p:txBody>
      </p:sp>
    </p:spTree>
    <p:extLst>
      <p:ext uri="{BB962C8B-B14F-4D97-AF65-F5344CB8AC3E}">
        <p14:creationId xmlns:p14="http://schemas.microsoft.com/office/powerpoint/2010/main" val="426928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01A9-18A0-3234-A4EA-FDB02AA15A1F}"/>
              </a:ext>
            </a:extLst>
          </p:cNvPr>
          <p:cNvSpPr>
            <a:spLocks noGrp="1"/>
          </p:cNvSpPr>
          <p:nvPr>
            <p:ph type="title"/>
          </p:nvPr>
        </p:nvSpPr>
        <p:spPr>
          <a:xfrm>
            <a:off x="1062567" y="286674"/>
            <a:ext cx="10058400" cy="661593"/>
          </a:xfrm>
        </p:spPr>
        <p:txBody>
          <a:bodyPr>
            <a:normAutofit/>
          </a:bodyPr>
          <a:lstStyle/>
          <a:p>
            <a:pPr algn="ctr"/>
            <a:r>
              <a:rPr lang="en-US" sz="4000" dirty="0"/>
              <a:t>Brief </a:t>
            </a:r>
            <a:r>
              <a:rPr lang="en-IN" sz="4000" dirty="0"/>
              <a:t>Introduction to Self-Supervised Learning</a:t>
            </a:r>
          </a:p>
        </p:txBody>
      </p:sp>
      <p:graphicFrame>
        <p:nvGraphicFramePr>
          <p:cNvPr id="4" name="Table 3">
            <a:extLst>
              <a:ext uri="{FF2B5EF4-FFF2-40B4-BE49-F238E27FC236}">
                <a16:creationId xmlns:a16="http://schemas.microsoft.com/office/drawing/2014/main" id="{B618383B-1430-F4E9-0820-83963C51105C}"/>
              </a:ext>
            </a:extLst>
          </p:cNvPr>
          <p:cNvGraphicFramePr>
            <a:graphicFrameLocks noGrp="1"/>
          </p:cNvGraphicFramePr>
          <p:nvPr>
            <p:extLst>
              <p:ext uri="{D42A27DB-BD31-4B8C-83A1-F6EECF244321}">
                <p14:modId xmlns:p14="http://schemas.microsoft.com/office/powerpoint/2010/main" val="4063060256"/>
              </p:ext>
            </p:extLst>
          </p:nvPr>
        </p:nvGraphicFramePr>
        <p:xfrm>
          <a:off x="685800" y="1032933"/>
          <a:ext cx="10811934" cy="5563723"/>
        </p:xfrm>
        <a:graphic>
          <a:graphicData uri="http://schemas.openxmlformats.org/drawingml/2006/table">
            <a:tbl>
              <a:tblPr firstRow="1" bandRow="1">
                <a:tableStyleId>{2D5ABB26-0587-4C30-8999-92F81FD0307C}</a:tableStyleId>
              </a:tblPr>
              <a:tblGrid>
                <a:gridCol w="5405967">
                  <a:extLst>
                    <a:ext uri="{9D8B030D-6E8A-4147-A177-3AD203B41FA5}">
                      <a16:colId xmlns:a16="http://schemas.microsoft.com/office/drawing/2014/main" val="3149303932"/>
                    </a:ext>
                  </a:extLst>
                </a:gridCol>
                <a:gridCol w="5405967">
                  <a:extLst>
                    <a:ext uri="{9D8B030D-6E8A-4147-A177-3AD203B41FA5}">
                      <a16:colId xmlns:a16="http://schemas.microsoft.com/office/drawing/2014/main" val="3227443393"/>
                    </a:ext>
                  </a:extLst>
                </a:gridCol>
              </a:tblGrid>
              <a:tr h="2017351">
                <a:tc>
                  <a:txBody>
                    <a:bodyPr/>
                    <a:lstStyle/>
                    <a:p>
                      <a:pPr rtl="0" eaLnBrk="1" latinLnBrk="0" hangingPunct="1"/>
                      <a:r>
                        <a:rPr lang="en-IN" sz="1200" b="1" kern="1200" dirty="0">
                          <a:solidFill>
                            <a:schemeClr val="tx1"/>
                          </a:solidFill>
                          <a:effectLst/>
                          <a:latin typeface="+mj-lt"/>
                          <a:ea typeface="+mn-ea"/>
                          <a:cs typeface="+mn-cs"/>
                        </a:rPr>
                        <a:t>What is Self-Supervised Learning?</a:t>
                      </a:r>
                      <a:endParaRPr lang="en-IN" sz="1200" dirty="0">
                        <a:effectLst/>
                        <a:latin typeface="+mj-lt"/>
                      </a:endParaRPr>
                    </a:p>
                    <a:p>
                      <a:pPr marL="285750" indent="-285750" rtl="0" eaLnBrk="1" latinLnBrk="0" hangingPunct="1">
                        <a:buFont typeface="Arial" panose="020B0604020202020204" pitchFamily="34" charset="0"/>
                        <a:buChar char="•"/>
                      </a:pPr>
                      <a:r>
                        <a:rPr lang="en-IN" sz="1200" kern="1200" dirty="0">
                          <a:solidFill>
                            <a:schemeClr val="tx1"/>
                          </a:solidFill>
                          <a:effectLst/>
                          <a:latin typeface="+mj-lt"/>
                          <a:ea typeface="+mn-ea"/>
                          <a:cs typeface="+mn-cs"/>
                        </a:rPr>
                        <a:t>A learning paradigm that leverages the data itself to generate supervisory signals, avoiding the need for manually labelled datasets.</a:t>
                      </a:r>
                      <a:endParaRPr lang="en-IN" sz="1200" dirty="0">
                        <a:effectLst/>
                        <a:latin typeface="+mj-lt"/>
                      </a:endParaRPr>
                    </a:p>
                    <a:p>
                      <a:pPr rtl="0" eaLnBrk="1" latinLnBrk="0" hangingPunct="1"/>
                      <a:r>
                        <a:rPr lang="en-IN" sz="1200" b="1" kern="1200" dirty="0">
                          <a:solidFill>
                            <a:schemeClr val="tx1"/>
                          </a:solidFill>
                          <a:effectLst/>
                          <a:latin typeface="+mj-lt"/>
                          <a:ea typeface="+mn-ea"/>
                          <a:cs typeface="+mn-cs"/>
                        </a:rPr>
                        <a:t>Types of Pretext Tasks</a:t>
                      </a:r>
                      <a:r>
                        <a:rPr lang="en-IN" sz="1200" kern="1200" dirty="0">
                          <a:solidFill>
                            <a:schemeClr val="tx1"/>
                          </a:solidFill>
                          <a:effectLst/>
                          <a:latin typeface="+mj-lt"/>
                          <a:ea typeface="+mn-ea"/>
                          <a:cs typeface="+mn-cs"/>
                        </a:rPr>
                        <a:t>:</a:t>
                      </a:r>
                      <a:endParaRPr lang="en-IN" sz="1200" dirty="0">
                        <a:effectLst/>
                        <a:latin typeface="+mj-lt"/>
                      </a:endParaRPr>
                    </a:p>
                    <a:p>
                      <a:pPr marL="285750" indent="-285750" rtl="0" eaLnBrk="1" latinLnBrk="0" hangingPunct="1">
                        <a:buFont typeface="Arial" panose="020B0604020202020204" pitchFamily="34" charset="0"/>
                        <a:buChar char="•"/>
                      </a:pPr>
                      <a:r>
                        <a:rPr lang="en-IN" sz="1200" kern="1200" dirty="0">
                          <a:solidFill>
                            <a:schemeClr val="tx1"/>
                          </a:solidFill>
                          <a:effectLst/>
                          <a:latin typeface="+mj-lt"/>
                          <a:ea typeface="+mn-ea"/>
                          <a:cs typeface="+mn-cs"/>
                        </a:rPr>
                        <a:t>Predicting missing parts of the input (e.g., masked language modelling in NLP)</a:t>
                      </a:r>
                    </a:p>
                    <a:p>
                      <a:pPr marL="285750" indent="-285750" rtl="0" eaLnBrk="1" latinLnBrk="0" hangingPunct="1">
                        <a:buFont typeface="Arial" panose="020B0604020202020204" pitchFamily="34" charset="0"/>
                        <a:buChar char="•"/>
                      </a:pPr>
                      <a:r>
                        <a:rPr lang="en-IN" sz="1200" kern="1200" dirty="0">
                          <a:solidFill>
                            <a:schemeClr val="tx1"/>
                          </a:solidFill>
                          <a:effectLst/>
                          <a:latin typeface="+mj-lt"/>
                          <a:ea typeface="+mn-ea"/>
                          <a:cs typeface="+mn-cs"/>
                        </a:rPr>
                        <a:t>Temporal order prediction in video/audio data.</a:t>
                      </a:r>
                      <a:endParaRPr lang="en-IN" sz="1200" dirty="0">
                        <a:effectLst/>
                        <a:latin typeface="+mj-lt"/>
                      </a:endParaRPr>
                    </a:p>
                    <a:p>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dpi="0" rotWithShape="1">
                      <a:blip r:embed="rId2"/>
                      <a:srcRect/>
                      <a:stretch>
                        <a:fillRect l="10000" b="10000"/>
                      </a:stretch>
                    </a:blipFill>
                  </a:tcPr>
                </a:tc>
                <a:extLst>
                  <a:ext uri="{0D108BD9-81ED-4DB2-BD59-A6C34878D82A}">
                    <a16:rowId xmlns:a16="http://schemas.microsoft.com/office/drawing/2014/main" val="3976607316"/>
                  </a:ext>
                </a:extLst>
              </a:tr>
              <a:tr h="3546372">
                <a:tc>
                  <a:txBody>
                    <a:bodyPr/>
                    <a:lstStyle/>
                    <a:p>
                      <a:pPr rtl="0" eaLnBrk="1" latinLnBrk="0" hangingPunct="1"/>
                      <a:r>
                        <a:rPr lang="en-IN" sz="1200" b="1" kern="1200" dirty="0">
                          <a:solidFill>
                            <a:schemeClr val="tx1"/>
                          </a:solidFill>
                          <a:effectLst/>
                          <a:latin typeface="+mj-lt"/>
                          <a:ea typeface="+mn-ea"/>
                          <a:cs typeface="+mn-cs"/>
                        </a:rPr>
                        <a:t>Advantages</a:t>
                      </a:r>
                      <a:r>
                        <a:rPr lang="en-IN" sz="1200" kern="1200" dirty="0">
                          <a:solidFill>
                            <a:schemeClr val="tx1"/>
                          </a:solidFill>
                          <a:effectLst/>
                          <a:latin typeface="+mj-lt"/>
                          <a:ea typeface="+mn-ea"/>
                          <a:cs typeface="+mn-cs"/>
                        </a:rPr>
                        <a:t>:</a:t>
                      </a:r>
                    </a:p>
                    <a:p>
                      <a:pPr marL="285750" indent="-285750" rtl="0" eaLnBrk="1" latinLnBrk="0" hangingPunct="1">
                        <a:buFont typeface="Arial" panose="020B0604020202020204" pitchFamily="34" charset="0"/>
                        <a:buChar char="•"/>
                      </a:pPr>
                      <a:r>
                        <a:rPr lang="en-US" sz="1200" b="1" kern="1200" dirty="0">
                          <a:solidFill>
                            <a:schemeClr val="tx1"/>
                          </a:solidFill>
                          <a:effectLst/>
                          <a:latin typeface="+mj-lt"/>
                          <a:ea typeface="+mn-ea"/>
                          <a:cs typeface="+mn-cs"/>
                        </a:rPr>
                        <a:t>Limitations of Supervised and Reinforcement Learning:</a:t>
                      </a:r>
                      <a:r>
                        <a:rPr lang="en-US" sz="1200" b="0" kern="1200" dirty="0">
                          <a:solidFill>
                            <a:schemeClr val="tx1"/>
                          </a:solidFill>
                          <a:effectLst/>
                          <a:latin typeface="+mj-lt"/>
                          <a:ea typeface="+mn-ea"/>
                          <a:cs typeface="+mn-cs"/>
                        </a:rPr>
                        <a:t> Supervised Learning relies on human-annotated labels to train models, allowing computers to mimic human decision-making based on labeled examples. However, labeling large datasets is often impractical. Reinforcement Learning offers an alternative by rewarding or penalizing model predictions, but it also becomes infeasible in many practical scenarios due to the need for ongoing interaction and feedback.</a:t>
                      </a:r>
                    </a:p>
                    <a:p>
                      <a:pPr marL="285750" indent="-285750" rtl="0" eaLnBrk="1" latinLnBrk="0" hangingPunct="1">
                        <a:buFont typeface="Arial" panose="020B0604020202020204" pitchFamily="34" charset="0"/>
                        <a:buChar char="•"/>
                      </a:pPr>
                      <a:r>
                        <a:rPr lang="en-US" sz="1200" b="1" kern="1200" dirty="0">
                          <a:solidFill>
                            <a:schemeClr val="tx1"/>
                          </a:solidFill>
                          <a:effectLst/>
                          <a:latin typeface="+mj-lt"/>
                          <a:ea typeface="+mn-ea"/>
                          <a:cs typeface="+mn-cs"/>
                        </a:rPr>
                        <a:t>Self-Supervised Learning (SSL) as an Alternative:</a:t>
                      </a:r>
                      <a:r>
                        <a:rPr lang="en-US" sz="1200" b="0" kern="1200" dirty="0">
                          <a:solidFill>
                            <a:schemeClr val="tx1"/>
                          </a:solidFill>
                          <a:effectLst/>
                          <a:latin typeface="+mj-lt"/>
                          <a:ea typeface="+mn-ea"/>
                          <a:cs typeface="+mn-cs"/>
                        </a:rPr>
                        <a:t> SSL provides a different approach by enabling machines to independently generate and validate labels, similar to human cognitive processes. In SSL, the model autonomously determines the reliability of the labels it generates and uses this feedback to adjust its weights in subsequent iterations, reducing the need for human involvement in the AI training process. It </a:t>
                      </a:r>
                      <a:r>
                        <a:rPr lang="en-IN" sz="1200" b="1" kern="1200" dirty="0">
                          <a:solidFill>
                            <a:schemeClr val="tx1"/>
                          </a:solidFill>
                          <a:effectLst/>
                          <a:latin typeface="+mj-lt"/>
                          <a:ea typeface="+mn-ea"/>
                          <a:cs typeface="+mn-cs"/>
                        </a:rPr>
                        <a:t>utilizes vast amounts of unlabelled data</a:t>
                      </a:r>
                      <a:r>
                        <a:rPr lang="en-IN" sz="1200" b="0" kern="1200" dirty="0">
                          <a:solidFill>
                            <a:schemeClr val="tx1"/>
                          </a:solidFill>
                          <a:effectLst/>
                          <a:latin typeface="+mj-lt"/>
                          <a:ea typeface="+mn-ea"/>
                          <a:cs typeface="+mn-cs"/>
                        </a:rPr>
                        <a:t>, which is more abundant than labelled data, while also </a:t>
                      </a:r>
                      <a:r>
                        <a:rPr lang="en-IN" sz="1200" b="1" kern="1200" dirty="0">
                          <a:solidFill>
                            <a:schemeClr val="tx1"/>
                          </a:solidFill>
                          <a:effectLst/>
                          <a:latin typeface="+mj-lt"/>
                          <a:ea typeface="+mn-ea"/>
                          <a:cs typeface="+mn-cs"/>
                        </a:rPr>
                        <a:t>learning rich, generalizable feature representations </a:t>
                      </a:r>
                      <a:r>
                        <a:rPr lang="en-IN" sz="1200" b="0" kern="1200" dirty="0">
                          <a:solidFill>
                            <a:schemeClr val="tx1"/>
                          </a:solidFill>
                          <a:effectLst/>
                          <a:latin typeface="+mj-lt"/>
                          <a:ea typeface="+mn-ea"/>
                          <a:cs typeface="+mn-cs"/>
                        </a:rPr>
                        <a:t>that can be fine-tuned for various downstream tasks with minimal labelled data</a:t>
                      </a:r>
                    </a:p>
                    <a:p>
                      <a:pPr marL="285750" indent="-285750" rtl="0" eaLnBrk="1" latinLnBrk="0" hangingPunct="1">
                        <a:buFont typeface="Arial" panose="020B0604020202020204" pitchFamily="34" charset="0"/>
                        <a:buChar char="•"/>
                      </a:pPr>
                      <a:endParaRPr lang="en-IN" sz="1300" kern="1200" dirty="0">
                        <a:solidFill>
                          <a:schemeClr val="tx1"/>
                        </a:solidFill>
                        <a:effectLst/>
                        <a:latin typeface="+mj-lt"/>
                        <a:ea typeface="+mn-ea"/>
                        <a:cs typeface="+mn-cs"/>
                      </a:endParaRPr>
                    </a:p>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rtl="0" eaLnBrk="1" latinLnBrk="0" hangingPunct="1"/>
                      <a:r>
                        <a:rPr lang="en-IN" sz="1300" b="1" kern="1200" dirty="0">
                          <a:solidFill>
                            <a:schemeClr val="tx1"/>
                          </a:solidFill>
                          <a:effectLst/>
                          <a:latin typeface="+mj-lt"/>
                          <a:ea typeface="+mn-ea"/>
                          <a:cs typeface="+mn-cs"/>
                        </a:rPr>
                        <a:t>Disadvantages:</a:t>
                      </a:r>
                      <a:endParaRPr lang="en-IN" sz="1300" kern="1200" dirty="0">
                        <a:solidFill>
                          <a:schemeClr val="tx1"/>
                        </a:solidFill>
                        <a:effectLst/>
                        <a:latin typeface="+mj-lt"/>
                        <a:ea typeface="+mn-ea"/>
                        <a:cs typeface="+mn-cs"/>
                      </a:endParaRPr>
                    </a:p>
                    <a:p>
                      <a:pPr marL="285750" indent="-285750" rtl="0" eaLnBrk="1" latinLnBrk="0" hangingPunct="1">
                        <a:buFont typeface="Arial" panose="020B0604020202020204" pitchFamily="34" charset="0"/>
                        <a:buChar char="•"/>
                      </a:pPr>
                      <a:r>
                        <a:rPr lang="en-US" sz="1300" b="1" kern="1200" dirty="0">
                          <a:solidFill>
                            <a:schemeClr val="tx1"/>
                          </a:solidFill>
                          <a:effectLst/>
                          <a:latin typeface="+mj-lt"/>
                          <a:ea typeface="+mn-ea"/>
                          <a:cs typeface="+mn-cs"/>
                        </a:rPr>
                        <a:t>High Computational Requirements:</a:t>
                      </a:r>
                      <a:r>
                        <a:rPr lang="en-US" sz="1300" kern="1200" dirty="0">
                          <a:solidFill>
                            <a:schemeClr val="tx1"/>
                          </a:solidFill>
                          <a:effectLst/>
                          <a:latin typeface="+mj-lt"/>
                          <a:ea typeface="+mn-ea"/>
                          <a:cs typeface="+mn-cs"/>
                        </a:rPr>
                        <a:t> Self-Supervised Learning (SSL) requires significant computational power as the model must both interpret unlabeled data and generate corresponding labels. This process is more demanding than supervised learning, where labeled examples with ground truths are provided. For instance, in contrastive learning (a type of SSL), training involves sampling multiple anchor-positive and anchor-negative pairs for each iteration, which slows down the training process.</a:t>
                      </a:r>
                      <a:endParaRPr lang="en-IN" sz="1300" kern="1200" dirty="0">
                        <a:solidFill>
                          <a:schemeClr val="tx1"/>
                        </a:solidFill>
                        <a:effectLst/>
                        <a:latin typeface="+mj-lt"/>
                        <a:ea typeface="+mn-ea"/>
                        <a:cs typeface="+mn-cs"/>
                      </a:endParaRPr>
                    </a:p>
                    <a:p>
                      <a:pPr marL="285750" indent="-285750" rtl="0" eaLnBrk="1" latinLnBrk="0" hangingPunct="1">
                        <a:buFont typeface="Arial" panose="020B0604020202020204" pitchFamily="34" charset="0"/>
                        <a:buChar char="•"/>
                      </a:pPr>
                      <a:r>
                        <a:rPr lang="en-US" sz="1300" b="1" kern="1200" dirty="0">
                          <a:solidFill>
                            <a:schemeClr val="tx1"/>
                          </a:solidFill>
                          <a:effectLst/>
                          <a:latin typeface="+mj-lt"/>
                          <a:ea typeface="+mn-ea"/>
                          <a:cs typeface="+mn-cs"/>
                        </a:rPr>
                        <a:t>Potential for Lower Accuracy:</a:t>
                      </a:r>
                      <a:r>
                        <a:rPr lang="en-US" sz="1300" kern="1200" dirty="0">
                          <a:solidFill>
                            <a:schemeClr val="tx1"/>
                          </a:solidFill>
                          <a:effectLst/>
                          <a:latin typeface="+mj-lt"/>
                          <a:ea typeface="+mn-ea"/>
                          <a:cs typeface="+mn-cs"/>
                        </a:rPr>
                        <a:t> SSL models may have lower accuracy compared to supervised learning models because they generate their own labels without external validation. If the model makes a high-confidence incorrect prediction, it may reinforce the error without adjusting the weights properly, leading to persistent inaccuracies in the model's learning.</a:t>
                      </a:r>
                      <a:endParaRPr lang="en-IN" sz="1300" kern="1200" dirty="0">
                        <a:solidFill>
                          <a:schemeClr val="tx1"/>
                        </a:solidFill>
                        <a:effectLst/>
                        <a:latin typeface="+mj-lt"/>
                        <a:ea typeface="+mn-ea"/>
                        <a:cs typeface="+mn-cs"/>
                      </a:endParaRPr>
                    </a:p>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14420672"/>
                  </a:ext>
                </a:extLst>
              </a:tr>
            </a:tbl>
          </a:graphicData>
        </a:graphic>
      </p:graphicFrame>
      <p:sp>
        <p:nvSpPr>
          <p:cNvPr id="5" name="TextBox 4">
            <a:extLst>
              <a:ext uri="{FF2B5EF4-FFF2-40B4-BE49-F238E27FC236}">
                <a16:creationId xmlns:a16="http://schemas.microsoft.com/office/drawing/2014/main" id="{4ECECC0E-8EAB-10ED-F70B-42241728AFDD}"/>
              </a:ext>
            </a:extLst>
          </p:cNvPr>
          <p:cNvSpPr txBox="1"/>
          <p:nvPr/>
        </p:nvSpPr>
        <p:spPr>
          <a:xfrm>
            <a:off x="9948333" y="2153602"/>
            <a:ext cx="1701800" cy="784830"/>
          </a:xfrm>
          <a:prstGeom prst="rect">
            <a:avLst/>
          </a:prstGeom>
          <a:noFill/>
        </p:spPr>
        <p:txBody>
          <a:bodyPr wrap="square" rtlCol="0">
            <a:spAutoFit/>
          </a:bodyPr>
          <a:lstStyle/>
          <a:p>
            <a:pPr algn="ctr"/>
            <a:r>
              <a:rPr lang="en-US" sz="900" dirty="0">
                <a:latin typeface="+mj-lt"/>
              </a:rPr>
              <a:t>When the two inputs are similar to each other (two augmented versions of a dog image), the distance calculated should be small</a:t>
            </a:r>
            <a:endParaRPr lang="en-IN" sz="900" dirty="0">
              <a:latin typeface="+mj-lt"/>
            </a:endParaRPr>
          </a:p>
        </p:txBody>
      </p:sp>
    </p:spTree>
    <p:extLst>
      <p:ext uri="{BB962C8B-B14F-4D97-AF65-F5344CB8AC3E}">
        <p14:creationId xmlns:p14="http://schemas.microsoft.com/office/powerpoint/2010/main" val="139404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AA45-5A10-EAA3-FD60-5C8314E870AD}"/>
              </a:ext>
            </a:extLst>
          </p:cNvPr>
          <p:cNvSpPr>
            <a:spLocks noGrp="1"/>
          </p:cNvSpPr>
          <p:nvPr>
            <p:ph type="title"/>
          </p:nvPr>
        </p:nvSpPr>
        <p:spPr>
          <a:xfrm>
            <a:off x="880533" y="278527"/>
            <a:ext cx="10430933" cy="1220073"/>
          </a:xfrm>
        </p:spPr>
        <p:txBody>
          <a:bodyPr>
            <a:normAutofit/>
          </a:bodyPr>
          <a:lstStyle/>
          <a:p>
            <a:pPr algn="ctr"/>
            <a:r>
              <a:rPr lang="en-US" sz="3600" dirty="0"/>
              <a:t>Comparative Study: Contrastive Learning vs. Attention Mechanism</a:t>
            </a:r>
            <a:endParaRPr lang="en-IN" sz="3600" dirty="0"/>
          </a:p>
        </p:txBody>
      </p:sp>
      <p:graphicFrame>
        <p:nvGraphicFramePr>
          <p:cNvPr id="3" name="Table 2">
            <a:extLst>
              <a:ext uri="{FF2B5EF4-FFF2-40B4-BE49-F238E27FC236}">
                <a16:creationId xmlns:a16="http://schemas.microsoft.com/office/drawing/2014/main" id="{24899377-15E1-754F-290F-20487C4B695A}"/>
              </a:ext>
            </a:extLst>
          </p:cNvPr>
          <p:cNvGraphicFramePr>
            <a:graphicFrameLocks noGrp="1"/>
          </p:cNvGraphicFramePr>
          <p:nvPr>
            <p:extLst>
              <p:ext uri="{D42A27DB-BD31-4B8C-83A1-F6EECF244321}">
                <p14:modId xmlns:p14="http://schemas.microsoft.com/office/powerpoint/2010/main" val="1802863133"/>
              </p:ext>
            </p:extLst>
          </p:nvPr>
        </p:nvGraphicFramePr>
        <p:xfrm>
          <a:off x="677333" y="1498600"/>
          <a:ext cx="10824634" cy="5010145"/>
        </p:xfrm>
        <a:graphic>
          <a:graphicData uri="http://schemas.openxmlformats.org/drawingml/2006/table">
            <a:tbl>
              <a:tblPr firstRow="1" bandRow="1">
                <a:tableStyleId>{2D5ABB26-0587-4C30-8999-92F81FD0307C}</a:tableStyleId>
              </a:tblPr>
              <a:tblGrid>
                <a:gridCol w="5418667">
                  <a:extLst>
                    <a:ext uri="{9D8B030D-6E8A-4147-A177-3AD203B41FA5}">
                      <a16:colId xmlns:a16="http://schemas.microsoft.com/office/drawing/2014/main" val="3149303932"/>
                    </a:ext>
                  </a:extLst>
                </a:gridCol>
                <a:gridCol w="5405967">
                  <a:extLst>
                    <a:ext uri="{9D8B030D-6E8A-4147-A177-3AD203B41FA5}">
                      <a16:colId xmlns:a16="http://schemas.microsoft.com/office/drawing/2014/main" val="3227443393"/>
                    </a:ext>
                  </a:extLst>
                </a:gridCol>
              </a:tblGrid>
              <a:tr h="2211922">
                <a:tc>
                  <a:txBody>
                    <a:bodyPr/>
                    <a:lstStyle/>
                    <a:p>
                      <a:r>
                        <a:rPr lang="en-US" sz="1400" b="1" dirty="0">
                          <a:latin typeface="+mj-lt"/>
                        </a:rPr>
                        <a:t>Contrastive Learning:</a:t>
                      </a:r>
                    </a:p>
                    <a:p>
                      <a:pPr marL="285750" indent="-285750">
                        <a:buFont typeface="Arial" panose="020B0604020202020204" pitchFamily="34" charset="0"/>
                        <a:buChar char="•"/>
                      </a:pPr>
                      <a:r>
                        <a:rPr lang="en-US" sz="1400" b="1" dirty="0">
                          <a:latin typeface="+mj-lt"/>
                        </a:rPr>
                        <a:t>Objective:</a:t>
                      </a:r>
                      <a:r>
                        <a:rPr lang="en-US" sz="1400" dirty="0">
                          <a:latin typeface="+mj-lt"/>
                        </a:rPr>
                        <a:t> Learn representations by comparing positive (similar) and negative (dissimilar) pairs.</a:t>
                      </a:r>
                    </a:p>
                    <a:p>
                      <a:pPr marL="285750" indent="-285750">
                        <a:buFont typeface="Arial" panose="020B0604020202020204" pitchFamily="34" charset="0"/>
                        <a:buChar char="•"/>
                      </a:pPr>
                      <a:r>
                        <a:rPr lang="en-US" sz="1400" b="1" dirty="0">
                          <a:latin typeface="+mj-lt"/>
                        </a:rPr>
                        <a:t>Mechanism:</a:t>
                      </a:r>
                      <a:r>
                        <a:rPr lang="en-US" sz="1400" dirty="0">
                          <a:latin typeface="+mj-lt"/>
                        </a:rPr>
                        <a:t> Utilizes contrastive loss to bring similar data points closer in embedding space and push apart dissimilar ones.</a:t>
                      </a:r>
                    </a:p>
                    <a:p>
                      <a:pPr marL="285750" indent="-285750">
                        <a:buFont typeface="Arial" panose="020B0604020202020204" pitchFamily="34" charset="0"/>
                        <a:buChar char="•"/>
                      </a:pPr>
                      <a:r>
                        <a:rPr lang="en-US" sz="1400" b="1" dirty="0">
                          <a:latin typeface="+mj-lt"/>
                        </a:rPr>
                        <a:t>Strengths:</a:t>
                      </a:r>
                      <a:r>
                        <a:rPr lang="en-US" sz="1400" dirty="0">
                          <a:latin typeface="+mj-lt"/>
                        </a:rPr>
                        <a:t> Effective in learning discriminative features that generalize across tasks. Particularly useful for Zero-Shot learning and multimodal alignment (e.g., audio-text)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1" dirty="0">
                          <a:latin typeface="+mj-lt"/>
                        </a:rPr>
                        <a:t>Attention Mechanism:</a:t>
                      </a:r>
                    </a:p>
                    <a:p>
                      <a:pPr marL="285750" indent="-285750">
                        <a:buFont typeface="Arial" panose="020B0604020202020204" pitchFamily="34" charset="0"/>
                        <a:buChar char="•"/>
                      </a:pPr>
                      <a:r>
                        <a:rPr lang="en-US" sz="1400" b="1" dirty="0">
                          <a:latin typeface="+mj-lt"/>
                        </a:rPr>
                        <a:t>Objective:</a:t>
                      </a:r>
                      <a:r>
                        <a:rPr lang="en-US" sz="1400" dirty="0">
                          <a:latin typeface="+mj-lt"/>
                        </a:rPr>
                        <a:t> Focus on the most relevant parts of the input data to improve prediction performance.</a:t>
                      </a:r>
                    </a:p>
                    <a:p>
                      <a:pPr marL="285750" indent="-285750">
                        <a:buFont typeface="Arial" panose="020B0604020202020204" pitchFamily="34" charset="0"/>
                        <a:buChar char="•"/>
                      </a:pPr>
                      <a:r>
                        <a:rPr lang="en-US" sz="1400" b="1" dirty="0">
                          <a:latin typeface="+mj-lt"/>
                        </a:rPr>
                        <a:t>Mechanism:</a:t>
                      </a:r>
                      <a:r>
                        <a:rPr lang="en-US" sz="1400" dirty="0">
                          <a:latin typeface="+mj-lt"/>
                        </a:rPr>
                        <a:t> Computes a weighted sum of input features, where weights (attention scores) indicate the importance of each feature. Commonly used in Transformers and sequence modeling tasks.</a:t>
                      </a:r>
                    </a:p>
                    <a:p>
                      <a:pPr marL="285750" indent="-285750">
                        <a:buFont typeface="Arial" panose="020B0604020202020204" pitchFamily="34" charset="0"/>
                        <a:buChar char="•"/>
                      </a:pPr>
                      <a:r>
                        <a:rPr lang="en-US" sz="1400" b="1" dirty="0">
                          <a:latin typeface="+mj-lt"/>
                        </a:rPr>
                        <a:t>Strengths:</a:t>
                      </a:r>
                      <a:r>
                        <a:rPr lang="en-US" sz="1400" dirty="0">
                          <a:latin typeface="+mj-lt"/>
                        </a:rPr>
                        <a:t> Excels in handling variable-length input sequences, modeling long-range dependencies, and improving interpretability by highlighting which input features are most important.</a:t>
                      </a:r>
                      <a:endParaRPr lang="en-US" dirty="0"/>
                    </a:p>
                    <a:p>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6607316"/>
                  </a:ext>
                </a:extLst>
              </a:tr>
              <a:tr h="2724145">
                <a:tc>
                  <a:txBody>
                    <a:bodyPr/>
                    <a:lstStyle/>
                    <a:p>
                      <a:r>
                        <a:rPr lang="en-US" sz="1400" b="1" dirty="0">
                          <a:latin typeface="+mj-lt"/>
                        </a:rPr>
                        <a:t>Similarities:</a:t>
                      </a:r>
                    </a:p>
                    <a:p>
                      <a:pPr marL="285750" indent="-285750">
                        <a:buFont typeface="Arial" panose="020B0604020202020204" pitchFamily="34" charset="0"/>
                        <a:buChar char="•"/>
                      </a:pPr>
                      <a:r>
                        <a:rPr lang="en-US" sz="1400" dirty="0">
                          <a:latin typeface="+mj-lt"/>
                        </a:rPr>
                        <a:t>Both aim to improve learning efficiency and model performance by emphasizing relevant data relationships</a:t>
                      </a:r>
                    </a:p>
                    <a:p>
                      <a:pPr marL="285750" indent="-285750">
                        <a:buFont typeface="Arial" panose="020B0604020202020204" pitchFamily="34" charset="0"/>
                        <a:buChar char="•"/>
                      </a:pPr>
                      <a:r>
                        <a:rPr lang="en-US" sz="1400" dirty="0">
                          <a:latin typeface="+mj-lt"/>
                        </a:rPr>
                        <a:t>Both approaches make use of an encoding or embedding mechanism that maps data points to a vector in a n-dimensional vector space. Followed by this the Attention Mechanism “pulls” or “gravitates” data points towards relevant clusters based on context, while contrastive learning, generates the vector space such that similar data points have lesser distance compared to dissimilar data points</a:t>
                      </a:r>
                    </a:p>
                    <a:p>
                      <a:pPr marL="285750" indent="-285750">
                        <a:buFont typeface="Arial" panose="020B0604020202020204" pitchFamily="34" charset="0"/>
                        <a:buChar char="•"/>
                      </a:pPr>
                      <a:r>
                        <a:rPr lang="en-US" sz="1400" dirty="0">
                          <a:latin typeface="+mj-lt"/>
                        </a:rPr>
                        <a:t>Can be integrated into complex models to enhance representation learning (e.g., combining contrastive learning with attention in multimodal tasks)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1400" b="1" kern="1200" dirty="0">
                          <a:solidFill>
                            <a:schemeClr val="tx1"/>
                          </a:solidFill>
                          <a:effectLst/>
                          <a:latin typeface="+mj-lt"/>
                          <a:ea typeface="+mn-ea"/>
                          <a:cs typeface="+mn-cs"/>
                        </a:rPr>
                        <a:t>Differences</a:t>
                      </a:r>
                      <a:r>
                        <a:rPr lang="en-IN" sz="1400" kern="1200" dirty="0">
                          <a:solidFill>
                            <a:schemeClr val="tx1"/>
                          </a:solidFill>
                          <a:effectLst/>
                          <a:latin typeface="+mj-lt"/>
                          <a:ea typeface="+mn-ea"/>
                          <a:cs typeface="+mn-cs"/>
                        </a:rPr>
                        <a:t>:</a:t>
                      </a:r>
                    </a:p>
                    <a:p>
                      <a:pPr marL="285750" lvl="0" indent="-285750">
                        <a:buFont typeface="Arial" panose="020B0604020202020204" pitchFamily="34" charset="0"/>
                        <a:buChar char="•"/>
                      </a:pPr>
                      <a:r>
                        <a:rPr lang="en-IN" sz="1400" kern="1200" dirty="0">
                          <a:solidFill>
                            <a:schemeClr val="tx1"/>
                          </a:solidFill>
                          <a:effectLst/>
                          <a:latin typeface="+mj-lt"/>
                          <a:ea typeface="+mn-ea"/>
                          <a:cs typeface="+mn-cs"/>
                        </a:rPr>
                        <a:t>Contrastive Learning is more about distinguishing between different data points, while Attention focuses on selectively processing parts of a single input.</a:t>
                      </a:r>
                    </a:p>
                    <a:p>
                      <a:pPr marL="285750" indent="-285750">
                        <a:buFont typeface="Arial" panose="020B0604020202020204" pitchFamily="34" charset="0"/>
                        <a:buChar char="•"/>
                      </a:pPr>
                      <a:r>
                        <a:rPr lang="en-IN" sz="1400" kern="1200" dirty="0">
                          <a:solidFill>
                            <a:schemeClr val="tx1"/>
                          </a:solidFill>
                          <a:effectLst/>
                          <a:latin typeface="+mj-lt"/>
                          <a:ea typeface="+mn-ea"/>
                          <a:cs typeface="+mn-cs"/>
                        </a:rPr>
                        <a:t>Contrastive Learning is often used for representation alignment in different modalities, whereas Attention is used to capture dependencies within a single modality or between modalities in a sequence.</a:t>
                      </a:r>
                      <a:endParaRPr lang="en-IN" sz="1400" dirty="0">
                        <a:latin typeface="+mj-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14420672"/>
                  </a:ext>
                </a:extLst>
              </a:tr>
            </a:tbl>
          </a:graphicData>
        </a:graphic>
      </p:graphicFrame>
    </p:spTree>
    <p:extLst>
      <p:ext uri="{BB962C8B-B14F-4D97-AF65-F5344CB8AC3E}">
        <p14:creationId xmlns:p14="http://schemas.microsoft.com/office/powerpoint/2010/main" val="349357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0179-20DA-5840-92D7-8F746A8E9D88}"/>
              </a:ext>
            </a:extLst>
          </p:cNvPr>
          <p:cNvSpPr>
            <a:spLocks noGrp="1"/>
          </p:cNvSpPr>
          <p:nvPr>
            <p:ph type="title"/>
          </p:nvPr>
        </p:nvSpPr>
        <p:spPr>
          <a:xfrm>
            <a:off x="1066800" y="2743200"/>
            <a:ext cx="10058400" cy="1371600"/>
          </a:xfrm>
        </p:spPr>
        <p:txBody>
          <a:bodyPr/>
          <a:lstStyle/>
          <a:p>
            <a:pPr algn="ctr"/>
            <a:r>
              <a:rPr lang="en-US" sz="4800" dirty="0"/>
              <a:t>Overview of the Adopted Methodology</a:t>
            </a:r>
            <a:endParaRPr lang="en-IN" dirty="0"/>
          </a:p>
        </p:txBody>
      </p:sp>
    </p:spTree>
    <p:extLst>
      <p:ext uri="{BB962C8B-B14F-4D97-AF65-F5344CB8AC3E}">
        <p14:creationId xmlns:p14="http://schemas.microsoft.com/office/powerpoint/2010/main" val="216692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D8C3-D651-E723-63B2-B4455AF2048F}"/>
              </a:ext>
            </a:extLst>
          </p:cNvPr>
          <p:cNvSpPr>
            <a:spLocks noGrp="1"/>
          </p:cNvSpPr>
          <p:nvPr>
            <p:ph type="title"/>
          </p:nvPr>
        </p:nvSpPr>
        <p:spPr>
          <a:xfrm>
            <a:off x="1066800" y="303927"/>
            <a:ext cx="10058400" cy="864473"/>
          </a:xfrm>
        </p:spPr>
        <p:txBody>
          <a:bodyPr/>
          <a:lstStyle/>
          <a:p>
            <a:pPr algn="ctr"/>
            <a:r>
              <a:rPr lang="en-US" dirty="0"/>
              <a:t>Three Major Steps</a:t>
            </a:r>
            <a:endParaRPr lang="en-IN" dirty="0"/>
          </a:p>
        </p:txBody>
      </p:sp>
      <p:pic>
        <p:nvPicPr>
          <p:cNvPr id="4" name="Picture 3">
            <a:extLst>
              <a:ext uri="{FF2B5EF4-FFF2-40B4-BE49-F238E27FC236}">
                <a16:creationId xmlns:a16="http://schemas.microsoft.com/office/drawing/2014/main" id="{ABD15711-EF59-DF90-7E4E-2B91E86AFCA2}"/>
              </a:ext>
            </a:extLst>
          </p:cNvPr>
          <p:cNvPicPr>
            <a:picLocks noChangeAspect="1"/>
          </p:cNvPicPr>
          <p:nvPr/>
        </p:nvPicPr>
        <p:blipFill>
          <a:blip r:embed="rId2"/>
          <a:stretch>
            <a:fillRect/>
          </a:stretch>
        </p:blipFill>
        <p:spPr>
          <a:xfrm>
            <a:off x="805564" y="1838478"/>
            <a:ext cx="5290436" cy="3181044"/>
          </a:xfrm>
          <a:prstGeom prst="rect">
            <a:avLst/>
          </a:prstGeom>
        </p:spPr>
      </p:pic>
      <p:sp>
        <p:nvSpPr>
          <p:cNvPr id="6" name="TextBox 5">
            <a:extLst>
              <a:ext uri="{FF2B5EF4-FFF2-40B4-BE49-F238E27FC236}">
                <a16:creationId xmlns:a16="http://schemas.microsoft.com/office/drawing/2014/main" id="{32730AF6-E53D-A050-19E2-3E72269D785C}"/>
              </a:ext>
            </a:extLst>
          </p:cNvPr>
          <p:cNvSpPr txBox="1"/>
          <p:nvPr/>
        </p:nvSpPr>
        <p:spPr>
          <a:xfrm>
            <a:off x="6561667" y="1439039"/>
            <a:ext cx="4699000" cy="4770537"/>
          </a:xfrm>
          <a:prstGeom prst="rect">
            <a:avLst/>
          </a:prstGeom>
          <a:noFill/>
        </p:spPr>
        <p:txBody>
          <a:bodyPr wrap="square" rtlCol="0">
            <a:spAutoFit/>
          </a:bodyPr>
          <a:lstStyle/>
          <a:p>
            <a:pPr marL="342900" indent="-342900">
              <a:buFont typeface="Arial" panose="020B0604020202020204" pitchFamily="34" charset="0"/>
              <a:buChar char="•"/>
            </a:pPr>
            <a:r>
              <a:rPr lang="en-US" sz="1600" dirty="0">
                <a:latin typeface="+mj-lt"/>
              </a:rPr>
              <a:t>The input is audio and text pairs passed to an audio encoder and a text encoder</a:t>
            </a:r>
          </a:p>
          <a:p>
            <a:pPr marL="800100" lvl="1" indent="-342900">
              <a:buFont typeface="Arial" panose="020B0604020202020204" pitchFamily="34" charset="0"/>
              <a:buChar char="•"/>
            </a:pPr>
            <a:r>
              <a:rPr lang="en-US" sz="1600" dirty="0">
                <a:latin typeface="+mj-lt"/>
              </a:rPr>
              <a:t>The CNN14 model was used as the audio encoder trained on 2M audio clips from the AudioSet dataset</a:t>
            </a:r>
          </a:p>
          <a:p>
            <a:pPr marL="800100" lvl="1" indent="-342900">
              <a:buFont typeface="Arial" panose="020B0604020202020204" pitchFamily="34" charset="0"/>
              <a:buChar char="•"/>
            </a:pPr>
            <a:r>
              <a:rPr lang="en-IN" sz="1600" dirty="0">
                <a:latin typeface="+mj-lt"/>
              </a:rPr>
              <a:t>The text encoder chosen is the HuggingFace implementation of BERT base uncased model</a:t>
            </a:r>
            <a:endParaRPr lang="en-US" sz="1600" dirty="0">
              <a:latin typeface="+mj-lt"/>
            </a:endParaRPr>
          </a:p>
          <a:p>
            <a:endParaRPr lang="en-US" sz="1600" dirty="0">
              <a:latin typeface="+mj-lt"/>
            </a:endParaRPr>
          </a:p>
          <a:p>
            <a:pPr marL="342900" indent="-342900">
              <a:buFont typeface="Arial" panose="020B0604020202020204" pitchFamily="34" charset="0"/>
              <a:buChar char="•"/>
            </a:pPr>
            <a:r>
              <a:rPr lang="en-US" sz="1600" dirty="0">
                <a:latin typeface="+mj-lt"/>
              </a:rPr>
              <a:t>Both representations are connected in joint multimodal space with linear projections</a:t>
            </a:r>
          </a:p>
          <a:p>
            <a:endParaRPr lang="en-US" sz="1600" dirty="0">
              <a:latin typeface="+mj-lt"/>
            </a:endParaRPr>
          </a:p>
          <a:p>
            <a:pPr marL="342900" indent="-342900">
              <a:buFont typeface="Arial" panose="020B0604020202020204" pitchFamily="34" charset="0"/>
              <a:buChar char="•"/>
            </a:pPr>
            <a:r>
              <a:rPr lang="en-US" sz="1600" dirty="0">
                <a:latin typeface="+mj-lt"/>
              </a:rPr>
              <a:t>The space is learned with the (dis)similarity of audio and text pairs in a batch using contrastive learning</a:t>
            </a:r>
          </a:p>
          <a:p>
            <a:pPr marL="800100" lvl="1" indent="-342900">
              <a:buFont typeface="Arial" panose="020B0604020202020204" pitchFamily="34" charset="0"/>
              <a:buChar char="•"/>
            </a:pPr>
            <a:r>
              <a:rPr lang="en-IN" sz="1600" dirty="0">
                <a:latin typeface="+mj-lt"/>
              </a:rPr>
              <a:t>Both, the audio and text embeddings are projected into a multimodal space with two learnable transformation matrices resulting in an output dimension of 1024</a:t>
            </a:r>
          </a:p>
        </p:txBody>
      </p:sp>
      <p:sp>
        <p:nvSpPr>
          <p:cNvPr id="7" name="TextBox 6">
            <a:extLst>
              <a:ext uri="{FF2B5EF4-FFF2-40B4-BE49-F238E27FC236}">
                <a16:creationId xmlns:a16="http://schemas.microsoft.com/office/drawing/2014/main" id="{6F815CD6-CA59-83B0-902F-2540A04FE075}"/>
              </a:ext>
            </a:extLst>
          </p:cNvPr>
          <p:cNvSpPr txBox="1"/>
          <p:nvPr/>
        </p:nvSpPr>
        <p:spPr>
          <a:xfrm>
            <a:off x="2803082" y="4142359"/>
            <a:ext cx="1143000" cy="584775"/>
          </a:xfrm>
          <a:prstGeom prst="rect">
            <a:avLst/>
          </a:prstGeom>
          <a:noFill/>
        </p:spPr>
        <p:txBody>
          <a:bodyPr wrap="square" rtlCol="0">
            <a:spAutoFit/>
          </a:bodyPr>
          <a:lstStyle/>
          <a:p>
            <a:pPr algn="ctr"/>
            <a:r>
              <a:rPr lang="en-US" sz="800" dirty="0">
                <a:latin typeface="+mj-lt"/>
              </a:rPr>
              <a:t>CNN14 maps the preprocessed audio data to a 2048 dimensional vector</a:t>
            </a:r>
            <a:endParaRPr lang="en-IN" sz="800" dirty="0">
              <a:latin typeface="+mj-lt"/>
            </a:endParaRPr>
          </a:p>
        </p:txBody>
      </p:sp>
      <p:sp>
        <p:nvSpPr>
          <p:cNvPr id="8" name="TextBox 7">
            <a:extLst>
              <a:ext uri="{FF2B5EF4-FFF2-40B4-BE49-F238E27FC236}">
                <a16:creationId xmlns:a16="http://schemas.microsoft.com/office/drawing/2014/main" id="{ED0CFFD4-F38F-3AA5-1B06-2DC8D1B45768}"/>
              </a:ext>
            </a:extLst>
          </p:cNvPr>
          <p:cNvSpPr txBox="1"/>
          <p:nvPr/>
        </p:nvSpPr>
        <p:spPr>
          <a:xfrm>
            <a:off x="2875663" y="2776492"/>
            <a:ext cx="1070419" cy="707886"/>
          </a:xfrm>
          <a:prstGeom prst="rect">
            <a:avLst/>
          </a:prstGeom>
          <a:noFill/>
        </p:spPr>
        <p:txBody>
          <a:bodyPr wrap="square" rtlCol="0">
            <a:spAutoFit/>
          </a:bodyPr>
          <a:lstStyle/>
          <a:p>
            <a:pPr algn="ctr"/>
            <a:r>
              <a:rPr lang="en-US" sz="800" dirty="0">
                <a:latin typeface="+mj-lt"/>
              </a:rPr>
              <a:t>BERT maps the preprocessed input text (max size 100 characters) to a 768 dimensional vector</a:t>
            </a:r>
            <a:endParaRPr lang="en-IN" sz="800" dirty="0">
              <a:latin typeface="+mj-lt"/>
            </a:endParaRPr>
          </a:p>
        </p:txBody>
      </p:sp>
    </p:spTree>
    <p:extLst>
      <p:ext uri="{BB962C8B-B14F-4D97-AF65-F5344CB8AC3E}">
        <p14:creationId xmlns:p14="http://schemas.microsoft.com/office/powerpoint/2010/main" val="3240170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471</TotalTime>
  <Words>3002</Words>
  <Application>Microsoft Office PowerPoint</Application>
  <PresentationFormat>Widescreen</PresentationFormat>
  <Paragraphs>269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Garamond</vt:lpstr>
      <vt:lpstr>Times New Roman</vt:lpstr>
      <vt:lpstr>Savon</vt:lpstr>
      <vt:lpstr>Contrastive Language-Audio Pretraining (CLAP): LEARNING AUDIO CONCEPTS FROM NATURAL LANGUAGE SUPERVISION</vt:lpstr>
      <vt:lpstr>Index</vt:lpstr>
      <vt:lpstr>Motivation: Limitations of Audio Analytics Models Before CLAP</vt:lpstr>
      <vt:lpstr>Exploring Natural Language Supervision for Audio Learning</vt:lpstr>
      <vt:lpstr>Brief Introduction to Contrastive Learning</vt:lpstr>
      <vt:lpstr>Brief Introduction to Self-Supervised Learning</vt:lpstr>
      <vt:lpstr>Comparative Study: Contrastive Learning vs. Attention Mechanism</vt:lpstr>
      <vt:lpstr>Overview of the Adopted Methodology</vt:lpstr>
      <vt:lpstr>Three Major Steps</vt:lpstr>
      <vt:lpstr>Training Dataset Characteristics</vt:lpstr>
      <vt:lpstr>PowerPoint Presentation</vt:lpstr>
      <vt:lpstr>Audio Data Preprocessing</vt:lpstr>
      <vt:lpstr>Audio Data Preprocessing using Librosa</vt:lpstr>
      <vt:lpstr>PowerPoint Presentation</vt:lpstr>
      <vt:lpstr>PowerPoint Presentation</vt:lpstr>
      <vt:lpstr>PowerPoint Presentation</vt:lpstr>
      <vt:lpstr>Generating the Contrastive Joint Multi-Modal Space</vt:lpstr>
      <vt:lpstr>Contrastive Loss and Training Configurations</vt:lpstr>
      <vt:lpstr>Zero Shot Classification</vt:lpstr>
      <vt:lpstr>Downstream Tasks that CLAP was tested on</vt:lpstr>
      <vt:lpstr>Results and Discussions: Zero Shot Performance</vt:lpstr>
      <vt:lpstr>Results and Discussions: Supervised Setups</vt:lpstr>
      <vt:lpstr>Challenges Encountered while Training with AudioSet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Debayan M</dc:creator>
  <cp:lastModifiedBy>Debayan M</cp:lastModifiedBy>
  <cp:revision>49</cp:revision>
  <dcterms:created xsi:type="dcterms:W3CDTF">2024-08-30T17:44:54Z</dcterms:created>
  <dcterms:modified xsi:type="dcterms:W3CDTF">2024-08-31T11:34:20Z</dcterms:modified>
</cp:coreProperties>
</file>