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295" r:id="rId3"/>
    <p:sldId id="298" r:id="rId4"/>
    <p:sldId id="299" r:id="rId5"/>
    <p:sldId id="300" r:id="rId6"/>
    <p:sldId id="301" r:id="rId7"/>
    <p:sldId id="302" r:id="rId8"/>
    <p:sldId id="303" r:id="rId9"/>
    <p:sldId id="305" r:id="rId10"/>
    <p:sldId id="306" r:id="rId11"/>
    <p:sldId id="307" r:id="rId12"/>
    <p:sldId id="308" r:id="rId13"/>
    <p:sldId id="309" r:id="rId14"/>
    <p:sldId id="310" r:id="rId15"/>
    <p:sldId id="313" r:id="rId16"/>
    <p:sldId id="312" r:id="rId17"/>
    <p:sldId id="314" r:id="rId18"/>
    <p:sldId id="316" r:id="rId19"/>
    <p:sldId id="315" r:id="rId20"/>
    <p:sldId id="317" r:id="rId21"/>
    <p:sldId id="318" r:id="rId22"/>
    <p:sldId id="319" r:id="rId23"/>
    <p:sldId id="320"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6928"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6780C-2980-489F-B16E-6FBE19CB3080}" type="datetimeFigureOut">
              <a:rPr lang="en-US" smtClean="0"/>
              <a:t>18-Nov-24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CE7219-670B-47FF-B8F7-02595251D094}" type="slidenum">
              <a:rPr lang="en-US" smtClean="0"/>
              <a:t>‹#›</a:t>
            </a:fld>
            <a:endParaRPr lang="en-US"/>
          </a:p>
        </p:txBody>
      </p:sp>
    </p:spTree>
    <p:extLst>
      <p:ext uri="{BB962C8B-B14F-4D97-AF65-F5344CB8AC3E}">
        <p14:creationId xmlns:p14="http://schemas.microsoft.com/office/powerpoint/2010/main" val="16985318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Adapter is designed to expose the Target interface to the client. The client should interact with the Adapter only through the Target interface, without knowing about the </a:t>
            </a:r>
            <a:r>
              <a:rPr lang="en-US" dirty="0" err="1"/>
              <a:t>Adaptee</a:t>
            </a:r>
            <a:r>
              <a:rPr lang="en-US" dirty="0"/>
              <a:t> or its details.</a:t>
            </a:r>
          </a:p>
          <a:p>
            <a:r>
              <a:rPr lang="en-US" dirty="0"/>
              <a:t>By inheriting </a:t>
            </a:r>
            <a:r>
              <a:rPr lang="en-US" dirty="0" err="1"/>
              <a:t>Adaptee</a:t>
            </a:r>
            <a:r>
              <a:rPr lang="en-US" dirty="0"/>
              <a:t> as private, the Adapter ensures that the </a:t>
            </a:r>
            <a:r>
              <a:rPr lang="en-US" dirty="0" err="1"/>
              <a:t>Adaptee's</a:t>
            </a:r>
            <a:r>
              <a:rPr lang="en-US" dirty="0"/>
              <a:t> methods and properties are not directly accessible to the client. This prevents misuse and enforces a clear separation between the client's expectations and the </a:t>
            </a:r>
            <a:r>
              <a:rPr lang="en-US" dirty="0" err="1"/>
              <a:t>Adaptee's</a:t>
            </a:r>
            <a:r>
              <a:rPr lang="en-US" dirty="0"/>
              <a:t> functionality.</a:t>
            </a:r>
          </a:p>
          <a:p>
            <a:r>
              <a:rPr lang="en-US" dirty="0"/>
              <a:t>private inheritance means that the public and protected members of </a:t>
            </a:r>
            <a:r>
              <a:rPr lang="en-US" dirty="0" err="1"/>
              <a:t>Adaptee</a:t>
            </a:r>
            <a:r>
              <a:rPr lang="en-US" dirty="0"/>
              <a:t> become private members of the Adapter. These members are not visible or callable by the client code that interacts with the Adapter.</a:t>
            </a:r>
          </a:p>
        </p:txBody>
      </p:sp>
      <p:sp>
        <p:nvSpPr>
          <p:cNvPr id="4" name="Slide Number Placeholder 3"/>
          <p:cNvSpPr>
            <a:spLocks noGrp="1"/>
          </p:cNvSpPr>
          <p:nvPr>
            <p:ph type="sldNum" sz="quarter" idx="5"/>
          </p:nvPr>
        </p:nvSpPr>
        <p:spPr/>
        <p:txBody>
          <a:bodyPr/>
          <a:lstStyle/>
          <a:p>
            <a:fld id="{80CE7219-670B-47FF-B8F7-02595251D094}" type="slidenum">
              <a:rPr lang="en-US" smtClean="0"/>
              <a:t>21</a:t>
            </a:fld>
            <a:endParaRPr lang="en-US"/>
          </a:p>
        </p:txBody>
      </p:sp>
    </p:spTree>
    <p:extLst>
      <p:ext uri="{BB962C8B-B14F-4D97-AF65-F5344CB8AC3E}">
        <p14:creationId xmlns:p14="http://schemas.microsoft.com/office/powerpoint/2010/main" val="2164082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750E-4EC2-9C44-2C6D-9CCD094F3C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501F3E-5F45-C093-3356-0EEA69EF81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7D6219-C38B-96D9-39C0-6A8B78096228}"/>
              </a:ext>
            </a:extLst>
          </p:cNvPr>
          <p:cNvSpPr>
            <a:spLocks noGrp="1"/>
          </p:cNvSpPr>
          <p:nvPr>
            <p:ph type="dt" sz="half" idx="10"/>
          </p:nvPr>
        </p:nvSpPr>
        <p:spPr/>
        <p:txBody>
          <a:bodyPr/>
          <a:lstStyle/>
          <a:p>
            <a:fld id="{6EA935BE-8635-4514-A715-64ABAAE2BD31}" type="datetimeFigureOut">
              <a:rPr lang="en-US" smtClean="0"/>
              <a:t>18-Nov-24</a:t>
            </a:fld>
            <a:endParaRPr lang="en-US"/>
          </a:p>
        </p:txBody>
      </p:sp>
      <p:sp>
        <p:nvSpPr>
          <p:cNvPr id="5" name="Footer Placeholder 4">
            <a:extLst>
              <a:ext uri="{FF2B5EF4-FFF2-40B4-BE49-F238E27FC236}">
                <a16:creationId xmlns:a16="http://schemas.microsoft.com/office/drawing/2014/main" id="{1809EF36-6B83-5B41-45A5-037CE321C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3EACA8-D509-1B8A-D23C-4E8F9D1524ED}"/>
              </a:ext>
            </a:extLst>
          </p:cNvPr>
          <p:cNvSpPr>
            <a:spLocks noGrp="1"/>
          </p:cNvSpPr>
          <p:nvPr>
            <p:ph type="sldNum" sz="quarter" idx="12"/>
          </p:nvPr>
        </p:nvSpPr>
        <p:spPr/>
        <p:txBody>
          <a:bodyPr/>
          <a:lstStyle/>
          <a:p>
            <a:fld id="{0B1D5FF6-E7B6-406D-9686-4A8CF59D04B3}" type="slidenum">
              <a:rPr lang="en-US" smtClean="0"/>
              <a:t>‹#›</a:t>
            </a:fld>
            <a:endParaRPr lang="en-US"/>
          </a:p>
        </p:txBody>
      </p:sp>
    </p:spTree>
    <p:extLst>
      <p:ext uri="{BB962C8B-B14F-4D97-AF65-F5344CB8AC3E}">
        <p14:creationId xmlns:p14="http://schemas.microsoft.com/office/powerpoint/2010/main" val="244327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59211-35E3-79C1-A8AD-7EDB0BA3AD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17BE1E-BF47-5121-2384-31F63C270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DEEE7-C403-F8DB-F520-FAC9067E2AE8}"/>
              </a:ext>
            </a:extLst>
          </p:cNvPr>
          <p:cNvSpPr>
            <a:spLocks noGrp="1"/>
          </p:cNvSpPr>
          <p:nvPr>
            <p:ph type="dt" sz="half" idx="10"/>
          </p:nvPr>
        </p:nvSpPr>
        <p:spPr/>
        <p:txBody>
          <a:bodyPr/>
          <a:lstStyle/>
          <a:p>
            <a:fld id="{6EA935BE-8635-4514-A715-64ABAAE2BD31}" type="datetimeFigureOut">
              <a:rPr lang="en-US" smtClean="0"/>
              <a:t>18-Nov-24</a:t>
            </a:fld>
            <a:endParaRPr lang="en-US"/>
          </a:p>
        </p:txBody>
      </p:sp>
      <p:sp>
        <p:nvSpPr>
          <p:cNvPr id="5" name="Footer Placeholder 4">
            <a:extLst>
              <a:ext uri="{FF2B5EF4-FFF2-40B4-BE49-F238E27FC236}">
                <a16:creationId xmlns:a16="http://schemas.microsoft.com/office/drawing/2014/main" id="{12185871-FC50-86BD-F98F-A054238CE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DDFB5-4829-F795-6085-8B26413906C0}"/>
              </a:ext>
            </a:extLst>
          </p:cNvPr>
          <p:cNvSpPr>
            <a:spLocks noGrp="1"/>
          </p:cNvSpPr>
          <p:nvPr>
            <p:ph type="sldNum" sz="quarter" idx="12"/>
          </p:nvPr>
        </p:nvSpPr>
        <p:spPr/>
        <p:txBody>
          <a:bodyPr/>
          <a:lstStyle/>
          <a:p>
            <a:fld id="{0B1D5FF6-E7B6-406D-9686-4A8CF59D04B3}" type="slidenum">
              <a:rPr lang="en-US" smtClean="0"/>
              <a:t>‹#›</a:t>
            </a:fld>
            <a:endParaRPr lang="en-US"/>
          </a:p>
        </p:txBody>
      </p:sp>
    </p:spTree>
    <p:extLst>
      <p:ext uri="{BB962C8B-B14F-4D97-AF65-F5344CB8AC3E}">
        <p14:creationId xmlns:p14="http://schemas.microsoft.com/office/powerpoint/2010/main" val="3482777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9EA70A-0EB4-36BE-8546-3403D12F97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C059BC-2891-735A-740D-5E60151145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5F1904-B51E-B861-8040-9DB08C507D69}"/>
              </a:ext>
            </a:extLst>
          </p:cNvPr>
          <p:cNvSpPr>
            <a:spLocks noGrp="1"/>
          </p:cNvSpPr>
          <p:nvPr>
            <p:ph type="dt" sz="half" idx="10"/>
          </p:nvPr>
        </p:nvSpPr>
        <p:spPr/>
        <p:txBody>
          <a:bodyPr/>
          <a:lstStyle/>
          <a:p>
            <a:fld id="{6EA935BE-8635-4514-A715-64ABAAE2BD31}" type="datetimeFigureOut">
              <a:rPr lang="en-US" smtClean="0"/>
              <a:t>18-Nov-24</a:t>
            </a:fld>
            <a:endParaRPr lang="en-US"/>
          </a:p>
        </p:txBody>
      </p:sp>
      <p:sp>
        <p:nvSpPr>
          <p:cNvPr id="5" name="Footer Placeholder 4">
            <a:extLst>
              <a:ext uri="{FF2B5EF4-FFF2-40B4-BE49-F238E27FC236}">
                <a16:creationId xmlns:a16="http://schemas.microsoft.com/office/drawing/2014/main" id="{356AF016-8C5A-39E7-3063-852C93324F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26D35-6304-EA93-7C74-908EB84AF554}"/>
              </a:ext>
            </a:extLst>
          </p:cNvPr>
          <p:cNvSpPr>
            <a:spLocks noGrp="1"/>
          </p:cNvSpPr>
          <p:nvPr>
            <p:ph type="sldNum" sz="quarter" idx="12"/>
          </p:nvPr>
        </p:nvSpPr>
        <p:spPr/>
        <p:txBody>
          <a:bodyPr/>
          <a:lstStyle/>
          <a:p>
            <a:fld id="{0B1D5FF6-E7B6-406D-9686-4A8CF59D04B3}" type="slidenum">
              <a:rPr lang="en-US" smtClean="0"/>
              <a:t>‹#›</a:t>
            </a:fld>
            <a:endParaRPr lang="en-US"/>
          </a:p>
        </p:txBody>
      </p:sp>
    </p:spTree>
    <p:extLst>
      <p:ext uri="{BB962C8B-B14F-4D97-AF65-F5344CB8AC3E}">
        <p14:creationId xmlns:p14="http://schemas.microsoft.com/office/powerpoint/2010/main" val="988404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F02F-2604-D4D5-3D52-7F016211BA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AA6C94-F310-EC02-1083-55B1B9EAF0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52EC49-A8D6-CBA7-B395-34DCF27D48CD}"/>
              </a:ext>
            </a:extLst>
          </p:cNvPr>
          <p:cNvSpPr>
            <a:spLocks noGrp="1"/>
          </p:cNvSpPr>
          <p:nvPr>
            <p:ph type="dt" sz="half" idx="10"/>
          </p:nvPr>
        </p:nvSpPr>
        <p:spPr/>
        <p:txBody>
          <a:bodyPr/>
          <a:lstStyle/>
          <a:p>
            <a:fld id="{6EA935BE-8635-4514-A715-64ABAAE2BD31}" type="datetimeFigureOut">
              <a:rPr lang="en-US" smtClean="0"/>
              <a:t>18-Nov-24</a:t>
            </a:fld>
            <a:endParaRPr lang="en-US"/>
          </a:p>
        </p:txBody>
      </p:sp>
      <p:sp>
        <p:nvSpPr>
          <p:cNvPr id="5" name="Footer Placeholder 4">
            <a:extLst>
              <a:ext uri="{FF2B5EF4-FFF2-40B4-BE49-F238E27FC236}">
                <a16:creationId xmlns:a16="http://schemas.microsoft.com/office/drawing/2014/main" id="{50182AFF-95D4-BBAD-3676-0CD410942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F9A145-6FFF-3D15-2DE9-DDAC37C29045}"/>
              </a:ext>
            </a:extLst>
          </p:cNvPr>
          <p:cNvSpPr>
            <a:spLocks noGrp="1"/>
          </p:cNvSpPr>
          <p:nvPr>
            <p:ph type="sldNum" sz="quarter" idx="12"/>
          </p:nvPr>
        </p:nvSpPr>
        <p:spPr/>
        <p:txBody>
          <a:bodyPr/>
          <a:lstStyle/>
          <a:p>
            <a:fld id="{0B1D5FF6-E7B6-406D-9686-4A8CF59D04B3}" type="slidenum">
              <a:rPr lang="en-US" smtClean="0"/>
              <a:t>‹#›</a:t>
            </a:fld>
            <a:endParaRPr lang="en-US"/>
          </a:p>
        </p:txBody>
      </p:sp>
    </p:spTree>
    <p:extLst>
      <p:ext uri="{BB962C8B-B14F-4D97-AF65-F5344CB8AC3E}">
        <p14:creationId xmlns:p14="http://schemas.microsoft.com/office/powerpoint/2010/main" val="1940853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7C713-F022-13F9-1C3D-C373DEBEC4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CCE145-CC60-CBC0-C765-7948ABB9F0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6BD49D-E647-5B00-0243-BA61EB131AC9}"/>
              </a:ext>
            </a:extLst>
          </p:cNvPr>
          <p:cNvSpPr>
            <a:spLocks noGrp="1"/>
          </p:cNvSpPr>
          <p:nvPr>
            <p:ph type="dt" sz="half" idx="10"/>
          </p:nvPr>
        </p:nvSpPr>
        <p:spPr/>
        <p:txBody>
          <a:bodyPr/>
          <a:lstStyle/>
          <a:p>
            <a:fld id="{6EA935BE-8635-4514-A715-64ABAAE2BD31}" type="datetimeFigureOut">
              <a:rPr lang="en-US" smtClean="0"/>
              <a:t>18-Nov-24</a:t>
            </a:fld>
            <a:endParaRPr lang="en-US"/>
          </a:p>
        </p:txBody>
      </p:sp>
      <p:sp>
        <p:nvSpPr>
          <p:cNvPr id="5" name="Footer Placeholder 4">
            <a:extLst>
              <a:ext uri="{FF2B5EF4-FFF2-40B4-BE49-F238E27FC236}">
                <a16:creationId xmlns:a16="http://schemas.microsoft.com/office/drawing/2014/main" id="{5180F83E-3072-4391-31E2-852CF93299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4FA3BC-DBA5-7461-1489-15520AAB03B1}"/>
              </a:ext>
            </a:extLst>
          </p:cNvPr>
          <p:cNvSpPr>
            <a:spLocks noGrp="1"/>
          </p:cNvSpPr>
          <p:nvPr>
            <p:ph type="sldNum" sz="quarter" idx="12"/>
          </p:nvPr>
        </p:nvSpPr>
        <p:spPr/>
        <p:txBody>
          <a:bodyPr/>
          <a:lstStyle/>
          <a:p>
            <a:fld id="{0B1D5FF6-E7B6-406D-9686-4A8CF59D04B3}" type="slidenum">
              <a:rPr lang="en-US" smtClean="0"/>
              <a:t>‹#›</a:t>
            </a:fld>
            <a:endParaRPr lang="en-US"/>
          </a:p>
        </p:txBody>
      </p:sp>
    </p:spTree>
    <p:extLst>
      <p:ext uri="{BB962C8B-B14F-4D97-AF65-F5344CB8AC3E}">
        <p14:creationId xmlns:p14="http://schemas.microsoft.com/office/powerpoint/2010/main" val="734570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A5E32-7789-815B-8F09-B3CDD6B5E9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A689D5-4F7E-6B5F-152A-03C6D36F34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32747E-6604-E521-150E-7EAEE48C40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4ECB6C-D773-B947-4D2E-0D82361F6375}"/>
              </a:ext>
            </a:extLst>
          </p:cNvPr>
          <p:cNvSpPr>
            <a:spLocks noGrp="1"/>
          </p:cNvSpPr>
          <p:nvPr>
            <p:ph type="dt" sz="half" idx="10"/>
          </p:nvPr>
        </p:nvSpPr>
        <p:spPr/>
        <p:txBody>
          <a:bodyPr/>
          <a:lstStyle/>
          <a:p>
            <a:fld id="{6EA935BE-8635-4514-A715-64ABAAE2BD31}" type="datetimeFigureOut">
              <a:rPr lang="en-US" smtClean="0"/>
              <a:t>18-Nov-24</a:t>
            </a:fld>
            <a:endParaRPr lang="en-US"/>
          </a:p>
        </p:txBody>
      </p:sp>
      <p:sp>
        <p:nvSpPr>
          <p:cNvPr id="6" name="Footer Placeholder 5">
            <a:extLst>
              <a:ext uri="{FF2B5EF4-FFF2-40B4-BE49-F238E27FC236}">
                <a16:creationId xmlns:a16="http://schemas.microsoft.com/office/drawing/2014/main" id="{8BA609B9-F886-6E07-E7FE-DB8ECF2492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E460F4-99C7-DD96-0F8A-7569E3DC79A5}"/>
              </a:ext>
            </a:extLst>
          </p:cNvPr>
          <p:cNvSpPr>
            <a:spLocks noGrp="1"/>
          </p:cNvSpPr>
          <p:nvPr>
            <p:ph type="sldNum" sz="quarter" idx="12"/>
          </p:nvPr>
        </p:nvSpPr>
        <p:spPr/>
        <p:txBody>
          <a:bodyPr/>
          <a:lstStyle/>
          <a:p>
            <a:fld id="{0B1D5FF6-E7B6-406D-9686-4A8CF59D04B3}" type="slidenum">
              <a:rPr lang="en-US" smtClean="0"/>
              <a:t>‹#›</a:t>
            </a:fld>
            <a:endParaRPr lang="en-US"/>
          </a:p>
        </p:txBody>
      </p:sp>
    </p:spTree>
    <p:extLst>
      <p:ext uri="{BB962C8B-B14F-4D97-AF65-F5344CB8AC3E}">
        <p14:creationId xmlns:p14="http://schemas.microsoft.com/office/powerpoint/2010/main" val="693556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FB56-819F-1381-FD19-B21D98F285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4C73E0-68F1-2178-CFA6-BACA4DB36D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95EA60-2D81-2A0F-29D8-6DB6D6CB17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EDF608-1668-4714-6D37-FB5C182AE3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E5DC33-BD29-4700-E2A6-C7A81A271B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C86B9E-CBC2-4F0A-7A72-03262743DF80}"/>
              </a:ext>
            </a:extLst>
          </p:cNvPr>
          <p:cNvSpPr>
            <a:spLocks noGrp="1"/>
          </p:cNvSpPr>
          <p:nvPr>
            <p:ph type="dt" sz="half" idx="10"/>
          </p:nvPr>
        </p:nvSpPr>
        <p:spPr/>
        <p:txBody>
          <a:bodyPr/>
          <a:lstStyle/>
          <a:p>
            <a:fld id="{6EA935BE-8635-4514-A715-64ABAAE2BD31}" type="datetimeFigureOut">
              <a:rPr lang="en-US" smtClean="0"/>
              <a:t>18-Nov-24</a:t>
            </a:fld>
            <a:endParaRPr lang="en-US"/>
          </a:p>
        </p:txBody>
      </p:sp>
      <p:sp>
        <p:nvSpPr>
          <p:cNvPr id="8" name="Footer Placeholder 7">
            <a:extLst>
              <a:ext uri="{FF2B5EF4-FFF2-40B4-BE49-F238E27FC236}">
                <a16:creationId xmlns:a16="http://schemas.microsoft.com/office/drawing/2014/main" id="{A0E20B2E-0C03-26BB-9557-832CC7CB24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2381AB-EA43-DF3B-C2E6-86F3F8D6C6F4}"/>
              </a:ext>
            </a:extLst>
          </p:cNvPr>
          <p:cNvSpPr>
            <a:spLocks noGrp="1"/>
          </p:cNvSpPr>
          <p:nvPr>
            <p:ph type="sldNum" sz="quarter" idx="12"/>
          </p:nvPr>
        </p:nvSpPr>
        <p:spPr/>
        <p:txBody>
          <a:bodyPr/>
          <a:lstStyle/>
          <a:p>
            <a:fld id="{0B1D5FF6-E7B6-406D-9686-4A8CF59D04B3}" type="slidenum">
              <a:rPr lang="en-US" smtClean="0"/>
              <a:t>‹#›</a:t>
            </a:fld>
            <a:endParaRPr lang="en-US"/>
          </a:p>
        </p:txBody>
      </p:sp>
    </p:spTree>
    <p:extLst>
      <p:ext uri="{BB962C8B-B14F-4D97-AF65-F5344CB8AC3E}">
        <p14:creationId xmlns:p14="http://schemas.microsoft.com/office/powerpoint/2010/main" val="1123545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7D1F-BCC6-41C1-9E71-97045078BF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64C29C-82BA-18E1-375E-C83B0286D179}"/>
              </a:ext>
            </a:extLst>
          </p:cNvPr>
          <p:cNvSpPr>
            <a:spLocks noGrp="1"/>
          </p:cNvSpPr>
          <p:nvPr>
            <p:ph type="dt" sz="half" idx="10"/>
          </p:nvPr>
        </p:nvSpPr>
        <p:spPr/>
        <p:txBody>
          <a:bodyPr/>
          <a:lstStyle/>
          <a:p>
            <a:fld id="{6EA935BE-8635-4514-A715-64ABAAE2BD31}" type="datetimeFigureOut">
              <a:rPr lang="en-US" smtClean="0"/>
              <a:t>18-Nov-24</a:t>
            </a:fld>
            <a:endParaRPr lang="en-US"/>
          </a:p>
        </p:txBody>
      </p:sp>
      <p:sp>
        <p:nvSpPr>
          <p:cNvPr id="4" name="Footer Placeholder 3">
            <a:extLst>
              <a:ext uri="{FF2B5EF4-FFF2-40B4-BE49-F238E27FC236}">
                <a16:creationId xmlns:a16="http://schemas.microsoft.com/office/drawing/2014/main" id="{8DC55D39-77B3-7B39-B379-1CA371A3F3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DEF510-40C4-7AD2-AEA5-4CFB8EA4730B}"/>
              </a:ext>
            </a:extLst>
          </p:cNvPr>
          <p:cNvSpPr>
            <a:spLocks noGrp="1"/>
          </p:cNvSpPr>
          <p:nvPr>
            <p:ph type="sldNum" sz="quarter" idx="12"/>
          </p:nvPr>
        </p:nvSpPr>
        <p:spPr/>
        <p:txBody>
          <a:bodyPr/>
          <a:lstStyle/>
          <a:p>
            <a:fld id="{0B1D5FF6-E7B6-406D-9686-4A8CF59D04B3}" type="slidenum">
              <a:rPr lang="en-US" smtClean="0"/>
              <a:t>‹#›</a:t>
            </a:fld>
            <a:endParaRPr lang="en-US"/>
          </a:p>
        </p:txBody>
      </p:sp>
    </p:spTree>
    <p:extLst>
      <p:ext uri="{BB962C8B-B14F-4D97-AF65-F5344CB8AC3E}">
        <p14:creationId xmlns:p14="http://schemas.microsoft.com/office/powerpoint/2010/main" val="2136485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50678E-96A8-3D34-CA7E-5C452A765E08}"/>
              </a:ext>
            </a:extLst>
          </p:cNvPr>
          <p:cNvSpPr>
            <a:spLocks noGrp="1"/>
          </p:cNvSpPr>
          <p:nvPr>
            <p:ph type="dt" sz="half" idx="10"/>
          </p:nvPr>
        </p:nvSpPr>
        <p:spPr/>
        <p:txBody>
          <a:bodyPr/>
          <a:lstStyle/>
          <a:p>
            <a:fld id="{6EA935BE-8635-4514-A715-64ABAAE2BD31}" type="datetimeFigureOut">
              <a:rPr lang="en-US" smtClean="0"/>
              <a:t>18-Nov-24</a:t>
            </a:fld>
            <a:endParaRPr lang="en-US"/>
          </a:p>
        </p:txBody>
      </p:sp>
      <p:sp>
        <p:nvSpPr>
          <p:cNvPr id="3" name="Footer Placeholder 2">
            <a:extLst>
              <a:ext uri="{FF2B5EF4-FFF2-40B4-BE49-F238E27FC236}">
                <a16:creationId xmlns:a16="http://schemas.microsoft.com/office/drawing/2014/main" id="{57AAD5DA-850E-B7BD-90BD-65B85AFF6C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3EF9E7-DBA6-BB81-811D-D6F35689DB0B}"/>
              </a:ext>
            </a:extLst>
          </p:cNvPr>
          <p:cNvSpPr>
            <a:spLocks noGrp="1"/>
          </p:cNvSpPr>
          <p:nvPr>
            <p:ph type="sldNum" sz="quarter" idx="12"/>
          </p:nvPr>
        </p:nvSpPr>
        <p:spPr/>
        <p:txBody>
          <a:bodyPr/>
          <a:lstStyle/>
          <a:p>
            <a:fld id="{0B1D5FF6-E7B6-406D-9686-4A8CF59D04B3}" type="slidenum">
              <a:rPr lang="en-US" smtClean="0"/>
              <a:t>‹#›</a:t>
            </a:fld>
            <a:endParaRPr lang="en-US"/>
          </a:p>
        </p:txBody>
      </p:sp>
    </p:spTree>
    <p:extLst>
      <p:ext uri="{BB962C8B-B14F-4D97-AF65-F5344CB8AC3E}">
        <p14:creationId xmlns:p14="http://schemas.microsoft.com/office/powerpoint/2010/main" val="12317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7621-2360-473F-CCAD-F237D1BAD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CBD56C-4399-D00C-552B-BEF7DDFCB8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F63DD5-01B7-1FF7-54DA-94B0C538A2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6710DA-C3D9-2BB8-C1CD-143E58F6CA6C}"/>
              </a:ext>
            </a:extLst>
          </p:cNvPr>
          <p:cNvSpPr>
            <a:spLocks noGrp="1"/>
          </p:cNvSpPr>
          <p:nvPr>
            <p:ph type="dt" sz="half" idx="10"/>
          </p:nvPr>
        </p:nvSpPr>
        <p:spPr/>
        <p:txBody>
          <a:bodyPr/>
          <a:lstStyle/>
          <a:p>
            <a:fld id="{6EA935BE-8635-4514-A715-64ABAAE2BD31}" type="datetimeFigureOut">
              <a:rPr lang="en-US" smtClean="0"/>
              <a:t>18-Nov-24</a:t>
            </a:fld>
            <a:endParaRPr lang="en-US"/>
          </a:p>
        </p:txBody>
      </p:sp>
      <p:sp>
        <p:nvSpPr>
          <p:cNvPr id="6" name="Footer Placeholder 5">
            <a:extLst>
              <a:ext uri="{FF2B5EF4-FFF2-40B4-BE49-F238E27FC236}">
                <a16:creationId xmlns:a16="http://schemas.microsoft.com/office/drawing/2014/main" id="{5C0E0D77-4F8D-D853-D7E0-0ED49BDD3F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B272DC-6D5D-A2DE-A7BD-94D120388E02}"/>
              </a:ext>
            </a:extLst>
          </p:cNvPr>
          <p:cNvSpPr>
            <a:spLocks noGrp="1"/>
          </p:cNvSpPr>
          <p:nvPr>
            <p:ph type="sldNum" sz="quarter" idx="12"/>
          </p:nvPr>
        </p:nvSpPr>
        <p:spPr/>
        <p:txBody>
          <a:bodyPr/>
          <a:lstStyle/>
          <a:p>
            <a:fld id="{0B1D5FF6-E7B6-406D-9686-4A8CF59D04B3}" type="slidenum">
              <a:rPr lang="en-US" smtClean="0"/>
              <a:t>‹#›</a:t>
            </a:fld>
            <a:endParaRPr lang="en-US"/>
          </a:p>
        </p:txBody>
      </p:sp>
    </p:spTree>
    <p:extLst>
      <p:ext uri="{BB962C8B-B14F-4D97-AF65-F5344CB8AC3E}">
        <p14:creationId xmlns:p14="http://schemas.microsoft.com/office/powerpoint/2010/main" val="327027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E879A-DAE0-2FDF-0C6E-894685B8A5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2C1F80-B74E-0BFD-44FC-CFDBD71105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1723A3-1FCC-3D1C-260D-8BA542BDBC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FB2ED7-E6D3-9F81-357E-13166ED9133F}"/>
              </a:ext>
            </a:extLst>
          </p:cNvPr>
          <p:cNvSpPr>
            <a:spLocks noGrp="1"/>
          </p:cNvSpPr>
          <p:nvPr>
            <p:ph type="dt" sz="half" idx="10"/>
          </p:nvPr>
        </p:nvSpPr>
        <p:spPr/>
        <p:txBody>
          <a:bodyPr/>
          <a:lstStyle/>
          <a:p>
            <a:fld id="{6EA935BE-8635-4514-A715-64ABAAE2BD31}" type="datetimeFigureOut">
              <a:rPr lang="en-US" smtClean="0"/>
              <a:t>18-Nov-24</a:t>
            </a:fld>
            <a:endParaRPr lang="en-US"/>
          </a:p>
        </p:txBody>
      </p:sp>
      <p:sp>
        <p:nvSpPr>
          <p:cNvPr id="6" name="Footer Placeholder 5">
            <a:extLst>
              <a:ext uri="{FF2B5EF4-FFF2-40B4-BE49-F238E27FC236}">
                <a16:creationId xmlns:a16="http://schemas.microsoft.com/office/drawing/2014/main" id="{138273B9-06CF-B312-00DC-3343E164AD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5B1C14-137C-CE5D-AD88-A02C0847C5F3}"/>
              </a:ext>
            </a:extLst>
          </p:cNvPr>
          <p:cNvSpPr>
            <a:spLocks noGrp="1"/>
          </p:cNvSpPr>
          <p:nvPr>
            <p:ph type="sldNum" sz="quarter" idx="12"/>
          </p:nvPr>
        </p:nvSpPr>
        <p:spPr/>
        <p:txBody>
          <a:bodyPr/>
          <a:lstStyle/>
          <a:p>
            <a:fld id="{0B1D5FF6-E7B6-406D-9686-4A8CF59D04B3}" type="slidenum">
              <a:rPr lang="en-US" smtClean="0"/>
              <a:t>‹#›</a:t>
            </a:fld>
            <a:endParaRPr lang="en-US"/>
          </a:p>
        </p:txBody>
      </p:sp>
    </p:spTree>
    <p:extLst>
      <p:ext uri="{BB962C8B-B14F-4D97-AF65-F5344CB8AC3E}">
        <p14:creationId xmlns:p14="http://schemas.microsoft.com/office/powerpoint/2010/main" val="1822473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0DE1CC-FB59-7EAE-29AB-6505378BA8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5CB811-8EA3-CF78-58DE-EE904456C4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E619A-F660-18AF-397C-71290BD869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A935BE-8635-4514-A715-64ABAAE2BD31}" type="datetimeFigureOut">
              <a:rPr lang="en-US" smtClean="0"/>
              <a:t>18-Nov-24</a:t>
            </a:fld>
            <a:endParaRPr lang="en-US"/>
          </a:p>
        </p:txBody>
      </p:sp>
      <p:sp>
        <p:nvSpPr>
          <p:cNvPr id="5" name="Footer Placeholder 4">
            <a:extLst>
              <a:ext uri="{FF2B5EF4-FFF2-40B4-BE49-F238E27FC236}">
                <a16:creationId xmlns:a16="http://schemas.microsoft.com/office/drawing/2014/main" id="{ACE4112F-9679-03B5-C0B2-59DB08581B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5BC4C2A-91A9-70F0-7304-56B5A8C2A7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1D5FF6-E7B6-406D-9686-4A8CF59D04B3}" type="slidenum">
              <a:rPr lang="en-US" smtClean="0"/>
              <a:t>‹#›</a:t>
            </a:fld>
            <a:endParaRPr lang="en-US"/>
          </a:p>
        </p:txBody>
      </p:sp>
    </p:spTree>
    <p:extLst>
      <p:ext uri="{BB962C8B-B14F-4D97-AF65-F5344CB8AC3E}">
        <p14:creationId xmlns:p14="http://schemas.microsoft.com/office/powerpoint/2010/main" val="3835190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ourcemaking.com/design_patterns/" TargetMode="External"/><Relationship Id="rId2" Type="http://schemas.openxmlformats.org/officeDocument/2006/relationships/hyperlink" Target="https://refactoring.guru/design-patterns/" TargetMode="External"/><Relationship Id="rId1" Type="http://schemas.openxmlformats.org/officeDocument/2006/relationships/slideLayout" Target="../slideLayouts/slideLayout2.xml"/><Relationship Id="rId4" Type="http://schemas.openxmlformats.org/officeDocument/2006/relationships/hyperlink" Target="https://www.youtube.com/watch?v=Q1jZ4TI6MF4&amp;t=297s&amp;ab_channel=Telusko"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06FD-974A-59E8-6EAF-4D9EF388C516}"/>
              </a:ext>
            </a:extLst>
          </p:cNvPr>
          <p:cNvSpPr>
            <a:spLocks noGrp="1"/>
          </p:cNvSpPr>
          <p:nvPr>
            <p:ph type="ctrTitle"/>
          </p:nvPr>
        </p:nvSpPr>
        <p:spPr/>
        <p:txBody>
          <a:bodyPr/>
          <a:lstStyle/>
          <a:p>
            <a:r>
              <a:rPr lang="en-US" dirty="0"/>
              <a:t>Structural Design Patterns</a:t>
            </a:r>
          </a:p>
        </p:txBody>
      </p:sp>
      <p:sp>
        <p:nvSpPr>
          <p:cNvPr id="3" name="Subtitle 2">
            <a:extLst>
              <a:ext uri="{FF2B5EF4-FFF2-40B4-BE49-F238E27FC236}">
                <a16:creationId xmlns:a16="http://schemas.microsoft.com/office/drawing/2014/main" id="{EF2A0B21-2587-949F-1C4A-3B0A5262F716}"/>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1154937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D23E-771B-A6A3-CAF9-AE8444F1F8BF}"/>
              </a:ext>
            </a:extLst>
          </p:cNvPr>
          <p:cNvSpPr>
            <a:spLocks noGrp="1"/>
          </p:cNvSpPr>
          <p:nvPr>
            <p:ph type="title"/>
          </p:nvPr>
        </p:nvSpPr>
        <p:spPr>
          <a:xfrm>
            <a:off x="838200" y="130629"/>
            <a:ext cx="10515600" cy="690465"/>
          </a:xfrm>
        </p:spPr>
        <p:txBody>
          <a:bodyPr>
            <a:normAutofit fontScale="90000"/>
          </a:bodyPr>
          <a:lstStyle/>
          <a:p>
            <a:r>
              <a:rPr lang="en-US" dirty="0"/>
              <a:t>Structure (Object Adapter)</a:t>
            </a:r>
          </a:p>
        </p:txBody>
      </p:sp>
      <p:pic>
        <p:nvPicPr>
          <p:cNvPr id="5" name="Content Placeholder 4">
            <a:extLst>
              <a:ext uri="{FF2B5EF4-FFF2-40B4-BE49-F238E27FC236}">
                <a16:creationId xmlns:a16="http://schemas.microsoft.com/office/drawing/2014/main" id="{D10A8F3D-FF5E-8E17-A127-1F11DFD71BB3}"/>
              </a:ext>
            </a:extLst>
          </p:cNvPr>
          <p:cNvPicPr>
            <a:picLocks noGrp="1" noChangeAspect="1"/>
          </p:cNvPicPr>
          <p:nvPr>
            <p:ph idx="1"/>
          </p:nvPr>
        </p:nvPicPr>
        <p:blipFill>
          <a:blip r:embed="rId2"/>
          <a:stretch>
            <a:fillRect/>
          </a:stretch>
        </p:blipFill>
        <p:spPr>
          <a:xfrm>
            <a:off x="1691951" y="693990"/>
            <a:ext cx="8808098" cy="6033381"/>
          </a:xfrm>
        </p:spPr>
      </p:pic>
    </p:spTree>
    <p:extLst>
      <p:ext uri="{BB962C8B-B14F-4D97-AF65-F5344CB8AC3E}">
        <p14:creationId xmlns:p14="http://schemas.microsoft.com/office/powerpoint/2010/main" val="2037815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D23E-771B-A6A3-CAF9-AE8444F1F8BF}"/>
              </a:ext>
            </a:extLst>
          </p:cNvPr>
          <p:cNvSpPr>
            <a:spLocks noGrp="1"/>
          </p:cNvSpPr>
          <p:nvPr>
            <p:ph type="title"/>
          </p:nvPr>
        </p:nvSpPr>
        <p:spPr>
          <a:xfrm>
            <a:off x="838200" y="130629"/>
            <a:ext cx="10515600" cy="690465"/>
          </a:xfrm>
        </p:spPr>
        <p:txBody>
          <a:bodyPr>
            <a:normAutofit fontScale="90000"/>
          </a:bodyPr>
          <a:lstStyle/>
          <a:p>
            <a:r>
              <a:rPr lang="en-US" dirty="0"/>
              <a:t>Structure (Object Adapter)</a:t>
            </a:r>
          </a:p>
        </p:txBody>
      </p:sp>
      <p:pic>
        <p:nvPicPr>
          <p:cNvPr id="7" name="Picture 6">
            <a:extLst>
              <a:ext uri="{FF2B5EF4-FFF2-40B4-BE49-F238E27FC236}">
                <a16:creationId xmlns:a16="http://schemas.microsoft.com/office/drawing/2014/main" id="{A9BCC825-2299-9C0A-1A06-7C631EAD92AD}"/>
              </a:ext>
            </a:extLst>
          </p:cNvPr>
          <p:cNvPicPr>
            <a:picLocks noChangeAspect="1"/>
          </p:cNvPicPr>
          <p:nvPr/>
        </p:nvPicPr>
        <p:blipFill>
          <a:blip r:embed="rId2"/>
          <a:stretch>
            <a:fillRect/>
          </a:stretch>
        </p:blipFill>
        <p:spPr>
          <a:xfrm>
            <a:off x="1486678" y="638463"/>
            <a:ext cx="9218643" cy="6088908"/>
          </a:xfrm>
          <a:prstGeom prst="rect">
            <a:avLst/>
          </a:prstGeom>
        </p:spPr>
      </p:pic>
    </p:spTree>
    <p:extLst>
      <p:ext uri="{BB962C8B-B14F-4D97-AF65-F5344CB8AC3E}">
        <p14:creationId xmlns:p14="http://schemas.microsoft.com/office/powerpoint/2010/main" val="3288516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D23E-771B-A6A3-CAF9-AE8444F1F8BF}"/>
              </a:ext>
            </a:extLst>
          </p:cNvPr>
          <p:cNvSpPr>
            <a:spLocks noGrp="1"/>
          </p:cNvSpPr>
          <p:nvPr>
            <p:ph type="title"/>
          </p:nvPr>
        </p:nvSpPr>
        <p:spPr>
          <a:xfrm>
            <a:off x="838200" y="130629"/>
            <a:ext cx="10515600" cy="690465"/>
          </a:xfrm>
        </p:spPr>
        <p:txBody>
          <a:bodyPr>
            <a:normAutofit fontScale="90000"/>
          </a:bodyPr>
          <a:lstStyle/>
          <a:p>
            <a:r>
              <a:rPr lang="en-US" dirty="0"/>
              <a:t>Structure (Object Adapter)</a:t>
            </a:r>
          </a:p>
        </p:txBody>
      </p:sp>
      <p:pic>
        <p:nvPicPr>
          <p:cNvPr id="4" name="Picture 3">
            <a:extLst>
              <a:ext uri="{FF2B5EF4-FFF2-40B4-BE49-F238E27FC236}">
                <a16:creationId xmlns:a16="http://schemas.microsoft.com/office/drawing/2014/main" id="{A9F9BF02-8738-3851-D573-E0AD8AE2746A}"/>
              </a:ext>
            </a:extLst>
          </p:cNvPr>
          <p:cNvPicPr>
            <a:picLocks noChangeAspect="1"/>
          </p:cNvPicPr>
          <p:nvPr/>
        </p:nvPicPr>
        <p:blipFill>
          <a:blip r:embed="rId2"/>
          <a:stretch>
            <a:fillRect/>
          </a:stretch>
        </p:blipFill>
        <p:spPr>
          <a:xfrm>
            <a:off x="1622850" y="821094"/>
            <a:ext cx="8946300" cy="6035563"/>
          </a:xfrm>
          <a:prstGeom prst="rect">
            <a:avLst/>
          </a:prstGeom>
        </p:spPr>
      </p:pic>
    </p:spTree>
    <p:extLst>
      <p:ext uri="{BB962C8B-B14F-4D97-AF65-F5344CB8AC3E}">
        <p14:creationId xmlns:p14="http://schemas.microsoft.com/office/powerpoint/2010/main" val="228010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D23E-771B-A6A3-CAF9-AE8444F1F8BF}"/>
              </a:ext>
            </a:extLst>
          </p:cNvPr>
          <p:cNvSpPr>
            <a:spLocks noGrp="1"/>
          </p:cNvSpPr>
          <p:nvPr>
            <p:ph type="title"/>
          </p:nvPr>
        </p:nvSpPr>
        <p:spPr>
          <a:xfrm>
            <a:off x="838200" y="130629"/>
            <a:ext cx="10515600" cy="690465"/>
          </a:xfrm>
        </p:spPr>
        <p:txBody>
          <a:bodyPr>
            <a:normAutofit fontScale="90000"/>
          </a:bodyPr>
          <a:lstStyle/>
          <a:p>
            <a:r>
              <a:rPr lang="en-US" dirty="0"/>
              <a:t>Structure (Object Adapter)</a:t>
            </a:r>
          </a:p>
        </p:txBody>
      </p:sp>
      <p:pic>
        <p:nvPicPr>
          <p:cNvPr id="9" name="Picture 8">
            <a:extLst>
              <a:ext uri="{FF2B5EF4-FFF2-40B4-BE49-F238E27FC236}">
                <a16:creationId xmlns:a16="http://schemas.microsoft.com/office/drawing/2014/main" id="{3E135239-98DE-901A-2263-E499A9662D04}"/>
              </a:ext>
            </a:extLst>
          </p:cNvPr>
          <p:cNvPicPr>
            <a:picLocks noChangeAspect="1"/>
          </p:cNvPicPr>
          <p:nvPr/>
        </p:nvPicPr>
        <p:blipFill>
          <a:blip r:embed="rId2"/>
          <a:stretch>
            <a:fillRect/>
          </a:stretch>
        </p:blipFill>
        <p:spPr>
          <a:xfrm>
            <a:off x="1612413" y="768015"/>
            <a:ext cx="8967174" cy="6089985"/>
          </a:xfrm>
          <a:prstGeom prst="rect">
            <a:avLst/>
          </a:prstGeom>
        </p:spPr>
      </p:pic>
    </p:spTree>
    <p:extLst>
      <p:ext uri="{BB962C8B-B14F-4D97-AF65-F5344CB8AC3E}">
        <p14:creationId xmlns:p14="http://schemas.microsoft.com/office/powerpoint/2010/main" val="2693791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D23E-771B-A6A3-CAF9-AE8444F1F8BF}"/>
              </a:ext>
            </a:extLst>
          </p:cNvPr>
          <p:cNvSpPr>
            <a:spLocks noGrp="1"/>
          </p:cNvSpPr>
          <p:nvPr>
            <p:ph type="title"/>
          </p:nvPr>
        </p:nvSpPr>
        <p:spPr>
          <a:xfrm>
            <a:off x="838200" y="130629"/>
            <a:ext cx="10515600" cy="690465"/>
          </a:xfrm>
        </p:spPr>
        <p:txBody>
          <a:bodyPr>
            <a:normAutofit fontScale="90000"/>
          </a:bodyPr>
          <a:lstStyle/>
          <a:p>
            <a:r>
              <a:rPr lang="en-US" dirty="0"/>
              <a:t>Structure (Object Adapter)</a:t>
            </a:r>
          </a:p>
        </p:txBody>
      </p:sp>
      <p:pic>
        <p:nvPicPr>
          <p:cNvPr id="4" name="Picture 3">
            <a:extLst>
              <a:ext uri="{FF2B5EF4-FFF2-40B4-BE49-F238E27FC236}">
                <a16:creationId xmlns:a16="http://schemas.microsoft.com/office/drawing/2014/main" id="{C9A37182-3E36-CB30-C0AB-60A326DC4D7F}"/>
              </a:ext>
            </a:extLst>
          </p:cNvPr>
          <p:cNvPicPr>
            <a:picLocks noChangeAspect="1"/>
          </p:cNvPicPr>
          <p:nvPr/>
        </p:nvPicPr>
        <p:blipFill>
          <a:blip r:embed="rId2"/>
          <a:stretch>
            <a:fillRect/>
          </a:stretch>
        </p:blipFill>
        <p:spPr>
          <a:xfrm>
            <a:off x="1495320" y="729911"/>
            <a:ext cx="9201360" cy="6128089"/>
          </a:xfrm>
          <a:prstGeom prst="rect">
            <a:avLst/>
          </a:prstGeom>
        </p:spPr>
      </p:pic>
    </p:spTree>
    <p:extLst>
      <p:ext uri="{BB962C8B-B14F-4D97-AF65-F5344CB8AC3E}">
        <p14:creationId xmlns:p14="http://schemas.microsoft.com/office/powerpoint/2010/main" val="4282674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E34E6-05C0-5D9F-30D8-6031F42A5087}"/>
              </a:ext>
            </a:extLst>
          </p:cNvPr>
          <p:cNvSpPr>
            <a:spLocks noGrp="1"/>
          </p:cNvSpPr>
          <p:nvPr>
            <p:ph type="title"/>
          </p:nvPr>
        </p:nvSpPr>
        <p:spPr/>
        <p:txBody>
          <a:bodyPr/>
          <a:lstStyle/>
          <a:p>
            <a:r>
              <a:rPr lang="en-US" dirty="0"/>
              <a:t>Example (Object Adapter)</a:t>
            </a:r>
          </a:p>
        </p:txBody>
      </p:sp>
      <p:pic>
        <p:nvPicPr>
          <p:cNvPr id="13" name="Picture 12">
            <a:extLst>
              <a:ext uri="{FF2B5EF4-FFF2-40B4-BE49-F238E27FC236}">
                <a16:creationId xmlns:a16="http://schemas.microsoft.com/office/drawing/2014/main" id="{0F61497C-343D-AA7E-0B2F-7B9A26F809D4}"/>
              </a:ext>
            </a:extLst>
          </p:cNvPr>
          <p:cNvPicPr>
            <a:picLocks noChangeAspect="1"/>
          </p:cNvPicPr>
          <p:nvPr/>
        </p:nvPicPr>
        <p:blipFill>
          <a:blip r:embed="rId2"/>
          <a:stretch>
            <a:fillRect/>
          </a:stretch>
        </p:blipFill>
        <p:spPr>
          <a:xfrm>
            <a:off x="1692536" y="1606713"/>
            <a:ext cx="8825590" cy="5080040"/>
          </a:xfrm>
          <a:prstGeom prst="rect">
            <a:avLst/>
          </a:prstGeom>
        </p:spPr>
      </p:pic>
    </p:spTree>
    <p:extLst>
      <p:ext uri="{BB962C8B-B14F-4D97-AF65-F5344CB8AC3E}">
        <p14:creationId xmlns:p14="http://schemas.microsoft.com/office/powerpoint/2010/main" val="1306619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Example (Object Adapter)</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b="1" dirty="0"/>
              <a:t>// Target: Desired interface our client expects</a:t>
            </a:r>
          </a:p>
          <a:p>
            <a:pPr marL="0" indent="0">
              <a:buNone/>
            </a:pPr>
            <a:r>
              <a:rPr lang="en-US" sz="1600" dirty="0"/>
              <a:t>class Target {</a:t>
            </a:r>
          </a:p>
          <a:p>
            <a:pPr marL="0" indent="0">
              <a:buNone/>
            </a:pPr>
            <a:r>
              <a:rPr lang="en-US" sz="1600" dirty="0"/>
              <a:t>public:</a:t>
            </a:r>
          </a:p>
          <a:p>
            <a:pPr marL="0" indent="0">
              <a:buNone/>
            </a:pPr>
            <a:r>
              <a:rPr lang="en-US" sz="1600" dirty="0"/>
              <a:t>    virtual void request() = 0;</a:t>
            </a:r>
          </a:p>
          <a:p>
            <a:pPr marL="0" indent="0">
              <a:buNone/>
            </a:pPr>
            <a:r>
              <a:rPr lang="en-US" sz="1600" dirty="0"/>
              <a:t>};</a:t>
            </a:r>
          </a:p>
          <a:p>
            <a:pPr marL="0" indent="0">
              <a:buNone/>
            </a:pPr>
            <a:r>
              <a:rPr lang="en-US" sz="1600" b="1" dirty="0"/>
              <a:t>// Adapter: Adapts the </a:t>
            </a:r>
            <a:r>
              <a:rPr lang="en-US" sz="1600" b="1" dirty="0" err="1"/>
              <a:t>Adaptee's</a:t>
            </a:r>
            <a:r>
              <a:rPr lang="en-US" sz="1600" b="1" dirty="0"/>
              <a:t> interface to the Target interface</a:t>
            </a:r>
          </a:p>
          <a:p>
            <a:pPr marL="0" indent="0">
              <a:buNone/>
            </a:pPr>
            <a:r>
              <a:rPr lang="en-US" sz="1600" dirty="0"/>
              <a:t>class Adapter : public Target {</a:t>
            </a:r>
          </a:p>
          <a:p>
            <a:pPr marL="0" indent="0">
              <a:buNone/>
            </a:pPr>
            <a:r>
              <a:rPr lang="en-US" sz="1600" dirty="0"/>
              <a:t>private:</a:t>
            </a:r>
          </a:p>
          <a:p>
            <a:pPr marL="0" indent="0">
              <a:buNone/>
            </a:pPr>
            <a:r>
              <a:rPr lang="en-US" sz="1600" dirty="0"/>
              <a:t>    </a:t>
            </a:r>
            <a:r>
              <a:rPr lang="en-US" sz="1600" dirty="0" err="1"/>
              <a:t>Adaptee</a:t>
            </a:r>
            <a:r>
              <a:rPr lang="en-US" sz="1600" dirty="0"/>
              <a:t>* </a:t>
            </a:r>
            <a:r>
              <a:rPr lang="en-US" sz="1600" dirty="0" err="1"/>
              <a:t>adaptee</a:t>
            </a:r>
            <a:r>
              <a:rPr lang="en-US" sz="1600" dirty="0"/>
              <a:t>;</a:t>
            </a:r>
          </a:p>
          <a:p>
            <a:pPr marL="0" indent="0">
              <a:buNone/>
            </a:pPr>
            <a:r>
              <a:rPr lang="en-US" sz="1600" dirty="0"/>
              <a:t>public:</a:t>
            </a:r>
          </a:p>
          <a:p>
            <a:pPr marL="0" indent="0">
              <a:buNone/>
            </a:pPr>
            <a:r>
              <a:rPr lang="en-US" sz="1600" dirty="0"/>
              <a:t>    Adapter(</a:t>
            </a:r>
            <a:r>
              <a:rPr lang="en-US" sz="1600" dirty="0" err="1"/>
              <a:t>Adaptee</a:t>
            </a:r>
            <a:r>
              <a:rPr lang="en-US" sz="1600" dirty="0"/>
              <a:t>* a) {</a:t>
            </a:r>
          </a:p>
          <a:p>
            <a:pPr marL="0" indent="0">
              <a:buNone/>
            </a:pPr>
            <a:r>
              <a:rPr lang="en-US" sz="1600" dirty="0"/>
              <a:t>    	</a:t>
            </a:r>
            <a:r>
              <a:rPr lang="en-US" sz="1600" dirty="0" err="1"/>
              <a:t>adaptee</a:t>
            </a:r>
            <a:r>
              <a:rPr lang="en-US" sz="1600" dirty="0"/>
              <a:t> = a;</a:t>
            </a:r>
          </a:p>
          <a:p>
            <a:pPr marL="0" indent="0">
              <a:buNone/>
            </a:pPr>
            <a:r>
              <a:rPr lang="en-US" sz="1600" dirty="0"/>
              <a:t>    } </a:t>
            </a:r>
          </a:p>
          <a:p>
            <a:pPr marL="0" indent="0">
              <a:buNone/>
            </a:pPr>
            <a:r>
              <a:rPr lang="en-US" sz="1600" dirty="0"/>
              <a:t>    void request() override {</a:t>
            </a:r>
          </a:p>
          <a:p>
            <a:pPr marL="0" indent="0">
              <a:buNone/>
            </a:pPr>
            <a:r>
              <a:rPr lang="en-US" sz="1600" dirty="0"/>
              <a:t>        // Using </a:t>
            </a:r>
            <a:r>
              <a:rPr lang="en-US" sz="1600" dirty="0" err="1"/>
              <a:t>Adaptee's</a:t>
            </a:r>
            <a:r>
              <a:rPr lang="en-US" sz="1600" dirty="0"/>
              <a:t> </a:t>
            </a:r>
            <a:r>
              <a:rPr lang="en-US" sz="1600" dirty="0" err="1"/>
              <a:t>specificRequest</a:t>
            </a:r>
            <a:r>
              <a:rPr lang="en-US" sz="1600" dirty="0"/>
              <a:t> within the Target's request</a:t>
            </a:r>
          </a:p>
          <a:p>
            <a:pPr marL="0" indent="0">
              <a:buNone/>
            </a:pPr>
            <a:r>
              <a:rPr lang="en-US" sz="1600" dirty="0"/>
              <a:t>        </a:t>
            </a:r>
            <a:r>
              <a:rPr lang="en-US" sz="1600" dirty="0" err="1"/>
              <a:t>adaptee</a:t>
            </a:r>
            <a:r>
              <a:rPr lang="en-US" sz="1600" dirty="0"/>
              <a:t>-&gt;</a:t>
            </a:r>
            <a:r>
              <a:rPr lang="en-US" sz="1600" dirty="0" err="1"/>
              <a:t>specificRequest</a:t>
            </a:r>
            <a:r>
              <a:rPr lang="en-US" sz="1600" dirty="0"/>
              <a:t>();</a:t>
            </a:r>
          </a:p>
          <a:p>
            <a:pPr marL="0" indent="0">
              <a:buNone/>
            </a:pPr>
            <a:r>
              <a:rPr lang="en-US" sz="1600" dirty="0"/>
              <a:t>    }</a:t>
            </a:r>
          </a:p>
          <a:p>
            <a:pPr marL="0" indent="0">
              <a:buNone/>
            </a:pPr>
            <a:r>
              <a:rPr lang="en-US" sz="1600" dirty="0"/>
              <a:t>};</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b="1" dirty="0"/>
              <a:t>// </a:t>
            </a:r>
            <a:r>
              <a:rPr lang="en-US" sz="1600" b="1" dirty="0" err="1"/>
              <a:t>Adaptee</a:t>
            </a:r>
            <a:r>
              <a:rPr lang="en-US" sz="1600" b="1" dirty="0"/>
              <a:t>: Existing class with an incompatible interface</a:t>
            </a:r>
          </a:p>
          <a:p>
            <a:pPr marL="0" indent="0">
              <a:buNone/>
            </a:pPr>
            <a:r>
              <a:rPr lang="en-US" sz="1600" dirty="0"/>
              <a:t>class </a:t>
            </a:r>
            <a:r>
              <a:rPr lang="en-US" sz="1600" dirty="0" err="1"/>
              <a:t>Adaptee</a:t>
            </a:r>
            <a:r>
              <a:rPr lang="en-US" sz="1600" dirty="0"/>
              <a:t> {</a:t>
            </a:r>
          </a:p>
          <a:p>
            <a:pPr marL="0" indent="0">
              <a:buNone/>
            </a:pPr>
            <a:r>
              <a:rPr lang="en-US" sz="1600" dirty="0"/>
              <a:t>public:</a:t>
            </a:r>
          </a:p>
          <a:p>
            <a:pPr marL="0" indent="0">
              <a:buNone/>
            </a:pPr>
            <a:r>
              <a:rPr lang="en-US" sz="1600" dirty="0"/>
              <a:t>    void </a:t>
            </a:r>
            <a:r>
              <a:rPr lang="en-US" sz="1600" dirty="0" err="1"/>
              <a:t>specificRequest</a:t>
            </a:r>
            <a:r>
              <a:rPr lang="en-US" sz="1600" dirty="0"/>
              <a:t>() {</a:t>
            </a:r>
          </a:p>
          <a:p>
            <a:pPr marL="0" indent="0">
              <a:buNone/>
            </a:pPr>
            <a:r>
              <a:rPr lang="en-US" sz="1600" dirty="0"/>
              <a:t>        </a:t>
            </a:r>
            <a:r>
              <a:rPr lang="en-US" sz="1600" dirty="0" err="1"/>
              <a:t>cout</a:t>
            </a:r>
            <a:r>
              <a:rPr lang="en-US" sz="1600" dirty="0"/>
              <a:t> &lt;&lt; "</a:t>
            </a:r>
            <a:r>
              <a:rPr lang="en-US" sz="1600" dirty="0" err="1"/>
              <a:t>Adaptee's</a:t>
            </a:r>
            <a:r>
              <a:rPr lang="en-US" sz="1600" dirty="0"/>
              <a:t> </a:t>
            </a:r>
            <a:r>
              <a:rPr lang="en-US" sz="1600" dirty="0" err="1"/>
              <a:t>specificRequest</a:t>
            </a:r>
            <a:r>
              <a:rPr lang="en-US" sz="1600" dirty="0"/>
              <a:t> called" &lt;&lt; </a:t>
            </a:r>
            <a:r>
              <a:rPr lang="en-US" sz="1600" dirty="0" err="1"/>
              <a:t>endl</a:t>
            </a:r>
            <a:r>
              <a:rPr lang="en-US" sz="1600" dirty="0"/>
              <a:t>;</a:t>
            </a:r>
          </a:p>
          <a:p>
            <a:pPr marL="0" indent="0">
              <a:buNone/>
            </a:pPr>
            <a:r>
              <a:rPr lang="en-US" sz="1600" dirty="0"/>
              <a:t>    }</a:t>
            </a:r>
          </a:p>
          <a:p>
            <a:pPr marL="0" indent="0">
              <a:buNone/>
            </a:pPr>
            <a:r>
              <a:rPr lang="en-US" sz="1600" dirty="0"/>
              <a:t>};</a:t>
            </a:r>
          </a:p>
          <a:p>
            <a:pPr marL="0" indent="0">
              <a:buNone/>
            </a:pPr>
            <a:r>
              <a:rPr lang="en-US" sz="1600" b="1" dirty="0"/>
              <a:t>// Client code</a:t>
            </a:r>
          </a:p>
          <a:p>
            <a:pPr marL="0" indent="0">
              <a:buNone/>
            </a:pPr>
            <a:r>
              <a:rPr lang="en-US" sz="1600" dirty="0"/>
              <a:t>int main() {</a:t>
            </a:r>
          </a:p>
          <a:p>
            <a:pPr marL="0" indent="0">
              <a:buNone/>
            </a:pPr>
            <a:r>
              <a:rPr lang="en-US" sz="1600" dirty="0"/>
              <a:t>    </a:t>
            </a:r>
            <a:r>
              <a:rPr lang="en-US" sz="1600" dirty="0" err="1"/>
              <a:t>Adaptee</a:t>
            </a:r>
            <a:r>
              <a:rPr lang="en-US" sz="1600" dirty="0"/>
              <a:t>* </a:t>
            </a:r>
            <a:r>
              <a:rPr lang="en-US" sz="1600" dirty="0" err="1"/>
              <a:t>adaptee</a:t>
            </a:r>
            <a:r>
              <a:rPr lang="en-US" sz="1600" dirty="0"/>
              <a:t> = new </a:t>
            </a:r>
            <a:r>
              <a:rPr lang="en-US" sz="1600" dirty="0" err="1"/>
              <a:t>Adaptee</a:t>
            </a:r>
            <a:r>
              <a:rPr lang="en-US" sz="1600" dirty="0"/>
              <a:t>();</a:t>
            </a:r>
          </a:p>
          <a:p>
            <a:pPr marL="0" indent="0">
              <a:buNone/>
            </a:pPr>
            <a:r>
              <a:rPr lang="en-US" sz="1600" dirty="0"/>
              <a:t>    Target* adapter = new Adapter(</a:t>
            </a:r>
            <a:r>
              <a:rPr lang="en-US" sz="1600" dirty="0" err="1"/>
              <a:t>adaptee</a:t>
            </a:r>
            <a:r>
              <a:rPr lang="en-US" sz="1600" dirty="0"/>
              <a:t>);</a:t>
            </a:r>
          </a:p>
          <a:p>
            <a:pPr marL="0" indent="0">
              <a:buNone/>
            </a:pPr>
            <a:r>
              <a:rPr lang="en-US" sz="1600" dirty="0"/>
              <a:t>    </a:t>
            </a:r>
          </a:p>
          <a:p>
            <a:pPr marL="0" indent="0">
              <a:buNone/>
            </a:pPr>
            <a:r>
              <a:rPr lang="en-US" sz="1600" dirty="0"/>
              <a:t>    // Client uses the Target interface to call the </a:t>
            </a:r>
            <a:r>
              <a:rPr lang="en-US" sz="1600" dirty="0" err="1"/>
              <a:t>Adaptee's</a:t>
            </a:r>
            <a:r>
              <a:rPr lang="en-US" sz="1600" dirty="0"/>
              <a:t> method</a:t>
            </a:r>
          </a:p>
          <a:p>
            <a:pPr marL="0" indent="0">
              <a:buNone/>
            </a:pPr>
            <a:r>
              <a:rPr lang="en-US" sz="1600" dirty="0"/>
              <a:t>    adapter-&gt;request();</a:t>
            </a:r>
          </a:p>
          <a:p>
            <a:pPr marL="0" indent="0">
              <a:buNone/>
            </a:pPr>
            <a:r>
              <a:rPr lang="en-US" sz="1600" dirty="0"/>
              <a:t>}</a:t>
            </a:r>
          </a:p>
          <a:p>
            <a:pPr marL="0" indent="0">
              <a:buNone/>
            </a:pPr>
            <a:r>
              <a:rPr lang="en-US" sz="1600" b="1" u="sng" dirty="0"/>
              <a:t>Output:</a:t>
            </a:r>
          </a:p>
          <a:p>
            <a:pPr marL="0" indent="0">
              <a:buNone/>
            </a:pPr>
            <a:r>
              <a:rPr lang="en-US" sz="1600" b="1" dirty="0" err="1"/>
              <a:t>Adaptee's</a:t>
            </a:r>
            <a:r>
              <a:rPr lang="en-US" sz="1600" b="1" dirty="0"/>
              <a:t> </a:t>
            </a:r>
            <a:r>
              <a:rPr lang="en-US" sz="1600" b="1" dirty="0" err="1"/>
              <a:t>specificRequest</a:t>
            </a:r>
            <a:r>
              <a:rPr lang="en-US" sz="1600" b="1" dirty="0"/>
              <a:t> called</a:t>
            </a:r>
          </a:p>
        </p:txBody>
      </p:sp>
    </p:spTree>
    <p:extLst>
      <p:ext uri="{BB962C8B-B14F-4D97-AF65-F5344CB8AC3E}">
        <p14:creationId xmlns:p14="http://schemas.microsoft.com/office/powerpoint/2010/main" val="2402452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Another Example (Object Adapter)</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76200" y="597160"/>
            <a:ext cx="6019800" cy="6111550"/>
          </a:xfrm>
          <a:ln w="3175">
            <a:solidFill>
              <a:schemeClr val="tx1"/>
            </a:solidFill>
          </a:ln>
        </p:spPr>
        <p:txBody>
          <a:bodyPr>
            <a:noAutofit/>
          </a:bodyPr>
          <a:lstStyle/>
          <a:p>
            <a:pPr marL="0" indent="0">
              <a:buNone/>
            </a:pPr>
            <a:r>
              <a:rPr lang="en-US" sz="1600" b="1" dirty="0"/>
              <a:t>// Target: Represents a universal voltage interface</a:t>
            </a:r>
          </a:p>
          <a:p>
            <a:pPr marL="0" indent="0">
              <a:buNone/>
            </a:pPr>
            <a:r>
              <a:rPr lang="en-US" sz="1600" dirty="0"/>
              <a:t>class Device220V {</a:t>
            </a:r>
          </a:p>
          <a:p>
            <a:pPr marL="0" indent="0">
              <a:buNone/>
            </a:pPr>
            <a:r>
              <a:rPr lang="en-US" sz="1600" dirty="0"/>
              <a:t>public:</a:t>
            </a:r>
          </a:p>
          <a:p>
            <a:pPr marL="0" indent="0">
              <a:buNone/>
            </a:pPr>
            <a:r>
              <a:rPr lang="en-US" sz="1600" dirty="0"/>
              <a:t>    virtual void operateAt220V() = 0;</a:t>
            </a:r>
          </a:p>
          <a:p>
            <a:pPr marL="0" indent="0">
              <a:buNone/>
            </a:pPr>
            <a:r>
              <a:rPr lang="en-US" sz="1600" dirty="0"/>
              <a:t>};</a:t>
            </a:r>
          </a:p>
          <a:p>
            <a:pPr marL="0" indent="0">
              <a:buNone/>
            </a:pPr>
            <a:r>
              <a:rPr lang="en-US" sz="1600" b="1" dirty="0"/>
              <a:t>// Adapter: Adapts Device110V to operate at 220V</a:t>
            </a:r>
          </a:p>
          <a:p>
            <a:pPr marL="0" indent="0">
              <a:buNone/>
            </a:pPr>
            <a:r>
              <a:rPr lang="en-US" sz="1600" dirty="0"/>
              <a:t>class </a:t>
            </a:r>
            <a:r>
              <a:rPr lang="en-US" sz="1600" dirty="0" err="1"/>
              <a:t>VoltageAdapter</a:t>
            </a:r>
            <a:r>
              <a:rPr lang="en-US" sz="1600" dirty="0"/>
              <a:t> : public Device220V {</a:t>
            </a:r>
          </a:p>
          <a:p>
            <a:pPr marL="0" indent="0">
              <a:buNone/>
            </a:pPr>
            <a:r>
              <a:rPr lang="en-US" sz="1600" dirty="0"/>
              <a:t>private:</a:t>
            </a:r>
          </a:p>
          <a:p>
            <a:pPr marL="0" indent="0">
              <a:buNone/>
            </a:pPr>
            <a:r>
              <a:rPr lang="en-US" sz="1600" dirty="0"/>
              <a:t>    Device110V* device;</a:t>
            </a:r>
          </a:p>
          <a:p>
            <a:pPr marL="0" indent="0">
              <a:buNone/>
            </a:pPr>
            <a:r>
              <a:rPr lang="en-US" sz="1600" dirty="0"/>
              <a:t>public:</a:t>
            </a:r>
          </a:p>
          <a:p>
            <a:pPr marL="0" indent="0">
              <a:buNone/>
            </a:pPr>
            <a:r>
              <a:rPr lang="en-US" sz="1600" dirty="0"/>
              <a:t>    </a:t>
            </a:r>
            <a:r>
              <a:rPr lang="en-US" sz="1600" dirty="0" err="1"/>
              <a:t>VoltageAdapter</a:t>
            </a:r>
            <a:r>
              <a:rPr lang="en-US" sz="1600" dirty="0"/>
              <a:t>(Device110V* d) {</a:t>
            </a:r>
          </a:p>
          <a:p>
            <a:pPr marL="0" indent="0">
              <a:buNone/>
            </a:pPr>
            <a:r>
              <a:rPr lang="en-US" sz="1600" dirty="0"/>
              <a:t>            device = d;</a:t>
            </a:r>
          </a:p>
          <a:p>
            <a:pPr marL="0" indent="0">
              <a:buNone/>
            </a:pPr>
            <a:r>
              <a:rPr lang="en-US" sz="1600" dirty="0"/>
              <a:t>    }</a:t>
            </a:r>
          </a:p>
          <a:p>
            <a:pPr marL="0" indent="0">
              <a:buNone/>
            </a:pPr>
            <a:r>
              <a:rPr lang="en-US" sz="1600" dirty="0"/>
              <a:t>    void operateAt220V() override {</a:t>
            </a:r>
          </a:p>
          <a:p>
            <a:pPr marL="0" indent="0">
              <a:buNone/>
            </a:pPr>
            <a:r>
              <a:rPr lang="en-US" sz="1600" dirty="0"/>
              <a:t>// Using the Device110V's method within the Device220V's interface</a:t>
            </a:r>
          </a:p>
          <a:p>
            <a:pPr marL="0" indent="0">
              <a:buNone/>
            </a:pPr>
            <a:r>
              <a:rPr lang="en-US" sz="1600" dirty="0"/>
              <a:t>        </a:t>
            </a:r>
            <a:r>
              <a:rPr lang="en-US" sz="1600" dirty="0" err="1"/>
              <a:t>cout</a:t>
            </a:r>
            <a:r>
              <a:rPr lang="en-US" sz="1600" dirty="0"/>
              <a:t> &lt;&lt; "Adapter converting 220V to 110V." &lt;&lt; </a:t>
            </a:r>
            <a:r>
              <a:rPr lang="en-US" sz="1600" dirty="0" err="1"/>
              <a:t>endl</a:t>
            </a:r>
            <a:r>
              <a:rPr lang="en-US" sz="1600" dirty="0"/>
              <a:t>;</a:t>
            </a:r>
          </a:p>
          <a:p>
            <a:pPr marL="0" indent="0">
              <a:buNone/>
            </a:pPr>
            <a:r>
              <a:rPr lang="en-US" sz="1600" dirty="0"/>
              <a:t>        device-&gt;operateAt110V();</a:t>
            </a:r>
          </a:p>
          <a:p>
            <a:pPr marL="0" indent="0">
              <a:buNone/>
            </a:pPr>
            <a:r>
              <a:rPr lang="en-US" sz="1600" dirty="0"/>
              <a:t>    }</a:t>
            </a:r>
          </a:p>
          <a:p>
            <a:pPr marL="0" indent="0">
              <a:buNone/>
            </a:pPr>
            <a:r>
              <a:rPr lang="en-US" sz="1600" dirty="0"/>
              <a:t>};</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b="1" dirty="0"/>
              <a:t>// </a:t>
            </a:r>
            <a:r>
              <a:rPr lang="en-US" sz="1600" b="1" dirty="0" err="1"/>
              <a:t>Adaptee</a:t>
            </a:r>
            <a:r>
              <a:rPr lang="en-US" sz="1600" b="1" dirty="0"/>
              <a:t>: Represents a device designed for 110V</a:t>
            </a:r>
          </a:p>
          <a:p>
            <a:pPr marL="0" indent="0">
              <a:buNone/>
            </a:pPr>
            <a:r>
              <a:rPr lang="en-US" sz="1600" dirty="0"/>
              <a:t>class Device110V {</a:t>
            </a:r>
          </a:p>
          <a:p>
            <a:pPr marL="0" indent="0">
              <a:buNone/>
            </a:pPr>
            <a:r>
              <a:rPr lang="en-US" sz="1600" dirty="0"/>
              <a:t>public:</a:t>
            </a:r>
          </a:p>
          <a:p>
            <a:pPr marL="0" indent="0">
              <a:buNone/>
            </a:pPr>
            <a:r>
              <a:rPr lang="en-US" sz="1600" dirty="0"/>
              <a:t>    void operateAt110V() {</a:t>
            </a:r>
          </a:p>
          <a:p>
            <a:pPr marL="0" indent="0">
              <a:buNone/>
            </a:pPr>
            <a:r>
              <a:rPr lang="en-US" sz="1600" dirty="0"/>
              <a:t>        </a:t>
            </a:r>
            <a:r>
              <a:rPr lang="en-US" sz="1600" dirty="0" err="1"/>
              <a:t>cout</a:t>
            </a:r>
            <a:r>
              <a:rPr lang="en-US" sz="1600" dirty="0"/>
              <a:t> &lt;&lt; "Operating at 110V" &lt;&lt; </a:t>
            </a:r>
            <a:r>
              <a:rPr lang="en-US" sz="1600" dirty="0" err="1"/>
              <a:t>endl</a:t>
            </a:r>
            <a:r>
              <a:rPr lang="en-US" sz="1600" dirty="0"/>
              <a:t>;</a:t>
            </a:r>
          </a:p>
          <a:p>
            <a:pPr marL="0" indent="0">
              <a:buNone/>
            </a:pPr>
            <a:r>
              <a:rPr lang="en-US" sz="1600" dirty="0"/>
              <a:t>    }</a:t>
            </a:r>
          </a:p>
          <a:p>
            <a:pPr marL="0" indent="0">
              <a:buNone/>
            </a:pPr>
            <a:r>
              <a:rPr lang="en-US" sz="1600" dirty="0"/>
              <a:t>};</a:t>
            </a:r>
          </a:p>
          <a:p>
            <a:pPr marL="0" indent="0">
              <a:buNone/>
            </a:pPr>
            <a:r>
              <a:rPr lang="en-US" sz="1600" b="1" dirty="0"/>
              <a:t>// Client code</a:t>
            </a:r>
          </a:p>
          <a:p>
            <a:pPr marL="0" indent="0">
              <a:buNone/>
            </a:pPr>
            <a:r>
              <a:rPr lang="en-US" sz="1600" dirty="0"/>
              <a:t>int main() {</a:t>
            </a:r>
          </a:p>
          <a:p>
            <a:pPr marL="0" indent="0">
              <a:buNone/>
            </a:pPr>
            <a:r>
              <a:rPr lang="en-US" sz="1600" dirty="0"/>
              <a:t>    Device110V* device110V = new Device110V();</a:t>
            </a:r>
          </a:p>
          <a:p>
            <a:pPr marL="0" indent="0">
              <a:buNone/>
            </a:pPr>
            <a:r>
              <a:rPr lang="en-US" sz="1600" dirty="0"/>
              <a:t>    Device220V* adapter = new </a:t>
            </a:r>
            <a:r>
              <a:rPr lang="en-US" sz="1600" dirty="0" err="1"/>
              <a:t>VoltageAdapter</a:t>
            </a:r>
            <a:r>
              <a:rPr lang="en-US" sz="1600" dirty="0"/>
              <a:t>(device110V);</a:t>
            </a:r>
          </a:p>
          <a:p>
            <a:pPr marL="0" indent="0">
              <a:buNone/>
            </a:pPr>
            <a:r>
              <a:rPr lang="en-US" sz="1600" dirty="0"/>
              <a:t>    adapter-&gt;operateAt220V();</a:t>
            </a:r>
          </a:p>
          <a:p>
            <a:pPr marL="0" indent="0">
              <a:buNone/>
            </a:pPr>
            <a:r>
              <a:rPr lang="en-US" sz="1600" dirty="0"/>
              <a:t>}</a:t>
            </a:r>
          </a:p>
          <a:p>
            <a:pPr marL="0" indent="0">
              <a:buNone/>
            </a:pPr>
            <a:r>
              <a:rPr lang="en-US" sz="1600" b="1" u="sng" dirty="0"/>
              <a:t>Output:</a:t>
            </a:r>
          </a:p>
          <a:p>
            <a:pPr marL="0" indent="0">
              <a:buNone/>
            </a:pPr>
            <a:r>
              <a:rPr lang="en-US" sz="1600" b="1" dirty="0"/>
              <a:t>Adapter converting 220V to 110V.</a:t>
            </a:r>
          </a:p>
          <a:p>
            <a:pPr marL="0" indent="0">
              <a:buNone/>
            </a:pPr>
            <a:r>
              <a:rPr lang="en-US" sz="1600" b="1" dirty="0"/>
              <a:t>Operating at 110V</a:t>
            </a:r>
          </a:p>
        </p:txBody>
      </p:sp>
    </p:spTree>
    <p:extLst>
      <p:ext uri="{BB962C8B-B14F-4D97-AF65-F5344CB8AC3E}">
        <p14:creationId xmlns:p14="http://schemas.microsoft.com/office/powerpoint/2010/main" val="2010961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D23E-771B-A6A3-CAF9-AE8444F1F8BF}"/>
              </a:ext>
            </a:extLst>
          </p:cNvPr>
          <p:cNvSpPr>
            <a:spLocks noGrp="1"/>
          </p:cNvSpPr>
          <p:nvPr>
            <p:ph type="title"/>
          </p:nvPr>
        </p:nvSpPr>
        <p:spPr/>
        <p:txBody>
          <a:bodyPr/>
          <a:lstStyle/>
          <a:p>
            <a:r>
              <a:rPr lang="en-US" dirty="0"/>
              <a:t>Structure (Class Adapter)</a:t>
            </a:r>
          </a:p>
        </p:txBody>
      </p:sp>
      <p:sp>
        <p:nvSpPr>
          <p:cNvPr id="3" name="Content Placeholder 2">
            <a:extLst>
              <a:ext uri="{FF2B5EF4-FFF2-40B4-BE49-F238E27FC236}">
                <a16:creationId xmlns:a16="http://schemas.microsoft.com/office/drawing/2014/main" id="{BDF0758B-8A63-5911-80B0-DE5C54487852}"/>
              </a:ext>
            </a:extLst>
          </p:cNvPr>
          <p:cNvSpPr>
            <a:spLocks noGrp="1"/>
          </p:cNvSpPr>
          <p:nvPr>
            <p:ph idx="1"/>
          </p:nvPr>
        </p:nvSpPr>
        <p:spPr/>
        <p:txBody>
          <a:bodyPr/>
          <a:lstStyle/>
          <a:p>
            <a:r>
              <a:rPr lang="en-US" b="0" i="0" dirty="0">
                <a:solidFill>
                  <a:srgbClr val="444444"/>
                </a:solidFill>
                <a:effectLst/>
                <a:latin typeface="PT Sans" panose="020B0503020203020204" pitchFamily="34" charset="0"/>
              </a:rPr>
              <a:t>This implementation uses </a:t>
            </a:r>
            <a:r>
              <a:rPr lang="en-US" b="1" i="0" dirty="0">
                <a:solidFill>
                  <a:srgbClr val="444444"/>
                </a:solidFill>
                <a:effectLst/>
                <a:latin typeface="PT Sans" panose="020B0503020203020204" pitchFamily="34" charset="0"/>
              </a:rPr>
              <a:t>inheritance</a:t>
            </a:r>
            <a:r>
              <a:rPr lang="en-US" b="0" i="0" dirty="0">
                <a:solidFill>
                  <a:srgbClr val="444444"/>
                </a:solidFill>
                <a:effectLst/>
                <a:latin typeface="PT Sans" panose="020B0503020203020204" pitchFamily="34" charset="0"/>
              </a:rPr>
              <a:t>: </a:t>
            </a:r>
          </a:p>
          <a:p>
            <a:pPr lvl="1"/>
            <a:r>
              <a:rPr lang="en-US" b="0" i="0" dirty="0">
                <a:solidFill>
                  <a:srgbClr val="444444"/>
                </a:solidFill>
                <a:effectLst/>
                <a:latin typeface="PT Sans" panose="020B0503020203020204" pitchFamily="34" charset="0"/>
              </a:rPr>
              <a:t>Adapter inherits interfaces from both objects at the same time. </a:t>
            </a:r>
          </a:p>
          <a:p>
            <a:r>
              <a:rPr lang="en-US" b="0" i="0" dirty="0">
                <a:solidFill>
                  <a:srgbClr val="444444"/>
                </a:solidFill>
                <a:effectLst/>
                <a:latin typeface="PT Sans" panose="020B0503020203020204" pitchFamily="34" charset="0"/>
              </a:rPr>
              <a:t>This approach can only be implemented in programming languages that support multiple inheritance, such as C++.</a:t>
            </a:r>
            <a:endParaRPr lang="en-US" dirty="0"/>
          </a:p>
        </p:txBody>
      </p:sp>
    </p:spTree>
    <p:extLst>
      <p:ext uri="{BB962C8B-B14F-4D97-AF65-F5344CB8AC3E}">
        <p14:creationId xmlns:p14="http://schemas.microsoft.com/office/powerpoint/2010/main" val="3570860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D23E-771B-A6A3-CAF9-AE8444F1F8BF}"/>
              </a:ext>
            </a:extLst>
          </p:cNvPr>
          <p:cNvSpPr>
            <a:spLocks noGrp="1"/>
          </p:cNvSpPr>
          <p:nvPr>
            <p:ph type="title"/>
          </p:nvPr>
        </p:nvSpPr>
        <p:spPr>
          <a:xfrm>
            <a:off x="838200" y="130629"/>
            <a:ext cx="10515600" cy="690465"/>
          </a:xfrm>
        </p:spPr>
        <p:txBody>
          <a:bodyPr>
            <a:normAutofit fontScale="90000"/>
          </a:bodyPr>
          <a:lstStyle/>
          <a:p>
            <a:r>
              <a:rPr lang="en-US" dirty="0"/>
              <a:t>Structure (Class Adapter)</a:t>
            </a:r>
          </a:p>
        </p:txBody>
      </p:sp>
      <p:pic>
        <p:nvPicPr>
          <p:cNvPr id="5" name="Picture 4">
            <a:extLst>
              <a:ext uri="{FF2B5EF4-FFF2-40B4-BE49-F238E27FC236}">
                <a16:creationId xmlns:a16="http://schemas.microsoft.com/office/drawing/2014/main" id="{E96A890E-FFB7-1335-CBDE-414F88C70182}"/>
              </a:ext>
            </a:extLst>
          </p:cNvPr>
          <p:cNvPicPr>
            <a:picLocks noChangeAspect="1"/>
          </p:cNvPicPr>
          <p:nvPr/>
        </p:nvPicPr>
        <p:blipFill>
          <a:blip r:embed="rId2"/>
          <a:stretch>
            <a:fillRect/>
          </a:stretch>
        </p:blipFill>
        <p:spPr>
          <a:xfrm>
            <a:off x="968516" y="1143863"/>
            <a:ext cx="10254968" cy="5583508"/>
          </a:xfrm>
          <a:prstGeom prst="rect">
            <a:avLst/>
          </a:prstGeom>
        </p:spPr>
      </p:pic>
    </p:spTree>
    <p:extLst>
      <p:ext uri="{BB962C8B-B14F-4D97-AF65-F5344CB8AC3E}">
        <p14:creationId xmlns:p14="http://schemas.microsoft.com/office/powerpoint/2010/main" val="23528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5609-06E1-19AA-443B-BA5F531F9528}"/>
              </a:ext>
            </a:extLst>
          </p:cNvPr>
          <p:cNvSpPr>
            <a:spLocks noGrp="1"/>
          </p:cNvSpPr>
          <p:nvPr>
            <p:ph type="title"/>
          </p:nvPr>
        </p:nvSpPr>
        <p:spPr>
          <a:xfrm>
            <a:off x="512800" y="699403"/>
            <a:ext cx="3455821" cy="1050087"/>
          </a:xfrm>
        </p:spPr>
        <p:txBody>
          <a:bodyPr anchor="b">
            <a:normAutofit/>
          </a:bodyPr>
          <a:lstStyle/>
          <a:p>
            <a:r>
              <a:rPr lang="en-US" sz="3200" dirty="0"/>
              <a:t>Structural Design Patterns</a:t>
            </a:r>
          </a:p>
        </p:txBody>
      </p:sp>
      <p:sp>
        <p:nvSpPr>
          <p:cNvPr id="3" name="Content Placeholder 2">
            <a:extLst>
              <a:ext uri="{FF2B5EF4-FFF2-40B4-BE49-F238E27FC236}">
                <a16:creationId xmlns:a16="http://schemas.microsoft.com/office/drawing/2014/main" id="{A3B4640E-8FAF-87FC-ACC7-4D1EFED85D9D}"/>
              </a:ext>
            </a:extLst>
          </p:cNvPr>
          <p:cNvSpPr>
            <a:spLocks noGrp="1"/>
          </p:cNvSpPr>
          <p:nvPr>
            <p:ph idx="1"/>
          </p:nvPr>
        </p:nvSpPr>
        <p:spPr>
          <a:xfrm>
            <a:off x="186093" y="2164702"/>
            <a:ext cx="4441371" cy="4404048"/>
          </a:xfrm>
        </p:spPr>
        <p:txBody>
          <a:bodyPr anchor="t">
            <a:normAutofit/>
          </a:bodyPr>
          <a:lstStyle/>
          <a:p>
            <a:pPr algn="just"/>
            <a:r>
              <a:rPr lang="en-US" sz="2200" dirty="0">
                <a:latin typeface="Times-Roman"/>
              </a:rPr>
              <a:t>Structural design patterns explain how to </a:t>
            </a:r>
            <a:r>
              <a:rPr lang="en-US" sz="2200" b="1" dirty="0">
                <a:latin typeface="Times-Roman"/>
              </a:rPr>
              <a:t>assemble objects and classes</a:t>
            </a:r>
            <a:r>
              <a:rPr lang="en-US" sz="2200" dirty="0">
                <a:latin typeface="Times-Roman"/>
              </a:rPr>
              <a:t> into larger structures, while keeping these structures flexible and efficient.</a:t>
            </a:r>
          </a:p>
          <a:p>
            <a:pPr algn="just"/>
            <a:r>
              <a:rPr lang="en-US" sz="2200" dirty="0">
                <a:latin typeface="Times-Roman"/>
              </a:rPr>
              <a:t>Structural class patterns use inheritance to compose interfaces or implementations.</a:t>
            </a:r>
          </a:p>
        </p:txBody>
      </p:sp>
      <p:pic>
        <p:nvPicPr>
          <p:cNvPr id="4" name="Picture 3" descr="A table with text on it&#10;&#10;Description automatically generated">
            <a:extLst>
              <a:ext uri="{FF2B5EF4-FFF2-40B4-BE49-F238E27FC236}">
                <a16:creationId xmlns:a16="http://schemas.microsoft.com/office/drawing/2014/main" id="{BFE34A82-34D9-CC47-6303-55B75D24CA88}"/>
              </a:ext>
            </a:extLst>
          </p:cNvPr>
          <p:cNvPicPr>
            <a:picLocks noChangeAspect="1"/>
          </p:cNvPicPr>
          <p:nvPr/>
        </p:nvPicPr>
        <p:blipFill>
          <a:blip r:embed="rId2"/>
          <a:stretch>
            <a:fillRect/>
          </a:stretch>
        </p:blipFill>
        <p:spPr>
          <a:xfrm>
            <a:off x="4751876" y="1511560"/>
            <a:ext cx="7378443" cy="3834880"/>
          </a:xfrm>
          <a:prstGeom prst="rect">
            <a:avLst/>
          </a:prstGeom>
        </p:spPr>
      </p:pic>
    </p:spTree>
    <p:extLst>
      <p:ext uri="{BB962C8B-B14F-4D97-AF65-F5344CB8AC3E}">
        <p14:creationId xmlns:p14="http://schemas.microsoft.com/office/powerpoint/2010/main" val="3729132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E34E6-05C0-5D9F-30D8-6031F42A5087}"/>
              </a:ext>
            </a:extLst>
          </p:cNvPr>
          <p:cNvSpPr>
            <a:spLocks noGrp="1"/>
          </p:cNvSpPr>
          <p:nvPr>
            <p:ph type="title"/>
          </p:nvPr>
        </p:nvSpPr>
        <p:spPr/>
        <p:txBody>
          <a:bodyPr/>
          <a:lstStyle/>
          <a:p>
            <a:r>
              <a:rPr lang="en-US" dirty="0"/>
              <a:t>Example (Class Adapter)</a:t>
            </a:r>
          </a:p>
        </p:txBody>
      </p:sp>
      <p:pic>
        <p:nvPicPr>
          <p:cNvPr id="4" name="Picture 3">
            <a:extLst>
              <a:ext uri="{FF2B5EF4-FFF2-40B4-BE49-F238E27FC236}">
                <a16:creationId xmlns:a16="http://schemas.microsoft.com/office/drawing/2014/main" id="{0804252C-6E60-956A-F084-9DB10372352D}"/>
              </a:ext>
            </a:extLst>
          </p:cNvPr>
          <p:cNvPicPr>
            <a:picLocks noChangeAspect="1"/>
          </p:cNvPicPr>
          <p:nvPr/>
        </p:nvPicPr>
        <p:blipFill>
          <a:blip r:embed="rId2"/>
          <a:stretch>
            <a:fillRect/>
          </a:stretch>
        </p:blipFill>
        <p:spPr>
          <a:xfrm>
            <a:off x="1636935" y="1690688"/>
            <a:ext cx="8918129" cy="5022195"/>
          </a:xfrm>
          <a:prstGeom prst="rect">
            <a:avLst/>
          </a:prstGeom>
        </p:spPr>
      </p:pic>
    </p:spTree>
    <p:extLst>
      <p:ext uri="{BB962C8B-B14F-4D97-AF65-F5344CB8AC3E}">
        <p14:creationId xmlns:p14="http://schemas.microsoft.com/office/powerpoint/2010/main" val="1777523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69B2-B383-8BA7-1DBE-31723CC184DE}"/>
              </a:ext>
            </a:extLst>
          </p:cNvPr>
          <p:cNvSpPr>
            <a:spLocks noGrp="1"/>
          </p:cNvSpPr>
          <p:nvPr>
            <p:ph type="title"/>
          </p:nvPr>
        </p:nvSpPr>
        <p:spPr>
          <a:xfrm>
            <a:off x="838200" y="1"/>
            <a:ext cx="10515600" cy="681036"/>
          </a:xfrm>
        </p:spPr>
        <p:txBody>
          <a:bodyPr>
            <a:normAutofit fontScale="90000"/>
          </a:bodyPr>
          <a:lstStyle/>
          <a:p>
            <a:r>
              <a:rPr lang="en-US" dirty="0"/>
              <a:t>Example (Class Adapter)</a:t>
            </a:r>
          </a:p>
        </p:txBody>
      </p:sp>
      <p:sp>
        <p:nvSpPr>
          <p:cNvPr id="3" name="Content Placeholder 2">
            <a:extLst>
              <a:ext uri="{FF2B5EF4-FFF2-40B4-BE49-F238E27FC236}">
                <a16:creationId xmlns:a16="http://schemas.microsoft.com/office/drawing/2014/main" id="{F9345D3B-1665-AD3E-6AE9-2B1649FCA197}"/>
              </a:ext>
            </a:extLst>
          </p:cNvPr>
          <p:cNvSpPr>
            <a:spLocks noGrp="1"/>
          </p:cNvSpPr>
          <p:nvPr>
            <p:ph sz="half" idx="1"/>
          </p:nvPr>
        </p:nvSpPr>
        <p:spPr>
          <a:xfrm>
            <a:off x="242596" y="597160"/>
            <a:ext cx="5777204" cy="6111550"/>
          </a:xfrm>
          <a:ln w="3175">
            <a:solidFill>
              <a:schemeClr val="tx1"/>
            </a:solidFill>
          </a:ln>
        </p:spPr>
        <p:txBody>
          <a:bodyPr>
            <a:noAutofit/>
          </a:bodyPr>
          <a:lstStyle/>
          <a:p>
            <a:pPr marL="0" indent="0">
              <a:buNone/>
            </a:pPr>
            <a:r>
              <a:rPr lang="en-US" sz="1600" b="1" dirty="0"/>
              <a:t>// </a:t>
            </a:r>
            <a:r>
              <a:rPr lang="en-US" sz="1600" b="1" dirty="0" err="1"/>
              <a:t>Adaptee</a:t>
            </a:r>
            <a:r>
              <a:rPr lang="en-US" sz="1600" b="1" dirty="0"/>
              <a:t>: Existing class with an incompatible interface</a:t>
            </a:r>
          </a:p>
          <a:p>
            <a:pPr marL="0" indent="0">
              <a:buNone/>
            </a:pPr>
            <a:r>
              <a:rPr lang="en-US" sz="1600" dirty="0"/>
              <a:t>class </a:t>
            </a:r>
            <a:r>
              <a:rPr lang="en-US" sz="1600" dirty="0" err="1"/>
              <a:t>Adaptee</a:t>
            </a:r>
            <a:r>
              <a:rPr lang="en-US" sz="1600" dirty="0"/>
              <a:t> {</a:t>
            </a:r>
          </a:p>
          <a:p>
            <a:pPr marL="0" indent="0">
              <a:buNone/>
            </a:pPr>
            <a:r>
              <a:rPr lang="en-US" sz="1600" dirty="0"/>
              <a:t>public:</a:t>
            </a:r>
          </a:p>
          <a:p>
            <a:pPr marL="0" indent="0">
              <a:buNone/>
            </a:pPr>
            <a:r>
              <a:rPr lang="en-US" sz="1600" dirty="0"/>
              <a:t>    void </a:t>
            </a:r>
            <a:r>
              <a:rPr lang="en-US" sz="1600" dirty="0" err="1"/>
              <a:t>specificRequest</a:t>
            </a:r>
            <a:r>
              <a:rPr lang="en-US" sz="1600" dirty="0"/>
              <a:t>() {</a:t>
            </a:r>
          </a:p>
          <a:p>
            <a:pPr marL="0" indent="0">
              <a:buNone/>
            </a:pPr>
            <a:r>
              <a:rPr lang="en-US" sz="1600" dirty="0"/>
              <a:t>        </a:t>
            </a:r>
            <a:r>
              <a:rPr lang="en-US" sz="1600" dirty="0" err="1"/>
              <a:t>cout</a:t>
            </a:r>
            <a:r>
              <a:rPr lang="en-US" sz="1600" dirty="0"/>
              <a:t> &lt;&lt; "</a:t>
            </a:r>
            <a:r>
              <a:rPr lang="en-US" sz="1600" dirty="0" err="1"/>
              <a:t>Adaptee's</a:t>
            </a:r>
            <a:r>
              <a:rPr lang="en-US" sz="1600" dirty="0"/>
              <a:t> </a:t>
            </a:r>
            <a:r>
              <a:rPr lang="en-US" sz="1600" dirty="0" err="1"/>
              <a:t>specificRequest</a:t>
            </a:r>
            <a:r>
              <a:rPr lang="en-US" sz="1600" dirty="0"/>
              <a:t> called" &lt;&lt; </a:t>
            </a:r>
            <a:r>
              <a:rPr lang="en-US" sz="1600" dirty="0" err="1"/>
              <a:t>endl</a:t>
            </a:r>
            <a:r>
              <a:rPr lang="en-US" sz="1600" dirty="0"/>
              <a:t>;</a:t>
            </a:r>
          </a:p>
          <a:p>
            <a:pPr marL="0" indent="0">
              <a:buNone/>
            </a:pPr>
            <a:r>
              <a:rPr lang="en-US" sz="1600" dirty="0"/>
              <a:t>    }</a:t>
            </a:r>
          </a:p>
          <a:p>
            <a:pPr marL="0" indent="0">
              <a:buNone/>
            </a:pPr>
            <a:r>
              <a:rPr lang="en-US" sz="1600" dirty="0"/>
              <a:t>};</a:t>
            </a:r>
          </a:p>
          <a:p>
            <a:pPr marL="0" indent="0">
              <a:buNone/>
            </a:pPr>
            <a:endParaRPr lang="en-US" sz="1600" dirty="0"/>
          </a:p>
          <a:p>
            <a:pPr marL="0" indent="0">
              <a:buNone/>
            </a:pPr>
            <a:r>
              <a:rPr lang="en-US" sz="1600" b="1" dirty="0"/>
              <a:t>// Target: Desired interface our client expects</a:t>
            </a:r>
          </a:p>
          <a:p>
            <a:pPr marL="0" indent="0">
              <a:buNone/>
            </a:pPr>
            <a:r>
              <a:rPr lang="en-US" sz="1600" dirty="0"/>
              <a:t>class Target {</a:t>
            </a:r>
          </a:p>
          <a:p>
            <a:pPr marL="0" indent="0">
              <a:buNone/>
            </a:pPr>
            <a:r>
              <a:rPr lang="en-US" sz="1600" dirty="0"/>
              <a:t>public:</a:t>
            </a:r>
          </a:p>
          <a:p>
            <a:pPr marL="0" indent="0">
              <a:buNone/>
            </a:pPr>
            <a:r>
              <a:rPr lang="en-US" sz="1600" dirty="0"/>
              <a:t>    virtual void request() = 0;</a:t>
            </a:r>
          </a:p>
          <a:p>
            <a:pPr marL="0" indent="0">
              <a:buNone/>
            </a:pPr>
            <a:r>
              <a:rPr lang="en-US" sz="1600" dirty="0"/>
              <a:t>};</a:t>
            </a:r>
          </a:p>
        </p:txBody>
      </p:sp>
      <p:sp>
        <p:nvSpPr>
          <p:cNvPr id="4" name="Content Placeholder 3">
            <a:extLst>
              <a:ext uri="{FF2B5EF4-FFF2-40B4-BE49-F238E27FC236}">
                <a16:creationId xmlns:a16="http://schemas.microsoft.com/office/drawing/2014/main" id="{D8BEE732-658D-CFBE-0683-AF2CDC6CE111}"/>
              </a:ext>
            </a:extLst>
          </p:cNvPr>
          <p:cNvSpPr>
            <a:spLocks noGrp="1"/>
          </p:cNvSpPr>
          <p:nvPr>
            <p:ph sz="half" idx="2"/>
          </p:nvPr>
        </p:nvSpPr>
        <p:spPr>
          <a:xfrm>
            <a:off x="6172199" y="597160"/>
            <a:ext cx="5777203" cy="6111550"/>
          </a:xfrm>
          <a:ln w="3175">
            <a:solidFill>
              <a:schemeClr val="tx1"/>
            </a:solidFill>
          </a:ln>
        </p:spPr>
        <p:txBody>
          <a:bodyPr>
            <a:noAutofit/>
          </a:bodyPr>
          <a:lstStyle/>
          <a:p>
            <a:pPr marL="0" indent="0">
              <a:buNone/>
            </a:pPr>
            <a:r>
              <a:rPr lang="en-US" sz="1600" b="1" dirty="0"/>
              <a:t>// Adapter: Adapts the </a:t>
            </a:r>
            <a:r>
              <a:rPr lang="en-US" sz="1600" b="1" dirty="0" err="1"/>
              <a:t>Adaptee's</a:t>
            </a:r>
            <a:r>
              <a:rPr lang="en-US" sz="1600" b="1" dirty="0"/>
              <a:t> interface to the Target interface</a:t>
            </a:r>
          </a:p>
          <a:p>
            <a:pPr marL="0" indent="0">
              <a:buNone/>
            </a:pPr>
            <a:r>
              <a:rPr lang="en-US" sz="1600" dirty="0"/>
              <a:t>class Adapter : public Target, private </a:t>
            </a:r>
            <a:r>
              <a:rPr lang="en-US" sz="1600" dirty="0" err="1"/>
              <a:t>Adaptee</a:t>
            </a:r>
            <a:r>
              <a:rPr lang="en-US" sz="1600" dirty="0"/>
              <a:t> {</a:t>
            </a:r>
          </a:p>
          <a:p>
            <a:pPr marL="0" indent="0">
              <a:buNone/>
            </a:pPr>
            <a:r>
              <a:rPr lang="en-US" sz="1600" dirty="0"/>
              <a:t>public:</a:t>
            </a:r>
          </a:p>
          <a:p>
            <a:pPr marL="0" indent="0">
              <a:buNone/>
            </a:pPr>
            <a:r>
              <a:rPr lang="en-US" sz="1600" dirty="0"/>
              <a:t>    void request() override {</a:t>
            </a:r>
          </a:p>
          <a:p>
            <a:pPr marL="0" indent="0">
              <a:buNone/>
            </a:pPr>
            <a:r>
              <a:rPr lang="en-US" sz="1600" dirty="0"/>
              <a:t>        // Using </a:t>
            </a:r>
            <a:r>
              <a:rPr lang="en-US" sz="1600" dirty="0" err="1"/>
              <a:t>Adaptee's</a:t>
            </a:r>
            <a:r>
              <a:rPr lang="en-US" sz="1600" dirty="0"/>
              <a:t> </a:t>
            </a:r>
            <a:r>
              <a:rPr lang="en-US" sz="1600" dirty="0" err="1"/>
              <a:t>specificRequest</a:t>
            </a:r>
            <a:r>
              <a:rPr lang="en-US" sz="1600" dirty="0"/>
              <a:t> within the Target's request</a:t>
            </a:r>
          </a:p>
          <a:p>
            <a:pPr marL="0" indent="0">
              <a:buNone/>
            </a:pPr>
            <a:r>
              <a:rPr lang="en-US" sz="1600" dirty="0"/>
              <a:t>        </a:t>
            </a:r>
            <a:r>
              <a:rPr lang="en-US" sz="1600" dirty="0" err="1"/>
              <a:t>specificRequest</a:t>
            </a:r>
            <a:r>
              <a:rPr lang="en-US" sz="1600" dirty="0"/>
              <a:t>();</a:t>
            </a:r>
          </a:p>
          <a:p>
            <a:pPr marL="0" indent="0">
              <a:buNone/>
            </a:pPr>
            <a:r>
              <a:rPr lang="en-US" sz="1600" dirty="0"/>
              <a:t>    }</a:t>
            </a:r>
          </a:p>
          <a:p>
            <a:pPr marL="0" indent="0">
              <a:buNone/>
            </a:pPr>
            <a:r>
              <a:rPr lang="en-US" sz="1600" dirty="0"/>
              <a:t>};</a:t>
            </a:r>
          </a:p>
          <a:p>
            <a:pPr marL="0" indent="0">
              <a:buNone/>
            </a:pPr>
            <a:r>
              <a:rPr lang="en-US" sz="1600" b="1" dirty="0"/>
              <a:t>// Client code</a:t>
            </a:r>
          </a:p>
          <a:p>
            <a:pPr marL="0" indent="0">
              <a:buNone/>
            </a:pPr>
            <a:r>
              <a:rPr lang="en-US" sz="1600" dirty="0"/>
              <a:t>int main() {</a:t>
            </a:r>
          </a:p>
          <a:p>
            <a:pPr marL="0" indent="0">
              <a:buNone/>
            </a:pPr>
            <a:r>
              <a:rPr lang="en-US" sz="1600" dirty="0"/>
              <a:t>    Target* adapter = new Adapter();</a:t>
            </a:r>
          </a:p>
          <a:p>
            <a:pPr marL="0" indent="0">
              <a:buNone/>
            </a:pPr>
            <a:r>
              <a:rPr lang="en-US" sz="1600" dirty="0"/>
              <a:t>    // Client uses the Target interface to call the </a:t>
            </a:r>
            <a:r>
              <a:rPr lang="en-US" sz="1600" dirty="0" err="1"/>
              <a:t>Adaptee's</a:t>
            </a:r>
            <a:r>
              <a:rPr lang="en-US" sz="1600" dirty="0"/>
              <a:t> method</a:t>
            </a:r>
          </a:p>
          <a:p>
            <a:pPr marL="0" indent="0">
              <a:buNone/>
            </a:pPr>
            <a:r>
              <a:rPr lang="en-US" sz="1600" dirty="0"/>
              <a:t>    adapter-&gt;request();</a:t>
            </a:r>
          </a:p>
          <a:p>
            <a:pPr marL="0" indent="0">
              <a:buNone/>
            </a:pPr>
            <a:r>
              <a:rPr lang="en-US" sz="1600" dirty="0"/>
              <a:t>}</a:t>
            </a:r>
          </a:p>
          <a:p>
            <a:pPr marL="0" indent="0">
              <a:buNone/>
            </a:pPr>
            <a:r>
              <a:rPr lang="en-US" sz="1600" b="1" u="sng" dirty="0"/>
              <a:t>Output:</a:t>
            </a:r>
          </a:p>
          <a:p>
            <a:pPr marL="0" indent="0">
              <a:buNone/>
            </a:pPr>
            <a:r>
              <a:rPr lang="en-US" sz="1600" b="1" dirty="0" err="1"/>
              <a:t>Adaptee's</a:t>
            </a:r>
            <a:r>
              <a:rPr lang="en-US" sz="1600" b="1" dirty="0"/>
              <a:t> </a:t>
            </a:r>
            <a:r>
              <a:rPr lang="en-US" sz="1600" b="1" dirty="0" err="1"/>
              <a:t>specificRequest</a:t>
            </a:r>
            <a:r>
              <a:rPr lang="en-US" sz="1600" b="1" dirty="0"/>
              <a:t> called</a:t>
            </a:r>
          </a:p>
        </p:txBody>
      </p:sp>
    </p:spTree>
    <p:extLst>
      <p:ext uri="{BB962C8B-B14F-4D97-AF65-F5344CB8AC3E}">
        <p14:creationId xmlns:p14="http://schemas.microsoft.com/office/powerpoint/2010/main" val="581230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7749-E1F0-1D38-32FB-0A01820D7CB6}"/>
              </a:ext>
            </a:extLst>
          </p:cNvPr>
          <p:cNvSpPr>
            <a:spLocks noGrp="1"/>
          </p:cNvSpPr>
          <p:nvPr>
            <p:ph type="title"/>
          </p:nvPr>
        </p:nvSpPr>
        <p:spPr>
          <a:xfrm>
            <a:off x="838200" y="365125"/>
            <a:ext cx="10515600" cy="735887"/>
          </a:xfrm>
        </p:spPr>
        <p:txBody>
          <a:bodyPr/>
          <a:lstStyle/>
          <a:p>
            <a:r>
              <a:rPr lang="en-US" dirty="0"/>
              <a:t>Class Adapter Pattern</a:t>
            </a:r>
          </a:p>
        </p:txBody>
      </p:sp>
      <p:sp>
        <p:nvSpPr>
          <p:cNvPr id="3" name="Content Placeholder 2">
            <a:extLst>
              <a:ext uri="{FF2B5EF4-FFF2-40B4-BE49-F238E27FC236}">
                <a16:creationId xmlns:a16="http://schemas.microsoft.com/office/drawing/2014/main" id="{FBCC400F-8FC1-90BF-DC5D-117F78C6A757}"/>
              </a:ext>
            </a:extLst>
          </p:cNvPr>
          <p:cNvSpPr>
            <a:spLocks noGrp="1"/>
          </p:cNvSpPr>
          <p:nvPr>
            <p:ph idx="1"/>
          </p:nvPr>
        </p:nvSpPr>
        <p:spPr>
          <a:xfrm>
            <a:off x="838200" y="1511558"/>
            <a:ext cx="10515600" cy="5131837"/>
          </a:xfrm>
        </p:spPr>
        <p:txBody>
          <a:bodyPr>
            <a:normAutofit/>
          </a:bodyPr>
          <a:lstStyle/>
          <a:p>
            <a:r>
              <a:rPr lang="en-US" b="1" dirty="0"/>
              <a:t>Implementation: </a:t>
            </a:r>
          </a:p>
          <a:p>
            <a:pPr lvl="1"/>
            <a:r>
              <a:rPr lang="en-US" dirty="0"/>
              <a:t>In the Class Adapter pattern, adaptation is achieved through </a:t>
            </a:r>
            <a:r>
              <a:rPr lang="en-US" b="1" dirty="0"/>
              <a:t>class inheritance</a:t>
            </a:r>
            <a:r>
              <a:rPr lang="en-US" dirty="0"/>
              <a:t>. </a:t>
            </a:r>
          </a:p>
          <a:p>
            <a:pPr lvl="1"/>
            <a:r>
              <a:rPr lang="en-US" dirty="0"/>
              <a:t>The adapter class extends both the </a:t>
            </a:r>
            <a:r>
              <a:rPr lang="en-US" b="1" dirty="0"/>
              <a:t>target interface </a:t>
            </a:r>
            <a:r>
              <a:rPr lang="en-US" dirty="0"/>
              <a:t>(the desired interface the client uses) and the </a:t>
            </a:r>
            <a:r>
              <a:rPr lang="en-US" b="1" dirty="0" err="1"/>
              <a:t>adaptee</a:t>
            </a:r>
            <a:r>
              <a:rPr lang="en-US" b="1" dirty="0"/>
              <a:t> class </a:t>
            </a:r>
            <a:r>
              <a:rPr lang="en-US" dirty="0"/>
              <a:t>(the class with an incompatible interface).</a:t>
            </a:r>
          </a:p>
          <a:p>
            <a:r>
              <a:rPr lang="en-US" b="1" dirty="0"/>
              <a:t>Pros and Cons:</a:t>
            </a:r>
            <a:endParaRPr lang="en-US" dirty="0"/>
          </a:p>
          <a:p>
            <a:pPr lvl="1"/>
            <a:r>
              <a:rPr lang="en-US" b="1" dirty="0"/>
              <a:t>Pros: </a:t>
            </a:r>
            <a:r>
              <a:rPr lang="en-US" dirty="0"/>
              <a:t>Simpler structure, as it uses inheritance to adapt the interfaces.</a:t>
            </a:r>
          </a:p>
          <a:p>
            <a:pPr lvl="1"/>
            <a:r>
              <a:rPr lang="en-US" b="1" dirty="0"/>
              <a:t>Cons: </a:t>
            </a:r>
            <a:r>
              <a:rPr lang="en-US" dirty="0"/>
              <a:t>It's inflexible when dealing with multiple inheritance limitations (e.g., in languages that do not support multiple inheritance, like Java).</a:t>
            </a:r>
          </a:p>
        </p:txBody>
      </p:sp>
    </p:spTree>
    <p:extLst>
      <p:ext uri="{BB962C8B-B14F-4D97-AF65-F5344CB8AC3E}">
        <p14:creationId xmlns:p14="http://schemas.microsoft.com/office/powerpoint/2010/main" val="3455922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97749-E1F0-1D38-32FB-0A01820D7CB6}"/>
              </a:ext>
            </a:extLst>
          </p:cNvPr>
          <p:cNvSpPr>
            <a:spLocks noGrp="1"/>
          </p:cNvSpPr>
          <p:nvPr>
            <p:ph type="title"/>
          </p:nvPr>
        </p:nvSpPr>
        <p:spPr>
          <a:xfrm>
            <a:off x="838200" y="365125"/>
            <a:ext cx="10515600" cy="913169"/>
          </a:xfrm>
        </p:spPr>
        <p:txBody>
          <a:bodyPr/>
          <a:lstStyle/>
          <a:p>
            <a:r>
              <a:rPr lang="en-US" dirty="0"/>
              <a:t>Object Adapter Pattern</a:t>
            </a:r>
          </a:p>
        </p:txBody>
      </p:sp>
      <p:sp>
        <p:nvSpPr>
          <p:cNvPr id="3" name="Content Placeholder 2">
            <a:extLst>
              <a:ext uri="{FF2B5EF4-FFF2-40B4-BE49-F238E27FC236}">
                <a16:creationId xmlns:a16="http://schemas.microsoft.com/office/drawing/2014/main" id="{FBCC400F-8FC1-90BF-DC5D-117F78C6A757}"/>
              </a:ext>
            </a:extLst>
          </p:cNvPr>
          <p:cNvSpPr>
            <a:spLocks noGrp="1"/>
          </p:cNvSpPr>
          <p:nvPr>
            <p:ph idx="1"/>
          </p:nvPr>
        </p:nvSpPr>
        <p:spPr>
          <a:xfrm>
            <a:off x="838200" y="1511558"/>
            <a:ext cx="10515600" cy="5131837"/>
          </a:xfrm>
        </p:spPr>
        <p:txBody>
          <a:bodyPr>
            <a:normAutofit/>
          </a:bodyPr>
          <a:lstStyle/>
          <a:p>
            <a:pPr algn="l">
              <a:buFont typeface="Arial" panose="020B0604020202020204" pitchFamily="34" charset="0"/>
              <a:buChar char="•"/>
            </a:pPr>
            <a:r>
              <a:rPr lang="en-US" b="1" i="0" dirty="0">
                <a:effectLst/>
                <a:latin typeface="Söhne"/>
              </a:rPr>
              <a:t>Implementation:</a:t>
            </a:r>
            <a:r>
              <a:rPr lang="en-US" b="0" i="0" dirty="0">
                <a:effectLst/>
                <a:latin typeface="Söhne"/>
              </a:rPr>
              <a:t> </a:t>
            </a:r>
          </a:p>
          <a:p>
            <a:pPr lvl="1"/>
            <a:r>
              <a:rPr lang="en-US" b="0" i="0" dirty="0">
                <a:effectLst/>
                <a:latin typeface="Söhne"/>
              </a:rPr>
              <a:t>In the Object Adapter pattern, adaptation is achieved through </a:t>
            </a:r>
            <a:r>
              <a:rPr lang="en-US" b="1" i="0" dirty="0">
                <a:effectLst/>
                <a:latin typeface="Söhne"/>
              </a:rPr>
              <a:t>composition</a:t>
            </a:r>
            <a:r>
              <a:rPr lang="en-US" b="0" i="0" dirty="0">
                <a:effectLst/>
                <a:latin typeface="Söhne"/>
              </a:rPr>
              <a:t>. </a:t>
            </a:r>
          </a:p>
          <a:p>
            <a:pPr lvl="1"/>
            <a:r>
              <a:rPr lang="en-US" b="0" i="0" dirty="0">
                <a:effectLst/>
                <a:latin typeface="Söhne"/>
              </a:rPr>
              <a:t>The adapter contains an </a:t>
            </a:r>
            <a:r>
              <a:rPr lang="en-US" b="1" i="0" dirty="0">
                <a:effectLst/>
                <a:latin typeface="Söhne"/>
              </a:rPr>
              <a:t>instance of the </a:t>
            </a:r>
            <a:r>
              <a:rPr lang="en-US" b="1" i="0" dirty="0" err="1">
                <a:effectLst/>
                <a:latin typeface="Söhne"/>
              </a:rPr>
              <a:t>adaptee</a:t>
            </a:r>
            <a:r>
              <a:rPr lang="en-US" b="1" i="0" dirty="0">
                <a:effectLst/>
                <a:latin typeface="Söhne"/>
              </a:rPr>
              <a:t> class</a:t>
            </a:r>
            <a:r>
              <a:rPr lang="en-US" b="0" i="0" dirty="0">
                <a:effectLst/>
                <a:latin typeface="Söhne"/>
              </a:rPr>
              <a:t>, allowing it to </a:t>
            </a:r>
            <a:r>
              <a:rPr lang="en-US" b="1" i="0" dirty="0">
                <a:effectLst/>
                <a:latin typeface="Söhne"/>
              </a:rPr>
              <a:t>delegate</a:t>
            </a:r>
            <a:r>
              <a:rPr lang="en-US" b="0" i="0" dirty="0">
                <a:effectLst/>
                <a:latin typeface="Söhne"/>
              </a:rPr>
              <a:t> the calls from the target interface to the </a:t>
            </a:r>
            <a:r>
              <a:rPr lang="en-US" b="0" i="0" dirty="0" err="1">
                <a:effectLst/>
                <a:latin typeface="Söhne"/>
              </a:rPr>
              <a:t>adaptee</a:t>
            </a:r>
            <a:r>
              <a:rPr lang="en-US" b="0" i="0" dirty="0">
                <a:effectLst/>
                <a:latin typeface="Söhne"/>
              </a:rPr>
              <a:t>.</a:t>
            </a:r>
          </a:p>
          <a:p>
            <a:pPr algn="l">
              <a:buFont typeface="Arial" panose="020B0604020202020204" pitchFamily="34" charset="0"/>
              <a:buChar char="•"/>
            </a:pPr>
            <a:r>
              <a:rPr lang="en-US" b="1" i="0" dirty="0">
                <a:effectLst/>
                <a:latin typeface="Söhne"/>
              </a:rPr>
              <a:t>Pros and Cons:</a:t>
            </a:r>
            <a:endParaRPr lang="en-US" b="0" i="0" dirty="0">
              <a:effectLst/>
              <a:latin typeface="Söhne"/>
            </a:endParaRPr>
          </a:p>
          <a:p>
            <a:pPr marL="742950" lvl="1" indent="-285750" algn="l">
              <a:buFont typeface="Arial" panose="020B0604020202020204" pitchFamily="34" charset="0"/>
              <a:buChar char="•"/>
            </a:pPr>
            <a:r>
              <a:rPr lang="en-US" b="1" dirty="0">
                <a:effectLst/>
                <a:latin typeface="Söhne"/>
              </a:rPr>
              <a:t>Pros:</a:t>
            </a:r>
            <a:r>
              <a:rPr lang="en-US" b="0" i="0" dirty="0">
                <a:effectLst/>
                <a:latin typeface="Söhne"/>
              </a:rPr>
              <a:t> More flexible and versatile, as it doesn't rely on inheritance. It can adapt multiple </a:t>
            </a:r>
            <a:r>
              <a:rPr lang="en-US" b="0" i="0" dirty="0" err="1">
                <a:effectLst/>
                <a:latin typeface="Söhne"/>
              </a:rPr>
              <a:t>adaptee</a:t>
            </a:r>
            <a:r>
              <a:rPr lang="en-US" b="0" i="0" dirty="0">
                <a:effectLst/>
                <a:latin typeface="Söhne"/>
              </a:rPr>
              <a:t> classes by containing different instances.</a:t>
            </a:r>
          </a:p>
          <a:p>
            <a:pPr marL="742950" lvl="1" indent="-285750" algn="l">
              <a:buFont typeface="Arial" panose="020B0604020202020204" pitchFamily="34" charset="0"/>
              <a:buChar char="•"/>
            </a:pPr>
            <a:r>
              <a:rPr lang="en-US" b="1" dirty="0">
                <a:effectLst/>
                <a:latin typeface="Söhne"/>
              </a:rPr>
              <a:t>Cons:</a:t>
            </a:r>
            <a:r>
              <a:rPr lang="en-US" b="0" i="0" dirty="0">
                <a:effectLst/>
                <a:latin typeface="Söhne"/>
              </a:rPr>
              <a:t> Can result in more code due to the need for delegation methods and can be more complex to manage multiple instances.</a:t>
            </a:r>
          </a:p>
        </p:txBody>
      </p:sp>
    </p:spTree>
    <p:extLst>
      <p:ext uri="{BB962C8B-B14F-4D97-AF65-F5344CB8AC3E}">
        <p14:creationId xmlns:p14="http://schemas.microsoft.com/office/powerpoint/2010/main" val="5252818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10E3-727A-EB2C-CB89-D109F0619A5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0A07E6C-5219-6B5B-04E8-095200B7070E}"/>
              </a:ext>
            </a:extLst>
          </p:cNvPr>
          <p:cNvSpPr>
            <a:spLocks noGrp="1"/>
          </p:cNvSpPr>
          <p:nvPr>
            <p:ph idx="1"/>
          </p:nvPr>
        </p:nvSpPr>
        <p:spPr/>
        <p:txBody>
          <a:bodyPr/>
          <a:lstStyle/>
          <a:p>
            <a:r>
              <a:rPr lang="en-US" sz="1800" dirty="0">
                <a:effectLst/>
                <a:latin typeface="Cambria" panose="02040503050406030204" pitchFamily="18" charset="0"/>
                <a:ea typeface="Cambria" panose="02040503050406030204" pitchFamily="18" charset="0"/>
                <a:cs typeface="Times New Roman" panose="02020603050405020304" pitchFamily="18" charset="0"/>
              </a:rPr>
              <a:t>Design Patterns: Elements of Reusable Object-Oriented Software, Erich Gamma, Richard Helm, Ralph Johnson, and John </a:t>
            </a:r>
            <a:r>
              <a:rPr lang="en-US" sz="1800" dirty="0" err="1">
                <a:effectLst/>
                <a:latin typeface="Cambria" panose="02040503050406030204" pitchFamily="18" charset="0"/>
                <a:ea typeface="Cambria" panose="02040503050406030204" pitchFamily="18" charset="0"/>
                <a:cs typeface="Times New Roman" panose="02020603050405020304" pitchFamily="18" charset="0"/>
              </a:rPr>
              <a:t>Vlissides</a:t>
            </a:r>
            <a:r>
              <a:rPr lang="en-US" sz="1800" dirty="0">
                <a:effectLst/>
                <a:latin typeface="Cambria" panose="02040503050406030204" pitchFamily="18" charset="0"/>
                <a:ea typeface="Cambria" panose="02040503050406030204" pitchFamily="18" charset="0"/>
                <a:cs typeface="Times New Roman" panose="02020603050405020304" pitchFamily="18" charset="0"/>
              </a:rPr>
              <a:t>, Pearson, 1995.</a:t>
            </a:r>
          </a:p>
          <a:p>
            <a:r>
              <a:rPr lang="en-US" sz="1800" dirty="0">
                <a:latin typeface="Cambria" panose="02040503050406030204" pitchFamily="18" charset="0"/>
                <a:ea typeface="Cambria" panose="02040503050406030204" pitchFamily="18" charset="0"/>
                <a:cs typeface="Times New Roman" panose="02020603050405020304" pitchFamily="18" charset="0"/>
              </a:rPr>
              <a:t>Helping Links:</a:t>
            </a:r>
          </a:p>
          <a:p>
            <a:r>
              <a:rPr lang="en-US" sz="1800" dirty="0">
                <a:effectLst/>
                <a:latin typeface="Calibri" panose="020F0502020204030204" pitchFamily="34" charset="0"/>
                <a:ea typeface="Calibri" panose="020F0502020204030204" pitchFamily="34" charset="0"/>
                <a:hlinkClick r:id="rId2"/>
              </a:rPr>
              <a:t>https://refactoring.guru/design-patterns/</a:t>
            </a:r>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hlinkClick r:id="rId3"/>
              </a:rPr>
              <a:t>https://sourcemaking.com/design_patterns/</a:t>
            </a:r>
            <a:endParaRPr lang="en-US" sz="1800" dirty="0">
              <a:effectLst/>
              <a:latin typeface="Calibri" panose="020F0502020204030204" pitchFamily="34" charset="0"/>
              <a:ea typeface="Calibri" panose="020F0502020204030204" pitchFamily="34" charset="0"/>
            </a:endParaRPr>
          </a:p>
          <a:p>
            <a:r>
              <a:rPr lang="en-US" sz="1800" dirty="0">
                <a:effectLst/>
                <a:latin typeface="Calibri" panose="020F0502020204030204" pitchFamily="34" charset="0"/>
                <a:ea typeface="Calibri" panose="020F0502020204030204" pitchFamily="34" charset="0"/>
                <a:hlinkClick r:id="rId4"/>
              </a:rPr>
              <a:t>https://www.youtube.com/watch?v=Q1jZ4TI6MF4&amp;t=297s&amp;ab_channel=Telusko</a:t>
            </a:r>
            <a:endParaRPr lang="en-US" sz="1800" dirty="0">
              <a:effectLst/>
              <a:latin typeface="Calibri" panose="020F0502020204030204" pitchFamily="34" charset="0"/>
              <a:ea typeface="Calibri" panose="020F0502020204030204" pitchFamily="34" charset="0"/>
            </a:endParaRPr>
          </a:p>
          <a:p>
            <a:pPr marL="0" indent="0">
              <a:buNone/>
            </a:pPr>
            <a:endParaRPr lang="en-US"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241594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ADE8-C411-4C79-5F68-6253BA354365}"/>
              </a:ext>
            </a:extLst>
          </p:cNvPr>
          <p:cNvSpPr>
            <a:spLocks noGrp="1"/>
          </p:cNvSpPr>
          <p:nvPr>
            <p:ph type="title"/>
          </p:nvPr>
        </p:nvSpPr>
        <p:spPr>
          <a:xfrm>
            <a:off x="838200" y="2918683"/>
            <a:ext cx="10515600" cy="1020634"/>
          </a:xfrm>
        </p:spPr>
        <p:txBody>
          <a:bodyPr/>
          <a:lstStyle/>
          <a:p>
            <a:pPr algn="ctr"/>
            <a:r>
              <a:rPr lang="en-US" dirty="0"/>
              <a:t>Adapter Pattern</a:t>
            </a:r>
          </a:p>
        </p:txBody>
      </p:sp>
    </p:spTree>
    <p:extLst>
      <p:ext uri="{BB962C8B-B14F-4D97-AF65-F5344CB8AC3E}">
        <p14:creationId xmlns:p14="http://schemas.microsoft.com/office/powerpoint/2010/main" val="4171183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4DC30-AAE9-7CEF-8A07-5E18B2ADC8CB}"/>
              </a:ext>
            </a:extLst>
          </p:cNvPr>
          <p:cNvSpPr>
            <a:spLocks noGrp="1"/>
          </p:cNvSpPr>
          <p:nvPr>
            <p:ph type="title"/>
          </p:nvPr>
        </p:nvSpPr>
        <p:spPr>
          <a:xfrm>
            <a:off x="383458" y="374530"/>
            <a:ext cx="4625224" cy="1956841"/>
          </a:xfrm>
        </p:spPr>
        <p:txBody>
          <a:bodyPr anchor="b">
            <a:normAutofit/>
          </a:bodyPr>
          <a:lstStyle/>
          <a:p>
            <a:r>
              <a:rPr lang="en-US" sz="5400" dirty="0"/>
              <a:t>Adapter Design Pattern</a:t>
            </a:r>
          </a:p>
        </p:txBody>
      </p:sp>
      <p:sp>
        <p:nvSpPr>
          <p:cNvPr id="3" name="Content Placeholder 2">
            <a:extLst>
              <a:ext uri="{FF2B5EF4-FFF2-40B4-BE49-F238E27FC236}">
                <a16:creationId xmlns:a16="http://schemas.microsoft.com/office/drawing/2014/main" id="{DC7B446D-9364-4736-1359-BE5F3408F4B1}"/>
              </a:ext>
            </a:extLst>
          </p:cNvPr>
          <p:cNvSpPr>
            <a:spLocks noGrp="1"/>
          </p:cNvSpPr>
          <p:nvPr>
            <p:ph idx="1"/>
          </p:nvPr>
        </p:nvSpPr>
        <p:spPr>
          <a:xfrm>
            <a:off x="640080" y="2872899"/>
            <a:ext cx="4243589" cy="3320668"/>
          </a:xfrm>
        </p:spPr>
        <p:txBody>
          <a:bodyPr>
            <a:normAutofit/>
          </a:bodyPr>
          <a:lstStyle/>
          <a:p>
            <a:pPr marL="0" indent="0">
              <a:buNone/>
            </a:pPr>
            <a:r>
              <a:rPr lang="en-US" sz="2200" dirty="0"/>
              <a:t>Also Known as: </a:t>
            </a:r>
            <a:r>
              <a:rPr lang="en-US" sz="2200" b="1" dirty="0"/>
              <a:t>Wrapper</a:t>
            </a:r>
          </a:p>
          <a:p>
            <a:pPr marL="0" indent="0">
              <a:buNone/>
            </a:pPr>
            <a:r>
              <a:rPr lang="en-US" sz="2200" b="1" dirty="0"/>
              <a:t>Intent:</a:t>
            </a:r>
          </a:p>
          <a:p>
            <a:r>
              <a:rPr lang="en-US" sz="2200" b="1" i="0" dirty="0">
                <a:effectLst/>
                <a:latin typeface="PT Sans" panose="020B0503020203020204" pitchFamily="34" charset="0"/>
              </a:rPr>
              <a:t>Adapter</a:t>
            </a:r>
            <a:r>
              <a:rPr lang="en-US" sz="2200" b="0" i="0" dirty="0">
                <a:effectLst/>
                <a:latin typeface="PT Sans" panose="020B0503020203020204" pitchFamily="34" charset="0"/>
              </a:rPr>
              <a:t> is a structural design pattern that allows objects with incompatible interfaces to collaborate.</a:t>
            </a:r>
            <a:endParaRPr lang="en-US" sz="2200" dirty="0"/>
          </a:p>
        </p:txBody>
      </p:sp>
      <p:pic>
        <p:nvPicPr>
          <p:cNvPr id="6" name="Picture 5">
            <a:extLst>
              <a:ext uri="{FF2B5EF4-FFF2-40B4-BE49-F238E27FC236}">
                <a16:creationId xmlns:a16="http://schemas.microsoft.com/office/drawing/2014/main" id="{96D68FBA-79D7-6992-5895-02DA7569238C}"/>
              </a:ext>
            </a:extLst>
          </p:cNvPr>
          <p:cNvPicPr>
            <a:picLocks noChangeAspect="1"/>
          </p:cNvPicPr>
          <p:nvPr/>
        </p:nvPicPr>
        <p:blipFill rotWithShape="1">
          <a:blip r:embed="rId2"/>
          <a:srcRect l="17915" r="20650" b="1"/>
          <a:stretch/>
        </p:blipFill>
        <p:spPr>
          <a:xfrm>
            <a:off x="5193715"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827539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0BBE-A51F-626A-FB6C-67D9FFFA99FF}"/>
              </a:ext>
            </a:extLst>
          </p:cNvPr>
          <p:cNvSpPr>
            <a:spLocks noGrp="1"/>
          </p:cNvSpPr>
          <p:nvPr>
            <p:ph type="title"/>
          </p:nvPr>
        </p:nvSpPr>
        <p:spPr>
          <a:xfrm>
            <a:off x="823468" y="126279"/>
            <a:ext cx="4597747" cy="806475"/>
          </a:xfrm>
        </p:spPr>
        <p:txBody>
          <a:bodyPr anchor="b">
            <a:normAutofit/>
          </a:bodyPr>
          <a:lstStyle/>
          <a:p>
            <a:r>
              <a:rPr lang="en-US" sz="3200" dirty="0"/>
              <a:t>Problem</a:t>
            </a:r>
          </a:p>
        </p:txBody>
      </p:sp>
      <p:sp>
        <p:nvSpPr>
          <p:cNvPr id="3" name="Content Placeholder 2">
            <a:extLst>
              <a:ext uri="{FF2B5EF4-FFF2-40B4-BE49-F238E27FC236}">
                <a16:creationId xmlns:a16="http://schemas.microsoft.com/office/drawing/2014/main" id="{41C1999B-1075-9A28-7791-D267F6103B41}"/>
              </a:ext>
            </a:extLst>
          </p:cNvPr>
          <p:cNvSpPr>
            <a:spLocks noGrp="1"/>
          </p:cNvSpPr>
          <p:nvPr>
            <p:ph idx="1"/>
          </p:nvPr>
        </p:nvSpPr>
        <p:spPr>
          <a:xfrm>
            <a:off x="251321" y="1005747"/>
            <a:ext cx="5742039" cy="5565058"/>
          </a:xfrm>
        </p:spPr>
        <p:txBody>
          <a:bodyPr anchor="t">
            <a:normAutofit/>
          </a:bodyPr>
          <a:lstStyle/>
          <a:p>
            <a:pPr algn="just"/>
            <a:r>
              <a:rPr lang="en-US" sz="2200" b="0" i="0" dirty="0">
                <a:effectLst/>
                <a:latin typeface="PT Sans" panose="020B0503020203020204" pitchFamily="34" charset="0"/>
              </a:rPr>
              <a:t>Imagine that you’re creating a </a:t>
            </a:r>
            <a:r>
              <a:rPr lang="en-US" sz="2200" b="1" i="0" dirty="0">
                <a:effectLst/>
                <a:latin typeface="PT Sans" panose="020B0503020203020204" pitchFamily="34" charset="0"/>
              </a:rPr>
              <a:t>stock market monitoring app</a:t>
            </a:r>
            <a:r>
              <a:rPr lang="en-US" sz="2200" b="0" i="0" dirty="0">
                <a:effectLst/>
                <a:latin typeface="PT Sans" panose="020B0503020203020204" pitchFamily="34" charset="0"/>
              </a:rPr>
              <a:t>. The app downloads the stock data from multiple sources in </a:t>
            </a:r>
            <a:r>
              <a:rPr lang="en-US" sz="2200" b="1" i="0" dirty="0">
                <a:effectLst/>
                <a:latin typeface="PT Sans" panose="020B0503020203020204" pitchFamily="34" charset="0"/>
              </a:rPr>
              <a:t>XML</a:t>
            </a:r>
            <a:r>
              <a:rPr lang="en-US" sz="2200" b="0" i="0" dirty="0">
                <a:effectLst/>
                <a:latin typeface="PT Sans" panose="020B0503020203020204" pitchFamily="34" charset="0"/>
              </a:rPr>
              <a:t> format and then displays nice-looking charts and diagrams for the user.</a:t>
            </a:r>
          </a:p>
          <a:p>
            <a:pPr algn="just"/>
            <a:r>
              <a:rPr lang="en-US" sz="2200" dirty="0">
                <a:latin typeface="PT Sans" panose="020B0503020203020204" pitchFamily="34" charset="0"/>
              </a:rPr>
              <a:t>At some point, you decide to improve the app by integrating a smart 3rd-party analytics library. But there’s a catch: the analytics library only works with data in </a:t>
            </a:r>
            <a:r>
              <a:rPr lang="en-US" sz="2200" b="1" dirty="0">
                <a:latin typeface="PT Sans" panose="020B0503020203020204" pitchFamily="34" charset="0"/>
              </a:rPr>
              <a:t>JSON</a:t>
            </a:r>
            <a:r>
              <a:rPr lang="en-US" sz="2200" dirty="0">
                <a:latin typeface="PT Sans" panose="020B0503020203020204" pitchFamily="34" charset="0"/>
              </a:rPr>
              <a:t> format.</a:t>
            </a:r>
          </a:p>
          <a:p>
            <a:pPr algn="just"/>
            <a:r>
              <a:rPr lang="en-US" sz="2200" dirty="0">
                <a:latin typeface="PT Sans" panose="020B0503020203020204" pitchFamily="34" charset="0"/>
              </a:rPr>
              <a:t>You could change the library to work with XML. However, this might break some existing code that relies on the library. And worse, you might not have access to the library’s source code in the first place, making this approach impossible.</a:t>
            </a:r>
          </a:p>
          <a:p>
            <a:endParaRPr lang="en-US" sz="2000" dirty="0"/>
          </a:p>
        </p:txBody>
      </p:sp>
      <p:pic>
        <p:nvPicPr>
          <p:cNvPr id="5" name="Picture 4">
            <a:extLst>
              <a:ext uri="{FF2B5EF4-FFF2-40B4-BE49-F238E27FC236}">
                <a16:creationId xmlns:a16="http://schemas.microsoft.com/office/drawing/2014/main" id="{3BE44C2E-54E9-6905-8BD2-FCAD2F845FCB}"/>
              </a:ext>
            </a:extLst>
          </p:cNvPr>
          <p:cNvPicPr>
            <a:picLocks noChangeAspect="1"/>
          </p:cNvPicPr>
          <p:nvPr/>
        </p:nvPicPr>
        <p:blipFill>
          <a:blip r:embed="rId2"/>
          <a:stretch>
            <a:fillRect/>
          </a:stretch>
        </p:blipFill>
        <p:spPr>
          <a:xfrm>
            <a:off x="6049125" y="1744826"/>
            <a:ext cx="6142875" cy="3191068"/>
          </a:xfrm>
          <a:prstGeom prst="rect">
            <a:avLst/>
          </a:prstGeom>
        </p:spPr>
      </p:pic>
      <p:grpSp>
        <p:nvGrpSpPr>
          <p:cNvPr id="14" name="Group 13">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63355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E1F-16B9-8918-3F9D-848C8C4F14B1}"/>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0ADDAF76-AB17-FCDE-A4E5-957BFA50417C}"/>
              </a:ext>
            </a:extLst>
          </p:cNvPr>
          <p:cNvSpPr>
            <a:spLocks noGrp="1"/>
          </p:cNvSpPr>
          <p:nvPr>
            <p:ph idx="1"/>
          </p:nvPr>
        </p:nvSpPr>
        <p:spPr/>
        <p:txBody>
          <a:bodyPr/>
          <a:lstStyle/>
          <a:p>
            <a:pPr algn="l"/>
            <a:r>
              <a:rPr lang="en-US" b="0" i="0" dirty="0">
                <a:solidFill>
                  <a:srgbClr val="444444"/>
                </a:solidFill>
                <a:effectLst/>
                <a:latin typeface="PT Sans" panose="020B0503020203020204" pitchFamily="34" charset="0"/>
              </a:rPr>
              <a:t>You can create an </a:t>
            </a:r>
            <a:r>
              <a:rPr lang="en-US" b="1" i="1" dirty="0">
                <a:solidFill>
                  <a:srgbClr val="444444"/>
                </a:solidFill>
                <a:effectLst/>
                <a:latin typeface="PT Sans" panose="020B0503020203020204" pitchFamily="34" charset="0"/>
              </a:rPr>
              <a:t>adapter</a:t>
            </a:r>
            <a:r>
              <a:rPr lang="en-US" b="0" i="0" dirty="0">
                <a:solidFill>
                  <a:srgbClr val="444444"/>
                </a:solidFill>
                <a:effectLst/>
                <a:latin typeface="PT Sans" panose="020B0503020203020204" pitchFamily="34" charset="0"/>
              </a:rPr>
              <a:t>. This is a special object that converts the interface of one object so that another object can understand it.</a:t>
            </a:r>
          </a:p>
          <a:p>
            <a:pPr algn="l"/>
            <a:r>
              <a:rPr lang="en-US" b="0" i="0" dirty="0">
                <a:solidFill>
                  <a:srgbClr val="444444"/>
                </a:solidFill>
                <a:effectLst/>
                <a:latin typeface="PT Sans" panose="020B0503020203020204" pitchFamily="34" charset="0"/>
              </a:rPr>
              <a:t>An adapter wraps one of the objects to hide the complexity of conversion happening behind the scenes. </a:t>
            </a:r>
          </a:p>
          <a:p>
            <a:pPr algn="l"/>
            <a:r>
              <a:rPr lang="en-US" b="0" i="0" dirty="0">
                <a:solidFill>
                  <a:srgbClr val="444444"/>
                </a:solidFill>
                <a:effectLst/>
                <a:latin typeface="PT Sans" panose="020B0503020203020204" pitchFamily="34" charset="0"/>
              </a:rPr>
              <a:t>The wrapped object isn’t even aware of the adapter. </a:t>
            </a:r>
          </a:p>
          <a:p>
            <a:pPr algn="l"/>
            <a:r>
              <a:rPr lang="en-US" b="0" i="0" dirty="0">
                <a:solidFill>
                  <a:srgbClr val="444444"/>
                </a:solidFill>
                <a:effectLst/>
                <a:latin typeface="PT Sans" panose="020B0503020203020204" pitchFamily="34" charset="0"/>
              </a:rPr>
              <a:t>For example, you can wrap an object that operates in </a:t>
            </a:r>
            <a:r>
              <a:rPr lang="en-US" b="1" i="0" dirty="0">
                <a:solidFill>
                  <a:srgbClr val="444444"/>
                </a:solidFill>
                <a:effectLst/>
                <a:latin typeface="PT Sans" panose="020B0503020203020204" pitchFamily="34" charset="0"/>
              </a:rPr>
              <a:t>meters</a:t>
            </a:r>
            <a:r>
              <a:rPr lang="en-US" b="0" i="0" dirty="0">
                <a:solidFill>
                  <a:srgbClr val="444444"/>
                </a:solidFill>
                <a:effectLst/>
                <a:latin typeface="PT Sans" panose="020B0503020203020204" pitchFamily="34" charset="0"/>
              </a:rPr>
              <a:t> and </a:t>
            </a:r>
            <a:r>
              <a:rPr lang="en-US" b="1" i="0" dirty="0">
                <a:solidFill>
                  <a:srgbClr val="444444"/>
                </a:solidFill>
                <a:effectLst/>
                <a:latin typeface="PT Sans" panose="020B0503020203020204" pitchFamily="34" charset="0"/>
              </a:rPr>
              <a:t>kilometers</a:t>
            </a:r>
            <a:r>
              <a:rPr lang="en-US" b="0" i="0" dirty="0">
                <a:solidFill>
                  <a:srgbClr val="444444"/>
                </a:solidFill>
                <a:effectLst/>
                <a:latin typeface="PT Sans" panose="020B0503020203020204" pitchFamily="34" charset="0"/>
              </a:rPr>
              <a:t> with an adapter that converts all the data to imperial units such as </a:t>
            </a:r>
            <a:r>
              <a:rPr lang="en-US" b="1" i="0" dirty="0">
                <a:solidFill>
                  <a:srgbClr val="444444"/>
                </a:solidFill>
                <a:effectLst/>
                <a:latin typeface="PT Sans" panose="020B0503020203020204" pitchFamily="34" charset="0"/>
              </a:rPr>
              <a:t>feet</a:t>
            </a:r>
            <a:r>
              <a:rPr lang="en-US" b="0" i="0" dirty="0">
                <a:solidFill>
                  <a:srgbClr val="444444"/>
                </a:solidFill>
                <a:effectLst/>
                <a:latin typeface="PT Sans" panose="020B0503020203020204" pitchFamily="34" charset="0"/>
              </a:rPr>
              <a:t> and </a:t>
            </a:r>
            <a:r>
              <a:rPr lang="en-US" b="1" i="0" dirty="0">
                <a:solidFill>
                  <a:srgbClr val="444444"/>
                </a:solidFill>
                <a:effectLst/>
                <a:latin typeface="PT Sans" panose="020B0503020203020204" pitchFamily="34" charset="0"/>
              </a:rPr>
              <a:t>miles</a:t>
            </a:r>
            <a:r>
              <a:rPr lang="en-US" b="0" i="0" dirty="0">
                <a:solidFill>
                  <a:srgbClr val="444444"/>
                </a:solidFill>
                <a:effectLst/>
                <a:latin typeface="PT Sans" panose="020B0503020203020204" pitchFamily="34" charset="0"/>
              </a:rPr>
              <a:t>.</a:t>
            </a:r>
          </a:p>
          <a:p>
            <a:endParaRPr lang="en-US" dirty="0"/>
          </a:p>
        </p:txBody>
      </p:sp>
    </p:spTree>
    <p:extLst>
      <p:ext uri="{BB962C8B-B14F-4D97-AF65-F5344CB8AC3E}">
        <p14:creationId xmlns:p14="http://schemas.microsoft.com/office/powerpoint/2010/main" val="3573749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E1F-16B9-8918-3F9D-848C8C4F14B1}"/>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0ADDAF76-AB17-FCDE-A4E5-957BFA50417C}"/>
              </a:ext>
            </a:extLst>
          </p:cNvPr>
          <p:cNvSpPr>
            <a:spLocks noGrp="1"/>
          </p:cNvSpPr>
          <p:nvPr>
            <p:ph idx="1"/>
          </p:nvPr>
        </p:nvSpPr>
        <p:spPr>
          <a:xfrm>
            <a:off x="838200" y="1825624"/>
            <a:ext cx="10515600" cy="4761787"/>
          </a:xfrm>
        </p:spPr>
        <p:txBody>
          <a:bodyPr>
            <a:normAutofit/>
          </a:bodyPr>
          <a:lstStyle/>
          <a:p>
            <a:pPr algn="l"/>
            <a:r>
              <a:rPr lang="en-US" sz="2600" b="0" i="0" dirty="0">
                <a:solidFill>
                  <a:srgbClr val="444444"/>
                </a:solidFill>
                <a:effectLst/>
                <a:latin typeface="PT Sans" panose="020B0503020203020204" pitchFamily="34" charset="0"/>
              </a:rPr>
              <a:t>Adapters can not only convert data into various formats but can also help objects with different interfaces collaborate. </a:t>
            </a:r>
          </a:p>
          <a:p>
            <a:pPr algn="l"/>
            <a:r>
              <a:rPr lang="en-US" sz="2600" b="0" i="0" dirty="0">
                <a:solidFill>
                  <a:srgbClr val="444444"/>
                </a:solidFill>
                <a:effectLst/>
                <a:latin typeface="PT Sans" panose="020B0503020203020204" pitchFamily="34" charset="0"/>
              </a:rPr>
              <a:t>Here’s how it works:</a:t>
            </a:r>
          </a:p>
          <a:p>
            <a:pPr lvl="1">
              <a:buFont typeface="+mj-lt"/>
              <a:buAutoNum type="arabicPeriod"/>
            </a:pPr>
            <a:r>
              <a:rPr lang="en-US" sz="2600" b="0" i="0" dirty="0">
                <a:solidFill>
                  <a:srgbClr val="444444"/>
                </a:solidFill>
                <a:effectLst/>
                <a:latin typeface="PT Sans" panose="020B0503020203020204" pitchFamily="34" charset="0"/>
              </a:rPr>
              <a:t>The adapter gets an interface, compatible with one of the existing objects.</a:t>
            </a:r>
          </a:p>
          <a:p>
            <a:pPr lvl="1">
              <a:buFont typeface="+mj-lt"/>
              <a:buAutoNum type="arabicPeriod"/>
            </a:pPr>
            <a:r>
              <a:rPr lang="en-US" sz="2600" b="0" i="0" dirty="0">
                <a:solidFill>
                  <a:srgbClr val="444444"/>
                </a:solidFill>
                <a:effectLst/>
                <a:latin typeface="PT Sans" panose="020B0503020203020204" pitchFamily="34" charset="0"/>
              </a:rPr>
              <a:t>Using this interface, the existing object can safely call the adapter’s methods.</a:t>
            </a:r>
          </a:p>
          <a:p>
            <a:pPr lvl="1">
              <a:buFont typeface="+mj-lt"/>
              <a:buAutoNum type="arabicPeriod"/>
            </a:pPr>
            <a:r>
              <a:rPr lang="en-US" sz="2600" b="0" i="0" dirty="0">
                <a:solidFill>
                  <a:srgbClr val="444444"/>
                </a:solidFill>
                <a:effectLst/>
                <a:latin typeface="PT Sans" panose="020B0503020203020204" pitchFamily="34" charset="0"/>
              </a:rPr>
              <a:t>Upon receiving a call, the adapter passes the request to the second object, but in a format and order that the second object expects.</a:t>
            </a:r>
          </a:p>
          <a:p>
            <a:pPr algn="l"/>
            <a:r>
              <a:rPr lang="en-US" sz="2600" b="0" i="0" dirty="0">
                <a:solidFill>
                  <a:srgbClr val="444444"/>
                </a:solidFill>
                <a:effectLst/>
                <a:latin typeface="PT Sans" panose="020B0503020203020204" pitchFamily="34" charset="0"/>
              </a:rPr>
              <a:t>Sometimes it’s even possible to create a two-way adapter that can convert the calls in both directions.</a:t>
            </a:r>
            <a:endParaRPr lang="en-US" sz="2600" dirty="0"/>
          </a:p>
        </p:txBody>
      </p:sp>
    </p:spTree>
    <p:extLst>
      <p:ext uri="{BB962C8B-B14F-4D97-AF65-F5344CB8AC3E}">
        <p14:creationId xmlns:p14="http://schemas.microsoft.com/office/powerpoint/2010/main" val="209618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E1F-16B9-8918-3F9D-848C8C4F14B1}"/>
              </a:ext>
            </a:extLst>
          </p:cNvPr>
          <p:cNvSpPr>
            <a:spLocks noGrp="1"/>
          </p:cNvSpPr>
          <p:nvPr>
            <p:ph type="title"/>
          </p:nvPr>
        </p:nvSpPr>
        <p:spPr>
          <a:xfrm>
            <a:off x="876693" y="190501"/>
            <a:ext cx="4597747" cy="828674"/>
          </a:xfrm>
        </p:spPr>
        <p:txBody>
          <a:bodyPr anchor="b">
            <a:normAutofit/>
          </a:bodyPr>
          <a:lstStyle/>
          <a:p>
            <a:r>
              <a:rPr lang="en-US" sz="3200" dirty="0"/>
              <a:t>Solution</a:t>
            </a:r>
          </a:p>
        </p:txBody>
      </p:sp>
      <p:sp>
        <p:nvSpPr>
          <p:cNvPr id="3" name="Content Placeholder 2">
            <a:extLst>
              <a:ext uri="{FF2B5EF4-FFF2-40B4-BE49-F238E27FC236}">
                <a16:creationId xmlns:a16="http://schemas.microsoft.com/office/drawing/2014/main" id="{0ADDAF76-AB17-FCDE-A4E5-957BFA50417C}"/>
              </a:ext>
            </a:extLst>
          </p:cNvPr>
          <p:cNvSpPr>
            <a:spLocks noGrp="1"/>
          </p:cNvSpPr>
          <p:nvPr>
            <p:ph idx="1"/>
          </p:nvPr>
        </p:nvSpPr>
        <p:spPr>
          <a:xfrm>
            <a:off x="475861" y="1259633"/>
            <a:ext cx="4998578" cy="4721675"/>
          </a:xfrm>
        </p:spPr>
        <p:txBody>
          <a:bodyPr anchor="t">
            <a:noAutofit/>
          </a:bodyPr>
          <a:lstStyle/>
          <a:p>
            <a:pPr algn="just"/>
            <a:r>
              <a:rPr lang="en-US" sz="2400" b="0" i="0" dirty="0">
                <a:effectLst/>
                <a:latin typeface="PT Sans" panose="020B0503020203020204" pitchFamily="34" charset="0"/>
              </a:rPr>
              <a:t>To solve the dilemma of incompatible formats, you can create </a:t>
            </a:r>
            <a:r>
              <a:rPr lang="en-US" sz="2400" b="1" i="0" dirty="0">
                <a:effectLst/>
                <a:latin typeface="PT Sans" panose="020B0503020203020204" pitchFamily="34" charset="0"/>
              </a:rPr>
              <a:t>XML-to-JSON adapters</a:t>
            </a:r>
            <a:r>
              <a:rPr lang="en-US" sz="2400" b="0" i="0" dirty="0">
                <a:effectLst/>
                <a:latin typeface="PT Sans" panose="020B0503020203020204" pitchFamily="34" charset="0"/>
              </a:rPr>
              <a:t> for every class of the analytics library that your code works with directly. </a:t>
            </a:r>
          </a:p>
          <a:p>
            <a:pPr algn="just"/>
            <a:r>
              <a:rPr lang="en-US" sz="2400" b="0" i="0" dirty="0">
                <a:effectLst/>
                <a:latin typeface="PT Sans" panose="020B0503020203020204" pitchFamily="34" charset="0"/>
              </a:rPr>
              <a:t>Then you adjust your code to communicate with the library only via these adapters. </a:t>
            </a:r>
          </a:p>
          <a:p>
            <a:pPr algn="just"/>
            <a:r>
              <a:rPr lang="en-US" sz="2400" b="0" i="0" dirty="0">
                <a:effectLst/>
                <a:latin typeface="PT Sans" panose="020B0503020203020204" pitchFamily="34" charset="0"/>
              </a:rPr>
              <a:t>When an adapter receives a call, it translates the incoming XML data into a JSON structure and passes the call to the appropriate methods of a wrapped analytics object.</a:t>
            </a:r>
            <a:endParaRPr lang="en-US" sz="2400" dirty="0"/>
          </a:p>
        </p:txBody>
      </p:sp>
      <p:pic>
        <p:nvPicPr>
          <p:cNvPr id="5" name="Picture 4">
            <a:extLst>
              <a:ext uri="{FF2B5EF4-FFF2-40B4-BE49-F238E27FC236}">
                <a16:creationId xmlns:a16="http://schemas.microsoft.com/office/drawing/2014/main" id="{000CDFEC-64AB-F357-378A-385E5D6F9100}"/>
              </a:ext>
            </a:extLst>
          </p:cNvPr>
          <p:cNvPicPr>
            <a:picLocks noChangeAspect="1"/>
          </p:cNvPicPr>
          <p:nvPr/>
        </p:nvPicPr>
        <p:blipFill>
          <a:blip r:embed="rId2"/>
          <a:stretch>
            <a:fillRect/>
          </a:stretch>
        </p:blipFill>
        <p:spPr>
          <a:xfrm>
            <a:off x="5620972" y="1259633"/>
            <a:ext cx="6571028" cy="4254740"/>
          </a:xfrm>
          <a:prstGeom prst="rect">
            <a:avLst/>
          </a:prstGeom>
        </p:spPr>
      </p:pic>
      <p:grpSp>
        <p:nvGrpSpPr>
          <p:cNvPr id="10" name="Group 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345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D23E-771B-A6A3-CAF9-AE8444F1F8BF}"/>
              </a:ext>
            </a:extLst>
          </p:cNvPr>
          <p:cNvSpPr>
            <a:spLocks noGrp="1"/>
          </p:cNvSpPr>
          <p:nvPr>
            <p:ph type="title"/>
          </p:nvPr>
        </p:nvSpPr>
        <p:spPr/>
        <p:txBody>
          <a:bodyPr/>
          <a:lstStyle/>
          <a:p>
            <a:r>
              <a:rPr lang="en-US" dirty="0"/>
              <a:t>Structure (Object Adapter)</a:t>
            </a:r>
          </a:p>
        </p:txBody>
      </p:sp>
      <p:sp>
        <p:nvSpPr>
          <p:cNvPr id="3" name="Content Placeholder 2">
            <a:extLst>
              <a:ext uri="{FF2B5EF4-FFF2-40B4-BE49-F238E27FC236}">
                <a16:creationId xmlns:a16="http://schemas.microsoft.com/office/drawing/2014/main" id="{BDF0758B-8A63-5911-80B0-DE5C54487852}"/>
              </a:ext>
            </a:extLst>
          </p:cNvPr>
          <p:cNvSpPr>
            <a:spLocks noGrp="1"/>
          </p:cNvSpPr>
          <p:nvPr>
            <p:ph idx="1"/>
          </p:nvPr>
        </p:nvSpPr>
        <p:spPr/>
        <p:txBody>
          <a:bodyPr/>
          <a:lstStyle/>
          <a:p>
            <a:r>
              <a:rPr lang="en-US" b="0" i="0" dirty="0">
                <a:solidFill>
                  <a:srgbClr val="444444"/>
                </a:solidFill>
                <a:effectLst/>
                <a:latin typeface="PT Sans" panose="020B0503020203020204" pitchFamily="34" charset="0"/>
              </a:rPr>
              <a:t>This implementation uses the </a:t>
            </a:r>
            <a:r>
              <a:rPr lang="en-US" b="1" i="0" dirty="0">
                <a:solidFill>
                  <a:srgbClr val="444444"/>
                </a:solidFill>
                <a:effectLst/>
                <a:latin typeface="PT Sans" panose="020B0503020203020204" pitchFamily="34" charset="0"/>
              </a:rPr>
              <a:t>object composition principle</a:t>
            </a:r>
            <a:r>
              <a:rPr lang="en-US" b="0" i="0" dirty="0">
                <a:solidFill>
                  <a:srgbClr val="444444"/>
                </a:solidFill>
                <a:effectLst/>
                <a:latin typeface="PT Sans" panose="020B0503020203020204" pitchFamily="34" charset="0"/>
              </a:rPr>
              <a:t>: </a:t>
            </a:r>
          </a:p>
          <a:p>
            <a:pPr lvl="1"/>
            <a:r>
              <a:rPr lang="en-US" b="0" i="0" dirty="0">
                <a:solidFill>
                  <a:srgbClr val="444444"/>
                </a:solidFill>
                <a:effectLst/>
                <a:latin typeface="PT Sans" panose="020B0503020203020204" pitchFamily="34" charset="0"/>
              </a:rPr>
              <a:t>Adapter implements the interface of one object and wraps the other one. It can be implemented in all popular programming languages.</a:t>
            </a:r>
            <a:endParaRPr lang="en-US" dirty="0"/>
          </a:p>
        </p:txBody>
      </p:sp>
    </p:spTree>
    <p:extLst>
      <p:ext uri="{BB962C8B-B14F-4D97-AF65-F5344CB8AC3E}">
        <p14:creationId xmlns:p14="http://schemas.microsoft.com/office/powerpoint/2010/main" val="1570917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854</TotalTime>
  <Words>1418</Words>
  <Application>Microsoft Office PowerPoint</Application>
  <PresentationFormat>Widescreen</PresentationFormat>
  <Paragraphs>171</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Aptos</vt:lpstr>
      <vt:lpstr>Arial</vt:lpstr>
      <vt:lpstr>Calibri</vt:lpstr>
      <vt:lpstr>Calibri Light</vt:lpstr>
      <vt:lpstr>Cambria</vt:lpstr>
      <vt:lpstr>PT Sans</vt:lpstr>
      <vt:lpstr>Söhne</vt:lpstr>
      <vt:lpstr>Times-Roman</vt:lpstr>
      <vt:lpstr>Office Theme</vt:lpstr>
      <vt:lpstr>Structural Design Patterns</vt:lpstr>
      <vt:lpstr>Structural Design Patterns</vt:lpstr>
      <vt:lpstr>Adapter Pattern</vt:lpstr>
      <vt:lpstr>Adapter Design Pattern</vt:lpstr>
      <vt:lpstr>Problem</vt:lpstr>
      <vt:lpstr>Solution</vt:lpstr>
      <vt:lpstr>Solution</vt:lpstr>
      <vt:lpstr>Solution</vt:lpstr>
      <vt:lpstr>Structure (Object Adapter)</vt:lpstr>
      <vt:lpstr>Structure (Object Adapter)</vt:lpstr>
      <vt:lpstr>Structure (Object Adapter)</vt:lpstr>
      <vt:lpstr>Structure (Object Adapter)</vt:lpstr>
      <vt:lpstr>Structure (Object Adapter)</vt:lpstr>
      <vt:lpstr>Structure (Object Adapter)</vt:lpstr>
      <vt:lpstr>Example (Object Adapter)</vt:lpstr>
      <vt:lpstr>Example (Object Adapter)</vt:lpstr>
      <vt:lpstr>Another Example (Object Adapter)</vt:lpstr>
      <vt:lpstr>Structure (Class Adapter)</vt:lpstr>
      <vt:lpstr>Structure (Class Adapter)</vt:lpstr>
      <vt:lpstr>Example (Class Adapter)</vt:lpstr>
      <vt:lpstr>Example (Class Adapter)</vt:lpstr>
      <vt:lpstr>Class Adapter Pattern</vt:lpstr>
      <vt:lpstr>Object Adapter Pattern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Design Patterns</dc:title>
  <dc:creator>Mehroze Khan</dc:creator>
  <cp:lastModifiedBy>Mehroze Khan</cp:lastModifiedBy>
  <cp:revision>42</cp:revision>
  <dcterms:created xsi:type="dcterms:W3CDTF">2023-11-20T10:47:24Z</dcterms:created>
  <dcterms:modified xsi:type="dcterms:W3CDTF">2024-11-18T10:50:19Z</dcterms:modified>
</cp:coreProperties>
</file>