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95" r:id="rId3"/>
    <p:sldId id="314" r:id="rId4"/>
    <p:sldId id="257" r:id="rId5"/>
    <p:sldId id="315" r:id="rId6"/>
    <p:sldId id="316" r:id="rId7"/>
    <p:sldId id="317" r:id="rId8"/>
    <p:sldId id="318" r:id="rId9"/>
    <p:sldId id="306" r:id="rId10"/>
    <p:sldId id="319" r:id="rId11"/>
    <p:sldId id="320" r:id="rId12"/>
    <p:sldId id="321" r:id="rId13"/>
    <p:sldId id="322" r:id="rId14"/>
    <p:sldId id="293" r:id="rId15"/>
    <p:sldId id="325" r:id="rId16"/>
    <p:sldId id="323" r:id="rId17"/>
    <p:sldId id="326" r:id="rId18"/>
    <p:sldId id="324" r:id="rId19"/>
    <p:sldId id="32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7" d="100"/>
          <a:sy n="97" d="100"/>
        </p:scale>
        <p:origin x="13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AA1D2-EE23-4F7C-A372-BB60C4FEC9D8}" type="datetimeFigureOut">
              <a:rPr lang="en-US" smtClean="0"/>
              <a:t>20-Nov-24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9FC21A-B486-4F83-89ED-D0CE478243C6}" type="slidenum">
              <a:rPr lang="en-US" smtClean="0"/>
              <a:t>‹#›</a:t>
            </a:fld>
            <a:endParaRPr lang="en-US"/>
          </a:p>
        </p:txBody>
      </p:sp>
    </p:spTree>
    <p:extLst>
      <p:ext uri="{BB962C8B-B14F-4D97-AF65-F5344CB8AC3E}">
        <p14:creationId xmlns:p14="http://schemas.microsoft.com/office/powerpoint/2010/main" val="320145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VectorCollection</a:t>
            </a:r>
            <a:r>
              <a:rPr lang="en-US" dirty="0"/>
              <a:t> Items:</a:t>
            </a:r>
          </a:p>
          <a:p>
            <a:r>
              <a:rPr lang="en-US" dirty="0"/>
              <a:t>1 2 3 </a:t>
            </a:r>
          </a:p>
          <a:p>
            <a:r>
              <a:rPr lang="en-US" dirty="0" err="1"/>
              <a:t>StackCollection</a:t>
            </a:r>
            <a:r>
              <a:rPr lang="en-US" dirty="0"/>
              <a:t> Items:</a:t>
            </a:r>
          </a:p>
          <a:p>
            <a:r>
              <a:rPr lang="en-US" dirty="0"/>
              <a:t>30 20 10</a:t>
            </a:r>
          </a:p>
          <a:p>
            <a:endParaRPr lang="en-US" dirty="0"/>
          </a:p>
        </p:txBody>
      </p:sp>
      <p:sp>
        <p:nvSpPr>
          <p:cNvPr id="4" name="Slide Number Placeholder 3"/>
          <p:cNvSpPr>
            <a:spLocks noGrp="1"/>
          </p:cNvSpPr>
          <p:nvPr>
            <p:ph type="sldNum" sz="quarter" idx="5"/>
          </p:nvPr>
        </p:nvSpPr>
        <p:spPr/>
        <p:txBody>
          <a:bodyPr/>
          <a:lstStyle/>
          <a:p>
            <a:fld id="{809FC21A-B486-4F83-89ED-D0CE478243C6}" type="slidenum">
              <a:rPr lang="en-US" smtClean="0"/>
              <a:t>19</a:t>
            </a:fld>
            <a:endParaRPr lang="en-US"/>
          </a:p>
        </p:txBody>
      </p:sp>
    </p:spTree>
    <p:extLst>
      <p:ext uri="{BB962C8B-B14F-4D97-AF65-F5344CB8AC3E}">
        <p14:creationId xmlns:p14="http://schemas.microsoft.com/office/powerpoint/2010/main" val="4230015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76E1-CE84-2E2B-23BC-3C8BB000A2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5B36DB-5E2E-6A54-3C84-5ADA8848B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3B6734-8193-7E15-6977-6B42735BEEAC}"/>
              </a:ext>
            </a:extLst>
          </p:cNvPr>
          <p:cNvSpPr>
            <a:spLocks noGrp="1"/>
          </p:cNvSpPr>
          <p:nvPr>
            <p:ph type="dt" sz="half" idx="10"/>
          </p:nvPr>
        </p:nvSpPr>
        <p:spPr/>
        <p:txBody>
          <a:bodyPr/>
          <a:lstStyle/>
          <a:p>
            <a:fld id="{59C67516-50F7-49B1-A126-023AB11B84AD}" type="datetimeFigureOut">
              <a:rPr lang="en-US" smtClean="0"/>
              <a:t>20-Nov-24</a:t>
            </a:fld>
            <a:endParaRPr lang="en-US"/>
          </a:p>
        </p:txBody>
      </p:sp>
      <p:sp>
        <p:nvSpPr>
          <p:cNvPr id="5" name="Footer Placeholder 4">
            <a:extLst>
              <a:ext uri="{FF2B5EF4-FFF2-40B4-BE49-F238E27FC236}">
                <a16:creationId xmlns:a16="http://schemas.microsoft.com/office/drawing/2014/main" id="{88DF7103-827F-E1E4-7BDD-080A1CDB51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5AACC-BD1C-E79B-8C2C-96B3EEB8B68D}"/>
              </a:ext>
            </a:extLst>
          </p:cNvPr>
          <p:cNvSpPr>
            <a:spLocks noGrp="1"/>
          </p:cNvSpPr>
          <p:nvPr>
            <p:ph type="sldNum" sz="quarter" idx="12"/>
          </p:nvPr>
        </p:nvSpPr>
        <p:spPr/>
        <p:txBody>
          <a:bodyPr/>
          <a:lstStyle/>
          <a:p>
            <a:fld id="{5DA1E8C8-4916-4F0F-BC13-B3065E4816D8}" type="slidenum">
              <a:rPr lang="en-US" smtClean="0"/>
              <a:t>‹#›</a:t>
            </a:fld>
            <a:endParaRPr lang="en-US"/>
          </a:p>
        </p:txBody>
      </p:sp>
    </p:spTree>
    <p:extLst>
      <p:ext uri="{BB962C8B-B14F-4D97-AF65-F5344CB8AC3E}">
        <p14:creationId xmlns:p14="http://schemas.microsoft.com/office/powerpoint/2010/main" val="2950952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218C-2677-89C4-F697-F1A36BB501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980A7E-8114-C3FB-F805-BB897307D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0CA706-4C66-D8A0-46B3-912066E6E4AA}"/>
              </a:ext>
            </a:extLst>
          </p:cNvPr>
          <p:cNvSpPr>
            <a:spLocks noGrp="1"/>
          </p:cNvSpPr>
          <p:nvPr>
            <p:ph type="dt" sz="half" idx="10"/>
          </p:nvPr>
        </p:nvSpPr>
        <p:spPr/>
        <p:txBody>
          <a:bodyPr/>
          <a:lstStyle/>
          <a:p>
            <a:fld id="{59C67516-50F7-49B1-A126-023AB11B84AD}" type="datetimeFigureOut">
              <a:rPr lang="en-US" smtClean="0"/>
              <a:t>20-Nov-24</a:t>
            </a:fld>
            <a:endParaRPr lang="en-US"/>
          </a:p>
        </p:txBody>
      </p:sp>
      <p:sp>
        <p:nvSpPr>
          <p:cNvPr id="5" name="Footer Placeholder 4">
            <a:extLst>
              <a:ext uri="{FF2B5EF4-FFF2-40B4-BE49-F238E27FC236}">
                <a16:creationId xmlns:a16="http://schemas.microsoft.com/office/drawing/2014/main" id="{B899F9CE-CE77-5AA7-C709-760F3ED25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2EFD40-D10F-C51B-B0BA-72FFD119E691}"/>
              </a:ext>
            </a:extLst>
          </p:cNvPr>
          <p:cNvSpPr>
            <a:spLocks noGrp="1"/>
          </p:cNvSpPr>
          <p:nvPr>
            <p:ph type="sldNum" sz="quarter" idx="12"/>
          </p:nvPr>
        </p:nvSpPr>
        <p:spPr/>
        <p:txBody>
          <a:bodyPr/>
          <a:lstStyle/>
          <a:p>
            <a:fld id="{5DA1E8C8-4916-4F0F-BC13-B3065E4816D8}" type="slidenum">
              <a:rPr lang="en-US" smtClean="0"/>
              <a:t>‹#›</a:t>
            </a:fld>
            <a:endParaRPr lang="en-US"/>
          </a:p>
        </p:txBody>
      </p:sp>
    </p:spTree>
    <p:extLst>
      <p:ext uri="{BB962C8B-B14F-4D97-AF65-F5344CB8AC3E}">
        <p14:creationId xmlns:p14="http://schemas.microsoft.com/office/powerpoint/2010/main" val="3554915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5CD136-F45F-BE3A-9EF1-AD5BD360D9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947BD0-90E6-A7F1-F3B3-949D214020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3B42D-1733-E888-591E-2AF1F03D10B4}"/>
              </a:ext>
            </a:extLst>
          </p:cNvPr>
          <p:cNvSpPr>
            <a:spLocks noGrp="1"/>
          </p:cNvSpPr>
          <p:nvPr>
            <p:ph type="dt" sz="half" idx="10"/>
          </p:nvPr>
        </p:nvSpPr>
        <p:spPr/>
        <p:txBody>
          <a:bodyPr/>
          <a:lstStyle/>
          <a:p>
            <a:fld id="{59C67516-50F7-49B1-A126-023AB11B84AD}" type="datetimeFigureOut">
              <a:rPr lang="en-US" smtClean="0"/>
              <a:t>20-Nov-24</a:t>
            </a:fld>
            <a:endParaRPr lang="en-US"/>
          </a:p>
        </p:txBody>
      </p:sp>
      <p:sp>
        <p:nvSpPr>
          <p:cNvPr id="5" name="Footer Placeholder 4">
            <a:extLst>
              <a:ext uri="{FF2B5EF4-FFF2-40B4-BE49-F238E27FC236}">
                <a16:creationId xmlns:a16="http://schemas.microsoft.com/office/drawing/2014/main" id="{8FCF1656-8996-1FA8-A6A6-6F59CC69B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197D5-2483-0A2A-F4A6-08C3990565B7}"/>
              </a:ext>
            </a:extLst>
          </p:cNvPr>
          <p:cNvSpPr>
            <a:spLocks noGrp="1"/>
          </p:cNvSpPr>
          <p:nvPr>
            <p:ph type="sldNum" sz="quarter" idx="12"/>
          </p:nvPr>
        </p:nvSpPr>
        <p:spPr/>
        <p:txBody>
          <a:bodyPr/>
          <a:lstStyle/>
          <a:p>
            <a:fld id="{5DA1E8C8-4916-4F0F-BC13-B3065E4816D8}" type="slidenum">
              <a:rPr lang="en-US" smtClean="0"/>
              <a:t>‹#›</a:t>
            </a:fld>
            <a:endParaRPr lang="en-US"/>
          </a:p>
        </p:txBody>
      </p:sp>
    </p:spTree>
    <p:extLst>
      <p:ext uri="{BB962C8B-B14F-4D97-AF65-F5344CB8AC3E}">
        <p14:creationId xmlns:p14="http://schemas.microsoft.com/office/powerpoint/2010/main" val="403700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443DF-7F46-EAD1-D950-C60516C536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8AF7B5-AC43-2B7E-AAE6-238340192E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96217B-0BB4-02E6-9075-66E70D6B2E3E}"/>
              </a:ext>
            </a:extLst>
          </p:cNvPr>
          <p:cNvSpPr>
            <a:spLocks noGrp="1"/>
          </p:cNvSpPr>
          <p:nvPr>
            <p:ph type="dt" sz="half" idx="10"/>
          </p:nvPr>
        </p:nvSpPr>
        <p:spPr/>
        <p:txBody>
          <a:bodyPr/>
          <a:lstStyle/>
          <a:p>
            <a:fld id="{59C67516-50F7-49B1-A126-023AB11B84AD}" type="datetimeFigureOut">
              <a:rPr lang="en-US" smtClean="0"/>
              <a:t>20-Nov-24</a:t>
            </a:fld>
            <a:endParaRPr lang="en-US"/>
          </a:p>
        </p:txBody>
      </p:sp>
      <p:sp>
        <p:nvSpPr>
          <p:cNvPr id="5" name="Footer Placeholder 4">
            <a:extLst>
              <a:ext uri="{FF2B5EF4-FFF2-40B4-BE49-F238E27FC236}">
                <a16:creationId xmlns:a16="http://schemas.microsoft.com/office/drawing/2014/main" id="{CDD0058E-B06A-99B9-C5AF-A3152086B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C97399-F980-E3B7-05EF-B475FDCF47FE}"/>
              </a:ext>
            </a:extLst>
          </p:cNvPr>
          <p:cNvSpPr>
            <a:spLocks noGrp="1"/>
          </p:cNvSpPr>
          <p:nvPr>
            <p:ph type="sldNum" sz="quarter" idx="12"/>
          </p:nvPr>
        </p:nvSpPr>
        <p:spPr/>
        <p:txBody>
          <a:bodyPr/>
          <a:lstStyle/>
          <a:p>
            <a:fld id="{5DA1E8C8-4916-4F0F-BC13-B3065E4816D8}" type="slidenum">
              <a:rPr lang="en-US" smtClean="0"/>
              <a:t>‹#›</a:t>
            </a:fld>
            <a:endParaRPr lang="en-US"/>
          </a:p>
        </p:txBody>
      </p:sp>
    </p:spTree>
    <p:extLst>
      <p:ext uri="{BB962C8B-B14F-4D97-AF65-F5344CB8AC3E}">
        <p14:creationId xmlns:p14="http://schemas.microsoft.com/office/powerpoint/2010/main" val="323870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0721-EA31-9995-23A5-9ABCBA2CA8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378258-2259-A911-E6D4-AD3A244F26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84B068-5C0D-8782-2A49-0945778314B0}"/>
              </a:ext>
            </a:extLst>
          </p:cNvPr>
          <p:cNvSpPr>
            <a:spLocks noGrp="1"/>
          </p:cNvSpPr>
          <p:nvPr>
            <p:ph type="dt" sz="half" idx="10"/>
          </p:nvPr>
        </p:nvSpPr>
        <p:spPr/>
        <p:txBody>
          <a:bodyPr/>
          <a:lstStyle/>
          <a:p>
            <a:fld id="{59C67516-50F7-49B1-A126-023AB11B84AD}" type="datetimeFigureOut">
              <a:rPr lang="en-US" smtClean="0"/>
              <a:t>20-Nov-24</a:t>
            </a:fld>
            <a:endParaRPr lang="en-US"/>
          </a:p>
        </p:txBody>
      </p:sp>
      <p:sp>
        <p:nvSpPr>
          <p:cNvPr id="5" name="Footer Placeholder 4">
            <a:extLst>
              <a:ext uri="{FF2B5EF4-FFF2-40B4-BE49-F238E27FC236}">
                <a16:creationId xmlns:a16="http://schemas.microsoft.com/office/drawing/2014/main" id="{725FBB5A-5F25-D467-B490-F9C580627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4A206-A8A1-D118-E2A5-BD210E06723B}"/>
              </a:ext>
            </a:extLst>
          </p:cNvPr>
          <p:cNvSpPr>
            <a:spLocks noGrp="1"/>
          </p:cNvSpPr>
          <p:nvPr>
            <p:ph type="sldNum" sz="quarter" idx="12"/>
          </p:nvPr>
        </p:nvSpPr>
        <p:spPr/>
        <p:txBody>
          <a:bodyPr/>
          <a:lstStyle/>
          <a:p>
            <a:fld id="{5DA1E8C8-4916-4F0F-BC13-B3065E4816D8}" type="slidenum">
              <a:rPr lang="en-US" smtClean="0"/>
              <a:t>‹#›</a:t>
            </a:fld>
            <a:endParaRPr lang="en-US"/>
          </a:p>
        </p:txBody>
      </p:sp>
    </p:spTree>
    <p:extLst>
      <p:ext uri="{BB962C8B-B14F-4D97-AF65-F5344CB8AC3E}">
        <p14:creationId xmlns:p14="http://schemas.microsoft.com/office/powerpoint/2010/main" val="2668534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275D-8D36-BCDD-9620-5BB905BC08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2DF397-719C-E8A4-0F4E-B657067AE6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D453B1-ED04-05AE-BC27-12305F0AA2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CCA9F5-5402-63C5-C90D-BECA9F505915}"/>
              </a:ext>
            </a:extLst>
          </p:cNvPr>
          <p:cNvSpPr>
            <a:spLocks noGrp="1"/>
          </p:cNvSpPr>
          <p:nvPr>
            <p:ph type="dt" sz="half" idx="10"/>
          </p:nvPr>
        </p:nvSpPr>
        <p:spPr/>
        <p:txBody>
          <a:bodyPr/>
          <a:lstStyle/>
          <a:p>
            <a:fld id="{59C67516-50F7-49B1-A126-023AB11B84AD}" type="datetimeFigureOut">
              <a:rPr lang="en-US" smtClean="0"/>
              <a:t>20-Nov-24</a:t>
            </a:fld>
            <a:endParaRPr lang="en-US"/>
          </a:p>
        </p:txBody>
      </p:sp>
      <p:sp>
        <p:nvSpPr>
          <p:cNvPr id="6" name="Footer Placeholder 5">
            <a:extLst>
              <a:ext uri="{FF2B5EF4-FFF2-40B4-BE49-F238E27FC236}">
                <a16:creationId xmlns:a16="http://schemas.microsoft.com/office/drawing/2014/main" id="{3368F64D-3602-DD79-55B7-9103DA6293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DB4A09-9145-C4BE-06F5-8A15E660F74C}"/>
              </a:ext>
            </a:extLst>
          </p:cNvPr>
          <p:cNvSpPr>
            <a:spLocks noGrp="1"/>
          </p:cNvSpPr>
          <p:nvPr>
            <p:ph type="sldNum" sz="quarter" idx="12"/>
          </p:nvPr>
        </p:nvSpPr>
        <p:spPr/>
        <p:txBody>
          <a:bodyPr/>
          <a:lstStyle/>
          <a:p>
            <a:fld id="{5DA1E8C8-4916-4F0F-BC13-B3065E4816D8}" type="slidenum">
              <a:rPr lang="en-US" smtClean="0"/>
              <a:t>‹#›</a:t>
            </a:fld>
            <a:endParaRPr lang="en-US"/>
          </a:p>
        </p:txBody>
      </p:sp>
    </p:spTree>
    <p:extLst>
      <p:ext uri="{BB962C8B-B14F-4D97-AF65-F5344CB8AC3E}">
        <p14:creationId xmlns:p14="http://schemas.microsoft.com/office/powerpoint/2010/main" val="57754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F19C-4DDB-166F-7BB0-16993693E2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0D6D7B-AAFB-CB00-85CF-7C48A56EA8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6424CD-1887-EC8B-80EF-692327D2E8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B7A91B-938A-43CE-15D7-5F42559582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7ABCD9-F25A-9B2A-312C-D1AE6AD4BF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B58A8E-3946-8C6F-1415-6C85D60E5C5B}"/>
              </a:ext>
            </a:extLst>
          </p:cNvPr>
          <p:cNvSpPr>
            <a:spLocks noGrp="1"/>
          </p:cNvSpPr>
          <p:nvPr>
            <p:ph type="dt" sz="half" idx="10"/>
          </p:nvPr>
        </p:nvSpPr>
        <p:spPr/>
        <p:txBody>
          <a:bodyPr/>
          <a:lstStyle/>
          <a:p>
            <a:fld id="{59C67516-50F7-49B1-A126-023AB11B84AD}" type="datetimeFigureOut">
              <a:rPr lang="en-US" smtClean="0"/>
              <a:t>20-Nov-24</a:t>
            </a:fld>
            <a:endParaRPr lang="en-US"/>
          </a:p>
        </p:txBody>
      </p:sp>
      <p:sp>
        <p:nvSpPr>
          <p:cNvPr id="8" name="Footer Placeholder 7">
            <a:extLst>
              <a:ext uri="{FF2B5EF4-FFF2-40B4-BE49-F238E27FC236}">
                <a16:creationId xmlns:a16="http://schemas.microsoft.com/office/drawing/2014/main" id="{9512458F-3EC6-7549-9ACB-46ED00769E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B2E3AF-8AB9-18F1-EF32-CCDDC15EB9E2}"/>
              </a:ext>
            </a:extLst>
          </p:cNvPr>
          <p:cNvSpPr>
            <a:spLocks noGrp="1"/>
          </p:cNvSpPr>
          <p:nvPr>
            <p:ph type="sldNum" sz="quarter" idx="12"/>
          </p:nvPr>
        </p:nvSpPr>
        <p:spPr/>
        <p:txBody>
          <a:bodyPr/>
          <a:lstStyle/>
          <a:p>
            <a:fld id="{5DA1E8C8-4916-4F0F-BC13-B3065E4816D8}" type="slidenum">
              <a:rPr lang="en-US" smtClean="0"/>
              <a:t>‹#›</a:t>
            </a:fld>
            <a:endParaRPr lang="en-US"/>
          </a:p>
        </p:txBody>
      </p:sp>
    </p:spTree>
    <p:extLst>
      <p:ext uri="{BB962C8B-B14F-4D97-AF65-F5344CB8AC3E}">
        <p14:creationId xmlns:p14="http://schemas.microsoft.com/office/powerpoint/2010/main" val="241873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4DB2-BC87-F43D-492D-9C835099AB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791B8B-F9E5-57B3-099C-C98957970956}"/>
              </a:ext>
            </a:extLst>
          </p:cNvPr>
          <p:cNvSpPr>
            <a:spLocks noGrp="1"/>
          </p:cNvSpPr>
          <p:nvPr>
            <p:ph type="dt" sz="half" idx="10"/>
          </p:nvPr>
        </p:nvSpPr>
        <p:spPr/>
        <p:txBody>
          <a:bodyPr/>
          <a:lstStyle/>
          <a:p>
            <a:fld id="{59C67516-50F7-49B1-A126-023AB11B84AD}" type="datetimeFigureOut">
              <a:rPr lang="en-US" smtClean="0"/>
              <a:t>20-Nov-24</a:t>
            </a:fld>
            <a:endParaRPr lang="en-US"/>
          </a:p>
        </p:txBody>
      </p:sp>
      <p:sp>
        <p:nvSpPr>
          <p:cNvPr id="4" name="Footer Placeholder 3">
            <a:extLst>
              <a:ext uri="{FF2B5EF4-FFF2-40B4-BE49-F238E27FC236}">
                <a16:creationId xmlns:a16="http://schemas.microsoft.com/office/drawing/2014/main" id="{3E4D4913-7702-3F9A-7135-AF29D3691B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80728B-4E28-4D0F-83F4-C91AB57A97DB}"/>
              </a:ext>
            </a:extLst>
          </p:cNvPr>
          <p:cNvSpPr>
            <a:spLocks noGrp="1"/>
          </p:cNvSpPr>
          <p:nvPr>
            <p:ph type="sldNum" sz="quarter" idx="12"/>
          </p:nvPr>
        </p:nvSpPr>
        <p:spPr/>
        <p:txBody>
          <a:bodyPr/>
          <a:lstStyle/>
          <a:p>
            <a:fld id="{5DA1E8C8-4916-4F0F-BC13-B3065E4816D8}" type="slidenum">
              <a:rPr lang="en-US" smtClean="0"/>
              <a:t>‹#›</a:t>
            </a:fld>
            <a:endParaRPr lang="en-US"/>
          </a:p>
        </p:txBody>
      </p:sp>
    </p:spTree>
    <p:extLst>
      <p:ext uri="{BB962C8B-B14F-4D97-AF65-F5344CB8AC3E}">
        <p14:creationId xmlns:p14="http://schemas.microsoft.com/office/powerpoint/2010/main" val="69725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6EBAD6-5B06-A4D1-A977-8A50E2B825C9}"/>
              </a:ext>
            </a:extLst>
          </p:cNvPr>
          <p:cNvSpPr>
            <a:spLocks noGrp="1"/>
          </p:cNvSpPr>
          <p:nvPr>
            <p:ph type="dt" sz="half" idx="10"/>
          </p:nvPr>
        </p:nvSpPr>
        <p:spPr/>
        <p:txBody>
          <a:bodyPr/>
          <a:lstStyle/>
          <a:p>
            <a:fld id="{59C67516-50F7-49B1-A126-023AB11B84AD}" type="datetimeFigureOut">
              <a:rPr lang="en-US" smtClean="0"/>
              <a:t>20-Nov-24</a:t>
            </a:fld>
            <a:endParaRPr lang="en-US"/>
          </a:p>
        </p:txBody>
      </p:sp>
      <p:sp>
        <p:nvSpPr>
          <p:cNvPr id="3" name="Footer Placeholder 2">
            <a:extLst>
              <a:ext uri="{FF2B5EF4-FFF2-40B4-BE49-F238E27FC236}">
                <a16:creationId xmlns:a16="http://schemas.microsoft.com/office/drawing/2014/main" id="{5718D9F9-5CB3-5ADA-9D24-2D80A60628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A86901-78B4-0A59-DCD1-A2537D04BCD8}"/>
              </a:ext>
            </a:extLst>
          </p:cNvPr>
          <p:cNvSpPr>
            <a:spLocks noGrp="1"/>
          </p:cNvSpPr>
          <p:nvPr>
            <p:ph type="sldNum" sz="quarter" idx="12"/>
          </p:nvPr>
        </p:nvSpPr>
        <p:spPr/>
        <p:txBody>
          <a:bodyPr/>
          <a:lstStyle/>
          <a:p>
            <a:fld id="{5DA1E8C8-4916-4F0F-BC13-B3065E4816D8}" type="slidenum">
              <a:rPr lang="en-US" smtClean="0"/>
              <a:t>‹#›</a:t>
            </a:fld>
            <a:endParaRPr lang="en-US"/>
          </a:p>
        </p:txBody>
      </p:sp>
    </p:spTree>
    <p:extLst>
      <p:ext uri="{BB962C8B-B14F-4D97-AF65-F5344CB8AC3E}">
        <p14:creationId xmlns:p14="http://schemas.microsoft.com/office/powerpoint/2010/main" val="3256736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87DF4-9AA7-1F2E-A3BC-A17F809EC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D219E1-540E-EAD6-B54B-C7D4EDD451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5F5381-EE43-E39E-3FCE-CEECC4CDA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ECD48-DA69-BAD5-6DDB-CFF36A7BB737}"/>
              </a:ext>
            </a:extLst>
          </p:cNvPr>
          <p:cNvSpPr>
            <a:spLocks noGrp="1"/>
          </p:cNvSpPr>
          <p:nvPr>
            <p:ph type="dt" sz="half" idx="10"/>
          </p:nvPr>
        </p:nvSpPr>
        <p:spPr/>
        <p:txBody>
          <a:bodyPr/>
          <a:lstStyle/>
          <a:p>
            <a:fld id="{59C67516-50F7-49B1-A126-023AB11B84AD}" type="datetimeFigureOut">
              <a:rPr lang="en-US" smtClean="0"/>
              <a:t>20-Nov-24</a:t>
            </a:fld>
            <a:endParaRPr lang="en-US"/>
          </a:p>
        </p:txBody>
      </p:sp>
      <p:sp>
        <p:nvSpPr>
          <p:cNvPr id="6" name="Footer Placeholder 5">
            <a:extLst>
              <a:ext uri="{FF2B5EF4-FFF2-40B4-BE49-F238E27FC236}">
                <a16:creationId xmlns:a16="http://schemas.microsoft.com/office/drawing/2014/main" id="{D04BB813-29E0-1C0D-EA9D-45743946D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F131A0-C3BE-78C1-A6ED-D73C8ABA53E1}"/>
              </a:ext>
            </a:extLst>
          </p:cNvPr>
          <p:cNvSpPr>
            <a:spLocks noGrp="1"/>
          </p:cNvSpPr>
          <p:nvPr>
            <p:ph type="sldNum" sz="quarter" idx="12"/>
          </p:nvPr>
        </p:nvSpPr>
        <p:spPr/>
        <p:txBody>
          <a:bodyPr/>
          <a:lstStyle/>
          <a:p>
            <a:fld id="{5DA1E8C8-4916-4F0F-BC13-B3065E4816D8}" type="slidenum">
              <a:rPr lang="en-US" smtClean="0"/>
              <a:t>‹#›</a:t>
            </a:fld>
            <a:endParaRPr lang="en-US"/>
          </a:p>
        </p:txBody>
      </p:sp>
    </p:spTree>
    <p:extLst>
      <p:ext uri="{BB962C8B-B14F-4D97-AF65-F5344CB8AC3E}">
        <p14:creationId xmlns:p14="http://schemas.microsoft.com/office/powerpoint/2010/main" val="3174546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02A3-EFEC-F169-0E8D-2F4F0452A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E9CE07-579D-61FA-C5B2-6938D1AF89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3FD4B5-FD7D-08FC-6008-6666D0215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E6F21-3296-BD28-CD20-AC3F993D3B3D}"/>
              </a:ext>
            </a:extLst>
          </p:cNvPr>
          <p:cNvSpPr>
            <a:spLocks noGrp="1"/>
          </p:cNvSpPr>
          <p:nvPr>
            <p:ph type="dt" sz="half" idx="10"/>
          </p:nvPr>
        </p:nvSpPr>
        <p:spPr/>
        <p:txBody>
          <a:bodyPr/>
          <a:lstStyle/>
          <a:p>
            <a:fld id="{59C67516-50F7-49B1-A126-023AB11B84AD}" type="datetimeFigureOut">
              <a:rPr lang="en-US" smtClean="0"/>
              <a:t>20-Nov-24</a:t>
            </a:fld>
            <a:endParaRPr lang="en-US"/>
          </a:p>
        </p:txBody>
      </p:sp>
      <p:sp>
        <p:nvSpPr>
          <p:cNvPr id="6" name="Footer Placeholder 5">
            <a:extLst>
              <a:ext uri="{FF2B5EF4-FFF2-40B4-BE49-F238E27FC236}">
                <a16:creationId xmlns:a16="http://schemas.microsoft.com/office/drawing/2014/main" id="{15F6A42E-9A8C-FBB8-084A-9E01545AF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E4EF5-3369-8382-B35C-7AA1B6EF0B08}"/>
              </a:ext>
            </a:extLst>
          </p:cNvPr>
          <p:cNvSpPr>
            <a:spLocks noGrp="1"/>
          </p:cNvSpPr>
          <p:nvPr>
            <p:ph type="sldNum" sz="quarter" idx="12"/>
          </p:nvPr>
        </p:nvSpPr>
        <p:spPr/>
        <p:txBody>
          <a:bodyPr/>
          <a:lstStyle/>
          <a:p>
            <a:fld id="{5DA1E8C8-4916-4F0F-BC13-B3065E4816D8}" type="slidenum">
              <a:rPr lang="en-US" smtClean="0"/>
              <a:t>‹#›</a:t>
            </a:fld>
            <a:endParaRPr lang="en-US"/>
          </a:p>
        </p:txBody>
      </p:sp>
    </p:spTree>
    <p:extLst>
      <p:ext uri="{BB962C8B-B14F-4D97-AF65-F5344CB8AC3E}">
        <p14:creationId xmlns:p14="http://schemas.microsoft.com/office/powerpoint/2010/main" val="2566880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38FB92-48B2-FB45-12DE-5491F69665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A28451-6B6A-53C6-3A25-989E4C7F17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621AF0-BCF3-96B2-FB06-EE5DA320BE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9C67516-50F7-49B1-A126-023AB11B84AD}" type="datetimeFigureOut">
              <a:rPr lang="en-US" smtClean="0"/>
              <a:t>20-Nov-24</a:t>
            </a:fld>
            <a:endParaRPr lang="en-US"/>
          </a:p>
        </p:txBody>
      </p:sp>
      <p:sp>
        <p:nvSpPr>
          <p:cNvPr id="5" name="Footer Placeholder 4">
            <a:extLst>
              <a:ext uri="{FF2B5EF4-FFF2-40B4-BE49-F238E27FC236}">
                <a16:creationId xmlns:a16="http://schemas.microsoft.com/office/drawing/2014/main" id="{F229DE07-ECFA-3706-FCCF-58F396CE49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252F0BD-F3BA-69B4-CE6A-62A817566A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A1E8C8-4916-4F0F-BC13-B3065E4816D8}" type="slidenum">
              <a:rPr lang="en-US" smtClean="0"/>
              <a:t>‹#›</a:t>
            </a:fld>
            <a:endParaRPr lang="en-US"/>
          </a:p>
        </p:txBody>
      </p:sp>
    </p:spTree>
    <p:extLst>
      <p:ext uri="{BB962C8B-B14F-4D97-AF65-F5344CB8AC3E}">
        <p14:creationId xmlns:p14="http://schemas.microsoft.com/office/powerpoint/2010/main" val="3094719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refactoring.guru/design-patter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937ED-5DB6-08D5-565F-232E5A199EE5}"/>
              </a:ext>
            </a:extLst>
          </p:cNvPr>
          <p:cNvSpPr>
            <a:spLocks noGrp="1"/>
          </p:cNvSpPr>
          <p:nvPr>
            <p:ph type="ctrTitle"/>
          </p:nvPr>
        </p:nvSpPr>
        <p:spPr/>
        <p:txBody>
          <a:bodyPr/>
          <a:lstStyle/>
          <a:p>
            <a:r>
              <a:rPr lang="en-US" dirty="0"/>
              <a:t>Behavioral Design Pattern</a:t>
            </a:r>
          </a:p>
        </p:txBody>
      </p:sp>
      <p:sp>
        <p:nvSpPr>
          <p:cNvPr id="3" name="Subtitle 2">
            <a:extLst>
              <a:ext uri="{FF2B5EF4-FFF2-40B4-BE49-F238E27FC236}">
                <a16:creationId xmlns:a16="http://schemas.microsoft.com/office/drawing/2014/main" id="{DAF585A9-13EC-E571-F5FE-C0916F789C46}"/>
              </a:ext>
            </a:extLst>
          </p:cNvPr>
          <p:cNvSpPr>
            <a:spLocks noGrp="1"/>
          </p:cNvSpPr>
          <p:nvPr>
            <p:ph type="subTitle" idx="1"/>
          </p:nvPr>
        </p:nvSpPr>
        <p:spPr/>
        <p:txBody>
          <a:bodyPr/>
          <a:lstStyle/>
          <a:p>
            <a:r>
              <a:rPr lang="en-US" dirty="0"/>
              <a:t>Instructor: Mehroze Khan</a:t>
            </a:r>
          </a:p>
          <a:p>
            <a:endParaRPr lang="en-US" dirty="0"/>
          </a:p>
        </p:txBody>
      </p:sp>
    </p:spTree>
    <p:extLst>
      <p:ext uri="{BB962C8B-B14F-4D97-AF65-F5344CB8AC3E}">
        <p14:creationId xmlns:p14="http://schemas.microsoft.com/office/powerpoint/2010/main" val="963643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DE7DD-9EDA-2D3A-D030-16961AB4F0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13CA3F-C310-8D64-5FDD-75F42204DDB9}"/>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7" name="Picture 6">
            <a:extLst>
              <a:ext uri="{FF2B5EF4-FFF2-40B4-BE49-F238E27FC236}">
                <a16:creationId xmlns:a16="http://schemas.microsoft.com/office/drawing/2014/main" id="{6C9C0A7B-D999-84D5-9402-8F3C22DB996C}"/>
              </a:ext>
            </a:extLst>
          </p:cNvPr>
          <p:cNvPicPr>
            <a:picLocks noChangeAspect="1"/>
          </p:cNvPicPr>
          <p:nvPr/>
        </p:nvPicPr>
        <p:blipFill>
          <a:blip r:embed="rId2"/>
          <a:stretch>
            <a:fillRect/>
          </a:stretch>
        </p:blipFill>
        <p:spPr>
          <a:xfrm>
            <a:off x="1170887" y="698090"/>
            <a:ext cx="9850225" cy="5926993"/>
          </a:xfrm>
          <a:prstGeom prst="rect">
            <a:avLst/>
          </a:prstGeom>
        </p:spPr>
      </p:pic>
    </p:spTree>
    <p:extLst>
      <p:ext uri="{BB962C8B-B14F-4D97-AF65-F5344CB8AC3E}">
        <p14:creationId xmlns:p14="http://schemas.microsoft.com/office/powerpoint/2010/main" val="3979432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55AC8-406F-22E5-0CC6-9F7702EE87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C3C033-F11E-4CB0-5DD1-CF7A711900BF}"/>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7" name="Picture 6">
            <a:extLst>
              <a:ext uri="{FF2B5EF4-FFF2-40B4-BE49-F238E27FC236}">
                <a16:creationId xmlns:a16="http://schemas.microsoft.com/office/drawing/2014/main" id="{86A51E8B-88C5-E4A1-9BE0-807A5E351EFE}"/>
              </a:ext>
            </a:extLst>
          </p:cNvPr>
          <p:cNvPicPr>
            <a:picLocks noChangeAspect="1"/>
          </p:cNvPicPr>
          <p:nvPr/>
        </p:nvPicPr>
        <p:blipFill>
          <a:blip r:embed="rId2"/>
          <a:stretch>
            <a:fillRect/>
          </a:stretch>
        </p:blipFill>
        <p:spPr>
          <a:xfrm>
            <a:off x="1132782" y="698090"/>
            <a:ext cx="9926435" cy="5922230"/>
          </a:xfrm>
          <a:prstGeom prst="rect">
            <a:avLst/>
          </a:prstGeom>
        </p:spPr>
      </p:pic>
    </p:spTree>
    <p:extLst>
      <p:ext uri="{BB962C8B-B14F-4D97-AF65-F5344CB8AC3E}">
        <p14:creationId xmlns:p14="http://schemas.microsoft.com/office/powerpoint/2010/main" val="1873535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2AD94-ECDF-D29C-8587-C9671204F0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A4A443-D458-7B27-CCA8-F96C173E8774}"/>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4" name="Picture 3">
            <a:extLst>
              <a:ext uri="{FF2B5EF4-FFF2-40B4-BE49-F238E27FC236}">
                <a16:creationId xmlns:a16="http://schemas.microsoft.com/office/drawing/2014/main" id="{59C04878-88BB-2F53-5F56-F237FF05473D}"/>
              </a:ext>
            </a:extLst>
          </p:cNvPr>
          <p:cNvPicPr>
            <a:picLocks noChangeAspect="1"/>
          </p:cNvPicPr>
          <p:nvPr/>
        </p:nvPicPr>
        <p:blipFill>
          <a:blip r:embed="rId2"/>
          <a:stretch>
            <a:fillRect/>
          </a:stretch>
        </p:blipFill>
        <p:spPr>
          <a:xfrm>
            <a:off x="1147072" y="668594"/>
            <a:ext cx="9897856" cy="5951726"/>
          </a:xfrm>
          <a:prstGeom prst="rect">
            <a:avLst/>
          </a:prstGeom>
        </p:spPr>
      </p:pic>
    </p:spTree>
    <p:extLst>
      <p:ext uri="{BB962C8B-B14F-4D97-AF65-F5344CB8AC3E}">
        <p14:creationId xmlns:p14="http://schemas.microsoft.com/office/powerpoint/2010/main" val="62582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7429B-34E8-60CA-D503-F2395FC500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C7C8E6-72EB-4A9D-820D-55056674AC1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4" name="Picture 3">
            <a:extLst>
              <a:ext uri="{FF2B5EF4-FFF2-40B4-BE49-F238E27FC236}">
                <a16:creationId xmlns:a16="http://schemas.microsoft.com/office/drawing/2014/main" id="{D0808F25-04AC-E040-E119-07F56578FC0F}"/>
              </a:ext>
            </a:extLst>
          </p:cNvPr>
          <p:cNvPicPr>
            <a:picLocks noChangeAspect="1"/>
          </p:cNvPicPr>
          <p:nvPr/>
        </p:nvPicPr>
        <p:blipFill>
          <a:blip r:embed="rId2"/>
          <a:stretch>
            <a:fillRect/>
          </a:stretch>
        </p:blipFill>
        <p:spPr>
          <a:xfrm>
            <a:off x="1199466" y="658761"/>
            <a:ext cx="9793067" cy="5980612"/>
          </a:xfrm>
          <a:prstGeom prst="rect">
            <a:avLst/>
          </a:prstGeom>
        </p:spPr>
      </p:pic>
    </p:spTree>
    <p:extLst>
      <p:ext uri="{BB962C8B-B14F-4D97-AF65-F5344CB8AC3E}">
        <p14:creationId xmlns:p14="http://schemas.microsoft.com/office/powerpoint/2010/main" val="2923159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a:t>
            </a:r>
          </a:p>
        </p:txBody>
      </p:sp>
      <p:pic>
        <p:nvPicPr>
          <p:cNvPr id="10" name="Picture 9">
            <a:extLst>
              <a:ext uri="{FF2B5EF4-FFF2-40B4-BE49-F238E27FC236}">
                <a16:creationId xmlns:a16="http://schemas.microsoft.com/office/drawing/2014/main" id="{100A2535-C5DD-07DC-5A9F-0B70C1B66238}"/>
              </a:ext>
            </a:extLst>
          </p:cNvPr>
          <p:cNvPicPr>
            <a:picLocks noChangeAspect="1"/>
          </p:cNvPicPr>
          <p:nvPr/>
        </p:nvPicPr>
        <p:blipFill>
          <a:blip r:embed="rId2"/>
          <a:stretch>
            <a:fillRect/>
          </a:stretch>
        </p:blipFill>
        <p:spPr>
          <a:xfrm>
            <a:off x="1968032" y="1328099"/>
            <a:ext cx="8255935" cy="4201801"/>
          </a:xfrm>
          <a:prstGeom prst="rect">
            <a:avLst/>
          </a:prstGeom>
        </p:spPr>
      </p:pic>
    </p:spTree>
    <p:extLst>
      <p:ext uri="{BB962C8B-B14F-4D97-AF65-F5344CB8AC3E}">
        <p14:creationId xmlns:p14="http://schemas.microsoft.com/office/powerpoint/2010/main" val="1728107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1F752-43EF-7E4B-92B6-4AAA15AF9F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D22A0D-E300-F67F-CD36-DD69A1842BCD}"/>
              </a:ext>
            </a:extLst>
          </p:cNvPr>
          <p:cNvSpPr>
            <a:spLocks noGrp="1"/>
          </p:cNvSpPr>
          <p:nvPr>
            <p:ph type="title"/>
          </p:nvPr>
        </p:nvSpPr>
        <p:spPr>
          <a:xfrm>
            <a:off x="838200" y="1"/>
            <a:ext cx="10515600" cy="681036"/>
          </a:xfrm>
        </p:spPr>
        <p:txBody>
          <a:bodyPr>
            <a:normAutofit fontScale="90000"/>
          </a:bodyPr>
          <a:lstStyle/>
          <a:p>
            <a:r>
              <a:rPr lang="en-US" dirty="0"/>
              <a:t>Example</a:t>
            </a:r>
          </a:p>
        </p:txBody>
      </p:sp>
      <p:pic>
        <p:nvPicPr>
          <p:cNvPr id="4" name="Picture 3">
            <a:extLst>
              <a:ext uri="{FF2B5EF4-FFF2-40B4-BE49-F238E27FC236}">
                <a16:creationId xmlns:a16="http://schemas.microsoft.com/office/drawing/2014/main" id="{2EDCB150-D5F9-F74B-5E7D-4ED0C8AA426D}"/>
              </a:ext>
            </a:extLst>
          </p:cNvPr>
          <p:cNvPicPr>
            <a:picLocks noChangeAspect="1"/>
          </p:cNvPicPr>
          <p:nvPr/>
        </p:nvPicPr>
        <p:blipFill>
          <a:blip r:embed="rId2"/>
          <a:stretch>
            <a:fillRect/>
          </a:stretch>
        </p:blipFill>
        <p:spPr>
          <a:xfrm>
            <a:off x="2358898" y="1004594"/>
            <a:ext cx="7474204" cy="4848812"/>
          </a:xfrm>
          <a:prstGeom prst="rect">
            <a:avLst/>
          </a:prstGeom>
        </p:spPr>
      </p:pic>
    </p:spTree>
    <p:extLst>
      <p:ext uri="{BB962C8B-B14F-4D97-AF65-F5344CB8AC3E}">
        <p14:creationId xmlns:p14="http://schemas.microsoft.com/office/powerpoint/2010/main" val="382287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AB2D9-E26A-C82E-C1A6-A24758CCF6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F41253-BA1B-E54B-5E2C-6679C22F9798}"/>
              </a:ext>
            </a:extLst>
          </p:cNvPr>
          <p:cNvSpPr>
            <a:spLocks noGrp="1"/>
          </p:cNvSpPr>
          <p:nvPr>
            <p:ph type="title"/>
          </p:nvPr>
        </p:nvSpPr>
        <p:spPr>
          <a:xfrm>
            <a:off x="838200" y="1"/>
            <a:ext cx="10515600" cy="681036"/>
          </a:xfrm>
        </p:spPr>
        <p:txBody>
          <a:bodyPr>
            <a:normAutofit fontScale="90000"/>
          </a:bodyPr>
          <a:lstStyle/>
          <a:p>
            <a:r>
              <a:rPr lang="en-US" dirty="0"/>
              <a:t>Example</a:t>
            </a:r>
          </a:p>
        </p:txBody>
      </p:sp>
      <p:pic>
        <p:nvPicPr>
          <p:cNvPr id="4" name="Picture 3">
            <a:extLst>
              <a:ext uri="{FF2B5EF4-FFF2-40B4-BE49-F238E27FC236}">
                <a16:creationId xmlns:a16="http://schemas.microsoft.com/office/drawing/2014/main" id="{DD7A540C-9DEE-0DC5-90BF-5782E703E1DB}"/>
              </a:ext>
            </a:extLst>
          </p:cNvPr>
          <p:cNvPicPr>
            <a:picLocks noChangeAspect="1"/>
          </p:cNvPicPr>
          <p:nvPr/>
        </p:nvPicPr>
        <p:blipFill>
          <a:blip r:embed="rId2"/>
          <a:stretch>
            <a:fillRect/>
          </a:stretch>
        </p:blipFill>
        <p:spPr>
          <a:xfrm>
            <a:off x="2653011" y="618049"/>
            <a:ext cx="6885977" cy="6239950"/>
          </a:xfrm>
          <a:prstGeom prst="rect">
            <a:avLst/>
          </a:prstGeom>
        </p:spPr>
      </p:pic>
    </p:spTree>
    <p:extLst>
      <p:ext uri="{BB962C8B-B14F-4D97-AF65-F5344CB8AC3E}">
        <p14:creationId xmlns:p14="http://schemas.microsoft.com/office/powerpoint/2010/main" val="333980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06630-E722-09D1-24AD-057C7D5BD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45965-9C18-F721-A7F3-4860B78D1029}"/>
              </a:ext>
            </a:extLst>
          </p:cNvPr>
          <p:cNvSpPr>
            <a:spLocks noGrp="1"/>
          </p:cNvSpPr>
          <p:nvPr>
            <p:ph type="title"/>
          </p:nvPr>
        </p:nvSpPr>
        <p:spPr>
          <a:xfrm>
            <a:off x="838200" y="1"/>
            <a:ext cx="10515600" cy="681036"/>
          </a:xfrm>
        </p:spPr>
        <p:txBody>
          <a:bodyPr>
            <a:normAutofit fontScale="90000"/>
          </a:bodyPr>
          <a:lstStyle/>
          <a:p>
            <a:r>
              <a:rPr lang="en-US" dirty="0"/>
              <a:t>Example</a:t>
            </a:r>
          </a:p>
        </p:txBody>
      </p:sp>
      <p:pic>
        <p:nvPicPr>
          <p:cNvPr id="5" name="Picture 4">
            <a:extLst>
              <a:ext uri="{FF2B5EF4-FFF2-40B4-BE49-F238E27FC236}">
                <a16:creationId xmlns:a16="http://schemas.microsoft.com/office/drawing/2014/main" id="{1F5F3BFF-879A-BD04-1386-D0567831EE31}"/>
              </a:ext>
            </a:extLst>
          </p:cNvPr>
          <p:cNvPicPr>
            <a:picLocks noChangeAspect="1"/>
          </p:cNvPicPr>
          <p:nvPr/>
        </p:nvPicPr>
        <p:blipFill>
          <a:blip r:embed="rId2"/>
          <a:stretch>
            <a:fillRect/>
          </a:stretch>
        </p:blipFill>
        <p:spPr>
          <a:xfrm>
            <a:off x="2263032" y="1551212"/>
            <a:ext cx="7665935" cy="4163789"/>
          </a:xfrm>
          <a:prstGeom prst="rect">
            <a:avLst/>
          </a:prstGeom>
        </p:spPr>
      </p:pic>
    </p:spTree>
    <p:extLst>
      <p:ext uri="{BB962C8B-B14F-4D97-AF65-F5344CB8AC3E}">
        <p14:creationId xmlns:p14="http://schemas.microsoft.com/office/powerpoint/2010/main" val="1393695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0FEDD-3466-9920-8CC3-E3746A4F0B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464274-048C-F455-961C-AD1476E8A04F}"/>
              </a:ext>
            </a:extLst>
          </p:cNvPr>
          <p:cNvSpPr>
            <a:spLocks noGrp="1"/>
          </p:cNvSpPr>
          <p:nvPr>
            <p:ph type="title"/>
          </p:nvPr>
        </p:nvSpPr>
        <p:spPr>
          <a:xfrm>
            <a:off x="838200" y="1"/>
            <a:ext cx="10515600" cy="681036"/>
          </a:xfrm>
        </p:spPr>
        <p:txBody>
          <a:bodyPr>
            <a:normAutofit fontScale="90000"/>
          </a:bodyPr>
          <a:lstStyle/>
          <a:p>
            <a:r>
              <a:rPr lang="en-US" dirty="0"/>
              <a:t>Example</a:t>
            </a:r>
          </a:p>
        </p:txBody>
      </p:sp>
      <p:pic>
        <p:nvPicPr>
          <p:cNvPr id="5" name="Picture 4">
            <a:extLst>
              <a:ext uri="{FF2B5EF4-FFF2-40B4-BE49-F238E27FC236}">
                <a16:creationId xmlns:a16="http://schemas.microsoft.com/office/drawing/2014/main" id="{2FE17DF1-F62E-85BC-A4D8-3AAE50DC6306}"/>
              </a:ext>
            </a:extLst>
          </p:cNvPr>
          <p:cNvPicPr>
            <a:picLocks noChangeAspect="1"/>
          </p:cNvPicPr>
          <p:nvPr/>
        </p:nvPicPr>
        <p:blipFill>
          <a:blip r:embed="rId2"/>
          <a:stretch>
            <a:fillRect/>
          </a:stretch>
        </p:blipFill>
        <p:spPr>
          <a:xfrm>
            <a:off x="2494715" y="681037"/>
            <a:ext cx="7202570" cy="6027876"/>
          </a:xfrm>
          <a:prstGeom prst="rect">
            <a:avLst/>
          </a:prstGeom>
        </p:spPr>
      </p:pic>
    </p:spTree>
    <p:extLst>
      <p:ext uri="{BB962C8B-B14F-4D97-AF65-F5344CB8AC3E}">
        <p14:creationId xmlns:p14="http://schemas.microsoft.com/office/powerpoint/2010/main" val="2566639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51C85-5787-EA53-4BFE-EB96327FF9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DB4CF6-DDB9-A43C-5CF4-C9A9056164F6}"/>
              </a:ext>
            </a:extLst>
          </p:cNvPr>
          <p:cNvSpPr>
            <a:spLocks noGrp="1"/>
          </p:cNvSpPr>
          <p:nvPr>
            <p:ph type="title"/>
          </p:nvPr>
        </p:nvSpPr>
        <p:spPr>
          <a:xfrm>
            <a:off x="838200" y="1"/>
            <a:ext cx="10515600" cy="681036"/>
          </a:xfrm>
        </p:spPr>
        <p:txBody>
          <a:bodyPr>
            <a:normAutofit fontScale="90000"/>
          </a:bodyPr>
          <a:lstStyle/>
          <a:p>
            <a:r>
              <a:rPr lang="en-US" dirty="0"/>
              <a:t>Example</a:t>
            </a:r>
          </a:p>
        </p:txBody>
      </p:sp>
      <p:pic>
        <p:nvPicPr>
          <p:cNvPr id="4" name="Picture 3">
            <a:extLst>
              <a:ext uri="{FF2B5EF4-FFF2-40B4-BE49-F238E27FC236}">
                <a16:creationId xmlns:a16="http://schemas.microsoft.com/office/drawing/2014/main" id="{0D44ACD8-0076-804B-821E-5D2B03140A11}"/>
              </a:ext>
            </a:extLst>
          </p:cNvPr>
          <p:cNvPicPr>
            <a:picLocks noChangeAspect="1"/>
          </p:cNvPicPr>
          <p:nvPr/>
        </p:nvPicPr>
        <p:blipFill>
          <a:blip r:embed="rId3"/>
          <a:stretch>
            <a:fillRect/>
          </a:stretch>
        </p:blipFill>
        <p:spPr>
          <a:xfrm>
            <a:off x="2472989" y="681037"/>
            <a:ext cx="7246022" cy="6104336"/>
          </a:xfrm>
          <a:prstGeom prst="rect">
            <a:avLst/>
          </a:prstGeom>
        </p:spPr>
      </p:pic>
    </p:spTree>
    <p:extLst>
      <p:ext uri="{BB962C8B-B14F-4D97-AF65-F5344CB8AC3E}">
        <p14:creationId xmlns:p14="http://schemas.microsoft.com/office/powerpoint/2010/main" val="212151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5609-06E1-19AA-443B-BA5F531F9528}"/>
              </a:ext>
            </a:extLst>
          </p:cNvPr>
          <p:cNvSpPr>
            <a:spLocks noGrp="1"/>
          </p:cNvSpPr>
          <p:nvPr>
            <p:ph type="title"/>
          </p:nvPr>
        </p:nvSpPr>
        <p:spPr>
          <a:xfrm>
            <a:off x="512800" y="699403"/>
            <a:ext cx="3455821" cy="1050087"/>
          </a:xfrm>
        </p:spPr>
        <p:txBody>
          <a:bodyPr anchor="b">
            <a:normAutofit/>
          </a:bodyPr>
          <a:lstStyle/>
          <a:p>
            <a:r>
              <a:rPr lang="en-US" sz="3200" dirty="0"/>
              <a:t>Behavioral Design Pattern</a:t>
            </a:r>
          </a:p>
        </p:txBody>
      </p:sp>
      <p:sp>
        <p:nvSpPr>
          <p:cNvPr id="3" name="Content Placeholder 2">
            <a:extLst>
              <a:ext uri="{FF2B5EF4-FFF2-40B4-BE49-F238E27FC236}">
                <a16:creationId xmlns:a16="http://schemas.microsoft.com/office/drawing/2014/main" id="{A3B4640E-8FAF-87FC-ACC7-4D1EFED85D9D}"/>
              </a:ext>
            </a:extLst>
          </p:cNvPr>
          <p:cNvSpPr>
            <a:spLocks noGrp="1"/>
          </p:cNvSpPr>
          <p:nvPr>
            <p:ph idx="1"/>
          </p:nvPr>
        </p:nvSpPr>
        <p:spPr>
          <a:xfrm>
            <a:off x="186093" y="2164702"/>
            <a:ext cx="4441371" cy="4404048"/>
          </a:xfrm>
        </p:spPr>
        <p:txBody>
          <a:bodyPr anchor="t">
            <a:normAutofit/>
          </a:bodyPr>
          <a:lstStyle/>
          <a:p>
            <a:r>
              <a:rPr lang="en-US" sz="2200" dirty="0">
                <a:latin typeface="PT Sans" panose="020B0503020203020204" pitchFamily="34" charset="0"/>
              </a:rPr>
              <a:t>Behavioral design patterns are concerned with algorithms and the </a:t>
            </a:r>
            <a:r>
              <a:rPr lang="en-US" sz="2200" b="1" dirty="0">
                <a:latin typeface="PT Sans" panose="020B0503020203020204" pitchFamily="34" charset="0"/>
              </a:rPr>
              <a:t>assignment of responsibilities </a:t>
            </a:r>
            <a:r>
              <a:rPr lang="en-US" sz="2200" dirty="0">
                <a:latin typeface="PT Sans" panose="020B0503020203020204" pitchFamily="34" charset="0"/>
              </a:rPr>
              <a:t>between objects.</a:t>
            </a:r>
          </a:p>
          <a:p>
            <a:pPr algn="l"/>
            <a:r>
              <a:rPr lang="en-US" sz="2200" dirty="0">
                <a:latin typeface="PT Sans" panose="020B0503020203020204" pitchFamily="34" charset="0"/>
              </a:rPr>
              <a:t>Behavioral patterns describe not just patterns of objects or classes but also the </a:t>
            </a:r>
            <a:r>
              <a:rPr lang="en-US" sz="2200" b="1" dirty="0">
                <a:latin typeface="PT Sans" panose="020B0503020203020204" pitchFamily="34" charset="0"/>
              </a:rPr>
              <a:t>patterns of communication </a:t>
            </a:r>
            <a:r>
              <a:rPr lang="en-US" sz="2200" dirty="0">
                <a:latin typeface="PT Sans" panose="020B0503020203020204" pitchFamily="34" charset="0"/>
              </a:rPr>
              <a:t>between them.</a:t>
            </a:r>
          </a:p>
        </p:txBody>
      </p:sp>
      <p:pic>
        <p:nvPicPr>
          <p:cNvPr id="4" name="Picture 3" descr="A table with text on it&#10;&#10;Description automatically generated">
            <a:extLst>
              <a:ext uri="{FF2B5EF4-FFF2-40B4-BE49-F238E27FC236}">
                <a16:creationId xmlns:a16="http://schemas.microsoft.com/office/drawing/2014/main" id="{BFE34A82-34D9-CC47-6303-55B75D24CA88}"/>
              </a:ext>
            </a:extLst>
          </p:cNvPr>
          <p:cNvPicPr>
            <a:picLocks noChangeAspect="1"/>
          </p:cNvPicPr>
          <p:nvPr/>
        </p:nvPicPr>
        <p:blipFill>
          <a:blip r:embed="rId2"/>
          <a:stretch>
            <a:fillRect/>
          </a:stretch>
        </p:blipFill>
        <p:spPr>
          <a:xfrm>
            <a:off x="4751876" y="1511560"/>
            <a:ext cx="7378443" cy="3834880"/>
          </a:xfrm>
          <a:prstGeom prst="rect">
            <a:avLst/>
          </a:prstGeom>
        </p:spPr>
      </p:pic>
    </p:spTree>
    <p:extLst>
      <p:ext uri="{BB962C8B-B14F-4D97-AF65-F5344CB8AC3E}">
        <p14:creationId xmlns:p14="http://schemas.microsoft.com/office/powerpoint/2010/main" val="3729132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10E3-727A-EB2C-CB89-D109F0619A5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0A07E6C-5219-6B5B-04E8-095200B7070E}"/>
              </a:ext>
            </a:extLst>
          </p:cNvPr>
          <p:cNvSpPr>
            <a:spLocks noGrp="1"/>
          </p:cNvSpPr>
          <p:nvPr>
            <p:ph idx="1"/>
          </p:nvPr>
        </p:nvSpPr>
        <p:spPr/>
        <p:txBody>
          <a:bodyPr/>
          <a:lstStyle/>
          <a:p>
            <a:r>
              <a:rPr lang="en-US" sz="1800" dirty="0">
                <a:effectLst/>
                <a:latin typeface="Cambria" panose="02040503050406030204" pitchFamily="18" charset="0"/>
                <a:ea typeface="Cambria" panose="02040503050406030204" pitchFamily="18" charset="0"/>
                <a:cs typeface="Times New Roman" panose="02020603050405020304" pitchFamily="18" charset="0"/>
              </a:rPr>
              <a:t>Design Patterns: Elements of Reusable Object-Oriented Software, Erich Gamma, Richard Helm, Ralph Johnson, and John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Vlissides</a:t>
            </a:r>
            <a:r>
              <a:rPr lang="en-US" sz="1800" dirty="0">
                <a:effectLst/>
                <a:latin typeface="Cambria" panose="02040503050406030204" pitchFamily="18" charset="0"/>
                <a:ea typeface="Cambria" panose="02040503050406030204" pitchFamily="18" charset="0"/>
                <a:cs typeface="Times New Roman" panose="02020603050405020304" pitchFamily="18" charset="0"/>
              </a:rPr>
              <a:t>, Pearson, 1995.</a:t>
            </a:r>
          </a:p>
          <a:p>
            <a:pPr marL="0" indent="0">
              <a:buNone/>
            </a:pPr>
            <a:r>
              <a:rPr lang="en-US" sz="1800" dirty="0">
                <a:latin typeface="Cambria" panose="02040503050406030204" pitchFamily="18" charset="0"/>
                <a:ea typeface="Cambria" panose="02040503050406030204" pitchFamily="18" charset="0"/>
                <a:cs typeface="Times New Roman" panose="02020603050405020304" pitchFamily="18" charset="0"/>
              </a:rPr>
              <a:t>Helping Links:</a:t>
            </a:r>
          </a:p>
          <a:p>
            <a:r>
              <a:rPr lang="en-US" sz="1800" dirty="0">
                <a:effectLst/>
                <a:latin typeface="Calibri" panose="020F0502020204030204" pitchFamily="34" charset="0"/>
                <a:ea typeface="Calibri" panose="020F0502020204030204" pitchFamily="34" charset="0"/>
                <a:hlinkClick r:id="rId2"/>
              </a:rPr>
              <a:t>https://refactoring.guru/design-patterns/</a:t>
            </a: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41594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ADE8-C411-4C79-5F68-6253BA354365}"/>
              </a:ext>
            </a:extLst>
          </p:cNvPr>
          <p:cNvSpPr>
            <a:spLocks noGrp="1"/>
          </p:cNvSpPr>
          <p:nvPr>
            <p:ph type="title"/>
          </p:nvPr>
        </p:nvSpPr>
        <p:spPr>
          <a:xfrm>
            <a:off x="838200" y="2918683"/>
            <a:ext cx="10515600" cy="1020634"/>
          </a:xfrm>
        </p:spPr>
        <p:txBody>
          <a:bodyPr/>
          <a:lstStyle/>
          <a:p>
            <a:pPr algn="ctr"/>
            <a:r>
              <a:rPr lang="en-US" dirty="0"/>
              <a:t>Iterator Pattern</a:t>
            </a:r>
          </a:p>
        </p:txBody>
      </p:sp>
    </p:spTree>
    <p:extLst>
      <p:ext uri="{BB962C8B-B14F-4D97-AF65-F5344CB8AC3E}">
        <p14:creationId xmlns:p14="http://schemas.microsoft.com/office/powerpoint/2010/main" val="200057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93F28-FA7C-5B69-1B23-E51006C36BE4}"/>
              </a:ext>
            </a:extLst>
          </p:cNvPr>
          <p:cNvSpPr>
            <a:spLocks noGrp="1"/>
          </p:cNvSpPr>
          <p:nvPr>
            <p:ph type="title"/>
          </p:nvPr>
        </p:nvSpPr>
        <p:spPr>
          <a:xfrm>
            <a:off x="630936" y="639520"/>
            <a:ext cx="3429000" cy="1719072"/>
          </a:xfrm>
        </p:spPr>
        <p:txBody>
          <a:bodyPr anchor="b">
            <a:normAutofit/>
          </a:bodyPr>
          <a:lstStyle/>
          <a:p>
            <a:r>
              <a:rPr lang="en-US" sz="5400" dirty="0"/>
              <a:t>Iterator Pattern</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651FCD-D22E-D9A0-40C4-93DCA1193873}"/>
              </a:ext>
            </a:extLst>
          </p:cNvPr>
          <p:cNvSpPr>
            <a:spLocks noGrp="1"/>
          </p:cNvSpPr>
          <p:nvPr>
            <p:ph idx="1"/>
          </p:nvPr>
        </p:nvSpPr>
        <p:spPr>
          <a:xfrm>
            <a:off x="630936" y="2807208"/>
            <a:ext cx="3429000" cy="3410712"/>
          </a:xfrm>
        </p:spPr>
        <p:txBody>
          <a:bodyPr anchor="t">
            <a:normAutofit/>
          </a:bodyPr>
          <a:lstStyle/>
          <a:p>
            <a:pPr marL="0" indent="0">
              <a:buNone/>
            </a:pPr>
            <a:r>
              <a:rPr lang="en-US" sz="2200" b="1" dirty="0"/>
              <a:t>Intent:</a:t>
            </a:r>
          </a:p>
          <a:p>
            <a:r>
              <a:rPr lang="en-US" sz="2200" b="1" i="0">
                <a:effectLst/>
                <a:latin typeface="PT Sans" panose="020B0503020203020204" pitchFamily="34" charset="0"/>
              </a:rPr>
              <a:t>Iterator</a:t>
            </a:r>
            <a:r>
              <a:rPr lang="en-US" sz="2200" i="0">
                <a:effectLst/>
                <a:latin typeface="PT Sans" panose="020B0503020203020204" pitchFamily="34" charset="0"/>
              </a:rPr>
              <a:t> is a behavioral design pattern that lets you traverse elements of a collection without exposing its underlying representation (list, stack, tree, etc.).</a:t>
            </a:r>
            <a:endParaRPr lang="en-US" sz="2200"/>
          </a:p>
        </p:txBody>
      </p:sp>
      <p:pic>
        <p:nvPicPr>
          <p:cNvPr id="6" name="Picture 5" descr="A group of cartoon characters with arms and legs&#10;&#10;Description automatically generated">
            <a:extLst>
              <a:ext uri="{FF2B5EF4-FFF2-40B4-BE49-F238E27FC236}">
                <a16:creationId xmlns:a16="http://schemas.microsoft.com/office/drawing/2014/main" id="{C5C953CA-5935-ED1A-65B8-0ABA49B58B2A}"/>
              </a:ext>
            </a:extLst>
          </p:cNvPr>
          <p:cNvPicPr>
            <a:picLocks noChangeAspect="1"/>
          </p:cNvPicPr>
          <p:nvPr/>
        </p:nvPicPr>
        <p:blipFill>
          <a:blip r:embed="rId2"/>
          <a:stretch>
            <a:fillRect/>
          </a:stretch>
        </p:blipFill>
        <p:spPr>
          <a:xfrm>
            <a:off x="4654296" y="1280218"/>
            <a:ext cx="6903720" cy="4297564"/>
          </a:xfrm>
          <a:prstGeom prst="rect">
            <a:avLst/>
          </a:prstGeom>
        </p:spPr>
      </p:pic>
    </p:spTree>
    <p:extLst>
      <p:ext uri="{BB962C8B-B14F-4D97-AF65-F5344CB8AC3E}">
        <p14:creationId xmlns:p14="http://schemas.microsoft.com/office/powerpoint/2010/main" val="342730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13BAD-8E91-3841-4197-E30218A09E61}"/>
              </a:ext>
            </a:extLst>
          </p:cNvPr>
          <p:cNvSpPr>
            <a:spLocks noGrp="1"/>
          </p:cNvSpPr>
          <p:nvPr>
            <p:ph type="title"/>
          </p:nvPr>
        </p:nvSpPr>
        <p:spPr>
          <a:xfrm>
            <a:off x="630936" y="502920"/>
            <a:ext cx="3419856" cy="1463040"/>
          </a:xfrm>
        </p:spPr>
        <p:txBody>
          <a:bodyPr anchor="ctr">
            <a:normAutofit/>
          </a:bodyPr>
          <a:lstStyle/>
          <a:p>
            <a:r>
              <a:rPr lang="en-US" sz="4800" dirty="0"/>
              <a:t>Problem</a:t>
            </a:r>
          </a:p>
        </p:txBody>
      </p:sp>
      <p:sp>
        <p:nvSpPr>
          <p:cNvPr id="1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CFE66A-4E38-1AC3-2682-C3427D6CB34D}"/>
              </a:ext>
            </a:extLst>
          </p:cNvPr>
          <p:cNvSpPr>
            <a:spLocks noGrp="1"/>
          </p:cNvSpPr>
          <p:nvPr>
            <p:ph idx="1"/>
          </p:nvPr>
        </p:nvSpPr>
        <p:spPr>
          <a:xfrm>
            <a:off x="889145" y="2994988"/>
            <a:ext cx="10413709" cy="3266688"/>
          </a:xfrm>
        </p:spPr>
        <p:txBody>
          <a:bodyPr anchor="ctr">
            <a:noAutofit/>
          </a:bodyPr>
          <a:lstStyle/>
          <a:p>
            <a:r>
              <a:rPr lang="en-US" sz="2200" dirty="0"/>
              <a:t>Most collections store their elements in simple lists. However, some of them are based on </a:t>
            </a:r>
            <a:r>
              <a:rPr lang="en-US" sz="2200" b="1" dirty="0"/>
              <a:t>stacks</a:t>
            </a:r>
            <a:r>
              <a:rPr lang="en-US" sz="2200" dirty="0"/>
              <a:t>, </a:t>
            </a:r>
            <a:r>
              <a:rPr lang="en-US" sz="2200" b="1" dirty="0"/>
              <a:t>trees</a:t>
            </a:r>
            <a:r>
              <a:rPr lang="en-US" sz="2200" dirty="0"/>
              <a:t>, </a:t>
            </a:r>
            <a:r>
              <a:rPr lang="en-US" sz="2200" b="1" dirty="0"/>
              <a:t>graphs</a:t>
            </a:r>
            <a:r>
              <a:rPr lang="en-US" sz="2200" dirty="0"/>
              <a:t> and other complex data structures.</a:t>
            </a:r>
          </a:p>
          <a:p>
            <a:r>
              <a:rPr lang="en-US" sz="2200" dirty="0"/>
              <a:t>But no matter how a collection is structured, there should be a way to go through each element of the collection without accessing the same elements over and over.</a:t>
            </a:r>
          </a:p>
          <a:p>
            <a:r>
              <a:rPr lang="en-US" sz="2200" dirty="0"/>
              <a:t>This may sound like an easy job if you have a collection based on a list. You just loop over all of the elements. </a:t>
            </a:r>
          </a:p>
          <a:p>
            <a:r>
              <a:rPr lang="en-US" sz="2200" dirty="0"/>
              <a:t>But how do you </a:t>
            </a:r>
            <a:r>
              <a:rPr lang="en-US" sz="2200" b="1" dirty="0"/>
              <a:t>sequentially traverse elements of a complex data structure</a:t>
            </a:r>
            <a:r>
              <a:rPr lang="en-US" sz="2200" dirty="0"/>
              <a:t>, such as a tree? For example, one day you might be just fine with depth-first traversal of a tree. Yet the next day you might require breadth-first traversal. And the next week, you might need something else, like random access to the tree elements.</a:t>
            </a:r>
          </a:p>
        </p:txBody>
      </p:sp>
      <p:pic>
        <p:nvPicPr>
          <p:cNvPr id="5" name="Picture 4">
            <a:extLst>
              <a:ext uri="{FF2B5EF4-FFF2-40B4-BE49-F238E27FC236}">
                <a16:creationId xmlns:a16="http://schemas.microsoft.com/office/drawing/2014/main" id="{0CBC2AFF-89E7-A76A-D110-8BF0147C3C07}"/>
              </a:ext>
            </a:extLst>
          </p:cNvPr>
          <p:cNvPicPr>
            <a:picLocks noChangeAspect="1"/>
          </p:cNvPicPr>
          <p:nvPr/>
        </p:nvPicPr>
        <p:blipFill>
          <a:blip r:embed="rId2"/>
          <a:stretch>
            <a:fillRect/>
          </a:stretch>
        </p:blipFill>
        <p:spPr>
          <a:xfrm>
            <a:off x="5150233" y="344212"/>
            <a:ext cx="6648477" cy="2144133"/>
          </a:xfrm>
          <a:prstGeom prst="rect">
            <a:avLst/>
          </a:prstGeom>
        </p:spPr>
      </p:pic>
    </p:spTree>
    <p:extLst>
      <p:ext uri="{BB962C8B-B14F-4D97-AF65-F5344CB8AC3E}">
        <p14:creationId xmlns:p14="http://schemas.microsoft.com/office/powerpoint/2010/main" val="1848307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7E2BFD-0D40-4B79-46D3-4AF6EFABFCAD}"/>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B360BBC-C72B-1093-8672-27733C7BC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20BCE-0FDC-71A2-7344-F4BC01648BAF}"/>
              </a:ext>
            </a:extLst>
          </p:cNvPr>
          <p:cNvSpPr>
            <a:spLocks noGrp="1"/>
          </p:cNvSpPr>
          <p:nvPr>
            <p:ph type="title"/>
          </p:nvPr>
        </p:nvSpPr>
        <p:spPr>
          <a:xfrm>
            <a:off x="630936" y="502920"/>
            <a:ext cx="3419856" cy="1463040"/>
          </a:xfrm>
        </p:spPr>
        <p:txBody>
          <a:bodyPr anchor="ctr">
            <a:normAutofit/>
          </a:bodyPr>
          <a:lstStyle/>
          <a:p>
            <a:r>
              <a:rPr lang="en-US" sz="4800" dirty="0"/>
              <a:t>Problem</a:t>
            </a:r>
          </a:p>
        </p:txBody>
      </p:sp>
      <p:sp>
        <p:nvSpPr>
          <p:cNvPr id="15" name="sketch line">
            <a:extLst>
              <a:ext uri="{FF2B5EF4-FFF2-40B4-BE49-F238E27FC236}">
                <a16:creationId xmlns:a16="http://schemas.microsoft.com/office/drawing/2014/main" id="{41CF27E6-F172-80A1-B19C-28321DB31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D0798A-3AB1-B053-669E-DBBE1A3866CE}"/>
              </a:ext>
            </a:extLst>
          </p:cNvPr>
          <p:cNvSpPr>
            <a:spLocks noGrp="1"/>
          </p:cNvSpPr>
          <p:nvPr>
            <p:ph idx="1"/>
          </p:nvPr>
        </p:nvSpPr>
        <p:spPr>
          <a:xfrm>
            <a:off x="889145" y="2994988"/>
            <a:ext cx="10413709" cy="3266688"/>
          </a:xfrm>
        </p:spPr>
        <p:txBody>
          <a:bodyPr anchor="ctr">
            <a:noAutofit/>
          </a:bodyPr>
          <a:lstStyle/>
          <a:p>
            <a:r>
              <a:rPr lang="en-US" sz="2200" dirty="0"/>
              <a:t>Adding more and more traversal algorithms to the collection gradually blurs its primary responsibility, which is </a:t>
            </a:r>
            <a:r>
              <a:rPr lang="en-US" sz="2200" b="1" dirty="0"/>
              <a:t>efficient data storage</a:t>
            </a:r>
            <a:r>
              <a:rPr lang="en-US" sz="2200" dirty="0"/>
              <a:t>.</a:t>
            </a:r>
          </a:p>
          <a:p>
            <a:r>
              <a:rPr lang="en-US" sz="2200" dirty="0"/>
              <a:t>Client code that’s supposed to work with various collections may not even care how they store their elements. However, since collections all provide different ways of accessing their elements, you have no option other than to couple your code to the specific collection classes.</a:t>
            </a:r>
          </a:p>
        </p:txBody>
      </p:sp>
      <p:pic>
        <p:nvPicPr>
          <p:cNvPr id="6" name="Picture 5">
            <a:extLst>
              <a:ext uri="{FF2B5EF4-FFF2-40B4-BE49-F238E27FC236}">
                <a16:creationId xmlns:a16="http://schemas.microsoft.com/office/drawing/2014/main" id="{F5422AA7-B9C6-ADB0-5626-21B953FF097F}"/>
              </a:ext>
            </a:extLst>
          </p:cNvPr>
          <p:cNvPicPr>
            <a:picLocks noChangeAspect="1"/>
          </p:cNvPicPr>
          <p:nvPr/>
        </p:nvPicPr>
        <p:blipFill>
          <a:blip r:embed="rId2"/>
          <a:stretch>
            <a:fillRect/>
          </a:stretch>
        </p:blipFill>
        <p:spPr>
          <a:xfrm>
            <a:off x="4440049" y="316203"/>
            <a:ext cx="7664444" cy="2918610"/>
          </a:xfrm>
          <a:prstGeom prst="rect">
            <a:avLst/>
          </a:prstGeom>
        </p:spPr>
      </p:pic>
    </p:spTree>
    <p:extLst>
      <p:ext uri="{BB962C8B-B14F-4D97-AF65-F5344CB8AC3E}">
        <p14:creationId xmlns:p14="http://schemas.microsoft.com/office/powerpoint/2010/main" val="486069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30835-868F-1F0F-1BCB-676FD5B98379}"/>
              </a:ext>
            </a:extLst>
          </p:cNvPr>
          <p:cNvSpPr>
            <a:spLocks noGrp="1"/>
          </p:cNvSpPr>
          <p:nvPr>
            <p:ph type="title"/>
          </p:nvPr>
        </p:nvSpPr>
        <p:spPr>
          <a:xfrm>
            <a:off x="640080" y="325369"/>
            <a:ext cx="4368602" cy="1956841"/>
          </a:xfrm>
        </p:spPr>
        <p:txBody>
          <a:bodyPr anchor="b">
            <a:normAutofit/>
          </a:bodyPr>
          <a:lstStyle/>
          <a:p>
            <a:r>
              <a:rPr lang="en-US" sz="5400"/>
              <a:t>Solution</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209C1A-5DB0-C795-BBF3-7E3F1E18B916}"/>
              </a:ext>
            </a:extLst>
          </p:cNvPr>
          <p:cNvSpPr>
            <a:spLocks noGrp="1"/>
          </p:cNvSpPr>
          <p:nvPr>
            <p:ph idx="1"/>
          </p:nvPr>
        </p:nvSpPr>
        <p:spPr>
          <a:xfrm>
            <a:off x="640080" y="2872899"/>
            <a:ext cx="4243589" cy="3320668"/>
          </a:xfrm>
        </p:spPr>
        <p:txBody>
          <a:bodyPr>
            <a:normAutofit/>
          </a:bodyPr>
          <a:lstStyle/>
          <a:p>
            <a:r>
              <a:rPr lang="en-US" sz="2200" dirty="0"/>
              <a:t>The main idea of the Iterator pattern is to </a:t>
            </a:r>
            <a:r>
              <a:rPr lang="en-US" sz="2200" b="1" dirty="0"/>
              <a:t>extract the traversal behavior of a collection </a:t>
            </a:r>
            <a:r>
              <a:rPr lang="en-US" sz="2200" dirty="0"/>
              <a:t>into a separate object called an </a:t>
            </a:r>
            <a:r>
              <a:rPr lang="en-US" sz="2200" b="1" dirty="0"/>
              <a:t>iterator</a:t>
            </a:r>
            <a:r>
              <a:rPr lang="en-US" sz="2200" dirty="0"/>
              <a:t>.</a:t>
            </a:r>
          </a:p>
          <a:p>
            <a:endParaRPr lang="en-US" sz="2200" dirty="0"/>
          </a:p>
        </p:txBody>
      </p:sp>
      <p:pic>
        <p:nvPicPr>
          <p:cNvPr id="7" name="Picture 6">
            <a:extLst>
              <a:ext uri="{FF2B5EF4-FFF2-40B4-BE49-F238E27FC236}">
                <a16:creationId xmlns:a16="http://schemas.microsoft.com/office/drawing/2014/main" id="{76817FD3-A980-70B3-A7F6-7780A3748000}"/>
              </a:ext>
            </a:extLst>
          </p:cNvPr>
          <p:cNvPicPr>
            <a:picLocks noChangeAspect="1"/>
          </p:cNvPicPr>
          <p:nvPr/>
        </p:nvPicPr>
        <p:blipFill>
          <a:blip r:embed="rId2"/>
          <a:stretch>
            <a:fillRect/>
          </a:stretch>
        </p:blipFill>
        <p:spPr>
          <a:xfrm>
            <a:off x="4512139" y="367201"/>
            <a:ext cx="7552970" cy="6123598"/>
          </a:xfrm>
          <a:prstGeom prst="rect">
            <a:avLst/>
          </a:prstGeom>
        </p:spPr>
      </p:pic>
    </p:spTree>
    <p:extLst>
      <p:ext uri="{BB962C8B-B14F-4D97-AF65-F5344CB8AC3E}">
        <p14:creationId xmlns:p14="http://schemas.microsoft.com/office/powerpoint/2010/main" val="68932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7B47D6-CCC6-E9CC-4D29-45C867FDEB86}"/>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0D709-BA50-3C92-A3F7-6982B027889D}"/>
              </a:ext>
            </a:extLst>
          </p:cNvPr>
          <p:cNvSpPr>
            <a:spLocks noGrp="1"/>
          </p:cNvSpPr>
          <p:nvPr>
            <p:ph type="title"/>
          </p:nvPr>
        </p:nvSpPr>
        <p:spPr>
          <a:xfrm>
            <a:off x="572493" y="238539"/>
            <a:ext cx="11018520" cy="1434415"/>
          </a:xfrm>
        </p:spPr>
        <p:txBody>
          <a:bodyPr anchor="b">
            <a:normAutofit/>
          </a:bodyPr>
          <a:lstStyle/>
          <a:p>
            <a:r>
              <a:rPr lang="en-US" sz="5400" dirty="0"/>
              <a:t>Solution</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F5130A-A1AD-37C6-769B-B8DE95B21118}"/>
              </a:ext>
            </a:extLst>
          </p:cNvPr>
          <p:cNvSpPr>
            <a:spLocks noGrp="1"/>
          </p:cNvSpPr>
          <p:nvPr>
            <p:ph idx="1"/>
          </p:nvPr>
        </p:nvSpPr>
        <p:spPr>
          <a:xfrm>
            <a:off x="572492" y="2071315"/>
            <a:ext cx="5725789" cy="4548145"/>
          </a:xfrm>
        </p:spPr>
        <p:txBody>
          <a:bodyPr anchor="t">
            <a:normAutofit fontScale="85000" lnSpcReduction="10000"/>
          </a:bodyPr>
          <a:lstStyle/>
          <a:p>
            <a:r>
              <a:rPr lang="en-US" sz="2200" dirty="0"/>
              <a:t>An iterator object encapsulates all of the </a:t>
            </a:r>
            <a:r>
              <a:rPr lang="en-US" sz="2200" b="1" dirty="0"/>
              <a:t>traversal details</a:t>
            </a:r>
            <a:r>
              <a:rPr lang="en-US" sz="2200" dirty="0"/>
              <a:t>, such as the current position and how many elements are left till the end. </a:t>
            </a:r>
          </a:p>
          <a:p>
            <a:r>
              <a:rPr lang="en-US" sz="2200" dirty="0"/>
              <a:t>Several iterators can go through the same collection at the same time, independently of each other.</a:t>
            </a:r>
          </a:p>
          <a:p>
            <a:r>
              <a:rPr lang="en-US" sz="2200" dirty="0"/>
              <a:t>Iterators provide one primary method for fetching elements of the collection. The client can keep running this method until it doesn’t return anything, which means that the iterator has traversed all of the elements.</a:t>
            </a:r>
          </a:p>
          <a:p>
            <a:r>
              <a:rPr lang="en-US" sz="2200" dirty="0"/>
              <a:t>All iterators must implement the </a:t>
            </a:r>
            <a:r>
              <a:rPr lang="en-US" sz="2200" b="1" dirty="0"/>
              <a:t>same interface</a:t>
            </a:r>
            <a:r>
              <a:rPr lang="en-US" sz="2200" dirty="0"/>
              <a:t>. This makes the client code compatible with any collection type or any traversal algorithm. </a:t>
            </a:r>
          </a:p>
          <a:p>
            <a:r>
              <a:rPr lang="en-US" sz="2200" dirty="0"/>
              <a:t>If you need a special way to traverse a collection, you just create a new iterator class, without having to change the collection or the client.</a:t>
            </a:r>
          </a:p>
        </p:txBody>
      </p:sp>
      <p:pic>
        <p:nvPicPr>
          <p:cNvPr id="4" name="Picture 3">
            <a:extLst>
              <a:ext uri="{FF2B5EF4-FFF2-40B4-BE49-F238E27FC236}">
                <a16:creationId xmlns:a16="http://schemas.microsoft.com/office/drawing/2014/main" id="{E97A19BB-E220-79E3-5125-8494B36C5920}"/>
              </a:ext>
            </a:extLst>
          </p:cNvPr>
          <p:cNvPicPr>
            <a:picLocks noChangeAspect="1"/>
          </p:cNvPicPr>
          <p:nvPr/>
        </p:nvPicPr>
        <p:blipFill>
          <a:blip r:embed="rId2"/>
          <a:stretch>
            <a:fillRect/>
          </a:stretch>
        </p:blipFill>
        <p:spPr>
          <a:xfrm>
            <a:off x="6298281" y="1783145"/>
            <a:ext cx="5725789" cy="4937785"/>
          </a:xfrm>
          <a:prstGeom prst="rect">
            <a:avLst/>
          </a:prstGeom>
        </p:spPr>
      </p:pic>
    </p:spTree>
    <p:extLst>
      <p:ext uri="{BB962C8B-B14F-4D97-AF65-F5344CB8AC3E}">
        <p14:creationId xmlns:p14="http://schemas.microsoft.com/office/powerpoint/2010/main" val="215783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7" name="Picture 6">
            <a:extLst>
              <a:ext uri="{FF2B5EF4-FFF2-40B4-BE49-F238E27FC236}">
                <a16:creationId xmlns:a16="http://schemas.microsoft.com/office/drawing/2014/main" id="{FEEC3190-C294-C67A-2E08-1C1210942CE6}"/>
              </a:ext>
            </a:extLst>
          </p:cNvPr>
          <p:cNvPicPr>
            <a:picLocks noChangeAspect="1"/>
          </p:cNvPicPr>
          <p:nvPr/>
        </p:nvPicPr>
        <p:blipFill>
          <a:blip r:embed="rId2"/>
          <a:stretch>
            <a:fillRect/>
          </a:stretch>
        </p:blipFill>
        <p:spPr>
          <a:xfrm>
            <a:off x="994650" y="688257"/>
            <a:ext cx="10202699" cy="5984457"/>
          </a:xfrm>
          <a:prstGeom prst="rect">
            <a:avLst/>
          </a:prstGeom>
        </p:spPr>
      </p:pic>
    </p:spTree>
    <p:extLst>
      <p:ext uri="{BB962C8B-B14F-4D97-AF65-F5344CB8AC3E}">
        <p14:creationId xmlns:p14="http://schemas.microsoft.com/office/powerpoint/2010/main" val="1438911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606</TotalTime>
  <Words>518</Words>
  <Application>Microsoft Office PowerPoint</Application>
  <PresentationFormat>Widescreen</PresentationFormat>
  <Paragraphs>45</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Aptos Display</vt:lpstr>
      <vt:lpstr>Arial</vt:lpstr>
      <vt:lpstr>Calibri</vt:lpstr>
      <vt:lpstr>Cambria</vt:lpstr>
      <vt:lpstr>PT Sans</vt:lpstr>
      <vt:lpstr>Office Theme</vt:lpstr>
      <vt:lpstr>Behavioral Design Pattern</vt:lpstr>
      <vt:lpstr>Behavioral Design Pattern</vt:lpstr>
      <vt:lpstr>Iterator Pattern</vt:lpstr>
      <vt:lpstr>Iterator Pattern</vt:lpstr>
      <vt:lpstr>Problem</vt:lpstr>
      <vt:lpstr>Problem</vt:lpstr>
      <vt:lpstr>Solution</vt:lpstr>
      <vt:lpstr>Solution</vt:lpstr>
      <vt:lpstr>Structure</vt:lpstr>
      <vt:lpstr>Structure</vt:lpstr>
      <vt:lpstr>Structure</vt:lpstr>
      <vt:lpstr>Structure</vt:lpstr>
      <vt:lpstr>Structure</vt:lpstr>
      <vt:lpstr>Example</vt:lpstr>
      <vt:lpstr>Example</vt:lpstr>
      <vt:lpstr>Example</vt:lpstr>
      <vt:lpstr>Example</vt:lpstr>
      <vt:lpstr>Example</vt:lpstr>
      <vt:lpstr>Example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Mehroze Khan</dc:creator>
  <cp:lastModifiedBy>Mehroze Khan</cp:lastModifiedBy>
  <cp:revision>19</cp:revision>
  <dcterms:created xsi:type="dcterms:W3CDTF">2024-11-19T09:13:49Z</dcterms:created>
  <dcterms:modified xsi:type="dcterms:W3CDTF">2024-11-20T10:25:39Z</dcterms:modified>
</cp:coreProperties>
</file>