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5" r:id="rId3"/>
    <p:sldId id="314" r:id="rId4"/>
    <p:sldId id="315" r:id="rId5"/>
    <p:sldId id="316" r:id="rId6"/>
    <p:sldId id="317" r:id="rId7"/>
    <p:sldId id="318" r:id="rId8"/>
    <p:sldId id="319" r:id="rId9"/>
    <p:sldId id="320" r:id="rId10"/>
    <p:sldId id="321" r:id="rId11"/>
    <p:sldId id="323" r:id="rId12"/>
    <p:sldId id="324" r:id="rId13"/>
    <p:sldId id="325" r:id="rId14"/>
    <p:sldId id="326" r:id="rId15"/>
    <p:sldId id="327" r:id="rId16"/>
    <p:sldId id="328" r:id="rId17"/>
    <p:sldId id="329"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7EBE-6CA2-C9DE-C6BC-7F5FE72BC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77366A-547F-C8AC-690C-1828E70C29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A1ED92-4AB7-6043-9AF9-6226BF429404}"/>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5" name="Footer Placeholder 4">
            <a:extLst>
              <a:ext uri="{FF2B5EF4-FFF2-40B4-BE49-F238E27FC236}">
                <a16:creationId xmlns:a16="http://schemas.microsoft.com/office/drawing/2014/main" id="{E4240068-27BD-4FC0-FED4-DB8B16256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BFCCA-9DA9-C821-125E-47AD127E8184}"/>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106293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3AF8-4908-68B9-DF55-254A252A1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D8C8A6-C846-6E25-CDE5-234CCCAE3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EC35A-9FA1-EAA2-0BD6-03510A29562D}"/>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5" name="Footer Placeholder 4">
            <a:extLst>
              <a:ext uri="{FF2B5EF4-FFF2-40B4-BE49-F238E27FC236}">
                <a16:creationId xmlns:a16="http://schemas.microsoft.com/office/drawing/2014/main" id="{B737E0D8-E066-FC8B-695A-36AEBBE69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190AB-BF5B-912C-A9A1-4B3E89DB6BF0}"/>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304292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D2C640-A080-95E8-4694-D1FB08CC6E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F82A6C-8C8D-9C21-61A5-A003674DDA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18362-B9CD-68C1-0E9D-EECA84C4A917}"/>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5" name="Footer Placeholder 4">
            <a:extLst>
              <a:ext uri="{FF2B5EF4-FFF2-40B4-BE49-F238E27FC236}">
                <a16:creationId xmlns:a16="http://schemas.microsoft.com/office/drawing/2014/main" id="{78758D45-574F-6CC4-9428-4C08EDBFB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73F6D-BF42-4E7F-9B3E-551D7A99EE75}"/>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330285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999E-3B9A-9E29-3CCE-12427ABE1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40CD6-0582-C1BC-6FD4-BD3BFAC12D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19C4D-7661-DA1C-F279-09F3A62A2B2B}"/>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5" name="Footer Placeholder 4">
            <a:extLst>
              <a:ext uri="{FF2B5EF4-FFF2-40B4-BE49-F238E27FC236}">
                <a16:creationId xmlns:a16="http://schemas.microsoft.com/office/drawing/2014/main" id="{1E6C81B3-6C6A-4B2D-E9C5-4FBB2DEDB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838C-2F1C-C164-A71B-F8EE5D2669B7}"/>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378626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DDDC-C9DE-6236-3A96-F355DD2133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B73630-01CE-0AF7-A52F-B6463DCB4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D88C2E-DAFA-97A6-4B01-4876742ABFFB}"/>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5" name="Footer Placeholder 4">
            <a:extLst>
              <a:ext uri="{FF2B5EF4-FFF2-40B4-BE49-F238E27FC236}">
                <a16:creationId xmlns:a16="http://schemas.microsoft.com/office/drawing/2014/main" id="{ECF7C752-3898-DB18-3F5B-2D8CBC76E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6DC15-BBC1-4BC9-F814-BE2ED77FE275}"/>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160700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AC67-A1AB-0F7B-62EE-04B771BC2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805D2-C31B-BD44-F817-4349A9985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618B19-9972-45F1-349B-EAED384BB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FB6FB-E244-F22E-17DA-54F56A653733}"/>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6" name="Footer Placeholder 5">
            <a:extLst>
              <a:ext uri="{FF2B5EF4-FFF2-40B4-BE49-F238E27FC236}">
                <a16:creationId xmlns:a16="http://schemas.microsoft.com/office/drawing/2014/main" id="{17821C3D-D148-1684-BD1A-06341EB0E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49574-0B3B-CED6-C024-41A90ED1CDA5}"/>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15732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0306-9B73-8053-DDB4-D4DB84E4D2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838834-F6EE-2DA8-793F-BF28EEBF2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2F043-57EF-CDF6-717A-77A36D2A8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765F3-D753-AF48-EF91-70A91C1DE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827970-03E5-214B-11AD-D3C6FE873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C54DB1-0F27-8F6A-A086-C241C11E294C}"/>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8" name="Footer Placeholder 7">
            <a:extLst>
              <a:ext uri="{FF2B5EF4-FFF2-40B4-BE49-F238E27FC236}">
                <a16:creationId xmlns:a16="http://schemas.microsoft.com/office/drawing/2014/main" id="{1E9D2158-87DB-8606-33A0-0072574258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A8B270-6D95-8085-4F1E-8C658FECAB22}"/>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95041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681D-F5A2-79B1-BB3B-1988ED71CF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820F26-AAE2-4B31-9892-6F535065BD94}"/>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4" name="Footer Placeholder 3">
            <a:extLst>
              <a:ext uri="{FF2B5EF4-FFF2-40B4-BE49-F238E27FC236}">
                <a16:creationId xmlns:a16="http://schemas.microsoft.com/office/drawing/2014/main" id="{FD13482C-FED0-74C9-2BA8-ECA4F60AE9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483B98-962C-218E-777F-3A5869BE02A0}"/>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26317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D91C7-A6D6-8CB2-4A1B-2EFC06F1D2ED}"/>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3" name="Footer Placeholder 2">
            <a:extLst>
              <a:ext uri="{FF2B5EF4-FFF2-40B4-BE49-F238E27FC236}">
                <a16:creationId xmlns:a16="http://schemas.microsoft.com/office/drawing/2014/main" id="{FF313763-8B8D-FB9C-E0DC-511AD977A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CD1392-B34B-1009-D99D-CA5A7ABBC3EF}"/>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211010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C17B-6155-818B-F775-8E7BB5336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A5DBB8-7D6D-A9A5-476E-63C3BD272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3DD1F7-B932-B9B0-F2C2-DAD23AE33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C4548-A5AB-B7BC-ED09-C16AB47A023F}"/>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6" name="Footer Placeholder 5">
            <a:extLst>
              <a:ext uri="{FF2B5EF4-FFF2-40B4-BE49-F238E27FC236}">
                <a16:creationId xmlns:a16="http://schemas.microsoft.com/office/drawing/2014/main" id="{92765394-5C4E-C681-4852-6FE571BC5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646B5-1F6A-160C-1F68-E3A0525070DC}"/>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40222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DC1B-1FD8-9CCD-5570-FA1C1A172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DC9B3-E752-9411-BC07-70AB2A15C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C5E0BD-7022-6CB9-47AE-06D31ACAF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A3FE9-C680-93FA-1131-C5FFEBEB1964}"/>
              </a:ext>
            </a:extLst>
          </p:cNvPr>
          <p:cNvSpPr>
            <a:spLocks noGrp="1"/>
          </p:cNvSpPr>
          <p:nvPr>
            <p:ph type="dt" sz="half" idx="10"/>
          </p:nvPr>
        </p:nvSpPr>
        <p:spPr/>
        <p:txBody>
          <a:bodyPr/>
          <a:lstStyle/>
          <a:p>
            <a:fld id="{9986A8CA-9D9A-4396-9FB8-DD68F965DAEB}" type="datetimeFigureOut">
              <a:rPr lang="en-US" smtClean="0"/>
              <a:t>20-Nov-24</a:t>
            </a:fld>
            <a:endParaRPr lang="en-US"/>
          </a:p>
        </p:txBody>
      </p:sp>
      <p:sp>
        <p:nvSpPr>
          <p:cNvPr id="6" name="Footer Placeholder 5">
            <a:extLst>
              <a:ext uri="{FF2B5EF4-FFF2-40B4-BE49-F238E27FC236}">
                <a16:creationId xmlns:a16="http://schemas.microsoft.com/office/drawing/2014/main" id="{BDD6DA85-9747-B783-E0F8-6B2A50CCC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17DF6-C9DE-73FD-F700-57056E8E46AD}"/>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66761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ED470-9F64-4E1F-E543-78537A779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E295BD-92E3-7E2E-CFC7-62FA8ABFF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344D9-7765-55B3-A5B5-9D5EE6F42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6A8CA-9D9A-4396-9FB8-DD68F965DAEB}" type="datetimeFigureOut">
              <a:rPr lang="en-US" smtClean="0"/>
              <a:t>20-Nov-24</a:t>
            </a:fld>
            <a:endParaRPr lang="en-US"/>
          </a:p>
        </p:txBody>
      </p:sp>
      <p:sp>
        <p:nvSpPr>
          <p:cNvPr id="5" name="Footer Placeholder 4">
            <a:extLst>
              <a:ext uri="{FF2B5EF4-FFF2-40B4-BE49-F238E27FC236}">
                <a16:creationId xmlns:a16="http://schemas.microsoft.com/office/drawing/2014/main" id="{16DCD570-E550-0F46-98AA-365704E2B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202478-1749-9C76-9CD7-90420B79A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DD4F7-E75D-4C53-9D9D-E6D45CD22C5B}" type="slidenum">
              <a:rPr lang="en-US" smtClean="0"/>
              <a:t>‹#›</a:t>
            </a:fld>
            <a:endParaRPr lang="en-US"/>
          </a:p>
        </p:txBody>
      </p:sp>
    </p:spTree>
    <p:extLst>
      <p:ext uri="{BB962C8B-B14F-4D97-AF65-F5344CB8AC3E}">
        <p14:creationId xmlns:p14="http://schemas.microsoft.com/office/powerpoint/2010/main" val="41610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6E00-71F3-B09B-8A0D-CE0E103FF6CA}"/>
              </a:ext>
            </a:extLst>
          </p:cNvPr>
          <p:cNvSpPr>
            <a:spLocks noGrp="1"/>
          </p:cNvSpPr>
          <p:nvPr>
            <p:ph type="ctrTitle"/>
          </p:nvPr>
        </p:nvSpPr>
        <p:spPr/>
        <p:txBody>
          <a:bodyPr/>
          <a:lstStyle/>
          <a:p>
            <a:r>
              <a:rPr lang="en-US" dirty="0"/>
              <a:t>Behavioral Design Pattern</a:t>
            </a:r>
          </a:p>
        </p:txBody>
      </p:sp>
      <p:sp>
        <p:nvSpPr>
          <p:cNvPr id="3" name="Subtitle 2">
            <a:extLst>
              <a:ext uri="{FF2B5EF4-FFF2-40B4-BE49-F238E27FC236}">
                <a16:creationId xmlns:a16="http://schemas.microsoft.com/office/drawing/2014/main" id="{6086019A-1F8B-E6BD-66DC-D68E5AF52927}"/>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7754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211016"/>
            <a:ext cx="3455821" cy="572756"/>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301451" y="979714"/>
            <a:ext cx="4562859" cy="5667270"/>
          </a:xfrm>
        </p:spPr>
        <p:txBody>
          <a:bodyPr anchor="t">
            <a:noAutofit/>
          </a:bodyPr>
          <a:lstStyle/>
          <a:p>
            <a:pPr algn="l"/>
            <a:r>
              <a:rPr lang="en-US" sz="2000" b="0" i="0" dirty="0">
                <a:solidFill>
                  <a:srgbClr val="444444"/>
                </a:solidFill>
                <a:effectLst/>
                <a:latin typeface="PT Sans" panose="020B0503020203020204" pitchFamily="34" charset="0"/>
              </a:rPr>
              <a:t>As you can see, we’ve got two types of steps:</a:t>
            </a:r>
          </a:p>
          <a:p>
            <a:pPr marL="457200" indent="-457200" algn="l">
              <a:buFont typeface="+mj-lt"/>
              <a:buAutoNum type="arabicPeriod"/>
            </a:pPr>
            <a:r>
              <a:rPr lang="en-US" sz="2000" dirty="0">
                <a:solidFill>
                  <a:srgbClr val="444444"/>
                </a:solidFill>
                <a:latin typeface="PT Sans" panose="020B0503020203020204" pitchFamily="34" charset="0"/>
              </a:rPr>
              <a:t>A</a:t>
            </a:r>
            <a:r>
              <a:rPr lang="en-US" sz="2000" b="0" i="0" dirty="0">
                <a:solidFill>
                  <a:srgbClr val="444444"/>
                </a:solidFill>
                <a:effectLst/>
                <a:latin typeface="PT Sans" panose="020B0503020203020204" pitchFamily="34" charset="0"/>
              </a:rPr>
              <a:t>bstract steps must be implemented by every subclass</a:t>
            </a:r>
          </a:p>
          <a:p>
            <a:pPr marL="457200" indent="-457200" algn="l">
              <a:buFont typeface="+mj-lt"/>
              <a:buAutoNum type="arabicPeriod"/>
            </a:pPr>
            <a:r>
              <a:rPr lang="en-US" sz="2000" b="0" i="0" dirty="0">
                <a:solidFill>
                  <a:srgbClr val="444444"/>
                </a:solidFill>
                <a:effectLst/>
                <a:latin typeface="PT Sans" panose="020B0503020203020204" pitchFamily="34" charset="0"/>
              </a:rPr>
              <a:t>Optional steps already have some default implementation, but still can be overridden if needed</a:t>
            </a:r>
          </a:p>
          <a:p>
            <a:pPr algn="l"/>
            <a:r>
              <a:rPr lang="en-US" sz="2000" b="0" i="0" dirty="0">
                <a:solidFill>
                  <a:srgbClr val="444444"/>
                </a:solidFill>
                <a:effectLst/>
                <a:latin typeface="PT Sans" panose="020B0503020203020204" pitchFamily="34" charset="0"/>
              </a:rPr>
              <a:t>There’s another type of step, called </a:t>
            </a:r>
            <a:r>
              <a:rPr lang="en-US" sz="2000" b="1" i="0" dirty="0">
                <a:solidFill>
                  <a:srgbClr val="444444"/>
                </a:solidFill>
                <a:effectLst/>
                <a:latin typeface="PT Sans" panose="020B0503020203020204" pitchFamily="34" charset="0"/>
              </a:rPr>
              <a:t>hooks</a:t>
            </a:r>
            <a:r>
              <a:rPr lang="en-US" sz="2000" b="0" i="0" dirty="0">
                <a:solidFill>
                  <a:srgbClr val="444444"/>
                </a:solidFill>
                <a:effectLst/>
                <a:latin typeface="PT Sans" panose="020B0503020203020204" pitchFamily="34" charset="0"/>
              </a:rPr>
              <a:t>. </a:t>
            </a:r>
          </a:p>
          <a:p>
            <a:pPr algn="l"/>
            <a:r>
              <a:rPr lang="en-US" sz="2000" b="0" i="0" dirty="0">
                <a:solidFill>
                  <a:srgbClr val="444444"/>
                </a:solidFill>
                <a:effectLst/>
                <a:latin typeface="PT Sans" panose="020B0503020203020204" pitchFamily="34" charset="0"/>
              </a:rPr>
              <a:t>A hook is an optional step with an empty body. A template method would work even if a hook isn’t overridden. </a:t>
            </a:r>
          </a:p>
          <a:p>
            <a:pPr algn="l"/>
            <a:r>
              <a:rPr lang="en-US" sz="2000" b="0" i="0" dirty="0">
                <a:solidFill>
                  <a:srgbClr val="444444"/>
                </a:solidFill>
                <a:effectLst/>
                <a:latin typeface="PT Sans" panose="020B0503020203020204" pitchFamily="34" charset="0"/>
              </a:rPr>
              <a:t>Usually, hooks are placed before and after crucial steps of algorithms, providing subclasses with additional extension points for an algorithm.</a:t>
            </a:r>
            <a:endParaRPr lang="en-US" sz="2000" dirty="0"/>
          </a:p>
        </p:txBody>
      </p:sp>
      <p:pic>
        <p:nvPicPr>
          <p:cNvPr id="9" name="Picture 8" descr="A diagram of a data mining process&#10;&#10;Description automatically generated">
            <a:extLst>
              <a:ext uri="{FF2B5EF4-FFF2-40B4-BE49-F238E27FC236}">
                <a16:creationId xmlns:a16="http://schemas.microsoft.com/office/drawing/2014/main" id="{DAEEF82D-40F8-E9F0-88E5-2811ECAAAAB5}"/>
              </a:ext>
            </a:extLst>
          </p:cNvPr>
          <p:cNvPicPr>
            <a:picLocks noChangeAspect="1"/>
          </p:cNvPicPr>
          <p:nvPr/>
        </p:nvPicPr>
        <p:blipFill>
          <a:blip r:embed="rId2"/>
          <a:stretch>
            <a:fillRect/>
          </a:stretch>
        </p:blipFill>
        <p:spPr>
          <a:xfrm>
            <a:off x="4938463" y="730127"/>
            <a:ext cx="7010060" cy="5397745"/>
          </a:xfrm>
          <a:prstGeom prst="rect">
            <a:avLst/>
          </a:prstGeom>
        </p:spPr>
      </p:pic>
    </p:spTree>
    <p:extLst>
      <p:ext uri="{BB962C8B-B14F-4D97-AF65-F5344CB8AC3E}">
        <p14:creationId xmlns:p14="http://schemas.microsoft.com/office/powerpoint/2010/main" val="356026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5E81-2D83-9B5F-93BA-5A7C9F02613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Structure</a:t>
            </a:r>
          </a:p>
        </p:txBody>
      </p:sp>
      <p:pic>
        <p:nvPicPr>
          <p:cNvPr id="5" name="Picture 4">
            <a:extLst>
              <a:ext uri="{FF2B5EF4-FFF2-40B4-BE49-F238E27FC236}">
                <a16:creationId xmlns:a16="http://schemas.microsoft.com/office/drawing/2014/main" id="{6639D1D5-39E6-FC24-C87D-ADF29FECCF8D}"/>
              </a:ext>
            </a:extLst>
          </p:cNvPr>
          <p:cNvPicPr>
            <a:picLocks noChangeAspect="1"/>
          </p:cNvPicPr>
          <p:nvPr/>
        </p:nvPicPr>
        <p:blipFill>
          <a:blip r:embed="rId2"/>
          <a:stretch>
            <a:fillRect/>
          </a:stretch>
        </p:blipFill>
        <p:spPr>
          <a:xfrm>
            <a:off x="3601943" y="755345"/>
            <a:ext cx="8590057" cy="5347309"/>
          </a:xfrm>
          <a:prstGeom prst="rect">
            <a:avLst/>
          </a:prstGeom>
        </p:spPr>
      </p:pic>
    </p:spTree>
    <p:extLst>
      <p:ext uri="{BB962C8B-B14F-4D97-AF65-F5344CB8AC3E}">
        <p14:creationId xmlns:p14="http://schemas.microsoft.com/office/powerpoint/2010/main" val="246402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5E81-2D83-9B5F-93BA-5A7C9F02613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Structure</a:t>
            </a:r>
          </a:p>
        </p:txBody>
      </p:sp>
      <p:pic>
        <p:nvPicPr>
          <p:cNvPr id="4" name="Picture 3">
            <a:extLst>
              <a:ext uri="{FF2B5EF4-FFF2-40B4-BE49-F238E27FC236}">
                <a16:creationId xmlns:a16="http://schemas.microsoft.com/office/drawing/2014/main" id="{CA3A00D1-E651-EA23-862C-9F6639F24606}"/>
              </a:ext>
            </a:extLst>
          </p:cNvPr>
          <p:cNvPicPr>
            <a:picLocks noChangeAspect="1"/>
          </p:cNvPicPr>
          <p:nvPr/>
        </p:nvPicPr>
        <p:blipFill>
          <a:blip r:embed="rId2"/>
          <a:stretch>
            <a:fillRect/>
          </a:stretch>
        </p:blipFill>
        <p:spPr>
          <a:xfrm>
            <a:off x="3746441" y="742089"/>
            <a:ext cx="8091551" cy="5373822"/>
          </a:xfrm>
          <a:prstGeom prst="rect">
            <a:avLst/>
          </a:prstGeom>
        </p:spPr>
      </p:pic>
    </p:spTree>
    <p:extLst>
      <p:ext uri="{BB962C8B-B14F-4D97-AF65-F5344CB8AC3E}">
        <p14:creationId xmlns:p14="http://schemas.microsoft.com/office/powerpoint/2010/main" val="388538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Abstract class defining the template method</a:t>
            </a:r>
          </a:p>
          <a:p>
            <a:pPr marL="0" indent="0">
              <a:buNone/>
            </a:pPr>
            <a:r>
              <a:rPr lang="en-US" sz="1600" dirty="0"/>
              <a:t>class </a:t>
            </a:r>
            <a:r>
              <a:rPr lang="en-US" sz="1600" dirty="0" err="1"/>
              <a:t>AbstractClass</a:t>
            </a:r>
            <a:r>
              <a:rPr lang="en-US" sz="1600" dirty="0"/>
              <a:t> {</a:t>
            </a:r>
          </a:p>
          <a:p>
            <a:pPr marL="0" indent="0">
              <a:buNone/>
            </a:pPr>
            <a:r>
              <a:rPr lang="en-US" sz="1600" dirty="0"/>
              <a:t>public:</a:t>
            </a:r>
          </a:p>
          <a:p>
            <a:pPr marL="0" indent="0">
              <a:buNone/>
            </a:pPr>
            <a:r>
              <a:rPr lang="en-US" sz="1600" b="1" dirty="0"/>
              <a:t>    // Template method defining the algorithm</a:t>
            </a:r>
          </a:p>
          <a:p>
            <a:pPr marL="0" indent="0">
              <a:buNone/>
            </a:pPr>
            <a:r>
              <a:rPr lang="en-US" sz="1600" dirty="0"/>
              <a:t>    void </a:t>
            </a:r>
            <a:r>
              <a:rPr lang="en-US" sz="1600" dirty="0" err="1"/>
              <a:t>templateMethod</a:t>
            </a:r>
            <a:r>
              <a:rPr lang="en-US" sz="1600" dirty="0"/>
              <a:t>() {</a:t>
            </a:r>
          </a:p>
          <a:p>
            <a:pPr marL="0" indent="0">
              <a:buNone/>
            </a:pPr>
            <a:r>
              <a:rPr lang="en-US" sz="1600" dirty="0"/>
              <a:t>        step1();</a:t>
            </a:r>
          </a:p>
          <a:p>
            <a:pPr marL="0" indent="0">
              <a:buNone/>
            </a:pPr>
            <a:r>
              <a:rPr lang="en-US" sz="1600" dirty="0"/>
              <a:t>        step2();</a:t>
            </a:r>
          </a:p>
          <a:p>
            <a:pPr marL="0" indent="0">
              <a:buNone/>
            </a:pPr>
            <a:r>
              <a:rPr lang="en-US" sz="1600" dirty="0"/>
              <a:t>        </a:t>
            </a:r>
            <a:r>
              <a:rPr lang="en-US" sz="1600" dirty="0" err="1"/>
              <a:t>commonStep</a:t>
            </a:r>
            <a:r>
              <a:rPr lang="en-US" sz="1600" dirty="0"/>
              <a:t>();</a:t>
            </a:r>
          </a:p>
          <a:p>
            <a:pPr marL="0" indent="0">
              <a:buNone/>
            </a:pPr>
            <a:r>
              <a:rPr lang="en-US" sz="1600" dirty="0"/>
              <a:t>        step3();</a:t>
            </a:r>
          </a:p>
          <a:p>
            <a:pPr marL="0" indent="0">
              <a:buNone/>
            </a:pPr>
            <a:r>
              <a:rPr lang="en-US" sz="1600" dirty="0"/>
              <a:t>    }</a:t>
            </a:r>
          </a:p>
          <a:p>
            <a:pPr marL="0" indent="0">
              <a:buNone/>
            </a:pPr>
            <a:r>
              <a:rPr lang="en-US" sz="1600" dirty="0"/>
              <a:t>    </a:t>
            </a:r>
            <a:r>
              <a:rPr lang="en-US" sz="1600" b="1" dirty="0"/>
              <a:t>// Abstract methods to be implemented by subclasses</a:t>
            </a:r>
          </a:p>
          <a:p>
            <a:pPr marL="0" indent="0">
              <a:buNone/>
            </a:pPr>
            <a:r>
              <a:rPr lang="en-US" sz="1600" dirty="0"/>
              <a:t>    virtual void step1() = 0;</a:t>
            </a:r>
          </a:p>
          <a:p>
            <a:pPr marL="0" indent="0">
              <a:buNone/>
            </a:pPr>
            <a:r>
              <a:rPr lang="en-US" sz="1600" dirty="0"/>
              <a:t>    virtual void step3() = 0;</a:t>
            </a:r>
          </a:p>
          <a:p>
            <a:pPr marL="0" indent="0">
              <a:buNone/>
            </a:pPr>
            <a:r>
              <a:rPr lang="en-US" sz="1600" dirty="0"/>
              <a:t>    </a:t>
            </a:r>
            <a:r>
              <a:rPr lang="en-US" sz="1600" b="1" dirty="0"/>
              <a:t>// Default implementation of step2</a:t>
            </a:r>
          </a:p>
          <a:p>
            <a:pPr marL="0" indent="0">
              <a:buNone/>
            </a:pPr>
            <a:r>
              <a:rPr lang="en-US" sz="1600" dirty="0"/>
              <a:t>    void step2() {</a:t>
            </a:r>
          </a:p>
          <a:p>
            <a:pPr marL="0" indent="0">
              <a:buNone/>
            </a:pPr>
            <a:r>
              <a:rPr lang="en-US" sz="1600" dirty="0"/>
              <a:t>        </a:t>
            </a:r>
            <a:r>
              <a:rPr lang="en-US" sz="1600" dirty="0" err="1"/>
              <a:t>cout</a:t>
            </a:r>
            <a:r>
              <a:rPr lang="en-US" sz="1600" dirty="0"/>
              <a:t> &lt;&lt; "Default Step 2" &lt;&lt; </a:t>
            </a:r>
            <a:r>
              <a:rPr lang="en-US" sz="1600" dirty="0" err="1"/>
              <a:t>endl</a:t>
            </a:r>
            <a:r>
              <a:rPr lang="en-US" sz="1600" dirty="0"/>
              <a:t>;</a:t>
            </a:r>
          </a:p>
          <a:p>
            <a:pPr marL="0" indent="0">
              <a:buNone/>
            </a:pPr>
            <a:r>
              <a:rPr lang="en-US" sz="1600" dirty="0"/>
              <a:t>    }</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Common step with a default implementation</a:t>
            </a:r>
          </a:p>
          <a:p>
            <a:pPr marL="0" indent="0">
              <a:buNone/>
            </a:pPr>
            <a:r>
              <a:rPr lang="en-US" sz="1600" dirty="0"/>
              <a:t>    virtual void </a:t>
            </a:r>
            <a:r>
              <a:rPr lang="en-US" sz="1600" dirty="0" err="1"/>
              <a:t>commonStep</a:t>
            </a:r>
            <a:r>
              <a:rPr lang="en-US" sz="1600" dirty="0"/>
              <a:t>() {</a:t>
            </a:r>
          </a:p>
          <a:p>
            <a:pPr marL="0" indent="0">
              <a:buNone/>
            </a:pPr>
            <a:r>
              <a:rPr lang="en-US" sz="1600" dirty="0"/>
              <a:t>        </a:t>
            </a:r>
            <a:r>
              <a:rPr lang="en-US" sz="1600" dirty="0" err="1"/>
              <a:t>cout</a:t>
            </a:r>
            <a:r>
              <a:rPr lang="en-US" sz="1600" dirty="0"/>
              <a:t> &lt;&lt; "Common Step (Default implementation)" &lt;&lt; </a:t>
            </a:r>
            <a:r>
              <a:rPr lang="en-US" sz="1600" dirty="0" err="1"/>
              <a:t>endl</a:t>
            </a:r>
            <a:r>
              <a:rPr lang="en-US" sz="1600" dirty="0"/>
              <a:t>;</a:t>
            </a:r>
          </a:p>
          <a:p>
            <a:pPr marL="0" indent="0">
              <a:buNone/>
            </a:pPr>
            <a:r>
              <a:rPr lang="en-US" sz="1600" dirty="0"/>
              <a:t>    }</a:t>
            </a:r>
          </a:p>
          <a:p>
            <a:pPr marL="0" indent="0">
              <a:buNone/>
            </a:pPr>
            <a:r>
              <a:rPr lang="en-US" sz="1600" dirty="0"/>
              <a:t>};</a:t>
            </a:r>
          </a:p>
          <a:p>
            <a:pPr marL="0" indent="0">
              <a:buNone/>
            </a:pPr>
            <a:r>
              <a:rPr lang="en-US" sz="1600" b="1" dirty="0"/>
              <a:t>// Concrete class implementing the </a:t>
            </a:r>
            <a:r>
              <a:rPr lang="en-US" sz="1600" b="1" dirty="0" err="1"/>
              <a:t>AbstractClass</a:t>
            </a:r>
            <a:endParaRPr lang="en-US" sz="1600" b="1" dirty="0"/>
          </a:p>
          <a:p>
            <a:pPr marL="0" indent="0">
              <a:buNone/>
            </a:pPr>
            <a:r>
              <a:rPr lang="en-US" sz="1600" dirty="0"/>
              <a:t>class </a:t>
            </a:r>
            <a:r>
              <a:rPr lang="en-US" sz="1600" dirty="0" err="1"/>
              <a:t>ConcreteClass</a:t>
            </a:r>
            <a:r>
              <a:rPr lang="en-US" sz="1600" dirty="0"/>
              <a:t> : public </a:t>
            </a:r>
            <a:r>
              <a:rPr lang="en-US" sz="1600" dirty="0" err="1"/>
              <a:t>AbstractClass</a:t>
            </a:r>
            <a:r>
              <a:rPr lang="en-US" sz="1600" dirty="0"/>
              <a:t> {</a:t>
            </a:r>
          </a:p>
          <a:p>
            <a:pPr marL="0" indent="0">
              <a:buNone/>
            </a:pPr>
            <a:r>
              <a:rPr lang="en-US" sz="1600" dirty="0"/>
              <a:t>public:</a:t>
            </a:r>
          </a:p>
          <a:p>
            <a:pPr marL="0" indent="0">
              <a:buNone/>
            </a:pPr>
            <a:r>
              <a:rPr lang="en-US" sz="1600" dirty="0"/>
              <a:t>    void step1() override {</a:t>
            </a:r>
          </a:p>
          <a:p>
            <a:pPr marL="0" indent="0">
              <a:buNone/>
            </a:pPr>
            <a:r>
              <a:rPr lang="en-US" sz="1600" dirty="0"/>
              <a:t>        </a:t>
            </a:r>
            <a:r>
              <a:rPr lang="en-US" sz="1600" dirty="0" err="1"/>
              <a:t>cout</a:t>
            </a:r>
            <a:r>
              <a:rPr lang="en-US" sz="1600" dirty="0"/>
              <a:t> &lt;&lt; "Custom Step 1" &lt;&lt; </a:t>
            </a:r>
            <a:r>
              <a:rPr lang="en-US" sz="1600" dirty="0" err="1"/>
              <a:t>endl</a:t>
            </a:r>
            <a:r>
              <a:rPr lang="en-US" sz="1600" dirty="0"/>
              <a:t>;</a:t>
            </a:r>
          </a:p>
          <a:p>
            <a:pPr marL="0" indent="0">
              <a:buNone/>
            </a:pPr>
            <a:r>
              <a:rPr lang="en-US" sz="1600" dirty="0"/>
              <a:t>    }</a:t>
            </a:r>
          </a:p>
          <a:p>
            <a:pPr marL="0" indent="0">
              <a:buNone/>
            </a:pPr>
            <a:r>
              <a:rPr lang="en-US" sz="1600" dirty="0"/>
              <a:t>    void step3() override {</a:t>
            </a:r>
          </a:p>
          <a:p>
            <a:pPr marL="0" indent="0">
              <a:buNone/>
            </a:pPr>
            <a:r>
              <a:rPr lang="en-US" sz="1600" dirty="0"/>
              <a:t>        </a:t>
            </a:r>
            <a:r>
              <a:rPr lang="en-US" sz="1600" dirty="0" err="1"/>
              <a:t>cout</a:t>
            </a:r>
            <a:r>
              <a:rPr lang="en-US" sz="1600" dirty="0"/>
              <a:t> &lt;&lt; "Custom Step 3" &lt;&lt; </a:t>
            </a:r>
            <a:r>
              <a:rPr lang="en-US" sz="1600" dirty="0" err="1"/>
              <a:t>endl</a:t>
            </a:r>
            <a:r>
              <a:rPr lang="en-US" sz="1600" dirty="0"/>
              <a:t>;</a:t>
            </a:r>
          </a:p>
          <a:p>
            <a:pPr marL="0" indent="0">
              <a:buNone/>
            </a:pPr>
            <a:r>
              <a:rPr lang="en-US" sz="1600" dirty="0"/>
              <a:t>    }</a:t>
            </a:r>
          </a:p>
          <a:p>
            <a:pPr marL="0" indent="0">
              <a:buNone/>
            </a:pPr>
            <a:r>
              <a:rPr lang="en-US" sz="1600" dirty="0"/>
              <a:t>    </a:t>
            </a:r>
            <a:r>
              <a:rPr lang="en-US" sz="1600" b="1" dirty="0"/>
              <a:t>// Overriding the </a:t>
            </a:r>
            <a:r>
              <a:rPr lang="en-US" sz="1600" b="1" dirty="0" err="1"/>
              <a:t>commonStep</a:t>
            </a:r>
            <a:r>
              <a:rPr lang="en-US" sz="1600" b="1" dirty="0"/>
              <a:t> method</a:t>
            </a:r>
          </a:p>
          <a:p>
            <a:pPr marL="0" indent="0">
              <a:buNone/>
            </a:pPr>
            <a:r>
              <a:rPr lang="en-US" sz="1600" dirty="0"/>
              <a:t>    void </a:t>
            </a:r>
            <a:r>
              <a:rPr lang="en-US" sz="1600" dirty="0" err="1"/>
              <a:t>commonStep</a:t>
            </a:r>
            <a:r>
              <a:rPr lang="en-US" sz="1600" dirty="0"/>
              <a:t>() override {</a:t>
            </a:r>
          </a:p>
          <a:p>
            <a:pPr marL="0" indent="0">
              <a:buNone/>
            </a:pPr>
            <a:r>
              <a:rPr lang="en-US" sz="1600" dirty="0"/>
              <a:t>        </a:t>
            </a:r>
            <a:r>
              <a:rPr lang="en-US" sz="1600" dirty="0" err="1"/>
              <a:t>cout</a:t>
            </a:r>
            <a:r>
              <a:rPr lang="en-US" sz="1600" dirty="0"/>
              <a:t> &lt;&lt; "Custom Common Step" &lt;&lt; </a:t>
            </a:r>
            <a:r>
              <a:rPr lang="en-US" sz="1600" dirty="0" err="1"/>
              <a:t>endl</a:t>
            </a:r>
            <a:r>
              <a:rPr lang="en-US" sz="1600" dirty="0"/>
              <a:t>;</a:t>
            </a:r>
          </a:p>
          <a:p>
            <a:pPr marL="0" indent="0">
              <a:buNone/>
            </a:pPr>
            <a:r>
              <a:rPr lang="en-US" sz="1600" dirty="0"/>
              <a:t>    }	};</a:t>
            </a:r>
          </a:p>
          <a:p>
            <a:pPr marL="0" indent="0">
              <a:buNone/>
            </a:pPr>
            <a:endParaRPr lang="en-US" sz="1600" dirty="0"/>
          </a:p>
        </p:txBody>
      </p:sp>
    </p:spTree>
    <p:extLst>
      <p:ext uri="{BB962C8B-B14F-4D97-AF65-F5344CB8AC3E}">
        <p14:creationId xmlns:p14="http://schemas.microsoft.com/office/powerpoint/2010/main" val="4647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int main() {</a:t>
            </a:r>
          </a:p>
          <a:p>
            <a:pPr marL="0" indent="0">
              <a:buNone/>
            </a:pPr>
            <a:r>
              <a:rPr lang="en-US" sz="1600" dirty="0"/>
              <a:t>    </a:t>
            </a:r>
            <a:r>
              <a:rPr lang="en-US" sz="1600" dirty="0" err="1"/>
              <a:t>AbstractClass</a:t>
            </a:r>
            <a:r>
              <a:rPr lang="en-US" sz="1600" dirty="0"/>
              <a:t>* object = new </a:t>
            </a:r>
            <a:r>
              <a:rPr lang="en-US" sz="1600" dirty="0" err="1"/>
              <a:t>ConcreteClass</a:t>
            </a:r>
            <a:r>
              <a:rPr lang="en-US" sz="1600" dirty="0"/>
              <a:t>();</a:t>
            </a:r>
          </a:p>
          <a:p>
            <a:pPr marL="0" indent="0">
              <a:buNone/>
            </a:pPr>
            <a:endParaRPr lang="en-US" sz="1600" dirty="0"/>
          </a:p>
          <a:p>
            <a:pPr marL="0" indent="0">
              <a:buNone/>
            </a:pPr>
            <a:r>
              <a:rPr lang="en-US" sz="1600" dirty="0"/>
              <a:t>    // Calling the template method</a:t>
            </a:r>
          </a:p>
          <a:p>
            <a:pPr marL="0" indent="0">
              <a:buNone/>
            </a:pPr>
            <a:r>
              <a:rPr lang="en-US" sz="1600" dirty="0"/>
              <a:t>    object-&gt;</a:t>
            </a:r>
            <a:r>
              <a:rPr lang="en-US" sz="1600" dirty="0" err="1"/>
              <a:t>templateMethod</a:t>
            </a:r>
            <a:r>
              <a:rPr lang="en-US" sz="1600" dirty="0"/>
              <a:t>();</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Output</a:t>
            </a:r>
          </a:p>
          <a:p>
            <a:pPr marL="0" indent="0">
              <a:buNone/>
            </a:pPr>
            <a:r>
              <a:rPr lang="en-US" sz="1600" dirty="0"/>
              <a:t>Custom Step 1</a:t>
            </a:r>
          </a:p>
          <a:p>
            <a:pPr marL="0" indent="0">
              <a:buNone/>
            </a:pPr>
            <a:r>
              <a:rPr lang="en-US" sz="1600" dirty="0"/>
              <a:t>Default Step 2</a:t>
            </a:r>
          </a:p>
          <a:p>
            <a:pPr marL="0" indent="0">
              <a:buNone/>
            </a:pPr>
            <a:r>
              <a:rPr lang="en-US" sz="1600" dirty="0"/>
              <a:t>Custom Common Step</a:t>
            </a:r>
          </a:p>
          <a:p>
            <a:pPr marL="0" indent="0">
              <a:buNone/>
            </a:pPr>
            <a:r>
              <a:rPr lang="en-US" sz="1600" dirty="0"/>
              <a:t>Custom Step 3</a:t>
            </a:r>
          </a:p>
        </p:txBody>
      </p:sp>
    </p:spTree>
    <p:extLst>
      <p:ext uri="{BB962C8B-B14F-4D97-AF65-F5344CB8AC3E}">
        <p14:creationId xmlns:p14="http://schemas.microsoft.com/office/powerpoint/2010/main" val="306870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class </a:t>
            </a:r>
            <a:r>
              <a:rPr lang="en-US" sz="1600" dirty="0" err="1"/>
              <a:t>AbstractClass</a:t>
            </a:r>
            <a:r>
              <a:rPr lang="en-US" sz="1600" dirty="0"/>
              <a:t> {</a:t>
            </a:r>
          </a:p>
          <a:p>
            <a:pPr marL="0" indent="0">
              <a:buNone/>
            </a:pPr>
            <a:r>
              <a:rPr lang="en-US" sz="1600" dirty="0"/>
              <a:t>public:</a:t>
            </a:r>
          </a:p>
          <a:p>
            <a:pPr marL="0" indent="0">
              <a:buNone/>
            </a:pPr>
            <a:r>
              <a:rPr lang="en-US" sz="1600" dirty="0"/>
              <a:t>  void </a:t>
            </a:r>
            <a:r>
              <a:rPr lang="en-US" sz="1600" dirty="0" err="1"/>
              <a:t>TemplateMethod</a:t>
            </a:r>
            <a:r>
              <a:rPr lang="en-US" sz="1600" dirty="0"/>
              <a:t>() const {</a:t>
            </a:r>
          </a:p>
          <a:p>
            <a:pPr marL="0" indent="0">
              <a:buNone/>
            </a:pPr>
            <a:r>
              <a:rPr lang="en-US" sz="1600" dirty="0"/>
              <a:t>    BaseOperation1();</a:t>
            </a:r>
          </a:p>
          <a:p>
            <a:pPr marL="0" indent="0">
              <a:buNone/>
            </a:pPr>
            <a:r>
              <a:rPr lang="en-US" sz="1600" dirty="0"/>
              <a:t>    RequiredOperations1();</a:t>
            </a:r>
          </a:p>
          <a:p>
            <a:pPr marL="0" indent="0">
              <a:buNone/>
            </a:pPr>
            <a:r>
              <a:rPr lang="en-US" sz="1600" dirty="0"/>
              <a:t>    BaseOperation2();</a:t>
            </a:r>
          </a:p>
          <a:p>
            <a:pPr marL="0" indent="0">
              <a:buNone/>
            </a:pPr>
            <a:r>
              <a:rPr lang="en-US" sz="1600" dirty="0"/>
              <a:t>    Hook1();</a:t>
            </a:r>
          </a:p>
          <a:p>
            <a:pPr marL="0" indent="0">
              <a:buNone/>
            </a:pPr>
            <a:r>
              <a:rPr lang="en-US" sz="1600" dirty="0"/>
              <a:t>    RequiredOperation2();</a:t>
            </a:r>
          </a:p>
          <a:p>
            <a:pPr marL="0" indent="0">
              <a:buNone/>
            </a:pPr>
            <a:r>
              <a:rPr lang="en-US" sz="1600" dirty="0"/>
              <a:t>    Hook2();</a:t>
            </a:r>
          </a:p>
          <a:p>
            <a:pPr marL="0" indent="0">
              <a:buNone/>
            </a:pPr>
            <a:r>
              <a:rPr lang="en-US" sz="1600" dirty="0"/>
              <a:t>  }</a:t>
            </a:r>
          </a:p>
          <a:p>
            <a:pPr marL="0" indent="0">
              <a:buNone/>
            </a:pPr>
            <a:r>
              <a:rPr lang="en-US" sz="1600" dirty="0"/>
              <a:t>protected:</a:t>
            </a:r>
          </a:p>
          <a:p>
            <a:pPr marL="0" indent="0">
              <a:buNone/>
            </a:pPr>
            <a:r>
              <a:rPr lang="en-US" sz="1600" dirty="0"/>
              <a:t>  void BaseOperation1() {</a:t>
            </a:r>
          </a:p>
          <a:p>
            <a:pPr marL="0" indent="0">
              <a:buNone/>
            </a:pPr>
            <a:r>
              <a:rPr lang="en-US" sz="1600" dirty="0"/>
              <a:t>    </a:t>
            </a:r>
            <a:r>
              <a:rPr lang="en-US" sz="1600" dirty="0" err="1"/>
              <a:t>cout</a:t>
            </a:r>
            <a:r>
              <a:rPr lang="en-US" sz="1600" dirty="0"/>
              <a:t> &lt;&lt; "</a:t>
            </a:r>
            <a:r>
              <a:rPr lang="en-US" sz="1600" dirty="0" err="1"/>
              <a:t>AbstractClass</a:t>
            </a:r>
            <a:r>
              <a:rPr lang="en-US" sz="1600" dirty="0"/>
              <a:t> says: I am doing the bulk of the work\n";</a:t>
            </a:r>
          </a:p>
          <a:p>
            <a:pPr marL="0" indent="0">
              <a:buNone/>
            </a:pPr>
            <a:r>
              <a:rPr lang="en-US" sz="1600" dirty="0"/>
              <a:t>  }</a:t>
            </a:r>
          </a:p>
          <a:p>
            <a:pPr marL="0" indent="0">
              <a:buNone/>
            </a:pPr>
            <a:r>
              <a:rPr lang="en-US" sz="1600" dirty="0"/>
              <a:t>  void BaseOperation2() {</a:t>
            </a:r>
          </a:p>
          <a:p>
            <a:pPr marL="0" indent="0">
              <a:buNone/>
            </a:pPr>
            <a:r>
              <a:rPr lang="en-US" sz="1600" dirty="0"/>
              <a:t>    </a:t>
            </a:r>
            <a:r>
              <a:rPr lang="en-US" sz="1600" dirty="0" err="1"/>
              <a:t>cout</a:t>
            </a:r>
            <a:r>
              <a:rPr lang="en-US" sz="1600" dirty="0"/>
              <a:t> &lt;&lt; "</a:t>
            </a:r>
            <a:r>
              <a:rPr lang="en-US" sz="1600" dirty="0" err="1"/>
              <a:t>AbstractClass</a:t>
            </a:r>
            <a:r>
              <a:rPr lang="en-US" sz="1600" dirty="0"/>
              <a:t> says: But I let subclasses override some operations\n";	  }</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virtual void RequiredOperations1() = 0;</a:t>
            </a:r>
          </a:p>
          <a:p>
            <a:pPr marL="0" indent="0">
              <a:buNone/>
            </a:pPr>
            <a:r>
              <a:rPr lang="en-US" sz="1600" dirty="0"/>
              <a:t>  virtual void RequiredOperation2() = 0;</a:t>
            </a:r>
          </a:p>
          <a:p>
            <a:pPr marL="0" indent="0">
              <a:buNone/>
            </a:pPr>
            <a:r>
              <a:rPr lang="en-US" sz="1600" dirty="0"/>
              <a:t> </a:t>
            </a:r>
          </a:p>
          <a:p>
            <a:pPr marL="0" indent="0">
              <a:buNone/>
            </a:pPr>
            <a:r>
              <a:rPr lang="en-US" sz="1600" dirty="0"/>
              <a:t>  virtual void Hook1() {}</a:t>
            </a:r>
          </a:p>
          <a:p>
            <a:pPr marL="0" indent="0">
              <a:buNone/>
            </a:pPr>
            <a:r>
              <a:rPr lang="en-US" sz="1600" dirty="0"/>
              <a:t>  virtual void Hook2() {}</a:t>
            </a:r>
          </a:p>
          <a:p>
            <a:pPr marL="0" indent="0">
              <a:buNone/>
            </a:pPr>
            <a:r>
              <a:rPr lang="en-US" sz="1600" dirty="0"/>
              <a:t>};</a:t>
            </a:r>
          </a:p>
          <a:p>
            <a:pPr marL="0" indent="0">
              <a:buNone/>
            </a:pPr>
            <a:r>
              <a:rPr lang="en-US" sz="1600" dirty="0"/>
              <a:t>class ConcreteClass1 : public </a:t>
            </a:r>
            <a:r>
              <a:rPr lang="en-US" sz="1600" dirty="0" err="1"/>
              <a:t>AbstractClass</a:t>
            </a:r>
            <a:r>
              <a:rPr lang="en-US" sz="1600" dirty="0"/>
              <a:t> {</a:t>
            </a:r>
          </a:p>
          <a:p>
            <a:pPr marL="0" indent="0">
              <a:buNone/>
            </a:pPr>
            <a:r>
              <a:rPr lang="en-US" sz="1600" dirty="0"/>
              <a:t>protected:</a:t>
            </a:r>
          </a:p>
          <a:p>
            <a:pPr marL="0" indent="0">
              <a:buNone/>
            </a:pPr>
            <a:r>
              <a:rPr lang="en-US" sz="1600" dirty="0"/>
              <a:t>  void RequiredOperations1() override {</a:t>
            </a:r>
          </a:p>
          <a:p>
            <a:pPr marL="0" indent="0">
              <a:buNone/>
            </a:pPr>
            <a:r>
              <a:rPr lang="en-US" sz="1600" dirty="0"/>
              <a:t>    </a:t>
            </a:r>
            <a:r>
              <a:rPr lang="en-US" sz="1600" dirty="0" err="1"/>
              <a:t>cout</a:t>
            </a:r>
            <a:r>
              <a:rPr lang="en-US" sz="1600" dirty="0"/>
              <a:t> &lt;&lt; "ConcreteClass1 says: Implemented Operation1\n";</a:t>
            </a:r>
          </a:p>
          <a:p>
            <a:pPr marL="0" indent="0">
              <a:buNone/>
            </a:pPr>
            <a:r>
              <a:rPr lang="en-US" sz="1600" dirty="0"/>
              <a:t>  }</a:t>
            </a:r>
          </a:p>
          <a:p>
            <a:pPr marL="0" indent="0">
              <a:buNone/>
            </a:pPr>
            <a:r>
              <a:rPr lang="en-US" sz="1600" dirty="0"/>
              <a:t>  void RequiredOperation2() override {</a:t>
            </a:r>
          </a:p>
          <a:p>
            <a:pPr marL="0" indent="0">
              <a:buNone/>
            </a:pPr>
            <a:r>
              <a:rPr lang="en-US" sz="1600" dirty="0"/>
              <a:t>    </a:t>
            </a:r>
            <a:r>
              <a:rPr lang="en-US" sz="1600" dirty="0" err="1"/>
              <a:t>cout</a:t>
            </a:r>
            <a:r>
              <a:rPr lang="en-US" sz="1600" dirty="0"/>
              <a:t> &lt;&lt; "ConcreteClass1 says: Implemented Operation2\n";</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238651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class ConcreteClass2 : public </a:t>
            </a:r>
            <a:r>
              <a:rPr lang="en-US" sz="1600" dirty="0" err="1"/>
              <a:t>AbstractClass</a:t>
            </a:r>
            <a:r>
              <a:rPr lang="en-US" sz="1600" dirty="0"/>
              <a:t> {</a:t>
            </a:r>
          </a:p>
          <a:p>
            <a:pPr marL="0" indent="0">
              <a:buNone/>
            </a:pPr>
            <a:r>
              <a:rPr lang="en-US" sz="1600" dirty="0"/>
              <a:t>protected:</a:t>
            </a:r>
          </a:p>
          <a:p>
            <a:pPr marL="0" indent="0">
              <a:buNone/>
            </a:pPr>
            <a:r>
              <a:rPr lang="en-US" sz="1600" dirty="0"/>
              <a:t>  void RequiredOperations1() override {</a:t>
            </a:r>
          </a:p>
          <a:p>
            <a:pPr marL="0" indent="0">
              <a:buNone/>
            </a:pPr>
            <a:r>
              <a:rPr lang="en-US" sz="1600" dirty="0"/>
              <a:t>    </a:t>
            </a:r>
            <a:r>
              <a:rPr lang="en-US" sz="1600" dirty="0" err="1"/>
              <a:t>cout</a:t>
            </a:r>
            <a:r>
              <a:rPr lang="en-US" sz="1600" dirty="0"/>
              <a:t> &lt;&lt; "ConcreteClass2 says: Implemented Operation1\n";</a:t>
            </a:r>
          </a:p>
          <a:p>
            <a:pPr marL="0" indent="0">
              <a:buNone/>
            </a:pPr>
            <a:r>
              <a:rPr lang="en-US" sz="1600" dirty="0"/>
              <a:t>  }</a:t>
            </a:r>
          </a:p>
          <a:p>
            <a:pPr marL="0" indent="0">
              <a:buNone/>
            </a:pPr>
            <a:r>
              <a:rPr lang="en-US" sz="1600" dirty="0"/>
              <a:t>  void RequiredOperation2() override {</a:t>
            </a:r>
          </a:p>
          <a:p>
            <a:pPr marL="0" indent="0">
              <a:buNone/>
            </a:pPr>
            <a:r>
              <a:rPr lang="en-US" sz="1600" dirty="0"/>
              <a:t>    </a:t>
            </a:r>
            <a:r>
              <a:rPr lang="en-US" sz="1600" dirty="0" err="1"/>
              <a:t>cout</a:t>
            </a:r>
            <a:r>
              <a:rPr lang="en-US" sz="1600" dirty="0"/>
              <a:t> &lt;&lt; "ConcreteClass2 says: Implemented Operation2\n";</a:t>
            </a:r>
          </a:p>
          <a:p>
            <a:pPr marL="0" indent="0">
              <a:buNone/>
            </a:pPr>
            <a:r>
              <a:rPr lang="en-US" sz="1600" dirty="0"/>
              <a:t>  }</a:t>
            </a:r>
          </a:p>
          <a:p>
            <a:pPr marL="0" indent="0">
              <a:buNone/>
            </a:pPr>
            <a:r>
              <a:rPr lang="en-US" sz="1600" dirty="0"/>
              <a:t>  void Hook1() override {</a:t>
            </a:r>
          </a:p>
          <a:p>
            <a:pPr marL="0" indent="0">
              <a:buNone/>
            </a:pPr>
            <a:r>
              <a:rPr lang="en-US" sz="1600" dirty="0"/>
              <a:t>    </a:t>
            </a:r>
            <a:r>
              <a:rPr lang="en-US" sz="1600" dirty="0" err="1"/>
              <a:t>cout</a:t>
            </a:r>
            <a:r>
              <a:rPr lang="en-US" sz="1600" dirty="0"/>
              <a:t> &lt;&lt; "ConcreteClass2 says: Overridden Hook1\n";</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a:t>void </a:t>
            </a:r>
            <a:r>
              <a:rPr lang="en-US" sz="1600" dirty="0" err="1"/>
              <a:t>ClientCode</a:t>
            </a:r>
            <a:r>
              <a:rPr lang="en-US" sz="1600" dirty="0"/>
              <a:t>(</a:t>
            </a:r>
            <a:r>
              <a:rPr lang="en-US" sz="1600" dirty="0" err="1"/>
              <a:t>AbstractClass</a:t>
            </a:r>
            <a:r>
              <a:rPr lang="en-US" sz="1600" dirty="0"/>
              <a:t>* c) {</a:t>
            </a:r>
          </a:p>
          <a:p>
            <a:pPr marL="0" indent="0">
              <a:buNone/>
            </a:pPr>
            <a:r>
              <a:rPr lang="en-US" sz="1600" dirty="0"/>
              <a:t>  c-&gt;</a:t>
            </a:r>
            <a:r>
              <a:rPr lang="en-US" sz="1600" dirty="0" err="1"/>
              <a:t>TemplateMethod</a:t>
            </a:r>
            <a:r>
              <a:rPr lang="en-US" sz="1600" dirty="0"/>
              <a:t>();</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int main() {</a:t>
            </a:r>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ConcreteClass1* concreteClass1 = new ConcreteClass1;</a:t>
            </a:r>
          </a:p>
          <a:p>
            <a:pPr marL="0" indent="0">
              <a:buNone/>
            </a:pPr>
            <a:r>
              <a:rPr lang="en-US" sz="1600" dirty="0"/>
              <a:t>  </a:t>
            </a:r>
            <a:r>
              <a:rPr lang="en-US" sz="1600" dirty="0" err="1"/>
              <a:t>ClientCode</a:t>
            </a:r>
            <a:r>
              <a:rPr lang="en-US" sz="1600" dirty="0"/>
              <a:t>(concreteClass1);</a:t>
            </a:r>
          </a:p>
          <a:p>
            <a:pPr marL="0" indent="0">
              <a:buNone/>
            </a:pPr>
            <a:endParaRPr lang="en-US" sz="1600" dirty="0"/>
          </a:p>
          <a:p>
            <a:pPr marL="0" indent="0">
              <a:buNone/>
            </a:pPr>
            <a:r>
              <a:rPr lang="en-US" sz="1600" dirty="0"/>
              <a:t>  </a:t>
            </a:r>
            <a:r>
              <a:rPr lang="en-US" sz="1600" dirty="0" err="1"/>
              <a:t>cout</a:t>
            </a:r>
            <a:r>
              <a:rPr lang="en-US" sz="1600" dirty="0"/>
              <a:t> &lt;&lt; "\n";</a:t>
            </a:r>
          </a:p>
          <a:p>
            <a:pPr marL="0" indent="0">
              <a:buNone/>
            </a:pPr>
            <a:endParaRPr lang="en-US" sz="1600" dirty="0"/>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ConcreteClass2* concreteClass2 = new ConcreteClass2;</a:t>
            </a:r>
          </a:p>
          <a:p>
            <a:pPr marL="0" indent="0">
              <a:buNone/>
            </a:pPr>
            <a:r>
              <a:rPr lang="en-US" sz="1600" dirty="0"/>
              <a:t>  </a:t>
            </a:r>
            <a:r>
              <a:rPr lang="en-US" sz="1600" dirty="0" err="1"/>
              <a:t>ClientCode</a:t>
            </a:r>
            <a:r>
              <a:rPr lang="en-US" sz="1600" dirty="0"/>
              <a:t>(concreteClass2);</a:t>
            </a:r>
          </a:p>
          <a:p>
            <a:pPr marL="0" indent="0">
              <a:buNone/>
            </a:pPr>
            <a:r>
              <a:rPr lang="en-US" sz="1600" dirty="0"/>
              <a:t>}</a:t>
            </a:r>
          </a:p>
        </p:txBody>
      </p:sp>
    </p:spTree>
    <p:extLst>
      <p:ext uri="{BB962C8B-B14F-4D97-AF65-F5344CB8AC3E}">
        <p14:creationId xmlns:p14="http://schemas.microsoft.com/office/powerpoint/2010/main" val="266672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 int main() {</a:t>
            </a:r>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ConcreteClass1* concreteClass1 = new ConcreteClass1;</a:t>
            </a:r>
          </a:p>
          <a:p>
            <a:pPr marL="0" indent="0">
              <a:buNone/>
            </a:pPr>
            <a:r>
              <a:rPr lang="en-US" sz="1600" dirty="0"/>
              <a:t>  </a:t>
            </a:r>
            <a:r>
              <a:rPr lang="en-US" sz="1600" dirty="0" err="1"/>
              <a:t>ClientCode</a:t>
            </a:r>
            <a:r>
              <a:rPr lang="en-US" sz="1600" dirty="0"/>
              <a:t>(concreteClass1);</a:t>
            </a:r>
          </a:p>
          <a:p>
            <a:pPr marL="0" indent="0">
              <a:buNone/>
            </a:pPr>
            <a:endParaRPr lang="en-US" sz="1600" dirty="0"/>
          </a:p>
          <a:p>
            <a:pPr marL="0" indent="0">
              <a:buNone/>
            </a:pPr>
            <a:r>
              <a:rPr lang="en-US" sz="1600" dirty="0"/>
              <a:t>  </a:t>
            </a:r>
            <a:r>
              <a:rPr lang="en-US" sz="1600" dirty="0" err="1"/>
              <a:t>cout</a:t>
            </a:r>
            <a:r>
              <a:rPr lang="en-US" sz="1600" dirty="0"/>
              <a:t> &lt;&lt; "\n";</a:t>
            </a:r>
          </a:p>
          <a:p>
            <a:pPr marL="0" indent="0">
              <a:buNone/>
            </a:pPr>
            <a:r>
              <a:rPr lang="en-US" sz="1600" dirty="0"/>
              <a:t>  </a:t>
            </a:r>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ConcreteClass2* concreteClass2 = new ConcreteClass2;</a:t>
            </a:r>
          </a:p>
          <a:p>
            <a:pPr marL="0" indent="0">
              <a:buNone/>
            </a:pPr>
            <a:r>
              <a:rPr lang="en-US" sz="1600" dirty="0"/>
              <a:t>  </a:t>
            </a:r>
            <a:r>
              <a:rPr lang="en-US" sz="1600" dirty="0" err="1"/>
              <a:t>ClientCode</a:t>
            </a:r>
            <a:r>
              <a:rPr lang="en-US" sz="1600" dirty="0"/>
              <a:t>(concreteClass2);</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Output:</a:t>
            </a:r>
          </a:p>
          <a:p>
            <a:pPr marL="0" indent="0">
              <a:buNone/>
            </a:pPr>
            <a:r>
              <a:rPr lang="en-US" sz="1600" dirty="0"/>
              <a:t>Same client code can work with different subclasses:</a:t>
            </a:r>
          </a:p>
          <a:p>
            <a:pPr marL="0" indent="0">
              <a:buNone/>
            </a:pPr>
            <a:r>
              <a:rPr lang="en-US" sz="1600" dirty="0" err="1"/>
              <a:t>AbstractClass</a:t>
            </a:r>
            <a:r>
              <a:rPr lang="en-US" sz="1600" dirty="0"/>
              <a:t> says: I am doing the bulk of the work</a:t>
            </a:r>
          </a:p>
          <a:p>
            <a:pPr marL="0" indent="0">
              <a:buNone/>
            </a:pPr>
            <a:r>
              <a:rPr lang="en-US" sz="1600" dirty="0"/>
              <a:t>ConcreteClass1 says: Implemented Operation1</a:t>
            </a:r>
          </a:p>
          <a:p>
            <a:pPr marL="0" indent="0">
              <a:buNone/>
            </a:pPr>
            <a:r>
              <a:rPr lang="en-US" sz="1600" dirty="0" err="1"/>
              <a:t>AbstractClass</a:t>
            </a:r>
            <a:r>
              <a:rPr lang="en-US" sz="1600" dirty="0"/>
              <a:t> says: But I let subclasses override some operations</a:t>
            </a:r>
          </a:p>
          <a:p>
            <a:pPr marL="0" indent="0">
              <a:buNone/>
            </a:pPr>
            <a:r>
              <a:rPr lang="en-US" sz="1600" dirty="0"/>
              <a:t>ConcreteClass1 says: Implemented Operation2</a:t>
            </a:r>
          </a:p>
          <a:p>
            <a:pPr marL="0" indent="0">
              <a:buNone/>
            </a:pPr>
            <a:endParaRPr lang="en-US" sz="1600" dirty="0"/>
          </a:p>
          <a:p>
            <a:pPr marL="0" indent="0">
              <a:buNone/>
            </a:pPr>
            <a:r>
              <a:rPr lang="en-US" sz="1600" dirty="0"/>
              <a:t>Same client code can work with different subclasses:</a:t>
            </a:r>
          </a:p>
          <a:p>
            <a:pPr marL="0" indent="0">
              <a:buNone/>
            </a:pPr>
            <a:r>
              <a:rPr lang="en-US" sz="1600" dirty="0" err="1"/>
              <a:t>AbstractClass</a:t>
            </a:r>
            <a:r>
              <a:rPr lang="en-US" sz="1600" dirty="0"/>
              <a:t> says: I am doing the bulk of the work</a:t>
            </a:r>
          </a:p>
          <a:p>
            <a:pPr marL="0" indent="0">
              <a:buNone/>
            </a:pPr>
            <a:r>
              <a:rPr lang="en-US" sz="1600" dirty="0"/>
              <a:t>ConcreteClass2 says: Implemented Operation1</a:t>
            </a:r>
          </a:p>
          <a:p>
            <a:pPr marL="0" indent="0">
              <a:buNone/>
            </a:pPr>
            <a:r>
              <a:rPr lang="en-US" sz="1600" dirty="0" err="1"/>
              <a:t>AbstractClass</a:t>
            </a:r>
            <a:r>
              <a:rPr lang="en-US" sz="1600" dirty="0"/>
              <a:t> says: But I let subclasses override some operations</a:t>
            </a:r>
          </a:p>
          <a:p>
            <a:pPr marL="0" indent="0">
              <a:buNone/>
            </a:pPr>
            <a:r>
              <a:rPr lang="en-US" sz="1600" dirty="0"/>
              <a:t>ConcreteClass2 says: Overridden Hook1</a:t>
            </a:r>
          </a:p>
          <a:p>
            <a:pPr marL="0" indent="0">
              <a:buNone/>
            </a:pPr>
            <a:r>
              <a:rPr lang="en-US" sz="1600" dirty="0"/>
              <a:t>ConcreteClass2 says: Implemented Operation2</a:t>
            </a:r>
          </a:p>
        </p:txBody>
      </p:sp>
    </p:spTree>
    <p:extLst>
      <p:ext uri="{BB962C8B-B14F-4D97-AF65-F5344CB8AC3E}">
        <p14:creationId xmlns:p14="http://schemas.microsoft.com/office/powerpoint/2010/main" val="1302672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5609-06E1-19AA-443B-BA5F531F9528}"/>
              </a:ext>
            </a:extLst>
          </p:cNvPr>
          <p:cNvSpPr>
            <a:spLocks noGrp="1"/>
          </p:cNvSpPr>
          <p:nvPr>
            <p:ph type="title"/>
          </p:nvPr>
        </p:nvSpPr>
        <p:spPr>
          <a:xfrm>
            <a:off x="512800" y="699403"/>
            <a:ext cx="3455821" cy="1050087"/>
          </a:xfrm>
        </p:spPr>
        <p:txBody>
          <a:bodyPr anchor="b">
            <a:normAutofit/>
          </a:bodyPr>
          <a:lstStyle/>
          <a:p>
            <a:r>
              <a:rPr lang="en-US" sz="3200" dirty="0"/>
              <a:t>Behavioral Design Pattern</a:t>
            </a:r>
          </a:p>
        </p:txBody>
      </p:sp>
      <p:sp>
        <p:nvSpPr>
          <p:cNvPr id="3" name="Content Placeholder 2">
            <a:extLst>
              <a:ext uri="{FF2B5EF4-FFF2-40B4-BE49-F238E27FC236}">
                <a16:creationId xmlns:a16="http://schemas.microsoft.com/office/drawing/2014/main" id="{A3B4640E-8FAF-87FC-ACC7-4D1EFED85D9D}"/>
              </a:ext>
            </a:extLst>
          </p:cNvPr>
          <p:cNvSpPr>
            <a:spLocks noGrp="1"/>
          </p:cNvSpPr>
          <p:nvPr>
            <p:ph idx="1"/>
          </p:nvPr>
        </p:nvSpPr>
        <p:spPr>
          <a:xfrm>
            <a:off x="186093" y="2164702"/>
            <a:ext cx="4441371" cy="4404048"/>
          </a:xfrm>
        </p:spPr>
        <p:txBody>
          <a:bodyPr anchor="t">
            <a:normAutofit/>
          </a:bodyPr>
          <a:lstStyle/>
          <a:p>
            <a:r>
              <a:rPr lang="en-US" sz="2200" dirty="0">
                <a:latin typeface="PT Sans" panose="020B0503020203020204" pitchFamily="34" charset="0"/>
              </a:rPr>
              <a:t>Behavioral design patterns are concerned with algorithms and the </a:t>
            </a:r>
            <a:r>
              <a:rPr lang="en-US" sz="2200" b="1" dirty="0">
                <a:latin typeface="PT Sans" panose="020B0503020203020204" pitchFamily="34" charset="0"/>
              </a:rPr>
              <a:t>assignment of responsibilities </a:t>
            </a:r>
            <a:r>
              <a:rPr lang="en-US" sz="2200" dirty="0">
                <a:latin typeface="PT Sans" panose="020B0503020203020204" pitchFamily="34" charset="0"/>
              </a:rPr>
              <a:t>between objects.</a:t>
            </a:r>
          </a:p>
          <a:p>
            <a:pPr algn="l"/>
            <a:r>
              <a:rPr lang="en-US" sz="2200" dirty="0">
                <a:latin typeface="PT Sans" panose="020B0503020203020204" pitchFamily="34" charset="0"/>
              </a:rPr>
              <a:t>Behavioral patterns describe not just patterns of objects or classes but also the </a:t>
            </a:r>
            <a:r>
              <a:rPr lang="en-US" sz="2200" b="1" dirty="0">
                <a:latin typeface="PT Sans" panose="020B0503020203020204" pitchFamily="34" charset="0"/>
              </a:rPr>
              <a:t>patterns of communication </a:t>
            </a:r>
            <a:r>
              <a:rPr lang="en-US" sz="2200" dirty="0">
                <a:latin typeface="PT Sans" panose="020B0503020203020204" pitchFamily="34" charset="0"/>
              </a:rPr>
              <a:t>between them.</a:t>
            </a:r>
          </a:p>
        </p:txBody>
      </p:sp>
      <p:pic>
        <p:nvPicPr>
          <p:cNvPr id="4" name="Picture 3" descr="A table with text on it&#10;&#10;Description automatically generated">
            <a:extLst>
              <a:ext uri="{FF2B5EF4-FFF2-40B4-BE49-F238E27FC236}">
                <a16:creationId xmlns:a16="http://schemas.microsoft.com/office/drawing/2014/main" id="{BFE34A82-34D9-CC47-6303-55B75D24CA88}"/>
              </a:ext>
            </a:extLst>
          </p:cNvPr>
          <p:cNvPicPr>
            <a:picLocks noChangeAspect="1"/>
          </p:cNvPicPr>
          <p:nvPr/>
        </p:nvPicPr>
        <p:blipFill>
          <a:blip r:embed="rId2"/>
          <a:stretch>
            <a:fillRect/>
          </a:stretch>
        </p:blipFill>
        <p:spPr>
          <a:xfrm>
            <a:off x="4751876" y="1511560"/>
            <a:ext cx="7378443" cy="3834880"/>
          </a:xfrm>
          <a:prstGeom prst="rect">
            <a:avLst/>
          </a:prstGeom>
        </p:spPr>
      </p:pic>
    </p:spTree>
    <p:extLst>
      <p:ext uri="{BB962C8B-B14F-4D97-AF65-F5344CB8AC3E}">
        <p14:creationId xmlns:p14="http://schemas.microsoft.com/office/powerpoint/2010/main" val="372913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Template Method Pattern</a:t>
            </a:r>
          </a:p>
        </p:txBody>
      </p:sp>
    </p:spTree>
    <p:extLst>
      <p:ext uri="{BB962C8B-B14F-4D97-AF65-F5344CB8AC3E}">
        <p14:creationId xmlns:p14="http://schemas.microsoft.com/office/powerpoint/2010/main" val="200057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3F28-FA7C-5B69-1B23-E51006C36BE4}"/>
              </a:ext>
            </a:extLst>
          </p:cNvPr>
          <p:cNvSpPr>
            <a:spLocks noGrp="1"/>
          </p:cNvSpPr>
          <p:nvPr>
            <p:ph type="title"/>
          </p:nvPr>
        </p:nvSpPr>
        <p:spPr>
          <a:xfrm>
            <a:off x="630936" y="639520"/>
            <a:ext cx="3429000" cy="1719072"/>
          </a:xfrm>
        </p:spPr>
        <p:txBody>
          <a:bodyPr anchor="b">
            <a:normAutofit/>
          </a:bodyPr>
          <a:lstStyle/>
          <a:p>
            <a:r>
              <a:rPr lang="en-US" sz="3800"/>
              <a:t>Template Method Pattern</a:t>
            </a:r>
          </a:p>
        </p:txBody>
      </p:sp>
      <p:sp>
        <p:nvSpPr>
          <p:cNvPr id="3" name="Content Placeholder 2">
            <a:extLst>
              <a:ext uri="{FF2B5EF4-FFF2-40B4-BE49-F238E27FC236}">
                <a16:creationId xmlns:a16="http://schemas.microsoft.com/office/drawing/2014/main" id="{51651FCD-D22E-D9A0-40C4-93DCA1193873}"/>
              </a:ext>
            </a:extLst>
          </p:cNvPr>
          <p:cNvSpPr>
            <a:spLocks noGrp="1"/>
          </p:cNvSpPr>
          <p:nvPr>
            <p:ph idx="1"/>
          </p:nvPr>
        </p:nvSpPr>
        <p:spPr>
          <a:xfrm>
            <a:off x="394778" y="2794053"/>
            <a:ext cx="4139900" cy="3410712"/>
          </a:xfrm>
        </p:spPr>
        <p:txBody>
          <a:bodyPr anchor="t">
            <a:normAutofit/>
          </a:bodyPr>
          <a:lstStyle/>
          <a:p>
            <a:pPr marL="0" indent="0">
              <a:buNone/>
            </a:pPr>
            <a:r>
              <a:rPr lang="en-US" sz="2200" b="1" dirty="0"/>
              <a:t>Intent:</a:t>
            </a:r>
          </a:p>
          <a:p>
            <a:r>
              <a:rPr lang="en-US" sz="2200" b="1" i="0" dirty="0">
                <a:effectLst/>
                <a:latin typeface="PT Sans" panose="020B0503020203020204" pitchFamily="34" charset="0"/>
              </a:rPr>
              <a:t>Template Method</a:t>
            </a:r>
            <a:r>
              <a:rPr lang="en-US" sz="2200" b="0" i="0" dirty="0">
                <a:effectLst/>
                <a:latin typeface="PT Sans" panose="020B0503020203020204" pitchFamily="34" charset="0"/>
              </a:rPr>
              <a:t> is a behavioral design pattern that defines the skeleton of an algorithm in the superclass but lets subclasses override specific steps of the algorithm without changing its structure.</a:t>
            </a:r>
            <a:endParaRPr lang="en-US" sz="2200" dirty="0"/>
          </a:p>
        </p:txBody>
      </p:sp>
      <p:pic>
        <p:nvPicPr>
          <p:cNvPr id="8" name="Picture 7" descr="A cartoon characters with a list&#10;&#10;Description automatically generated with medium confidence">
            <a:extLst>
              <a:ext uri="{FF2B5EF4-FFF2-40B4-BE49-F238E27FC236}">
                <a16:creationId xmlns:a16="http://schemas.microsoft.com/office/drawing/2014/main" id="{13EF65AC-A00D-FB31-AF89-4DF2C2F4B2B6}"/>
              </a:ext>
            </a:extLst>
          </p:cNvPr>
          <p:cNvPicPr>
            <a:picLocks noChangeAspect="1"/>
          </p:cNvPicPr>
          <p:nvPr/>
        </p:nvPicPr>
        <p:blipFill>
          <a:blip r:embed="rId2"/>
          <a:stretch>
            <a:fillRect/>
          </a:stretch>
        </p:blipFill>
        <p:spPr>
          <a:xfrm>
            <a:off x="4654296" y="1418291"/>
            <a:ext cx="6903720" cy="4021417"/>
          </a:xfrm>
          <a:prstGeom prst="rect">
            <a:avLst/>
          </a:prstGeom>
        </p:spPr>
      </p:pic>
    </p:spTree>
    <p:extLst>
      <p:ext uri="{BB962C8B-B14F-4D97-AF65-F5344CB8AC3E}">
        <p14:creationId xmlns:p14="http://schemas.microsoft.com/office/powerpoint/2010/main" val="399528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49"/>
            <a:ext cx="4103913" cy="5091793"/>
          </a:xfrm>
        </p:spPr>
        <p:txBody>
          <a:bodyPr anchor="t">
            <a:noAutofit/>
          </a:bodyPr>
          <a:lstStyle/>
          <a:p>
            <a:pPr algn="just"/>
            <a:r>
              <a:rPr lang="en-US" sz="2200" b="0" i="0" dirty="0">
                <a:solidFill>
                  <a:srgbClr val="444444"/>
                </a:solidFill>
                <a:effectLst/>
                <a:latin typeface="PT Sans" panose="020B0503020203020204" pitchFamily="34" charset="0"/>
              </a:rPr>
              <a:t>Imagine that you’re creating a </a:t>
            </a:r>
            <a:r>
              <a:rPr lang="en-US" sz="2200" b="1" i="0" dirty="0">
                <a:solidFill>
                  <a:srgbClr val="444444"/>
                </a:solidFill>
                <a:effectLst/>
                <a:latin typeface="PT Sans" panose="020B0503020203020204" pitchFamily="34" charset="0"/>
              </a:rPr>
              <a:t>data mining application </a:t>
            </a:r>
            <a:r>
              <a:rPr lang="en-US" sz="2200" b="0" i="0" dirty="0">
                <a:solidFill>
                  <a:srgbClr val="444444"/>
                </a:solidFill>
                <a:effectLst/>
                <a:latin typeface="PT Sans" panose="020B0503020203020204" pitchFamily="34" charset="0"/>
              </a:rPr>
              <a:t>that analyzes corporate documents. Users feed the app documents in various formats </a:t>
            </a:r>
            <a:r>
              <a:rPr lang="en-US" sz="2200" b="1" i="0" dirty="0">
                <a:solidFill>
                  <a:srgbClr val="444444"/>
                </a:solidFill>
                <a:effectLst/>
                <a:latin typeface="PT Sans" panose="020B0503020203020204" pitchFamily="34" charset="0"/>
              </a:rPr>
              <a:t>(PDF, DOC, CSV), </a:t>
            </a:r>
            <a:r>
              <a:rPr lang="en-US" sz="2200" b="0" i="0" dirty="0">
                <a:solidFill>
                  <a:srgbClr val="444444"/>
                </a:solidFill>
                <a:effectLst/>
                <a:latin typeface="PT Sans" panose="020B0503020203020204" pitchFamily="34" charset="0"/>
              </a:rPr>
              <a:t>and it tries to extract meaningful data from these docs in a uniform format.</a:t>
            </a:r>
          </a:p>
          <a:p>
            <a:pPr algn="just"/>
            <a:r>
              <a:rPr lang="en-US" sz="2200" b="0" i="0" dirty="0">
                <a:solidFill>
                  <a:srgbClr val="444444"/>
                </a:solidFill>
                <a:effectLst/>
                <a:latin typeface="PT Sans" panose="020B0503020203020204" pitchFamily="34" charset="0"/>
              </a:rPr>
              <a:t>The first version of the app could work only with DOC files. In the following version, it was able to support CSV files. A month later, you “taught” it to extract data from PDF files.</a:t>
            </a:r>
            <a:br>
              <a:rPr lang="en-US" sz="2200" dirty="0"/>
            </a:br>
            <a:endParaRPr lang="en-US" sz="2200" dirty="0"/>
          </a:p>
        </p:txBody>
      </p:sp>
      <p:pic>
        <p:nvPicPr>
          <p:cNvPr id="5" name="Picture 4">
            <a:extLst>
              <a:ext uri="{FF2B5EF4-FFF2-40B4-BE49-F238E27FC236}">
                <a16:creationId xmlns:a16="http://schemas.microsoft.com/office/drawing/2014/main" id="{C21A02B5-EDA1-0E44-E982-DF8BDEBAA777}"/>
              </a:ext>
            </a:extLst>
          </p:cNvPr>
          <p:cNvPicPr>
            <a:picLocks noChangeAspect="1"/>
          </p:cNvPicPr>
          <p:nvPr/>
        </p:nvPicPr>
        <p:blipFill>
          <a:blip r:embed="rId2"/>
          <a:stretch>
            <a:fillRect/>
          </a:stretch>
        </p:blipFill>
        <p:spPr>
          <a:xfrm>
            <a:off x="4546729" y="570919"/>
            <a:ext cx="7293308" cy="5913267"/>
          </a:xfrm>
          <a:prstGeom prst="rect">
            <a:avLst/>
          </a:prstGeom>
        </p:spPr>
      </p:pic>
    </p:spTree>
    <p:extLst>
      <p:ext uri="{BB962C8B-B14F-4D97-AF65-F5344CB8AC3E}">
        <p14:creationId xmlns:p14="http://schemas.microsoft.com/office/powerpoint/2010/main" val="216485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62307" y="255814"/>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886023"/>
            <a:ext cx="4455366" cy="5766703"/>
          </a:xfrm>
        </p:spPr>
        <p:txBody>
          <a:bodyPr anchor="t">
            <a:noAutofit/>
          </a:bodyPr>
          <a:lstStyle/>
          <a:p>
            <a:pPr algn="just"/>
            <a:r>
              <a:rPr lang="en-US" sz="1800" b="0" i="0" dirty="0">
                <a:solidFill>
                  <a:srgbClr val="444444"/>
                </a:solidFill>
                <a:effectLst/>
                <a:latin typeface="PT Sans" panose="020B0503020203020204" pitchFamily="34" charset="0"/>
              </a:rPr>
              <a:t>At some point, you noticed that all three classes have a lot of similar code. </a:t>
            </a:r>
          </a:p>
          <a:p>
            <a:pPr algn="just"/>
            <a:r>
              <a:rPr lang="en-US" sz="1800" b="0" i="0" dirty="0">
                <a:solidFill>
                  <a:srgbClr val="444444"/>
                </a:solidFill>
                <a:effectLst/>
                <a:latin typeface="PT Sans" panose="020B0503020203020204" pitchFamily="34" charset="0"/>
              </a:rPr>
              <a:t>While the code for dealing with various </a:t>
            </a:r>
            <a:r>
              <a:rPr lang="en-US" sz="1800" b="1" i="0" dirty="0">
                <a:solidFill>
                  <a:srgbClr val="444444"/>
                </a:solidFill>
                <a:effectLst/>
                <a:latin typeface="PT Sans" panose="020B0503020203020204" pitchFamily="34" charset="0"/>
              </a:rPr>
              <a:t>data formats </a:t>
            </a:r>
            <a:r>
              <a:rPr lang="en-US" sz="1800" b="0" i="0" dirty="0">
                <a:solidFill>
                  <a:srgbClr val="444444"/>
                </a:solidFill>
                <a:effectLst/>
                <a:latin typeface="PT Sans" panose="020B0503020203020204" pitchFamily="34" charset="0"/>
              </a:rPr>
              <a:t>was entirely different in all classes, the code for </a:t>
            </a:r>
            <a:r>
              <a:rPr lang="en-US" sz="1800" b="1" i="0" dirty="0">
                <a:solidFill>
                  <a:srgbClr val="444444"/>
                </a:solidFill>
                <a:effectLst/>
                <a:latin typeface="PT Sans" panose="020B0503020203020204" pitchFamily="34" charset="0"/>
              </a:rPr>
              <a:t>data processing </a:t>
            </a:r>
            <a:r>
              <a:rPr lang="en-US" sz="1800" b="0" i="0" dirty="0">
                <a:solidFill>
                  <a:srgbClr val="444444"/>
                </a:solidFill>
                <a:effectLst/>
                <a:latin typeface="PT Sans" panose="020B0503020203020204" pitchFamily="34" charset="0"/>
              </a:rPr>
              <a:t>and </a:t>
            </a:r>
            <a:r>
              <a:rPr lang="en-US" sz="1800" b="1" i="0" dirty="0">
                <a:solidFill>
                  <a:srgbClr val="444444"/>
                </a:solidFill>
                <a:effectLst/>
                <a:latin typeface="PT Sans" panose="020B0503020203020204" pitchFamily="34" charset="0"/>
              </a:rPr>
              <a:t>analysis</a:t>
            </a:r>
            <a:r>
              <a:rPr lang="en-US" sz="1800" b="0" i="0" dirty="0">
                <a:solidFill>
                  <a:srgbClr val="444444"/>
                </a:solidFill>
                <a:effectLst/>
                <a:latin typeface="PT Sans" panose="020B0503020203020204" pitchFamily="34" charset="0"/>
              </a:rPr>
              <a:t> is almost identical. </a:t>
            </a:r>
          </a:p>
          <a:p>
            <a:pPr algn="just"/>
            <a:r>
              <a:rPr lang="en-US" sz="1800" b="0" i="0" dirty="0">
                <a:solidFill>
                  <a:srgbClr val="444444"/>
                </a:solidFill>
                <a:effectLst/>
                <a:latin typeface="PT Sans" panose="020B0503020203020204" pitchFamily="34" charset="0"/>
              </a:rPr>
              <a:t>Wouldn’t it be great to get rid of the code </a:t>
            </a:r>
            <a:r>
              <a:rPr lang="en-US" sz="1800" b="1" i="0" dirty="0">
                <a:solidFill>
                  <a:srgbClr val="444444"/>
                </a:solidFill>
                <a:effectLst/>
                <a:latin typeface="PT Sans" panose="020B0503020203020204" pitchFamily="34" charset="0"/>
              </a:rPr>
              <a:t>duplication</a:t>
            </a:r>
            <a:r>
              <a:rPr lang="en-US" sz="1800" b="0" i="0" dirty="0">
                <a:solidFill>
                  <a:srgbClr val="444444"/>
                </a:solidFill>
                <a:effectLst/>
                <a:latin typeface="PT Sans" panose="020B0503020203020204" pitchFamily="34" charset="0"/>
              </a:rPr>
              <a:t>, leaving the algorithm structure intact?</a:t>
            </a:r>
          </a:p>
          <a:p>
            <a:pPr algn="just"/>
            <a:r>
              <a:rPr lang="en-US" sz="1800" b="0" i="0" dirty="0">
                <a:solidFill>
                  <a:srgbClr val="444444"/>
                </a:solidFill>
                <a:effectLst/>
                <a:latin typeface="PT Sans" panose="020B0503020203020204" pitchFamily="34" charset="0"/>
              </a:rPr>
              <a:t>There was another problem related to client code that used these classes. It had lots of </a:t>
            </a:r>
            <a:r>
              <a:rPr lang="en-US" sz="1800" b="1" i="0" dirty="0">
                <a:solidFill>
                  <a:srgbClr val="444444"/>
                </a:solidFill>
                <a:effectLst/>
                <a:latin typeface="PT Sans" panose="020B0503020203020204" pitchFamily="34" charset="0"/>
              </a:rPr>
              <a:t>conditionals</a:t>
            </a:r>
            <a:r>
              <a:rPr lang="en-US" sz="1800" b="0" i="0" dirty="0">
                <a:solidFill>
                  <a:srgbClr val="444444"/>
                </a:solidFill>
                <a:effectLst/>
                <a:latin typeface="PT Sans" panose="020B0503020203020204" pitchFamily="34" charset="0"/>
              </a:rPr>
              <a:t> that picked a proper course of action depending on the class of the processing object.</a:t>
            </a:r>
          </a:p>
          <a:p>
            <a:pPr algn="just"/>
            <a:r>
              <a:rPr lang="en-US" sz="1800" b="0" i="0" dirty="0">
                <a:solidFill>
                  <a:srgbClr val="444444"/>
                </a:solidFill>
                <a:effectLst/>
                <a:latin typeface="PT Sans" panose="020B0503020203020204" pitchFamily="34" charset="0"/>
              </a:rPr>
              <a:t>If all three processing classes had a </a:t>
            </a:r>
            <a:r>
              <a:rPr lang="en-US" sz="1800" b="1" i="0" dirty="0">
                <a:solidFill>
                  <a:srgbClr val="444444"/>
                </a:solidFill>
                <a:effectLst/>
                <a:latin typeface="PT Sans" panose="020B0503020203020204" pitchFamily="34" charset="0"/>
              </a:rPr>
              <a:t>common interface </a:t>
            </a:r>
            <a:r>
              <a:rPr lang="en-US" sz="1800" b="0" i="0" dirty="0">
                <a:solidFill>
                  <a:srgbClr val="444444"/>
                </a:solidFill>
                <a:effectLst/>
                <a:latin typeface="PT Sans" panose="020B0503020203020204" pitchFamily="34" charset="0"/>
              </a:rPr>
              <a:t>or a base class, you’d be able to eliminate the conditionals in client code and use </a:t>
            </a:r>
            <a:r>
              <a:rPr lang="en-US" sz="1800" b="1" i="0" dirty="0">
                <a:solidFill>
                  <a:srgbClr val="444444"/>
                </a:solidFill>
                <a:effectLst/>
                <a:latin typeface="PT Sans" panose="020B0503020203020204" pitchFamily="34" charset="0"/>
              </a:rPr>
              <a:t>polymorphism</a:t>
            </a:r>
            <a:r>
              <a:rPr lang="en-US" sz="1800" b="0" i="0" dirty="0">
                <a:solidFill>
                  <a:srgbClr val="444444"/>
                </a:solidFill>
                <a:effectLst/>
                <a:latin typeface="PT Sans" panose="020B0503020203020204" pitchFamily="34" charset="0"/>
              </a:rPr>
              <a:t> when calling methods on a processing object.</a:t>
            </a:r>
          </a:p>
        </p:txBody>
      </p:sp>
      <p:pic>
        <p:nvPicPr>
          <p:cNvPr id="5" name="Picture 4">
            <a:extLst>
              <a:ext uri="{FF2B5EF4-FFF2-40B4-BE49-F238E27FC236}">
                <a16:creationId xmlns:a16="http://schemas.microsoft.com/office/drawing/2014/main" id="{C21A02B5-EDA1-0E44-E982-DF8BDEBAA777}"/>
              </a:ext>
            </a:extLst>
          </p:cNvPr>
          <p:cNvPicPr>
            <a:picLocks noChangeAspect="1"/>
          </p:cNvPicPr>
          <p:nvPr/>
        </p:nvPicPr>
        <p:blipFill>
          <a:blip r:embed="rId2"/>
          <a:stretch>
            <a:fillRect/>
          </a:stretch>
        </p:blipFill>
        <p:spPr>
          <a:xfrm>
            <a:off x="4683967" y="570919"/>
            <a:ext cx="7156070" cy="5913267"/>
          </a:xfrm>
          <a:prstGeom prst="rect">
            <a:avLst/>
          </a:prstGeom>
        </p:spPr>
      </p:pic>
    </p:spTree>
    <p:extLst>
      <p:ext uri="{BB962C8B-B14F-4D97-AF65-F5344CB8AC3E}">
        <p14:creationId xmlns:p14="http://schemas.microsoft.com/office/powerpoint/2010/main" val="331739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7D4C-4D93-8102-9B58-C36652A968B9}"/>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F8B2A8F-77C0-7C12-9DB8-860029758C3A}"/>
              </a:ext>
            </a:extLst>
          </p:cNvPr>
          <p:cNvSpPr>
            <a:spLocks noGrp="1"/>
          </p:cNvSpPr>
          <p:nvPr>
            <p:ph idx="1"/>
          </p:nvPr>
        </p:nvSpPr>
        <p:spPr/>
        <p:txBody>
          <a:bodyPr/>
          <a:lstStyle/>
          <a:p>
            <a:pPr algn="just"/>
            <a:r>
              <a:rPr lang="en-US" dirty="0"/>
              <a:t>The Template Method pattern suggests that you </a:t>
            </a:r>
            <a:r>
              <a:rPr lang="en-US" b="1" dirty="0"/>
              <a:t>break down an algorithm </a:t>
            </a:r>
            <a:r>
              <a:rPr lang="en-US" dirty="0"/>
              <a:t>into a series of steps, turn these steps into </a:t>
            </a:r>
            <a:r>
              <a:rPr lang="en-US" b="1" dirty="0"/>
              <a:t>methods</a:t>
            </a:r>
            <a:r>
              <a:rPr lang="en-US" dirty="0"/>
              <a:t>, and put a series of </a:t>
            </a:r>
            <a:r>
              <a:rPr lang="en-US" b="1" dirty="0"/>
              <a:t>calls</a:t>
            </a:r>
            <a:r>
              <a:rPr lang="en-US" dirty="0"/>
              <a:t> to these methods inside a single template method. </a:t>
            </a:r>
          </a:p>
          <a:p>
            <a:pPr algn="just"/>
            <a:r>
              <a:rPr lang="en-US" dirty="0"/>
              <a:t>The steps may either be </a:t>
            </a:r>
            <a:r>
              <a:rPr lang="en-US" b="1" dirty="0"/>
              <a:t>abstract</a:t>
            </a:r>
            <a:r>
              <a:rPr lang="en-US" dirty="0"/>
              <a:t> or have some </a:t>
            </a:r>
            <a:r>
              <a:rPr lang="en-US" b="1" dirty="0"/>
              <a:t>default implementation</a:t>
            </a:r>
            <a:r>
              <a:rPr lang="en-US" dirty="0"/>
              <a:t>. </a:t>
            </a:r>
          </a:p>
          <a:p>
            <a:pPr algn="just"/>
            <a:r>
              <a:rPr lang="en-US" dirty="0"/>
              <a:t>To use the algorithm, the client is supposed to provide its own subclass, implement all abstract steps, and override some of the optional ones if needed (but not the template method itself).</a:t>
            </a:r>
          </a:p>
        </p:txBody>
      </p:sp>
    </p:spTree>
    <p:extLst>
      <p:ext uri="{BB962C8B-B14F-4D97-AF65-F5344CB8AC3E}">
        <p14:creationId xmlns:p14="http://schemas.microsoft.com/office/powerpoint/2010/main" val="79124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947991" y="1240972"/>
            <a:ext cx="3064173" cy="1115883"/>
          </a:xfrm>
        </p:spPr>
        <p:txBody>
          <a:bodyPr anchor="b">
            <a:normAutofit/>
          </a:bodyPr>
          <a:lstStyle/>
          <a:p>
            <a:r>
              <a:rPr lang="en-US" sz="40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313198" y="2648964"/>
            <a:ext cx="4911634" cy="3320668"/>
          </a:xfrm>
        </p:spPr>
        <p:txBody>
          <a:bodyPr>
            <a:normAutofit/>
          </a:bodyPr>
          <a:lstStyle/>
          <a:p>
            <a:pPr algn="just"/>
            <a:r>
              <a:rPr lang="en-US" sz="2600" b="0" i="0" dirty="0">
                <a:effectLst/>
                <a:latin typeface="PT Sans" panose="020B0503020203020204" pitchFamily="34" charset="0"/>
              </a:rPr>
              <a:t>We can create a base class for all three parsing algorithms. </a:t>
            </a:r>
          </a:p>
          <a:p>
            <a:pPr algn="just"/>
            <a:r>
              <a:rPr lang="en-US" sz="2600" b="0" i="0" dirty="0">
                <a:effectLst/>
                <a:latin typeface="PT Sans" panose="020B0503020203020204" pitchFamily="34" charset="0"/>
              </a:rPr>
              <a:t>This class defines a template method consisting of a series of calls to various document-processing steps.</a:t>
            </a:r>
            <a:endParaRPr lang="en-US" sz="2600" dirty="0"/>
          </a:p>
        </p:txBody>
      </p:sp>
      <p:pic>
        <p:nvPicPr>
          <p:cNvPr id="9" name="Picture 8">
            <a:extLst>
              <a:ext uri="{FF2B5EF4-FFF2-40B4-BE49-F238E27FC236}">
                <a16:creationId xmlns:a16="http://schemas.microsoft.com/office/drawing/2014/main" id="{DAEEF82D-40F8-E9F0-88E5-2811ECAAAAB5}"/>
              </a:ext>
            </a:extLst>
          </p:cNvPr>
          <p:cNvPicPr>
            <a:picLocks noChangeAspect="1"/>
          </p:cNvPicPr>
          <p:nvPr/>
        </p:nvPicPr>
        <p:blipFill>
          <a:blip r:embed="rId2"/>
          <a:stretch>
            <a:fillRect/>
          </a:stretch>
        </p:blipFill>
        <p:spPr>
          <a:xfrm>
            <a:off x="5449078" y="664433"/>
            <a:ext cx="6429724" cy="5814734"/>
          </a:xfrm>
          <a:prstGeom prst="rect">
            <a:avLst/>
          </a:prstGeom>
        </p:spPr>
      </p:pic>
    </p:spTree>
    <p:extLst>
      <p:ext uri="{BB962C8B-B14F-4D97-AF65-F5344CB8AC3E}">
        <p14:creationId xmlns:p14="http://schemas.microsoft.com/office/powerpoint/2010/main" val="9597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211016"/>
            <a:ext cx="3455821" cy="572756"/>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301451" y="703385"/>
            <a:ext cx="4562859" cy="5943599"/>
          </a:xfrm>
        </p:spPr>
        <p:txBody>
          <a:bodyPr anchor="t">
            <a:noAutofit/>
          </a:bodyPr>
          <a:lstStyle/>
          <a:p>
            <a:pPr algn="just"/>
            <a:r>
              <a:rPr lang="en-US" sz="2000" b="0" i="0" dirty="0">
                <a:effectLst/>
                <a:latin typeface="PT Sans" panose="020B0503020203020204" pitchFamily="34" charset="0"/>
              </a:rPr>
              <a:t>At first, we can declare all steps </a:t>
            </a:r>
            <a:r>
              <a:rPr lang="en-US" sz="2000" b="1" i="0" dirty="0">
                <a:effectLst/>
                <a:latin typeface="PT Sans" panose="020B0503020203020204" pitchFamily="34" charset="0"/>
              </a:rPr>
              <a:t>abstract</a:t>
            </a:r>
            <a:r>
              <a:rPr lang="en-US" sz="2000" b="0" i="0" dirty="0">
                <a:effectLst/>
                <a:latin typeface="PT Sans" panose="020B0503020203020204" pitchFamily="34" charset="0"/>
              </a:rPr>
              <a:t>, forcing the subclasses to provide their own implementations for these methods. </a:t>
            </a:r>
          </a:p>
          <a:p>
            <a:pPr algn="just"/>
            <a:r>
              <a:rPr lang="en-US" sz="2000" b="0" i="0" dirty="0">
                <a:effectLst/>
                <a:latin typeface="PT Sans" panose="020B0503020203020204" pitchFamily="34" charset="0"/>
              </a:rPr>
              <a:t>In our case, subclasses already have all necessary implementations, so the only thing we might need to do is adjust signatures of the methods to match the methods of the superclass.</a:t>
            </a:r>
          </a:p>
          <a:p>
            <a:pPr algn="just"/>
            <a:r>
              <a:rPr lang="en-US" sz="2000" b="0" i="0" dirty="0">
                <a:effectLst/>
                <a:latin typeface="PT Sans" panose="020B0503020203020204" pitchFamily="34" charset="0"/>
              </a:rPr>
              <a:t>Now, let’s see what we can do to get rid of the duplicate code. It looks like the code for opening/closing files and extracting/parsing data is different for various data formats, so there’s no point in touching those methods. </a:t>
            </a:r>
          </a:p>
          <a:p>
            <a:pPr algn="just"/>
            <a:r>
              <a:rPr lang="en-US" sz="2000" b="0" i="0" dirty="0">
                <a:effectLst/>
                <a:latin typeface="PT Sans" panose="020B0503020203020204" pitchFamily="34" charset="0"/>
              </a:rPr>
              <a:t>Implementation of other steps, such as analyzing the raw data and composing reports, is very similar, so it can be pulled up into the base class, where subclasses can share that code.</a:t>
            </a:r>
            <a:endParaRPr lang="en-US" sz="2000" dirty="0"/>
          </a:p>
        </p:txBody>
      </p:sp>
      <p:pic>
        <p:nvPicPr>
          <p:cNvPr id="9" name="Picture 8" descr="A diagram of a data mining process&#10;&#10;Description automatically generated">
            <a:extLst>
              <a:ext uri="{FF2B5EF4-FFF2-40B4-BE49-F238E27FC236}">
                <a16:creationId xmlns:a16="http://schemas.microsoft.com/office/drawing/2014/main" id="{DAEEF82D-40F8-E9F0-88E5-2811ECAAAAB5}"/>
              </a:ext>
            </a:extLst>
          </p:cNvPr>
          <p:cNvPicPr>
            <a:picLocks noChangeAspect="1"/>
          </p:cNvPicPr>
          <p:nvPr/>
        </p:nvPicPr>
        <p:blipFill>
          <a:blip r:embed="rId2"/>
          <a:stretch>
            <a:fillRect/>
          </a:stretch>
        </p:blipFill>
        <p:spPr>
          <a:xfrm>
            <a:off x="4938463" y="730127"/>
            <a:ext cx="7010060" cy="5397745"/>
          </a:xfrm>
          <a:prstGeom prst="rect">
            <a:avLst/>
          </a:prstGeom>
        </p:spPr>
      </p:pic>
    </p:spTree>
    <p:extLst>
      <p:ext uri="{BB962C8B-B14F-4D97-AF65-F5344CB8AC3E}">
        <p14:creationId xmlns:p14="http://schemas.microsoft.com/office/powerpoint/2010/main" val="235975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1403</Words>
  <Application>Microsoft Office PowerPoint</Application>
  <PresentationFormat>Widescreen</PresentationFormat>
  <Paragraphs>176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vt:lpstr>
      <vt:lpstr>PT Sans</vt:lpstr>
      <vt:lpstr>Office Theme</vt:lpstr>
      <vt:lpstr>Behavioral Design Pattern</vt:lpstr>
      <vt:lpstr>Behavioral Design Pattern</vt:lpstr>
      <vt:lpstr>Template Method Pattern</vt:lpstr>
      <vt:lpstr>Template Method Pattern</vt:lpstr>
      <vt:lpstr>Problem</vt:lpstr>
      <vt:lpstr>Problem</vt:lpstr>
      <vt:lpstr>Solution</vt:lpstr>
      <vt:lpstr>Solution</vt:lpstr>
      <vt:lpstr>Solution</vt:lpstr>
      <vt:lpstr>Solution</vt:lpstr>
      <vt:lpstr>Structure</vt:lpstr>
      <vt:lpstr>Structure</vt:lpstr>
      <vt:lpstr>Example</vt:lpstr>
      <vt:lpstr>Example</vt:lpstr>
      <vt:lpstr>Another Example</vt:lpstr>
      <vt:lpstr>Another Example</vt:lpstr>
      <vt:lpstr>Another 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Design Pattern</dc:title>
  <dc:creator>Mehroze Khan</dc:creator>
  <cp:lastModifiedBy>Mehroze Khan</cp:lastModifiedBy>
  <cp:revision>18</cp:revision>
  <dcterms:created xsi:type="dcterms:W3CDTF">2023-11-28T07:22:10Z</dcterms:created>
  <dcterms:modified xsi:type="dcterms:W3CDTF">2024-11-20T10:50:55Z</dcterms:modified>
</cp:coreProperties>
</file>