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95" r:id="rId3"/>
    <p:sldId id="314" r:id="rId4"/>
    <p:sldId id="315" r:id="rId5"/>
    <p:sldId id="316" r:id="rId6"/>
    <p:sldId id="317" r:id="rId7"/>
    <p:sldId id="318" r:id="rId8"/>
    <p:sldId id="319" r:id="rId9"/>
    <p:sldId id="306" r:id="rId10"/>
    <p:sldId id="320" r:id="rId11"/>
    <p:sldId id="321" r:id="rId12"/>
    <p:sldId id="322" r:id="rId13"/>
    <p:sldId id="324" r:id="rId14"/>
    <p:sldId id="325" r:id="rId15"/>
    <p:sldId id="32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53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4557-F0DC-4E90-8A37-F70AEA8D6D03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5E845-A487-483D-A6D1-BDB98E28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1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Output:</a:t>
            </a:r>
            <a:br>
              <a:rPr lang="en-US" dirty="0"/>
            </a:br>
            <a:r>
              <a:rPr lang="en-US" dirty="0"/>
              <a:t>Editing the draft document.</a:t>
            </a:r>
          </a:p>
          <a:p>
            <a:r>
              <a:rPr lang="en-US" dirty="0"/>
              <a:t>Document is now under moderation.</a:t>
            </a:r>
          </a:p>
          <a:p>
            <a:r>
              <a:rPr lang="en-US" dirty="0"/>
              <a:t>Cannot edit the document. It's under moderation.</a:t>
            </a:r>
          </a:p>
          <a:p>
            <a:r>
              <a:rPr lang="en-US" dirty="0"/>
              <a:t>Document is now published.</a:t>
            </a:r>
          </a:p>
          <a:p>
            <a:r>
              <a:rPr lang="en-US" dirty="0"/>
              <a:t>Document is already published. No action taken.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5E845-A487-483D-A6D1-BDB98E285C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3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D074-1716-D892-AD3E-52530B748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00897-8C27-5411-9229-5FD7F989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9323-B95A-BB5C-4BCF-9737FF61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7CC-E2EF-4CB6-974F-4D35991827A6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2595-4BD7-B04D-7D67-1484CB77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3A1DB-0BF4-3DAD-B619-B0071EBF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476A-7C8B-4D71-A4A6-81A2BD09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1FBF-1C15-6749-5C5B-235D9123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B0460-C2FD-3381-F7C7-98E641760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DEA7-21C8-EC80-6372-AB187C9F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7CC-E2EF-4CB6-974F-4D35991827A6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447F-0EAE-5152-548E-20707ADB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0E50-7501-58D4-FFB4-A58A0A63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476A-7C8B-4D71-A4A6-81A2BD09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262CE-4551-A4DF-BAA7-55CEE0DB4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11674-E174-C0C6-808D-B9B7A5DB2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5B10-9E4A-D1C1-4470-B935F5A6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7CC-E2EF-4CB6-974F-4D35991827A6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26F5-49EF-88B4-D603-F3687C49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E08DE-6F97-83BA-D963-2317F686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476A-7C8B-4D71-A4A6-81A2BD09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1CD1-A6C1-AE99-D9E9-0372AFB6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0789-B1D8-02B3-9F5C-ACB409E2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7CC7-28F8-E6BC-0AA0-2A836D58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7CC-E2EF-4CB6-974F-4D35991827A6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074A-4C21-0631-BEE7-210E6275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505C-BE31-B217-5B23-B07AAC2F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476A-7C8B-4D71-A4A6-81A2BD09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8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ED5B-6FE3-7090-CB66-4B79DA4D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4C20-95D6-CE5D-C2F4-5C125DBC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7255-979A-2721-D50B-7A898918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7CC-E2EF-4CB6-974F-4D35991827A6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D7B2B-A9BC-EE72-48B4-D907B81F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EAC37-70A5-31AC-B140-6F3ACE90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476A-7C8B-4D71-A4A6-81A2BD09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357B-E49C-4A7F-703C-8E09074C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7201-2207-4EC4-5650-7E90A8B19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D1CB3-47DC-6695-FD2F-F574C37C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DCCD3-529E-BC01-AC47-D9370126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7CC-E2EF-4CB6-974F-4D35991827A6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9FE44-1CBF-383F-F53D-6E48C834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3E822-C4C7-0A0C-DC9F-4680FADC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476A-7C8B-4D71-A4A6-81A2BD09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B277-A4BB-AD70-2A82-5148EAEF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742C1-52A5-7E67-B37C-9285EA73E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064D4-5879-D053-406B-2A9DD5524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32013-E861-C024-D76F-3AF65DAA0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05B50-93E3-E85C-D77A-30BC18AC2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B9190-6143-034B-B476-9C8E66F7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7CC-E2EF-4CB6-974F-4D35991827A6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80481-267D-2B9C-8488-B53CF375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98C98-416D-B9B9-6250-6765F7D4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476A-7C8B-4D71-A4A6-81A2BD09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D5D9-6599-D9BE-EB4C-4E11FA84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48354-8C83-C86E-1194-D01FB5D3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7CC-E2EF-4CB6-974F-4D35991827A6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4C137-27E1-FFB2-590A-7D269EFE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49DD4-7005-FF4B-BF96-D670E0EB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476A-7C8B-4D71-A4A6-81A2BD09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9ABA7-9233-7A86-D6BC-5DE0401F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7CC-E2EF-4CB6-974F-4D35991827A6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47213-7E78-78CC-35F7-7C737AE5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697ED-F2A7-36EE-B4B6-9B5356C1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476A-7C8B-4D71-A4A6-81A2BD09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7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EE10-D800-CA2F-3699-ADDB380C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B880F-4E02-816F-39A5-524A459C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EDAB0-458C-5585-C8AD-2EFECEAD4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4B95-0947-76C8-A626-1A091150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7CC-E2EF-4CB6-974F-4D35991827A6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F3A0-FB8F-4B65-889F-340F8035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27E0-18DE-FECF-DD57-7621AA65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476A-7C8B-4D71-A4A6-81A2BD09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7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49EA-E499-4C4C-2811-299EE5ED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5D3A8-5439-898A-4B24-63F129279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67115-7844-D888-95D2-CBE676CB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B6667-118B-229C-539F-527B0F15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87CC-E2EF-4CB6-974F-4D35991827A6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6A78E-B95D-98BE-24DD-C47ACA1C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1A95F-166C-6053-5017-B536E7A4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476A-7C8B-4D71-A4A6-81A2BD09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6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74439-3830-5A41-FDB6-4F146D13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39D62-349D-AC1E-62DE-E53D6BA4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F3312-D4F4-4ED7-59FF-64F134067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587CC-E2EF-4CB6-974F-4D35991827A6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BE99-7E07-33B0-62C7-06C931FA7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40005-EF8F-C16B-EF1B-532916420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E476A-7C8B-4D71-A4A6-81A2BD09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4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6E00-71F3-B09B-8A0D-CE0E103FF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6019A-1F8B-E6BD-66DC-D68E5AF52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337754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B43F4-E2F2-B9FA-4B58-61A03038E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F99D-684E-1B2A-F42C-4B917AB2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00"/>
            <a:ext cx="10515600" cy="690466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D3E63-BFB6-4DB5-0DEA-916C2473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705678"/>
            <a:ext cx="10440857" cy="609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6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1538-B126-35C4-437E-EF8F7110E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2D6-96C8-4FE9-032F-8223E221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00"/>
            <a:ext cx="10515600" cy="690466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44DEF-CC08-F3C6-8EB2-B7CC6387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636104"/>
            <a:ext cx="10459910" cy="61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2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C1196-1842-616F-8DB5-E29DB301C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F9FD-F2AA-7762-0C89-9F9F8987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00"/>
            <a:ext cx="10515600" cy="690466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731FF-EE09-4C47-2004-A3850A72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742382"/>
            <a:ext cx="10317015" cy="60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9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0FEDD-3466-9920-8CC3-E3746A4F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4274-048C-F455-961C-AD1476E8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1FA8C-54CF-2602-EAEF-6AB2E170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48" y="681037"/>
            <a:ext cx="8264903" cy="60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3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1CC1-2EA2-085C-6158-BFE238A24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5C27-CAD2-9CB4-EC8E-DAA27957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F91F2-B645-3769-0C66-0C36D4624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06" y="1294416"/>
            <a:ext cx="8602787" cy="44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4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C8251-8F00-252B-A496-6015E5351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B65A-51BD-462F-1660-40AA7380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523DC-9364-5F2A-D3DE-3659FB764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2" y="597978"/>
            <a:ext cx="5402621" cy="2705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66E04-0874-5A2D-B09B-CAC5C5095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798" y="597978"/>
            <a:ext cx="6111770" cy="2705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0D5DB-7761-9AB1-8024-B8D1FC039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32" y="3642854"/>
            <a:ext cx="7269754" cy="2705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49446-6CCA-4E42-3C94-470221C29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9474" y="3554363"/>
            <a:ext cx="3927893" cy="31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0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10E3-727A-EB2C-CB89-D109F061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7E6C-5219-6B5B-04E8-095200B7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Design Patterns: Elements of Reusable Object-Oriented Software, Erich Gamma, Richard Helm, Ralph Johnson, and John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Vlissides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Pearson, 1995.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Helping Links: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https://refactoring.guru/design-patterns/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9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5609-06E1-19AA-443B-BA5F531F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0" y="699403"/>
            <a:ext cx="3455821" cy="1050087"/>
          </a:xfrm>
        </p:spPr>
        <p:txBody>
          <a:bodyPr anchor="b">
            <a:normAutofit/>
          </a:bodyPr>
          <a:lstStyle/>
          <a:p>
            <a:r>
              <a:rPr lang="en-US" sz="3200" dirty="0"/>
              <a:t>Behavioral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640E-8FAF-87FC-ACC7-4D1EFED8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93" y="2164702"/>
            <a:ext cx="4441371" cy="4404048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PT Sans" panose="020B0503020203020204" pitchFamily="34" charset="0"/>
              </a:rPr>
              <a:t>Behavioral design patterns are concerned with algorithms and the </a:t>
            </a:r>
            <a:r>
              <a:rPr lang="en-US" sz="2200" b="1" dirty="0">
                <a:latin typeface="PT Sans" panose="020B0503020203020204" pitchFamily="34" charset="0"/>
              </a:rPr>
              <a:t>assignment of responsibilities </a:t>
            </a:r>
            <a:r>
              <a:rPr lang="en-US" sz="2200" dirty="0">
                <a:latin typeface="PT Sans" panose="020B0503020203020204" pitchFamily="34" charset="0"/>
              </a:rPr>
              <a:t>between objects.</a:t>
            </a:r>
          </a:p>
          <a:p>
            <a:pPr algn="l"/>
            <a:r>
              <a:rPr lang="en-US" sz="2200" dirty="0">
                <a:latin typeface="PT Sans" panose="020B0503020203020204" pitchFamily="34" charset="0"/>
              </a:rPr>
              <a:t>Behavioral patterns describe not just patterns of objects or classes but also the </a:t>
            </a:r>
            <a:r>
              <a:rPr lang="en-US" sz="2200" b="1" dirty="0">
                <a:latin typeface="PT Sans" panose="020B0503020203020204" pitchFamily="34" charset="0"/>
              </a:rPr>
              <a:t>patterns of communication </a:t>
            </a:r>
            <a:r>
              <a:rPr lang="en-US" sz="2200" dirty="0">
                <a:latin typeface="PT Sans" panose="020B0503020203020204" pitchFamily="34" charset="0"/>
              </a:rPr>
              <a:t>between them.</a:t>
            </a:r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BFE34A82-34D9-CC47-6303-55B75D24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876" y="1511560"/>
            <a:ext cx="7378443" cy="383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3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ADE8-C411-4C79-5F68-6253BA35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683"/>
            <a:ext cx="10515600" cy="1020634"/>
          </a:xfrm>
        </p:spPr>
        <p:txBody>
          <a:bodyPr/>
          <a:lstStyle/>
          <a:p>
            <a:pPr algn="ctr"/>
            <a:r>
              <a:rPr lang="en-US" dirty="0"/>
              <a:t>State Pattern</a:t>
            </a:r>
          </a:p>
        </p:txBody>
      </p:sp>
    </p:spTree>
    <p:extLst>
      <p:ext uri="{BB962C8B-B14F-4D97-AF65-F5344CB8AC3E}">
        <p14:creationId xmlns:p14="http://schemas.microsoft.com/office/powerpoint/2010/main" val="200057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93F28-FA7C-5B69-1B23-E51006C3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State Pattern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1FCD-D22E-D9A0-40C4-93DCA119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Intent:</a:t>
            </a:r>
          </a:p>
          <a:p>
            <a:r>
              <a:rPr lang="en-US" sz="2200" b="1" i="0" dirty="0">
                <a:effectLst/>
                <a:latin typeface="PT Sans" panose="020B0503020203020204" pitchFamily="34" charset="0"/>
              </a:rPr>
              <a:t>State</a:t>
            </a:r>
            <a:r>
              <a:rPr lang="en-US" sz="2200" i="0" dirty="0">
                <a:effectLst/>
                <a:latin typeface="PT Sans" panose="020B0503020203020204" pitchFamily="34" charset="0"/>
              </a:rPr>
              <a:t> is a behavioral design pattern that lets an object alter its behavior when its internal state changes. It appears as if the object changed its class.</a:t>
            </a:r>
            <a:endParaRPr lang="en-US" sz="2200" dirty="0"/>
          </a:p>
        </p:txBody>
      </p:sp>
      <p:pic>
        <p:nvPicPr>
          <p:cNvPr id="5" name="Picture 4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F3F0DD1B-F5A1-0E21-EF76-0E2FE087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45699"/>
            <a:ext cx="6903720" cy="436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8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136AF-F3CE-5C4F-81E1-3A7E3080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Problem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9537-5A05-91A3-C029-CC09605E3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State pattern is closely related to the concept of a </a:t>
            </a:r>
            <a:r>
              <a:rPr lang="en-US" sz="2200" b="1" dirty="0"/>
              <a:t>Finite-State Machine.</a:t>
            </a:r>
          </a:p>
          <a:p>
            <a:r>
              <a:rPr lang="en-US" sz="2200" dirty="0"/>
              <a:t>At any given moment, there’s a </a:t>
            </a:r>
            <a:r>
              <a:rPr lang="en-US" sz="2200" b="1" dirty="0"/>
              <a:t>finite number of states </a:t>
            </a:r>
            <a:r>
              <a:rPr lang="en-US" sz="2200" dirty="0"/>
              <a:t>which a program can be in. </a:t>
            </a:r>
          </a:p>
          <a:p>
            <a:r>
              <a:rPr lang="en-US" sz="2200" dirty="0"/>
              <a:t>Within any unique state, the program </a:t>
            </a:r>
            <a:r>
              <a:rPr lang="en-US" sz="2200" b="1" dirty="0"/>
              <a:t>behaves differently</a:t>
            </a:r>
            <a:r>
              <a:rPr lang="en-US" sz="2200" dirty="0"/>
              <a:t>, and the program can be </a:t>
            </a:r>
            <a:r>
              <a:rPr lang="en-US" sz="2200" b="1" dirty="0"/>
              <a:t>switched</a:t>
            </a:r>
            <a:r>
              <a:rPr lang="en-US" sz="2200" dirty="0"/>
              <a:t> from one state to another instantaneously. </a:t>
            </a:r>
          </a:p>
          <a:p>
            <a:r>
              <a:rPr lang="en-US" sz="2200" dirty="0"/>
              <a:t>Depending on a current state, </a:t>
            </a:r>
            <a:r>
              <a:rPr lang="en-US" sz="2200" b="1" dirty="0"/>
              <a:t>the program may or may not switch to certain other states</a:t>
            </a:r>
            <a:r>
              <a:rPr lang="en-US" sz="2200" dirty="0"/>
              <a:t>. </a:t>
            </a:r>
          </a:p>
          <a:p>
            <a:r>
              <a:rPr lang="en-US" sz="2200" dirty="0"/>
              <a:t>These switching rules, called </a:t>
            </a:r>
            <a:r>
              <a:rPr lang="en-US" sz="2200" b="1" dirty="0"/>
              <a:t>transitions</a:t>
            </a:r>
            <a:r>
              <a:rPr lang="en-US" sz="2200" dirty="0"/>
              <a:t>, are also finite and predetermined.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8E565-71A8-0863-3549-8D43204D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142" y="2287877"/>
            <a:ext cx="4105075" cy="33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9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485C51-558B-14D9-944C-0200EE467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3A63D25-F8B4-9240-A46D-1C521A54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01BD9-CAD4-36AD-3BED-857CA0DC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Problem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501395AD-C845-4226-35FD-C9FE2DF3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3CCB-599E-BC7C-F5D8-5DCE96171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7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You can also apply this approach to objects. Imagine that we have a </a:t>
            </a:r>
            <a:r>
              <a:rPr lang="en-US" sz="2200" b="1" dirty="0"/>
              <a:t>Document</a:t>
            </a:r>
            <a:r>
              <a:rPr lang="en-US" sz="2200" dirty="0"/>
              <a:t> class. </a:t>
            </a:r>
          </a:p>
          <a:p>
            <a:r>
              <a:rPr lang="en-US" sz="2200" dirty="0"/>
              <a:t>A document can be in one of three states: </a:t>
            </a:r>
            <a:r>
              <a:rPr lang="en-US" sz="2200" b="1" dirty="0"/>
              <a:t>Draft, Moderation and Published</a:t>
            </a:r>
            <a:r>
              <a:rPr lang="en-US" sz="2200" dirty="0"/>
              <a:t>. 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publish method </a:t>
            </a:r>
            <a:r>
              <a:rPr lang="en-US" sz="2200" dirty="0"/>
              <a:t>of the document works a little bit differently in each state:</a:t>
            </a:r>
          </a:p>
          <a:p>
            <a:pPr lvl="1"/>
            <a:r>
              <a:rPr lang="en-US" sz="2000" dirty="0"/>
              <a:t>In </a:t>
            </a:r>
            <a:r>
              <a:rPr lang="en-US" sz="2000" b="1" dirty="0"/>
              <a:t>Draft</a:t>
            </a:r>
            <a:r>
              <a:rPr lang="en-US" sz="2000" dirty="0"/>
              <a:t>, it moves the document to moderation.</a:t>
            </a:r>
          </a:p>
          <a:p>
            <a:pPr lvl="1"/>
            <a:r>
              <a:rPr lang="en-US" sz="2000" dirty="0"/>
              <a:t>In </a:t>
            </a:r>
            <a:r>
              <a:rPr lang="en-US" sz="2000" b="1" dirty="0"/>
              <a:t>Moderation</a:t>
            </a:r>
            <a:r>
              <a:rPr lang="en-US" sz="2000" dirty="0"/>
              <a:t>, it makes the document public, but only if the current user is an administrator.</a:t>
            </a:r>
          </a:p>
          <a:p>
            <a:pPr lvl="1"/>
            <a:r>
              <a:rPr lang="en-US" sz="2000" dirty="0"/>
              <a:t>In </a:t>
            </a:r>
            <a:r>
              <a:rPr lang="en-US" sz="2000" b="1" dirty="0"/>
              <a:t>Published</a:t>
            </a:r>
            <a:r>
              <a:rPr lang="en-US" sz="2000" dirty="0"/>
              <a:t>, it doesn’t do anything at all.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0E7F8-351F-37A8-4D60-675BBC91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710" y="1805662"/>
            <a:ext cx="5418290" cy="49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4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CD983E-49DB-FB4B-E2C3-D5288198E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5CFFFF-4E87-74EF-A2AF-DEFA61534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56FEC-F08D-81EE-FB5C-48C836B9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Problem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5783BAB3-9729-A347-6BE5-DC0ECD94D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410B-43B3-EA2B-7C9A-7B8BA20E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7" y="2071316"/>
            <a:ext cx="6455997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State machines are usually implemented with lots of </a:t>
            </a:r>
            <a:r>
              <a:rPr lang="en-US" sz="2200" b="1" dirty="0"/>
              <a:t>conditional statements </a:t>
            </a:r>
            <a:r>
              <a:rPr lang="en-US" sz="2200" dirty="0"/>
              <a:t>(if or switch) that select the appropriate behavior depending on the current state of the object. </a:t>
            </a:r>
          </a:p>
          <a:p>
            <a:r>
              <a:rPr lang="en-US" sz="2200" dirty="0"/>
              <a:t>Usually, this “state” is just a </a:t>
            </a:r>
            <a:r>
              <a:rPr lang="en-US" sz="2200" b="1" dirty="0"/>
              <a:t>set of values </a:t>
            </a:r>
            <a:r>
              <a:rPr lang="en-US" sz="2200" dirty="0"/>
              <a:t>of the </a:t>
            </a:r>
            <a:r>
              <a:rPr lang="en-US" sz="2200" b="1" dirty="0"/>
              <a:t>object’s fields</a:t>
            </a:r>
            <a:r>
              <a:rPr lang="en-US" sz="2200" dirty="0"/>
              <a:t>.</a:t>
            </a:r>
          </a:p>
          <a:p>
            <a:r>
              <a:rPr lang="en-US" sz="2000" dirty="0"/>
              <a:t>Most methods will contain monstrous </a:t>
            </a:r>
            <a:r>
              <a:rPr lang="en-US" sz="2000" b="1" dirty="0"/>
              <a:t>conditionals</a:t>
            </a:r>
            <a:r>
              <a:rPr lang="en-US" sz="2000" dirty="0"/>
              <a:t> that pick the proper behavior of a method according to the current state. </a:t>
            </a:r>
          </a:p>
          <a:p>
            <a:r>
              <a:rPr lang="en-US" sz="2000" dirty="0"/>
              <a:t>Code like this is very difficult to maintain because any </a:t>
            </a:r>
            <a:r>
              <a:rPr lang="en-US" sz="2000" b="1" dirty="0"/>
              <a:t>change to the transition logic </a:t>
            </a:r>
            <a:r>
              <a:rPr lang="en-US" sz="2000" dirty="0"/>
              <a:t>may require changing state conditionals in every method.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89EC2-AF94-15E5-AA2A-62BE7C2E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304" y="1951249"/>
            <a:ext cx="5297557" cy="48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7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EDFEB5-71AA-71AB-78AC-081D38BE9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D1799AE-6A24-F216-223A-4F154F53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37994-1775-60A7-CD87-A0B89A32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Solution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9BFDE4CC-6F11-2430-20E7-EA1AC10D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51FC-6E24-03F3-B10D-C25167E3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7" y="2071316"/>
            <a:ext cx="6455997" cy="4576408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State pattern suggests that you </a:t>
            </a:r>
            <a:r>
              <a:rPr lang="en-US" sz="2200" b="1" dirty="0"/>
              <a:t>create new classes for all possible states </a:t>
            </a:r>
            <a:r>
              <a:rPr lang="en-US" sz="2200" dirty="0"/>
              <a:t>of an object and extract all state-specific behaviors into these classes.</a:t>
            </a:r>
          </a:p>
          <a:p>
            <a:r>
              <a:rPr lang="en-US" sz="2200" dirty="0"/>
              <a:t>Instead of implementing all behaviors on its own, the original object, called </a:t>
            </a:r>
            <a:r>
              <a:rPr lang="en-US" sz="2200" b="1" dirty="0"/>
              <a:t>context</a:t>
            </a:r>
            <a:r>
              <a:rPr lang="en-US" sz="2200" dirty="0"/>
              <a:t>, stores a </a:t>
            </a:r>
            <a:r>
              <a:rPr lang="en-US" sz="2200" b="1" dirty="0"/>
              <a:t>reference to one of the state objects </a:t>
            </a:r>
            <a:r>
              <a:rPr lang="en-US" sz="2200" dirty="0"/>
              <a:t>that represents its current state, and delegates all the state-related work to that object.</a:t>
            </a:r>
          </a:p>
          <a:p>
            <a:r>
              <a:rPr lang="en-US" sz="2000" dirty="0"/>
              <a:t>To transition the context into another state, replace the active state object with another object that represents that new state. This is possible only if all state classes follow the </a:t>
            </a:r>
            <a:r>
              <a:rPr lang="en-US" sz="2000" b="1" dirty="0"/>
              <a:t>same interface </a:t>
            </a:r>
            <a:r>
              <a:rPr lang="en-US" sz="2000" dirty="0"/>
              <a:t>and the context itself works with these objects through that interface.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A152A-684F-6114-7BB7-1D5CBF77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707" y="2071316"/>
            <a:ext cx="5335746" cy="42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8004-AEB1-A83A-0401-99EAD472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00"/>
            <a:ext cx="10515600" cy="690466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9A963-F31F-0DE8-C324-B5D5C4BA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03" y="685800"/>
            <a:ext cx="10324994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1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541</Words>
  <Application>Microsoft Office PowerPoint</Application>
  <PresentationFormat>Widescreen</PresentationFormat>
  <Paragraphs>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Cambria</vt:lpstr>
      <vt:lpstr>PT Sans</vt:lpstr>
      <vt:lpstr>Office Theme</vt:lpstr>
      <vt:lpstr>Behavioral Design Pattern</vt:lpstr>
      <vt:lpstr>Behavioral Design Pattern</vt:lpstr>
      <vt:lpstr>State Pattern</vt:lpstr>
      <vt:lpstr>State Pattern</vt:lpstr>
      <vt:lpstr>Problem</vt:lpstr>
      <vt:lpstr>Problem</vt:lpstr>
      <vt:lpstr>Problem</vt:lpstr>
      <vt:lpstr>Solution</vt:lpstr>
      <vt:lpstr>Structure</vt:lpstr>
      <vt:lpstr>Structure</vt:lpstr>
      <vt:lpstr>Structure</vt:lpstr>
      <vt:lpstr>Structure</vt:lpstr>
      <vt:lpstr>Example</vt:lpstr>
      <vt:lpstr>Example</vt:lpstr>
      <vt:lpstr>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Mehroze Khan</dc:creator>
  <cp:lastModifiedBy>Mehroze Khan</cp:lastModifiedBy>
  <cp:revision>18</cp:revision>
  <dcterms:created xsi:type="dcterms:W3CDTF">2024-11-23T13:17:27Z</dcterms:created>
  <dcterms:modified xsi:type="dcterms:W3CDTF">2024-11-25T04:07:02Z</dcterms:modified>
</cp:coreProperties>
</file>