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01" r:id="rId5"/>
    <p:sldId id="260" r:id="rId6"/>
    <p:sldId id="261" r:id="rId7"/>
    <p:sldId id="262" r:id="rId8"/>
    <p:sldId id="263" r:id="rId9"/>
    <p:sldId id="264" r:id="rId10"/>
    <p:sldId id="290" r:id="rId11"/>
    <p:sldId id="265" r:id="rId12"/>
    <p:sldId id="266" r:id="rId13"/>
    <p:sldId id="267" r:id="rId14"/>
    <p:sldId id="268" r:id="rId15"/>
    <p:sldId id="269" r:id="rId16"/>
    <p:sldId id="270" r:id="rId17"/>
    <p:sldId id="295" r:id="rId18"/>
    <p:sldId id="296" r:id="rId19"/>
    <p:sldId id="297" r:id="rId20"/>
    <p:sldId id="298" r:id="rId21"/>
    <p:sldId id="299" r:id="rId22"/>
    <p:sldId id="30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E7D60ADF-2721-4926-907C-EF32EBAA10AE}"/>
    <pc:docChg chg="delSld">
      <pc:chgData name="Mehroze Khan" userId="5590623669871045" providerId="LiveId" clId="{E7D60ADF-2721-4926-907C-EF32EBAA10AE}" dt="2024-11-12T05:44:45.821" v="0" actId="47"/>
      <pc:docMkLst>
        <pc:docMk/>
      </pc:docMkLst>
      <pc:sldChg chg="del">
        <pc:chgData name="Mehroze Khan" userId="5590623669871045" providerId="LiveId" clId="{E7D60ADF-2721-4926-907C-EF32EBAA10AE}" dt="2024-11-12T05:44:45.821" v="0" actId="47"/>
        <pc:sldMkLst>
          <pc:docMk/>
          <pc:sldMk cId="306081398" sldId="271"/>
        </pc:sldMkLst>
      </pc:sldChg>
      <pc:sldChg chg="del">
        <pc:chgData name="Mehroze Khan" userId="5590623669871045" providerId="LiveId" clId="{E7D60ADF-2721-4926-907C-EF32EBAA10AE}" dt="2024-11-12T05:44:45.821" v="0" actId="47"/>
        <pc:sldMkLst>
          <pc:docMk/>
          <pc:sldMk cId="3828373880" sldId="272"/>
        </pc:sldMkLst>
      </pc:sldChg>
      <pc:sldChg chg="del">
        <pc:chgData name="Mehroze Khan" userId="5590623669871045" providerId="LiveId" clId="{E7D60ADF-2721-4926-907C-EF32EBAA10AE}" dt="2024-11-12T05:44:45.821" v="0" actId="47"/>
        <pc:sldMkLst>
          <pc:docMk/>
          <pc:sldMk cId="4127033097" sldId="273"/>
        </pc:sldMkLst>
      </pc:sldChg>
      <pc:sldChg chg="del">
        <pc:chgData name="Mehroze Khan" userId="5590623669871045" providerId="LiveId" clId="{E7D60ADF-2721-4926-907C-EF32EBAA10AE}" dt="2024-11-12T05:44:45.821" v="0" actId="47"/>
        <pc:sldMkLst>
          <pc:docMk/>
          <pc:sldMk cId="3804961503" sldId="274"/>
        </pc:sldMkLst>
      </pc:sldChg>
      <pc:sldChg chg="del">
        <pc:chgData name="Mehroze Khan" userId="5590623669871045" providerId="LiveId" clId="{E7D60ADF-2721-4926-907C-EF32EBAA10AE}" dt="2024-11-12T05:44:45.821" v="0" actId="47"/>
        <pc:sldMkLst>
          <pc:docMk/>
          <pc:sldMk cId="1253958288" sldId="275"/>
        </pc:sldMkLst>
      </pc:sldChg>
      <pc:sldChg chg="del">
        <pc:chgData name="Mehroze Khan" userId="5590623669871045" providerId="LiveId" clId="{E7D60ADF-2721-4926-907C-EF32EBAA10AE}" dt="2024-11-12T05:44:45.821" v="0" actId="47"/>
        <pc:sldMkLst>
          <pc:docMk/>
          <pc:sldMk cId="4131594818" sldId="277"/>
        </pc:sldMkLst>
      </pc:sldChg>
      <pc:sldChg chg="del">
        <pc:chgData name="Mehroze Khan" userId="5590623669871045" providerId="LiveId" clId="{E7D60ADF-2721-4926-907C-EF32EBAA10AE}" dt="2024-11-12T05:44:45.821" v="0" actId="47"/>
        <pc:sldMkLst>
          <pc:docMk/>
          <pc:sldMk cId="819334128" sldId="279"/>
        </pc:sldMkLst>
      </pc:sldChg>
      <pc:sldChg chg="del">
        <pc:chgData name="Mehroze Khan" userId="5590623669871045" providerId="LiveId" clId="{E7D60ADF-2721-4926-907C-EF32EBAA10AE}" dt="2024-11-12T05:44:45.821" v="0" actId="47"/>
        <pc:sldMkLst>
          <pc:docMk/>
          <pc:sldMk cId="737761381" sldId="291"/>
        </pc:sldMkLst>
      </pc:sldChg>
      <pc:sldChg chg="del">
        <pc:chgData name="Mehroze Khan" userId="5590623669871045" providerId="LiveId" clId="{E7D60ADF-2721-4926-907C-EF32EBAA10AE}" dt="2024-11-12T05:44:45.821" v="0" actId="47"/>
        <pc:sldMkLst>
          <pc:docMk/>
          <pc:sldMk cId="4039189116" sldId="292"/>
        </pc:sldMkLst>
      </pc:sldChg>
      <pc:sldChg chg="del">
        <pc:chgData name="Mehroze Khan" userId="5590623669871045" providerId="LiveId" clId="{E7D60ADF-2721-4926-907C-EF32EBAA10AE}" dt="2024-11-12T05:44:45.821" v="0" actId="47"/>
        <pc:sldMkLst>
          <pc:docMk/>
          <pc:sldMk cId="1728107942" sldId="293"/>
        </pc:sldMkLst>
      </pc:sldChg>
      <pc:sldChg chg="del">
        <pc:chgData name="Mehroze Khan" userId="5590623669871045" providerId="LiveId" clId="{E7D60ADF-2721-4926-907C-EF32EBAA10AE}" dt="2024-11-12T05:44:45.821" v="0" actId="47"/>
        <pc:sldMkLst>
          <pc:docMk/>
          <pc:sldMk cId="4056049265"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8D0D-B165-A453-6DBD-9243217A6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6908F9-0D83-655A-32BC-D4822067A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B54A3-EA13-CCA3-8D7B-E27017FC6814}"/>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198F9A97-F3C7-2B25-0CCE-296212BC0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CDF15-8DCF-30D8-0C24-B7BF8A40F595}"/>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177813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4FF-BE70-EAF6-D5E0-A43340C09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17EB9-3851-3277-A75E-41E895B02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85B94-79B4-CA14-8466-D03D7D5E8BD9}"/>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79D40CF9-2224-3353-8AEC-76F6C3BB3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6DECA-BA8B-1387-A64B-7DA082118A28}"/>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11125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16664-A87E-88FB-44D5-36F56FC71C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3E07FD-2911-35A9-FE05-ACBD2B3F3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54E8B-2208-8898-FC0D-793F99AC6676}"/>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24DD0246-74DB-A3F7-F278-E2B1D102D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FC9C1-A4CD-947C-A28B-BA80DDFEA2DB}"/>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319417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4624-6EE0-9856-8D4C-227851AD2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73B75-7612-B305-2F71-18BBD6283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5229C-A245-4BA4-CEB0-5A3B3D9FDD50}"/>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577D8FB3-C332-6D04-8A6F-75EE80FF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DCF3F-F3EF-9830-2309-756ADF6D04D7}"/>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297614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EA13-CCB0-C723-94C3-FC6AFD05B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A2630-7842-CF5F-68F4-56AE26E58C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47F7E-9235-DFD8-A961-6DE1D0035120}"/>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4052D5A5-59BE-2310-1B69-78C4D7B9D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FDB8D-D51D-373F-D929-92DB93AFCD22}"/>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231855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C379-36C1-BC13-2EC4-4ABDD9AA9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80718-5534-E27B-5363-65224BCDFE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20B32-3B25-72BB-2A68-72441E648A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A949E-D82D-9C13-97DE-E5800BF48ED2}"/>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6" name="Footer Placeholder 5">
            <a:extLst>
              <a:ext uri="{FF2B5EF4-FFF2-40B4-BE49-F238E27FC236}">
                <a16:creationId xmlns:a16="http://schemas.microsoft.com/office/drawing/2014/main" id="{9E15E2EA-FC40-8DF0-F0B4-98626072B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52112-ECF0-908B-E9CA-58C5E9874FEC}"/>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39634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35DF-6159-07FB-86DA-08AC1653F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BCC00-9752-0FA5-7EAD-AF902CEA5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D261F-4A41-66D0-3E5E-144857283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ECEADF-B379-22E0-4041-897295182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E51D2-637C-2BCF-495E-005CA4B63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3958A6-A5F2-B378-AB7D-6C99615468B7}"/>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8" name="Footer Placeholder 7">
            <a:extLst>
              <a:ext uri="{FF2B5EF4-FFF2-40B4-BE49-F238E27FC236}">
                <a16:creationId xmlns:a16="http://schemas.microsoft.com/office/drawing/2014/main" id="{9A3782DF-6C51-C3E2-265B-1155296684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DF719-2D0A-4ADA-144A-0A442426A5B6}"/>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314130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CD22-59AC-5EA9-F84F-EA2119804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7BB40F-83C4-5828-4DC6-644607B9AF58}"/>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4" name="Footer Placeholder 3">
            <a:extLst>
              <a:ext uri="{FF2B5EF4-FFF2-40B4-BE49-F238E27FC236}">
                <a16:creationId xmlns:a16="http://schemas.microsoft.com/office/drawing/2014/main" id="{C7F66522-F173-DF9B-7679-FDDAC3BF0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40E408-3354-8D0A-6F68-107FADDED505}"/>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82941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947B7F-E2AA-E14A-1677-7CB19113AB50}"/>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3" name="Footer Placeholder 2">
            <a:extLst>
              <a:ext uri="{FF2B5EF4-FFF2-40B4-BE49-F238E27FC236}">
                <a16:creationId xmlns:a16="http://schemas.microsoft.com/office/drawing/2014/main" id="{2CECB2EB-ABBE-1E4C-9920-0486CA568E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8EB1CA-9671-ED23-DF57-DD6B88D3795A}"/>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254964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F99C-5539-4E2C-92C0-332DAA376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DB7BC-AB28-AC91-B148-1916516F9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8DC65-F1E6-BF6B-3A16-5A2A29E4F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97150-01AE-F2E6-0655-35C221E556E6}"/>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6" name="Footer Placeholder 5">
            <a:extLst>
              <a:ext uri="{FF2B5EF4-FFF2-40B4-BE49-F238E27FC236}">
                <a16:creationId xmlns:a16="http://schemas.microsoft.com/office/drawing/2014/main" id="{AA0F52FF-0891-ED53-CD75-5863F309E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1759D-272D-0CAF-B183-04D26A3F6BFC}"/>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298003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F101-B88C-59D2-DAA7-1220924EB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D5E31E-56BF-EBEA-D75B-CB2A33EB1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A481B-D258-139C-1B0D-82582D78B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1930B-B7DC-3F7F-6D6E-C2A7B9577719}"/>
              </a:ext>
            </a:extLst>
          </p:cNvPr>
          <p:cNvSpPr>
            <a:spLocks noGrp="1"/>
          </p:cNvSpPr>
          <p:nvPr>
            <p:ph type="dt" sz="half" idx="10"/>
          </p:nvPr>
        </p:nvSpPr>
        <p:spPr/>
        <p:txBody>
          <a:bodyPr/>
          <a:lstStyle/>
          <a:p>
            <a:fld id="{4B0A5BE8-7106-4C23-8246-4C7E84C53616}" type="datetimeFigureOut">
              <a:rPr lang="en-US" smtClean="0"/>
              <a:t>12-Nov-24</a:t>
            </a:fld>
            <a:endParaRPr lang="en-US"/>
          </a:p>
        </p:txBody>
      </p:sp>
      <p:sp>
        <p:nvSpPr>
          <p:cNvPr id="6" name="Footer Placeholder 5">
            <a:extLst>
              <a:ext uri="{FF2B5EF4-FFF2-40B4-BE49-F238E27FC236}">
                <a16:creationId xmlns:a16="http://schemas.microsoft.com/office/drawing/2014/main" id="{5C33AF7E-BEC4-9AD0-45BD-7FDFA4C3D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A543B-F0B2-DDCC-27BE-495862B36EF9}"/>
              </a:ext>
            </a:extLst>
          </p:cNvPr>
          <p:cNvSpPr>
            <a:spLocks noGrp="1"/>
          </p:cNvSpPr>
          <p:nvPr>
            <p:ph type="sldNum" sz="quarter" idx="12"/>
          </p:nvPr>
        </p:nvSpPr>
        <p:spPr/>
        <p:txBody>
          <a:bodyPr/>
          <a:lstStyle/>
          <a:p>
            <a:fld id="{35C6873F-B237-43AB-9DF1-C94F2DFCF8C0}" type="slidenum">
              <a:rPr lang="en-US" smtClean="0"/>
              <a:t>‹#›</a:t>
            </a:fld>
            <a:endParaRPr lang="en-US"/>
          </a:p>
        </p:txBody>
      </p:sp>
    </p:spTree>
    <p:extLst>
      <p:ext uri="{BB962C8B-B14F-4D97-AF65-F5344CB8AC3E}">
        <p14:creationId xmlns:p14="http://schemas.microsoft.com/office/powerpoint/2010/main" val="412983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B748-8111-3A86-2CE9-5EF19BCBCD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F36C89-9C58-760F-0B44-162F8BE82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BD10-E789-9946-5EBB-183680E2E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A5BE8-7106-4C23-8246-4C7E84C53616}" type="datetimeFigureOut">
              <a:rPr lang="en-US" smtClean="0"/>
              <a:t>12-Nov-24</a:t>
            </a:fld>
            <a:endParaRPr lang="en-US"/>
          </a:p>
        </p:txBody>
      </p:sp>
      <p:sp>
        <p:nvSpPr>
          <p:cNvPr id="5" name="Footer Placeholder 4">
            <a:extLst>
              <a:ext uri="{FF2B5EF4-FFF2-40B4-BE49-F238E27FC236}">
                <a16:creationId xmlns:a16="http://schemas.microsoft.com/office/drawing/2014/main" id="{C26A05CA-0CDF-FAFC-2887-75BE99387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05AAF3-0830-3F77-A101-D026386FD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6873F-B237-43AB-9DF1-C94F2DFCF8C0}" type="slidenum">
              <a:rPr lang="en-US" smtClean="0"/>
              <a:t>‹#›</a:t>
            </a:fld>
            <a:endParaRPr lang="en-US"/>
          </a:p>
        </p:txBody>
      </p:sp>
    </p:spTree>
    <p:extLst>
      <p:ext uri="{BB962C8B-B14F-4D97-AF65-F5344CB8AC3E}">
        <p14:creationId xmlns:p14="http://schemas.microsoft.com/office/powerpoint/2010/main" val="248328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factory-method-for-designing-pattern/"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 Id="rId4" Type="http://schemas.openxmlformats.org/officeDocument/2006/relationships/hyperlink" Target="https://sourcemaking.com/design_patter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925C-502C-CF37-5CF5-BAED06C7F309}"/>
              </a:ext>
            </a:extLst>
          </p:cNvPr>
          <p:cNvSpPr>
            <a:spLocks noGrp="1"/>
          </p:cNvSpPr>
          <p:nvPr>
            <p:ph type="ctrTitle"/>
          </p:nvPr>
        </p:nvSpPr>
        <p:spPr/>
        <p:txBody>
          <a:bodyPr/>
          <a:lstStyle/>
          <a:p>
            <a:r>
              <a:rPr lang="en-US" dirty="0"/>
              <a:t>Creational Design Patterns</a:t>
            </a:r>
          </a:p>
        </p:txBody>
      </p:sp>
      <p:sp>
        <p:nvSpPr>
          <p:cNvPr id="3" name="Subtitle 2">
            <a:extLst>
              <a:ext uri="{FF2B5EF4-FFF2-40B4-BE49-F238E27FC236}">
                <a16:creationId xmlns:a16="http://schemas.microsoft.com/office/drawing/2014/main" id="{AE61D01A-A7D7-7DFB-BDE4-DC029A10C903}"/>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16806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62EE-C044-2E8C-E82C-0D80743CCEDF}"/>
              </a:ext>
            </a:extLst>
          </p:cNvPr>
          <p:cNvSpPr>
            <a:spLocks noGrp="1"/>
          </p:cNvSpPr>
          <p:nvPr>
            <p:ph type="title"/>
          </p:nvPr>
        </p:nvSpPr>
        <p:spPr>
          <a:xfrm>
            <a:off x="838200" y="800994"/>
            <a:ext cx="3687491" cy="2056896"/>
          </a:xfrm>
        </p:spPr>
        <p:txBody>
          <a:bodyPr anchor="t">
            <a:normAutofit/>
          </a:bodyPr>
          <a:lstStyle/>
          <a:p>
            <a:r>
              <a:rPr lang="en-US" sz="3200" dirty="0"/>
              <a:t>Solution</a:t>
            </a:r>
          </a:p>
        </p:txBody>
      </p:sp>
      <p:sp>
        <p:nvSpPr>
          <p:cNvPr id="3" name="Content Placeholder 2">
            <a:extLst>
              <a:ext uri="{FF2B5EF4-FFF2-40B4-BE49-F238E27FC236}">
                <a16:creationId xmlns:a16="http://schemas.microsoft.com/office/drawing/2014/main" id="{CD066BEE-D6FD-D2E8-BCA5-425883C4CE0D}"/>
              </a:ext>
            </a:extLst>
          </p:cNvPr>
          <p:cNvSpPr>
            <a:spLocks noGrp="1"/>
          </p:cNvSpPr>
          <p:nvPr>
            <p:ph idx="1"/>
          </p:nvPr>
        </p:nvSpPr>
        <p:spPr>
          <a:xfrm>
            <a:off x="3873104" y="121298"/>
            <a:ext cx="7480696" cy="3307702"/>
          </a:xfrm>
        </p:spPr>
        <p:txBody>
          <a:bodyPr anchor="t">
            <a:normAutofit/>
          </a:bodyPr>
          <a:lstStyle/>
          <a:p>
            <a:r>
              <a:rPr lang="en-US" sz="2000" dirty="0"/>
              <a:t>At first glance, this change may look pointless: we just moved the constructor call from one part of the program to another. </a:t>
            </a:r>
          </a:p>
          <a:p>
            <a:r>
              <a:rPr lang="en-US" sz="2000" dirty="0"/>
              <a:t>However, consider this: now you can override the factory method in a subclass and change the class of products being created by the method.</a:t>
            </a:r>
          </a:p>
          <a:p>
            <a:r>
              <a:rPr lang="en-US" sz="2000" dirty="0"/>
              <a:t>There’s a slight limitation though: subclasses may return different types of products only if these products have a common base class or interface. </a:t>
            </a:r>
          </a:p>
          <a:p>
            <a:r>
              <a:rPr lang="en-US" sz="2000" dirty="0"/>
              <a:t>Also, the factory method in the base class should have its return type declared as this interface.</a:t>
            </a:r>
          </a:p>
        </p:txBody>
      </p:sp>
      <p:pic>
        <p:nvPicPr>
          <p:cNvPr id="6" name="Picture 5">
            <a:extLst>
              <a:ext uri="{FF2B5EF4-FFF2-40B4-BE49-F238E27FC236}">
                <a16:creationId xmlns:a16="http://schemas.microsoft.com/office/drawing/2014/main" id="{15AAAAC9-EF38-85A8-3DF7-B51331E9593B}"/>
              </a:ext>
            </a:extLst>
          </p:cNvPr>
          <p:cNvPicPr>
            <a:picLocks noChangeAspect="1"/>
          </p:cNvPicPr>
          <p:nvPr/>
        </p:nvPicPr>
        <p:blipFill>
          <a:blip r:embed="rId2"/>
          <a:stretch>
            <a:fillRect/>
          </a:stretch>
        </p:blipFill>
        <p:spPr>
          <a:xfrm>
            <a:off x="6096000" y="3536820"/>
            <a:ext cx="5971107" cy="3093077"/>
          </a:xfrm>
          <a:prstGeom prst="rect">
            <a:avLst/>
          </a:prstGeom>
        </p:spPr>
      </p:pic>
      <p:pic>
        <p:nvPicPr>
          <p:cNvPr id="4" name="Picture 3" descr="A diagram of a truck&#10;&#10;Description automatically generated">
            <a:extLst>
              <a:ext uri="{FF2B5EF4-FFF2-40B4-BE49-F238E27FC236}">
                <a16:creationId xmlns:a16="http://schemas.microsoft.com/office/drawing/2014/main" id="{A93A01C4-BCAB-E87F-DC9B-9A194162C4C9}"/>
              </a:ext>
            </a:extLst>
          </p:cNvPr>
          <p:cNvPicPr>
            <a:picLocks noChangeAspect="1"/>
          </p:cNvPicPr>
          <p:nvPr/>
        </p:nvPicPr>
        <p:blipFill>
          <a:blip r:embed="rId3"/>
          <a:stretch>
            <a:fillRect/>
          </a:stretch>
        </p:blipFill>
        <p:spPr>
          <a:xfrm>
            <a:off x="230640" y="3600702"/>
            <a:ext cx="5270588" cy="3136000"/>
          </a:xfrm>
          <a:prstGeom prst="rect">
            <a:avLst/>
          </a:prstGeom>
        </p:spPr>
      </p:pic>
    </p:spTree>
    <p:extLst>
      <p:ext uri="{BB962C8B-B14F-4D97-AF65-F5344CB8AC3E}">
        <p14:creationId xmlns:p14="http://schemas.microsoft.com/office/powerpoint/2010/main" val="351410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62EE-C044-2E8C-E82C-0D80743CCEDF}"/>
              </a:ext>
            </a:extLst>
          </p:cNvPr>
          <p:cNvSpPr>
            <a:spLocks noGrp="1"/>
          </p:cNvSpPr>
          <p:nvPr>
            <p:ph type="title"/>
          </p:nvPr>
        </p:nvSpPr>
        <p:spPr>
          <a:xfrm>
            <a:off x="1051560" y="586822"/>
            <a:ext cx="3657600" cy="1645920"/>
          </a:xfrm>
        </p:spPr>
        <p:txBody>
          <a:bodyPr>
            <a:normAutofit/>
          </a:bodyPr>
          <a:lstStyle/>
          <a:p>
            <a:r>
              <a:rPr lang="en-US" sz="3200" dirty="0"/>
              <a:t>Solution</a:t>
            </a:r>
          </a:p>
        </p:txBody>
      </p:sp>
      <p:sp>
        <p:nvSpPr>
          <p:cNvPr id="3" name="Content Placeholder 2">
            <a:extLst>
              <a:ext uri="{FF2B5EF4-FFF2-40B4-BE49-F238E27FC236}">
                <a16:creationId xmlns:a16="http://schemas.microsoft.com/office/drawing/2014/main" id="{CD066BEE-D6FD-D2E8-BCA5-425883C4CE0D}"/>
              </a:ext>
            </a:extLst>
          </p:cNvPr>
          <p:cNvSpPr>
            <a:spLocks noGrp="1"/>
          </p:cNvSpPr>
          <p:nvPr>
            <p:ph idx="1"/>
          </p:nvPr>
        </p:nvSpPr>
        <p:spPr>
          <a:xfrm>
            <a:off x="4058816" y="184713"/>
            <a:ext cx="7298032" cy="2494817"/>
          </a:xfrm>
        </p:spPr>
        <p:txBody>
          <a:bodyPr anchor="ctr">
            <a:normAutofit/>
          </a:bodyPr>
          <a:lstStyle/>
          <a:p>
            <a:r>
              <a:rPr lang="en-US" sz="2000" dirty="0"/>
              <a:t>For example, both Truck and Ship classes should implement the Transport interface, which declares a method called deliver. </a:t>
            </a:r>
          </a:p>
          <a:p>
            <a:r>
              <a:rPr lang="en-US" sz="2000" dirty="0"/>
              <a:t>Each class implements this method differently: trucks deliver cargo by land and ships deliver cargo by sea. </a:t>
            </a:r>
          </a:p>
          <a:p>
            <a:r>
              <a:rPr lang="en-US" sz="2000" dirty="0"/>
              <a:t>The factory method in the </a:t>
            </a:r>
            <a:r>
              <a:rPr lang="en-US" sz="2000" dirty="0" err="1"/>
              <a:t>RoadLogistics</a:t>
            </a:r>
            <a:r>
              <a:rPr lang="en-US" sz="2000" dirty="0"/>
              <a:t> class returns truck objects, whereas the factory method in the </a:t>
            </a:r>
            <a:r>
              <a:rPr lang="en-US" sz="2000" dirty="0" err="1"/>
              <a:t>SeaLogistics</a:t>
            </a:r>
            <a:r>
              <a:rPr lang="en-US" sz="2000" dirty="0"/>
              <a:t> class returns ships.</a:t>
            </a:r>
          </a:p>
        </p:txBody>
      </p:sp>
      <p:pic>
        <p:nvPicPr>
          <p:cNvPr id="5" name="Picture 4" descr="A diagram of a truck&#10;&#10;Description automatically generated">
            <a:extLst>
              <a:ext uri="{FF2B5EF4-FFF2-40B4-BE49-F238E27FC236}">
                <a16:creationId xmlns:a16="http://schemas.microsoft.com/office/drawing/2014/main" id="{0BB696E0-18EF-5B5F-BF7E-A8A9E33D446E}"/>
              </a:ext>
            </a:extLst>
          </p:cNvPr>
          <p:cNvPicPr>
            <a:picLocks noChangeAspect="1"/>
          </p:cNvPicPr>
          <p:nvPr/>
        </p:nvPicPr>
        <p:blipFill>
          <a:blip r:embed="rId2"/>
          <a:stretch>
            <a:fillRect/>
          </a:stretch>
        </p:blipFill>
        <p:spPr>
          <a:xfrm>
            <a:off x="557783" y="2840580"/>
            <a:ext cx="5481509" cy="3261497"/>
          </a:xfrm>
          <a:prstGeom prst="rect">
            <a:avLst/>
          </a:prstGeom>
        </p:spPr>
      </p:pic>
      <p:pic>
        <p:nvPicPr>
          <p:cNvPr id="4" name="Picture 3" descr="A diagram of a logistic&#10;&#10;Description automatically generated">
            <a:extLst>
              <a:ext uri="{FF2B5EF4-FFF2-40B4-BE49-F238E27FC236}">
                <a16:creationId xmlns:a16="http://schemas.microsoft.com/office/drawing/2014/main" id="{370265AD-8FB2-42CA-76EF-ECF3042EDA25}"/>
              </a:ext>
            </a:extLst>
          </p:cNvPr>
          <p:cNvPicPr>
            <a:picLocks noChangeAspect="1"/>
          </p:cNvPicPr>
          <p:nvPr/>
        </p:nvPicPr>
        <p:blipFill>
          <a:blip r:embed="rId3"/>
          <a:stretch>
            <a:fillRect/>
          </a:stretch>
        </p:blipFill>
        <p:spPr>
          <a:xfrm>
            <a:off x="6198781" y="3076751"/>
            <a:ext cx="5523082" cy="2789155"/>
          </a:xfrm>
          <a:prstGeom prst="rect">
            <a:avLst/>
          </a:prstGeom>
        </p:spPr>
      </p:pic>
      <p:sp>
        <p:nvSpPr>
          <p:cNvPr id="6" name="TextBox 5">
            <a:extLst>
              <a:ext uri="{FF2B5EF4-FFF2-40B4-BE49-F238E27FC236}">
                <a16:creationId xmlns:a16="http://schemas.microsoft.com/office/drawing/2014/main" id="{8699FB5A-5E36-5ED4-B11D-9801E48CCB5D}"/>
              </a:ext>
            </a:extLst>
          </p:cNvPr>
          <p:cNvSpPr txBox="1"/>
          <p:nvPr/>
        </p:nvSpPr>
        <p:spPr>
          <a:xfrm>
            <a:off x="877079" y="2840580"/>
            <a:ext cx="1259632" cy="369332"/>
          </a:xfrm>
          <a:prstGeom prst="rect">
            <a:avLst/>
          </a:prstGeom>
          <a:noFill/>
        </p:spPr>
        <p:txBody>
          <a:bodyPr wrap="square" rtlCol="0">
            <a:spAutoFit/>
          </a:bodyPr>
          <a:lstStyle/>
          <a:p>
            <a:pPr algn="ctr"/>
            <a:r>
              <a:rPr lang="en-US" dirty="0">
                <a:solidFill>
                  <a:schemeClr val="accent1"/>
                </a:solidFill>
              </a:rPr>
              <a:t>Product</a:t>
            </a:r>
          </a:p>
        </p:txBody>
      </p:sp>
      <p:cxnSp>
        <p:nvCxnSpPr>
          <p:cNvPr id="11" name="Straight Connector 10">
            <a:extLst>
              <a:ext uri="{FF2B5EF4-FFF2-40B4-BE49-F238E27FC236}">
                <a16:creationId xmlns:a16="http://schemas.microsoft.com/office/drawing/2014/main" id="{0C904B13-1521-3EEF-EBDF-40561E86A627}"/>
              </a:ext>
            </a:extLst>
          </p:cNvPr>
          <p:cNvCxnSpPr>
            <a:cxnSpLocks/>
          </p:cNvCxnSpPr>
          <p:nvPr/>
        </p:nvCxnSpPr>
        <p:spPr>
          <a:xfrm>
            <a:off x="1940767" y="3076751"/>
            <a:ext cx="690466" cy="35224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4D3A0FB-4C22-52F1-52D1-6F910972C5B5}"/>
              </a:ext>
            </a:extLst>
          </p:cNvPr>
          <p:cNvSpPr txBox="1"/>
          <p:nvPr/>
        </p:nvSpPr>
        <p:spPr>
          <a:xfrm>
            <a:off x="554416" y="6026955"/>
            <a:ext cx="1259632" cy="646331"/>
          </a:xfrm>
          <a:prstGeom prst="rect">
            <a:avLst/>
          </a:prstGeom>
          <a:noFill/>
        </p:spPr>
        <p:txBody>
          <a:bodyPr wrap="square" rtlCol="0">
            <a:spAutoFit/>
          </a:bodyPr>
          <a:lstStyle/>
          <a:p>
            <a:pPr algn="ctr"/>
            <a:r>
              <a:rPr lang="en-US" dirty="0">
                <a:solidFill>
                  <a:schemeClr val="accent1"/>
                </a:solidFill>
              </a:rPr>
              <a:t>Concrete Product</a:t>
            </a:r>
          </a:p>
        </p:txBody>
      </p:sp>
      <p:cxnSp>
        <p:nvCxnSpPr>
          <p:cNvPr id="15" name="Straight Connector 14">
            <a:extLst>
              <a:ext uri="{FF2B5EF4-FFF2-40B4-BE49-F238E27FC236}">
                <a16:creationId xmlns:a16="http://schemas.microsoft.com/office/drawing/2014/main" id="{6D577801-29A1-0468-3ADE-6D5807A0F9ED}"/>
              </a:ext>
            </a:extLst>
          </p:cNvPr>
          <p:cNvCxnSpPr>
            <a:stCxn id="13" idx="0"/>
          </p:cNvCxnSpPr>
          <p:nvPr/>
        </p:nvCxnSpPr>
        <p:spPr>
          <a:xfrm flipV="1">
            <a:off x="1184232" y="5570376"/>
            <a:ext cx="756535" cy="456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E3BF70-740C-DA8E-63EC-28BBDEE9B0B5}"/>
              </a:ext>
            </a:extLst>
          </p:cNvPr>
          <p:cNvCxnSpPr>
            <a:stCxn id="13" idx="0"/>
          </p:cNvCxnSpPr>
          <p:nvPr/>
        </p:nvCxnSpPr>
        <p:spPr>
          <a:xfrm flipV="1">
            <a:off x="1184232" y="5598367"/>
            <a:ext cx="2249433" cy="428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C23B61-0235-A6C2-6EAC-5BDF781C8AEA}"/>
              </a:ext>
            </a:extLst>
          </p:cNvPr>
          <p:cNvSpPr txBox="1"/>
          <p:nvPr/>
        </p:nvSpPr>
        <p:spPr>
          <a:xfrm>
            <a:off x="9966587" y="6026955"/>
            <a:ext cx="1259632" cy="646331"/>
          </a:xfrm>
          <a:prstGeom prst="rect">
            <a:avLst/>
          </a:prstGeom>
          <a:noFill/>
        </p:spPr>
        <p:txBody>
          <a:bodyPr wrap="square" rtlCol="0">
            <a:spAutoFit/>
          </a:bodyPr>
          <a:lstStyle/>
          <a:p>
            <a:pPr algn="ctr"/>
            <a:r>
              <a:rPr lang="en-US" dirty="0">
                <a:solidFill>
                  <a:schemeClr val="accent1"/>
                </a:solidFill>
              </a:rPr>
              <a:t>Concrete Creator</a:t>
            </a:r>
          </a:p>
        </p:txBody>
      </p:sp>
      <p:sp>
        <p:nvSpPr>
          <p:cNvPr id="19" name="TextBox 18">
            <a:extLst>
              <a:ext uri="{FF2B5EF4-FFF2-40B4-BE49-F238E27FC236}">
                <a16:creationId xmlns:a16="http://schemas.microsoft.com/office/drawing/2014/main" id="{64794A72-61F9-1412-6AB4-9D1278AFB1AC}"/>
              </a:ext>
            </a:extLst>
          </p:cNvPr>
          <p:cNvSpPr txBox="1"/>
          <p:nvPr/>
        </p:nvSpPr>
        <p:spPr>
          <a:xfrm>
            <a:off x="10249616" y="2971967"/>
            <a:ext cx="1259632" cy="369332"/>
          </a:xfrm>
          <a:prstGeom prst="rect">
            <a:avLst/>
          </a:prstGeom>
          <a:noFill/>
        </p:spPr>
        <p:txBody>
          <a:bodyPr wrap="square" rtlCol="0">
            <a:spAutoFit/>
          </a:bodyPr>
          <a:lstStyle/>
          <a:p>
            <a:pPr algn="ctr"/>
            <a:r>
              <a:rPr lang="en-US" dirty="0">
                <a:solidFill>
                  <a:schemeClr val="accent1"/>
                </a:solidFill>
              </a:rPr>
              <a:t>Creator</a:t>
            </a:r>
          </a:p>
        </p:txBody>
      </p:sp>
      <p:cxnSp>
        <p:nvCxnSpPr>
          <p:cNvPr id="21" name="Straight Connector 20">
            <a:extLst>
              <a:ext uri="{FF2B5EF4-FFF2-40B4-BE49-F238E27FC236}">
                <a16:creationId xmlns:a16="http://schemas.microsoft.com/office/drawing/2014/main" id="{BD3D4155-392B-3570-24AB-078F12CBE62C}"/>
              </a:ext>
            </a:extLst>
          </p:cNvPr>
          <p:cNvCxnSpPr/>
          <p:nvPr/>
        </p:nvCxnSpPr>
        <p:spPr>
          <a:xfrm flipH="1">
            <a:off x="9750490" y="3209912"/>
            <a:ext cx="671804" cy="304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A019E7-9E54-8796-1CF3-64CE87692682}"/>
              </a:ext>
            </a:extLst>
          </p:cNvPr>
          <p:cNvCxnSpPr>
            <a:cxnSpLocks/>
            <a:endCxn id="18" idx="1"/>
          </p:cNvCxnSpPr>
          <p:nvPr/>
        </p:nvCxnSpPr>
        <p:spPr>
          <a:xfrm>
            <a:off x="8377781" y="5677701"/>
            <a:ext cx="1588806" cy="67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800430-EFDC-8F53-9FDC-17B31524C8FB}"/>
              </a:ext>
            </a:extLst>
          </p:cNvPr>
          <p:cNvCxnSpPr>
            <a:cxnSpLocks/>
            <a:stCxn id="18" idx="1"/>
          </p:cNvCxnSpPr>
          <p:nvPr/>
        </p:nvCxnSpPr>
        <p:spPr>
          <a:xfrm flipH="1" flipV="1">
            <a:off x="9750490" y="5598367"/>
            <a:ext cx="216097" cy="7517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1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B5B7-A5EB-D747-17B1-8DEC1083398E}"/>
              </a:ext>
            </a:extLst>
          </p:cNvPr>
          <p:cNvSpPr>
            <a:spLocks noGrp="1"/>
          </p:cNvSpPr>
          <p:nvPr>
            <p:ph type="title"/>
          </p:nvPr>
        </p:nvSpPr>
        <p:spPr>
          <a:xfrm>
            <a:off x="876693" y="741392"/>
            <a:ext cx="3455821" cy="835482"/>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001DEB9B-796A-1EED-6320-307014B24818}"/>
              </a:ext>
            </a:extLst>
          </p:cNvPr>
          <p:cNvSpPr>
            <a:spLocks noGrp="1"/>
          </p:cNvSpPr>
          <p:nvPr>
            <p:ph idx="1"/>
          </p:nvPr>
        </p:nvSpPr>
        <p:spPr>
          <a:xfrm>
            <a:off x="442946" y="1705084"/>
            <a:ext cx="4460033" cy="3447832"/>
          </a:xfrm>
        </p:spPr>
        <p:txBody>
          <a:bodyPr anchor="t">
            <a:normAutofit/>
          </a:bodyPr>
          <a:lstStyle/>
          <a:p>
            <a:r>
              <a:rPr lang="en-US" sz="2000" dirty="0"/>
              <a:t>The code that uses the factory method (often called the </a:t>
            </a:r>
            <a:r>
              <a:rPr lang="en-US" sz="2000" b="1" dirty="0"/>
              <a:t>client code</a:t>
            </a:r>
            <a:r>
              <a:rPr lang="en-US" sz="2000" dirty="0"/>
              <a:t>) doesn’t see a difference between the actual products returned by various subclasses. </a:t>
            </a:r>
          </a:p>
          <a:p>
            <a:r>
              <a:rPr lang="en-US" sz="2000" dirty="0"/>
              <a:t>The client treats all the products as abstract Transport. </a:t>
            </a:r>
          </a:p>
          <a:p>
            <a:r>
              <a:rPr lang="en-US" sz="2000" dirty="0"/>
              <a:t>The client knows that all transport objects are supposed to have the deliver method, but exactly how it works isn’t important to the client.</a:t>
            </a:r>
          </a:p>
          <a:p>
            <a:endParaRPr lang="en-US" sz="1700" dirty="0"/>
          </a:p>
        </p:txBody>
      </p:sp>
      <p:pic>
        <p:nvPicPr>
          <p:cNvPr id="5" name="Picture 4" descr="A diagram of a transportation system&#10;&#10;Description automatically generated">
            <a:extLst>
              <a:ext uri="{FF2B5EF4-FFF2-40B4-BE49-F238E27FC236}">
                <a16:creationId xmlns:a16="http://schemas.microsoft.com/office/drawing/2014/main" id="{63A7202F-C61E-B8AF-4493-EDB7486BF9D7}"/>
              </a:ext>
            </a:extLst>
          </p:cNvPr>
          <p:cNvPicPr>
            <a:picLocks noChangeAspect="1"/>
          </p:cNvPicPr>
          <p:nvPr/>
        </p:nvPicPr>
        <p:blipFill>
          <a:blip r:embed="rId2"/>
          <a:stretch>
            <a:fillRect/>
          </a:stretch>
        </p:blipFill>
        <p:spPr>
          <a:xfrm>
            <a:off x="4987611" y="1303633"/>
            <a:ext cx="6911764" cy="4250734"/>
          </a:xfrm>
          <a:prstGeom prst="rect">
            <a:avLst/>
          </a:prstGeom>
        </p:spPr>
      </p:pic>
    </p:spTree>
    <p:extLst>
      <p:ext uri="{BB962C8B-B14F-4D97-AF65-F5344CB8AC3E}">
        <p14:creationId xmlns:p14="http://schemas.microsoft.com/office/powerpoint/2010/main" val="404557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58E0-8D85-70B3-7AB8-D37D4732313F}"/>
              </a:ext>
            </a:extLst>
          </p:cNvPr>
          <p:cNvSpPr>
            <a:spLocks noGrp="1"/>
          </p:cNvSpPr>
          <p:nvPr>
            <p:ph type="title"/>
          </p:nvPr>
        </p:nvSpPr>
        <p:spPr/>
        <p:txBody>
          <a:bodyPr/>
          <a:lstStyle/>
          <a:p>
            <a:r>
              <a:rPr lang="en-US" dirty="0"/>
              <a:t>Structure</a:t>
            </a:r>
          </a:p>
        </p:txBody>
      </p:sp>
      <p:pic>
        <p:nvPicPr>
          <p:cNvPr id="5" name="Picture 4">
            <a:extLst>
              <a:ext uri="{FF2B5EF4-FFF2-40B4-BE49-F238E27FC236}">
                <a16:creationId xmlns:a16="http://schemas.microsoft.com/office/drawing/2014/main" id="{1CE2B53D-FD4D-25AD-6563-FB9EAC3DCA00}"/>
              </a:ext>
            </a:extLst>
          </p:cNvPr>
          <p:cNvPicPr>
            <a:picLocks noChangeAspect="1"/>
          </p:cNvPicPr>
          <p:nvPr/>
        </p:nvPicPr>
        <p:blipFill>
          <a:blip r:embed="rId2"/>
          <a:stretch>
            <a:fillRect/>
          </a:stretch>
        </p:blipFill>
        <p:spPr>
          <a:xfrm>
            <a:off x="1968297" y="1369454"/>
            <a:ext cx="8255405" cy="5123421"/>
          </a:xfrm>
          <a:prstGeom prst="rect">
            <a:avLst/>
          </a:prstGeom>
        </p:spPr>
      </p:pic>
    </p:spTree>
    <p:extLst>
      <p:ext uri="{BB962C8B-B14F-4D97-AF65-F5344CB8AC3E}">
        <p14:creationId xmlns:p14="http://schemas.microsoft.com/office/powerpoint/2010/main" val="110796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58E0-8D85-70B3-7AB8-D37D4732313F}"/>
              </a:ext>
            </a:extLst>
          </p:cNvPr>
          <p:cNvSpPr>
            <a:spLocks noGrp="1"/>
          </p:cNvSpPr>
          <p:nvPr>
            <p:ph type="title"/>
          </p:nvPr>
        </p:nvSpPr>
        <p:spPr/>
        <p:txBody>
          <a:bodyPr/>
          <a:lstStyle/>
          <a:p>
            <a:r>
              <a:rPr lang="en-US" dirty="0"/>
              <a:t>Structure</a:t>
            </a:r>
          </a:p>
        </p:txBody>
      </p:sp>
      <p:pic>
        <p:nvPicPr>
          <p:cNvPr id="4" name="Picture 3">
            <a:extLst>
              <a:ext uri="{FF2B5EF4-FFF2-40B4-BE49-F238E27FC236}">
                <a16:creationId xmlns:a16="http://schemas.microsoft.com/office/drawing/2014/main" id="{C1562C3F-8539-998D-33C5-445F9DC704C4}"/>
              </a:ext>
            </a:extLst>
          </p:cNvPr>
          <p:cNvPicPr>
            <a:picLocks noChangeAspect="1"/>
          </p:cNvPicPr>
          <p:nvPr/>
        </p:nvPicPr>
        <p:blipFill>
          <a:blip r:embed="rId2"/>
          <a:stretch>
            <a:fillRect/>
          </a:stretch>
        </p:blipFill>
        <p:spPr>
          <a:xfrm>
            <a:off x="1877433" y="1362269"/>
            <a:ext cx="8437134" cy="5360711"/>
          </a:xfrm>
          <a:prstGeom prst="rect">
            <a:avLst/>
          </a:prstGeom>
        </p:spPr>
      </p:pic>
    </p:spTree>
    <p:extLst>
      <p:ext uri="{BB962C8B-B14F-4D97-AF65-F5344CB8AC3E}">
        <p14:creationId xmlns:p14="http://schemas.microsoft.com/office/powerpoint/2010/main" val="260366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B298FF-E701-17E9-6A07-6822DD74CC2C}"/>
              </a:ext>
            </a:extLst>
          </p:cNvPr>
          <p:cNvPicPr>
            <a:picLocks noChangeAspect="1"/>
          </p:cNvPicPr>
          <p:nvPr/>
        </p:nvPicPr>
        <p:blipFill>
          <a:blip r:embed="rId2"/>
          <a:stretch>
            <a:fillRect/>
          </a:stretch>
        </p:blipFill>
        <p:spPr>
          <a:xfrm>
            <a:off x="1061263" y="264987"/>
            <a:ext cx="10069473" cy="6328026"/>
          </a:xfrm>
          <a:prstGeom prst="rect">
            <a:avLst/>
          </a:prstGeom>
        </p:spPr>
      </p:pic>
    </p:spTree>
    <p:extLst>
      <p:ext uri="{BB962C8B-B14F-4D97-AF65-F5344CB8AC3E}">
        <p14:creationId xmlns:p14="http://schemas.microsoft.com/office/powerpoint/2010/main" val="161197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58E0-8D85-70B3-7AB8-D37D4732313F}"/>
              </a:ext>
            </a:extLst>
          </p:cNvPr>
          <p:cNvSpPr>
            <a:spLocks noGrp="1"/>
          </p:cNvSpPr>
          <p:nvPr>
            <p:ph type="title"/>
          </p:nvPr>
        </p:nvSpPr>
        <p:spPr>
          <a:xfrm>
            <a:off x="838200" y="93307"/>
            <a:ext cx="10515600" cy="757083"/>
          </a:xfrm>
        </p:spPr>
        <p:txBody>
          <a:bodyPr/>
          <a:lstStyle/>
          <a:p>
            <a:r>
              <a:rPr lang="en-US" dirty="0"/>
              <a:t>Structure</a:t>
            </a:r>
          </a:p>
        </p:txBody>
      </p:sp>
      <p:pic>
        <p:nvPicPr>
          <p:cNvPr id="5" name="Picture 4">
            <a:extLst>
              <a:ext uri="{FF2B5EF4-FFF2-40B4-BE49-F238E27FC236}">
                <a16:creationId xmlns:a16="http://schemas.microsoft.com/office/drawing/2014/main" id="{D546B813-B964-2CAB-ED41-0C2C53F19EFE}"/>
              </a:ext>
            </a:extLst>
          </p:cNvPr>
          <p:cNvPicPr>
            <a:picLocks noChangeAspect="1"/>
          </p:cNvPicPr>
          <p:nvPr/>
        </p:nvPicPr>
        <p:blipFill>
          <a:blip r:embed="rId2"/>
          <a:stretch>
            <a:fillRect/>
          </a:stretch>
        </p:blipFill>
        <p:spPr>
          <a:xfrm>
            <a:off x="2544772" y="850390"/>
            <a:ext cx="7102455" cy="5791702"/>
          </a:xfrm>
          <a:prstGeom prst="rect">
            <a:avLst/>
          </a:prstGeom>
        </p:spPr>
      </p:pic>
    </p:spTree>
    <p:extLst>
      <p:ext uri="{BB962C8B-B14F-4D97-AF65-F5344CB8AC3E}">
        <p14:creationId xmlns:p14="http://schemas.microsoft.com/office/powerpoint/2010/main" val="275995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2594-D1E7-AFAF-0113-0C9680B45296}"/>
              </a:ext>
            </a:extLst>
          </p:cNvPr>
          <p:cNvSpPr>
            <a:spLocks noGrp="1"/>
          </p:cNvSpPr>
          <p:nvPr>
            <p:ph type="title"/>
          </p:nvPr>
        </p:nvSpPr>
        <p:spPr>
          <a:xfrm>
            <a:off x="838200" y="129150"/>
            <a:ext cx="10515600" cy="551887"/>
          </a:xfrm>
        </p:spPr>
        <p:txBody>
          <a:bodyPr>
            <a:normAutofit fontScale="90000"/>
          </a:bodyPr>
          <a:lstStyle/>
          <a:p>
            <a:r>
              <a:rPr lang="en-US" dirty="0"/>
              <a:t>Example</a:t>
            </a:r>
          </a:p>
        </p:txBody>
      </p:sp>
      <p:pic>
        <p:nvPicPr>
          <p:cNvPr id="5" name="Picture 4">
            <a:extLst>
              <a:ext uri="{FF2B5EF4-FFF2-40B4-BE49-F238E27FC236}">
                <a16:creationId xmlns:a16="http://schemas.microsoft.com/office/drawing/2014/main" id="{9D321DFA-E4C0-7E3B-85B1-79FE6D5F8C4A}"/>
              </a:ext>
            </a:extLst>
          </p:cNvPr>
          <p:cNvPicPr>
            <a:picLocks noChangeAspect="1"/>
          </p:cNvPicPr>
          <p:nvPr/>
        </p:nvPicPr>
        <p:blipFill>
          <a:blip r:embed="rId2"/>
          <a:stretch>
            <a:fillRect/>
          </a:stretch>
        </p:blipFill>
        <p:spPr>
          <a:xfrm>
            <a:off x="2906965" y="681037"/>
            <a:ext cx="6378069" cy="5985187"/>
          </a:xfrm>
          <a:prstGeom prst="rect">
            <a:avLst/>
          </a:prstGeom>
        </p:spPr>
      </p:pic>
    </p:spTree>
    <p:extLst>
      <p:ext uri="{BB962C8B-B14F-4D97-AF65-F5344CB8AC3E}">
        <p14:creationId xmlns:p14="http://schemas.microsoft.com/office/powerpoint/2010/main" val="210211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EB3EE-35F9-5414-FF17-26456AD61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79FA6-506D-84DC-BD30-98413B692661}"/>
              </a:ext>
            </a:extLst>
          </p:cNvPr>
          <p:cNvSpPr>
            <a:spLocks noGrp="1"/>
          </p:cNvSpPr>
          <p:nvPr>
            <p:ph type="title"/>
          </p:nvPr>
        </p:nvSpPr>
        <p:spPr>
          <a:xfrm>
            <a:off x="838200" y="129150"/>
            <a:ext cx="10515600" cy="551887"/>
          </a:xfrm>
        </p:spPr>
        <p:txBody>
          <a:bodyPr>
            <a:normAutofit fontScale="90000"/>
          </a:bodyPr>
          <a:lstStyle/>
          <a:p>
            <a:r>
              <a:rPr lang="en-US" dirty="0"/>
              <a:t>Example</a:t>
            </a:r>
          </a:p>
        </p:txBody>
      </p:sp>
      <p:pic>
        <p:nvPicPr>
          <p:cNvPr id="4" name="Picture 3">
            <a:extLst>
              <a:ext uri="{FF2B5EF4-FFF2-40B4-BE49-F238E27FC236}">
                <a16:creationId xmlns:a16="http://schemas.microsoft.com/office/drawing/2014/main" id="{AFC840DC-71D0-2FA0-9872-CA070D7AC4A8}"/>
              </a:ext>
            </a:extLst>
          </p:cNvPr>
          <p:cNvPicPr>
            <a:picLocks noChangeAspect="1"/>
          </p:cNvPicPr>
          <p:nvPr/>
        </p:nvPicPr>
        <p:blipFill>
          <a:blip r:embed="rId2"/>
          <a:stretch>
            <a:fillRect/>
          </a:stretch>
        </p:blipFill>
        <p:spPr>
          <a:xfrm>
            <a:off x="2571135" y="802999"/>
            <a:ext cx="7049730" cy="2164118"/>
          </a:xfrm>
          <a:prstGeom prst="rect">
            <a:avLst/>
          </a:prstGeom>
        </p:spPr>
      </p:pic>
      <p:sp>
        <p:nvSpPr>
          <p:cNvPr id="6" name="TextBox 5">
            <a:extLst>
              <a:ext uri="{FF2B5EF4-FFF2-40B4-BE49-F238E27FC236}">
                <a16:creationId xmlns:a16="http://schemas.microsoft.com/office/drawing/2014/main" id="{FC9D2381-7335-8555-F034-4336FAF7E616}"/>
              </a:ext>
            </a:extLst>
          </p:cNvPr>
          <p:cNvSpPr txBox="1"/>
          <p:nvPr/>
        </p:nvSpPr>
        <p:spPr>
          <a:xfrm>
            <a:off x="314632" y="3283974"/>
            <a:ext cx="11238271" cy="1569660"/>
          </a:xfrm>
          <a:prstGeom prst="rect">
            <a:avLst/>
          </a:prstGeom>
          <a:noFill/>
        </p:spPr>
        <p:txBody>
          <a:bodyPr wrap="square" rtlCol="0">
            <a:spAutoFit/>
          </a:bodyPr>
          <a:lstStyle/>
          <a:p>
            <a:r>
              <a:rPr lang="en-US" sz="2400" b="1" dirty="0"/>
              <a:t>Issues</a:t>
            </a:r>
          </a:p>
          <a:p>
            <a:pPr marL="342900" indent="-342900">
              <a:buFont typeface="Arial" panose="020B0604020202020204" pitchFamily="34" charset="0"/>
              <a:buChar char="•"/>
            </a:pPr>
            <a:r>
              <a:rPr lang="en-US" sz="2400" b="1" dirty="0"/>
              <a:t>Tight Coupling</a:t>
            </a:r>
            <a:r>
              <a:rPr lang="en-US" sz="2400" dirty="0"/>
              <a:t>: Waiter directly depends on Pizza and Pasta classes, making it difficult to add new dishes without modifying Waiter. </a:t>
            </a:r>
          </a:p>
          <a:p>
            <a:pPr marL="342900" indent="-342900">
              <a:buFont typeface="Arial" panose="020B0604020202020204" pitchFamily="34" charset="0"/>
              <a:buChar char="•"/>
            </a:pPr>
            <a:r>
              <a:rPr lang="en-US" sz="2400" b="1" dirty="0"/>
              <a:t>Violation of Open/Closed Principle: </a:t>
            </a:r>
            <a:r>
              <a:rPr lang="en-US" sz="2400" dirty="0"/>
              <a:t>New dish types require modification in Waiter</a:t>
            </a:r>
          </a:p>
        </p:txBody>
      </p:sp>
    </p:spTree>
    <p:extLst>
      <p:ext uri="{BB962C8B-B14F-4D97-AF65-F5344CB8AC3E}">
        <p14:creationId xmlns:p14="http://schemas.microsoft.com/office/powerpoint/2010/main" val="400720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CC51E-DA54-4BF8-ACD4-EAEEE3176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32DBC-4813-7315-4A67-8E1AEE7F3E7A}"/>
              </a:ext>
            </a:extLst>
          </p:cNvPr>
          <p:cNvSpPr>
            <a:spLocks noGrp="1"/>
          </p:cNvSpPr>
          <p:nvPr>
            <p:ph type="title"/>
          </p:nvPr>
        </p:nvSpPr>
        <p:spPr>
          <a:xfrm>
            <a:off x="838200" y="129150"/>
            <a:ext cx="10515600" cy="551887"/>
          </a:xfrm>
        </p:spPr>
        <p:txBody>
          <a:bodyPr>
            <a:normAutofit fontScale="90000"/>
          </a:bodyPr>
          <a:lstStyle/>
          <a:p>
            <a:r>
              <a:rPr lang="en-US" dirty="0"/>
              <a:t>Example (Applying Factory Method Pattern)</a:t>
            </a:r>
          </a:p>
        </p:txBody>
      </p:sp>
      <p:pic>
        <p:nvPicPr>
          <p:cNvPr id="7" name="Picture 6">
            <a:extLst>
              <a:ext uri="{FF2B5EF4-FFF2-40B4-BE49-F238E27FC236}">
                <a16:creationId xmlns:a16="http://schemas.microsoft.com/office/drawing/2014/main" id="{EF57E9BF-59E1-3404-450A-AF684B5A3E93}"/>
              </a:ext>
            </a:extLst>
          </p:cNvPr>
          <p:cNvPicPr>
            <a:picLocks noChangeAspect="1"/>
          </p:cNvPicPr>
          <p:nvPr/>
        </p:nvPicPr>
        <p:blipFill>
          <a:blip r:embed="rId2"/>
          <a:srcRect r="12356"/>
          <a:stretch/>
        </p:blipFill>
        <p:spPr>
          <a:xfrm>
            <a:off x="2589981" y="945569"/>
            <a:ext cx="7012037" cy="5583049"/>
          </a:xfrm>
          <a:prstGeom prst="rect">
            <a:avLst/>
          </a:prstGeom>
        </p:spPr>
      </p:pic>
    </p:spTree>
    <p:extLst>
      <p:ext uri="{BB962C8B-B14F-4D97-AF65-F5344CB8AC3E}">
        <p14:creationId xmlns:p14="http://schemas.microsoft.com/office/powerpoint/2010/main" val="43361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2CE1-76A4-20BB-A915-E34EF23CF525}"/>
              </a:ext>
            </a:extLst>
          </p:cNvPr>
          <p:cNvSpPr>
            <a:spLocks noGrp="1"/>
          </p:cNvSpPr>
          <p:nvPr>
            <p:ph type="title"/>
          </p:nvPr>
        </p:nvSpPr>
        <p:spPr/>
        <p:txBody>
          <a:bodyPr/>
          <a:lstStyle/>
          <a:p>
            <a:r>
              <a:rPr lang="en-US" dirty="0"/>
              <a:t>Creational Design Patterns</a:t>
            </a:r>
          </a:p>
        </p:txBody>
      </p:sp>
      <p:sp>
        <p:nvSpPr>
          <p:cNvPr id="3" name="Content Placeholder 2">
            <a:extLst>
              <a:ext uri="{FF2B5EF4-FFF2-40B4-BE49-F238E27FC236}">
                <a16:creationId xmlns:a16="http://schemas.microsoft.com/office/drawing/2014/main" id="{B2F6804C-B9B7-1810-81F4-6573306B7408}"/>
              </a:ext>
            </a:extLst>
          </p:cNvPr>
          <p:cNvSpPr>
            <a:spLocks noGrp="1"/>
          </p:cNvSpPr>
          <p:nvPr>
            <p:ph idx="1"/>
          </p:nvPr>
        </p:nvSpPr>
        <p:spPr/>
        <p:txBody>
          <a:bodyPr/>
          <a:lstStyle/>
          <a:p>
            <a:r>
              <a:rPr lang="en-US" dirty="0"/>
              <a:t>Creational design patterns provide various </a:t>
            </a:r>
            <a:r>
              <a:rPr lang="en-US" b="1" dirty="0"/>
              <a:t>object creation </a:t>
            </a:r>
            <a:r>
              <a:rPr lang="en-US" dirty="0"/>
              <a:t>mechanisms, which increase </a:t>
            </a:r>
            <a:r>
              <a:rPr lang="en-US" b="1" dirty="0"/>
              <a:t>flexibility</a:t>
            </a:r>
            <a:r>
              <a:rPr lang="en-US" dirty="0"/>
              <a:t> and </a:t>
            </a:r>
            <a:r>
              <a:rPr lang="en-US" b="1" dirty="0"/>
              <a:t>reuse</a:t>
            </a:r>
            <a:r>
              <a:rPr lang="en-US" dirty="0"/>
              <a:t> of existing code.</a:t>
            </a:r>
          </a:p>
          <a:p>
            <a:r>
              <a:rPr lang="en-US" dirty="0"/>
              <a:t>Creational design patterns </a:t>
            </a:r>
            <a:r>
              <a:rPr lang="en-US" b="1" dirty="0"/>
              <a:t>abstract</a:t>
            </a:r>
            <a:r>
              <a:rPr lang="en-US" dirty="0"/>
              <a:t> the instantiation process. </a:t>
            </a:r>
          </a:p>
          <a:p>
            <a:r>
              <a:rPr lang="en-US" dirty="0"/>
              <a:t>They help make a system independent of how its objects are created, composed, and represented. </a:t>
            </a:r>
          </a:p>
          <a:p>
            <a:r>
              <a:rPr lang="en-US" dirty="0"/>
              <a:t>A </a:t>
            </a:r>
            <a:r>
              <a:rPr lang="en-US" b="1" dirty="0"/>
              <a:t>class creational pattern </a:t>
            </a:r>
            <a:r>
              <a:rPr lang="en-US" dirty="0"/>
              <a:t>uses inheritance to vary the class that's instantiated.</a:t>
            </a:r>
          </a:p>
          <a:p>
            <a:r>
              <a:rPr lang="en-US" dirty="0"/>
              <a:t>An </a:t>
            </a:r>
            <a:r>
              <a:rPr lang="en-US" b="1" dirty="0"/>
              <a:t>object creational pattern </a:t>
            </a:r>
            <a:r>
              <a:rPr lang="en-US" dirty="0"/>
              <a:t>will delegate instantiation to another object.</a:t>
            </a:r>
          </a:p>
        </p:txBody>
      </p:sp>
    </p:spTree>
    <p:extLst>
      <p:ext uri="{BB962C8B-B14F-4D97-AF65-F5344CB8AC3E}">
        <p14:creationId xmlns:p14="http://schemas.microsoft.com/office/powerpoint/2010/main" val="22342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8C37C-BAB9-480B-4ABD-FDE337ADD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585F9-83B2-AAFD-308C-F37B3D0CA431}"/>
              </a:ext>
            </a:extLst>
          </p:cNvPr>
          <p:cNvSpPr>
            <a:spLocks noGrp="1"/>
          </p:cNvSpPr>
          <p:nvPr>
            <p:ph type="title"/>
          </p:nvPr>
        </p:nvSpPr>
        <p:spPr>
          <a:xfrm>
            <a:off x="838200" y="129150"/>
            <a:ext cx="10515600" cy="551887"/>
          </a:xfrm>
        </p:spPr>
        <p:txBody>
          <a:bodyPr>
            <a:normAutofit fontScale="90000"/>
          </a:bodyPr>
          <a:lstStyle/>
          <a:p>
            <a:r>
              <a:rPr lang="en-US" dirty="0"/>
              <a:t>Example (Applying Factory Method Pattern)</a:t>
            </a:r>
          </a:p>
        </p:txBody>
      </p:sp>
      <p:pic>
        <p:nvPicPr>
          <p:cNvPr id="7" name="Picture 6">
            <a:extLst>
              <a:ext uri="{FF2B5EF4-FFF2-40B4-BE49-F238E27FC236}">
                <a16:creationId xmlns:a16="http://schemas.microsoft.com/office/drawing/2014/main" id="{D1B71A64-A030-05D4-8346-4CD1D5382BEC}"/>
              </a:ext>
            </a:extLst>
          </p:cNvPr>
          <p:cNvPicPr>
            <a:picLocks noChangeAspect="1"/>
          </p:cNvPicPr>
          <p:nvPr/>
        </p:nvPicPr>
        <p:blipFill>
          <a:blip r:embed="rId2"/>
          <a:stretch>
            <a:fillRect/>
          </a:stretch>
        </p:blipFill>
        <p:spPr>
          <a:xfrm>
            <a:off x="2444015" y="957613"/>
            <a:ext cx="7303969" cy="5472683"/>
          </a:xfrm>
          <a:prstGeom prst="rect">
            <a:avLst/>
          </a:prstGeom>
        </p:spPr>
      </p:pic>
    </p:spTree>
    <p:extLst>
      <p:ext uri="{BB962C8B-B14F-4D97-AF65-F5344CB8AC3E}">
        <p14:creationId xmlns:p14="http://schemas.microsoft.com/office/powerpoint/2010/main" val="2488108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DADF3-5BCB-4683-60A3-B1F00A66C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33240E-530C-BB83-52C6-D1184239605C}"/>
              </a:ext>
            </a:extLst>
          </p:cNvPr>
          <p:cNvSpPr>
            <a:spLocks noGrp="1"/>
          </p:cNvSpPr>
          <p:nvPr>
            <p:ph type="title"/>
          </p:nvPr>
        </p:nvSpPr>
        <p:spPr>
          <a:xfrm>
            <a:off x="838200" y="129150"/>
            <a:ext cx="10515600" cy="551887"/>
          </a:xfrm>
        </p:spPr>
        <p:txBody>
          <a:bodyPr>
            <a:normAutofit fontScale="90000"/>
          </a:bodyPr>
          <a:lstStyle/>
          <a:p>
            <a:r>
              <a:rPr lang="en-US" dirty="0"/>
              <a:t>Example (Applying Factory Method Pattern)</a:t>
            </a:r>
          </a:p>
        </p:txBody>
      </p:sp>
      <p:pic>
        <p:nvPicPr>
          <p:cNvPr id="4" name="Picture 3">
            <a:extLst>
              <a:ext uri="{FF2B5EF4-FFF2-40B4-BE49-F238E27FC236}">
                <a16:creationId xmlns:a16="http://schemas.microsoft.com/office/drawing/2014/main" id="{C857F9DC-3352-D4EF-8AAA-FA0252A48098}"/>
              </a:ext>
            </a:extLst>
          </p:cNvPr>
          <p:cNvPicPr>
            <a:picLocks noChangeAspect="1"/>
          </p:cNvPicPr>
          <p:nvPr/>
        </p:nvPicPr>
        <p:blipFill>
          <a:blip r:embed="rId2"/>
          <a:stretch>
            <a:fillRect/>
          </a:stretch>
        </p:blipFill>
        <p:spPr>
          <a:xfrm>
            <a:off x="2308637" y="1129691"/>
            <a:ext cx="7574726" cy="5457922"/>
          </a:xfrm>
          <a:prstGeom prst="rect">
            <a:avLst/>
          </a:prstGeom>
        </p:spPr>
      </p:pic>
    </p:spTree>
    <p:extLst>
      <p:ext uri="{BB962C8B-B14F-4D97-AF65-F5344CB8AC3E}">
        <p14:creationId xmlns:p14="http://schemas.microsoft.com/office/powerpoint/2010/main" val="1655971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DFF3-4F20-D7F3-2F4B-158C5BBA6EC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EB05835-3579-C334-7DDD-254E216A0B79}"/>
              </a:ext>
            </a:extLst>
          </p:cNvPr>
          <p:cNvSpPr>
            <a:spLocks noGrp="1"/>
          </p:cNvSpPr>
          <p:nvPr>
            <p:ph idx="1"/>
          </p:nvPr>
        </p:nvSpPr>
        <p:spPr/>
        <p:txBody>
          <a:bodyPr>
            <a:normAutofit/>
          </a:bodyPr>
          <a:lstStyle/>
          <a:p>
            <a:r>
              <a:rPr lang="en-US" sz="2400" b="1" dirty="0"/>
              <a:t>Reduced Coupling: </a:t>
            </a:r>
            <a:r>
              <a:rPr lang="en-US" sz="2400" dirty="0"/>
              <a:t>Waiter no longer needs to know about specific dishes like Pizza or Pasta. It only interacts with the Chef interface, which makes it easy to add new dishes without modifying Waiter.</a:t>
            </a:r>
          </a:p>
          <a:p>
            <a:r>
              <a:rPr lang="en-US" sz="2400" b="1" dirty="0"/>
              <a:t>Scalability: </a:t>
            </a:r>
            <a:r>
              <a:rPr lang="en-US" sz="2400" dirty="0"/>
              <a:t>To add a new dish (e.g., Burger), simply create a new Burger class and </a:t>
            </a:r>
            <a:r>
              <a:rPr lang="en-US" sz="2400" dirty="0" err="1"/>
              <a:t>BurgerChef</a:t>
            </a:r>
            <a:r>
              <a:rPr lang="en-US" sz="2400" dirty="0"/>
              <a:t> class without changing the Waiter.</a:t>
            </a:r>
          </a:p>
        </p:txBody>
      </p:sp>
    </p:spTree>
    <p:extLst>
      <p:ext uri="{BB962C8B-B14F-4D97-AF65-F5344CB8AC3E}">
        <p14:creationId xmlns:p14="http://schemas.microsoft.com/office/powerpoint/2010/main" val="422286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hlinkClick r:id="rId3"/>
              </a:rPr>
              <a:t>https://www.geeksforgeeks.org/factory-method-for-designing-pattern/</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hlinkClick r:id="rId4"/>
              </a:rPr>
              <a:t>https://sourcemaking.com/design_patterns/</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2CE1-76A4-20BB-A915-E34EF23CF525}"/>
              </a:ext>
            </a:extLst>
          </p:cNvPr>
          <p:cNvSpPr>
            <a:spLocks noGrp="1"/>
          </p:cNvSpPr>
          <p:nvPr>
            <p:ph type="title"/>
          </p:nvPr>
        </p:nvSpPr>
        <p:spPr/>
        <p:txBody>
          <a:bodyPr/>
          <a:lstStyle/>
          <a:p>
            <a:r>
              <a:rPr lang="en-US" dirty="0"/>
              <a:t>Creational Design Patterns</a:t>
            </a:r>
          </a:p>
        </p:txBody>
      </p:sp>
      <p:sp>
        <p:nvSpPr>
          <p:cNvPr id="3" name="Content Placeholder 2">
            <a:extLst>
              <a:ext uri="{FF2B5EF4-FFF2-40B4-BE49-F238E27FC236}">
                <a16:creationId xmlns:a16="http://schemas.microsoft.com/office/drawing/2014/main" id="{B2F6804C-B9B7-1810-81F4-6573306B7408}"/>
              </a:ext>
            </a:extLst>
          </p:cNvPr>
          <p:cNvSpPr>
            <a:spLocks noGrp="1"/>
          </p:cNvSpPr>
          <p:nvPr>
            <p:ph idx="1"/>
          </p:nvPr>
        </p:nvSpPr>
        <p:spPr/>
        <p:txBody>
          <a:bodyPr/>
          <a:lstStyle/>
          <a:p>
            <a:r>
              <a:rPr lang="en-US" dirty="0"/>
              <a:t>First, they all encapsulate knowledge about which concrete classes the system uses. </a:t>
            </a:r>
          </a:p>
          <a:p>
            <a:r>
              <a:rPr lang="en-US" dirty="0"/>
              <a:t>Second, they hide how instances of these classes are created and put together.</a:t>
            </a:r>
          </a:p>
          <a:p>
            <a:r>
              <a:rPr lang="en-US" dirty="0"/>
              <a:t>Creational patterns give you a lot of flexibility in what gets created, who creates it, how it gets created, and when.</a:t>
            </a:r>
          </a:p>
        </p:txBody>
      </p:sp>
    </p:spTree>
    <p:extLst>
      <p:ext uri="{BB962C8B-B14F-4D97-AF65-F5344CB8AC3E}">
        <p14:creationId xmlns:p14="http://schemas.microsoft.com/office/powerpoint/2010/main" val="374334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C7-3931-50AD-9501-F9C9C087CC10}"/>
              </a:ext>
            </a:extLst>
          </p:cNvPr>
          <p:cNvSpPr>
            <a:spLocks noGrp="1"/>
          </p:cNvSpPr>
          <p:nvPr>
            <p:ph type="title"/>
          </p:nvPr>
        </p:nvSpPr>
        <p:spPr/>
        <p:txBody>
          <a:bodyPr/>
          <a:lstStyle/>
          <a:p>
            <a:r>
              <a:rPr lang="en-US" dirty="0"/>
              <a:t>Catalog of Design Patterns</a:t>
            </a:r>
          </a:p>
        </p:txBody>
      </p:sp>
      <p:pic>
        <p:nvPicPr>
          <p:cNvPr id="5" name="Picture 4">
            <a:extLst>
              <a:ext uri="{FF2B5EF4-FFF2-40B4-BE49-F238E27FC236}">
                <a16:creationId xmlns:a16="http://schemas.microsoft.com/office/drawing/2014/main" id="{0EE33509-1EB6-625F-1875-E51813F61E9D}"/>
              </a:ext>
            </a:extLst>
          </p:cNvPr>
          <p:cNvPicPr>
            <a:picLocks noChangeAspect="1"/>
          </p:cNvPicPr>
          <p:nvPr/>
        </p:nvPicPr>
        <p:blipFill>
          <a:blip r:embed="rId2"/>
          <a:stretch>
            <a:fillRect/>
          </a:stretch>
        </p:blipFill>
        <p:spPr>
          <a:xfrm>
            <a:off x="271424" y="1550506"/>
            <a:ext cx="11649152" cy="4942369"/>
          </a:xfrm>
          <a:prstGeom prst="rect">
            <a:avLst/>
          </a:prstGeom>
        </p:spPr>
      </p:pic>
    </p:spTree>
    <p:extLst>
      <p:ext uri="{BB962C8B-B14F-4D97-AF65-F5344CB8AC3E}">
        <p14:creationId xmlns:p14="http://schemas.microsoft.com/office/powerpoint/2010/main" val="7843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Factory Method Pattern</a:t>
            </a:r>
          </a:p>
        </p:txBody>
      </p:sp>
    </p:spTree>
    <p:extLst>
      <p:ext uri="{BB962C8B-B14F-4D97-AF65-F5344CB8AC3E}">
        <p14:creationId xmlns:p14="http://schemas.microsoft.com/office/powerpoint/2010/main" val="234879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602A-C36F-0647-6C54-31F76FEAA7D7}"/>
              </a:ext>
            </a:extLst>
          </p:cNvPr>
          <p:cNvSpPr>
            <a:spLocks noGrp="1"/>
          </p:cNvSpPr>
          <p:nvPr>
            <p:ph type="title"/>
          </p:nvPr>
        </p:nvSpPr>
        <p:spPr>
          <a:xfrm>
            <a:off x="876693" y="741391"/>
            <a:ext cx="4597747" cy="1035675"/>
          </a:xfrm>
        </p:spPr>
        <p:txBody>
          <a:bodyPr anchor="b">
            <a:normAutofit/>
          </a:bodyPr>
          <a:lstStyle/>
          <a:p>
            <a:r>
              <a:rPr lang="en-US" sz="3800" dirty="0"/>
              <a:t>Factory Method</a:t>
            </a:r>
          </a:p>
        </p:txBody>
      </p:sp>
      <p:sp>
        <p:nvSpPr>
          <p:cNvPr id="3" name="Content Placeholder 2">
            <a:extLst>
              <a:ext uri="{FF2B5EF4-FFF2-40B4-BE49-F238E27FC236}">
                <a16:creationId xmlns:a16="http://schemas.microsoft.com/office/drawing/2014/main" id="{659E495F-FA69-414D-CEC5-E222821A34AD}"/>
              </a:ext>
            </a:extLst>
          </p:cNvPr>
          <p:cNvSpPr>
            <a:spLocks noGrp="1"/>
          </p:cNvSpPr>
          <p:nvPr>
            <p:ph idx="1"/>
          </p:nvPr>
        </p:nvSpPr>
        <p:spPr>
          <a:xfrm>
            <a:off x="876693" y="2103725"/>
            <a:ext cx="4597746" cy="3447832"/>
          </a:xfrm>
        </p:spPr>
        <p:txBody>
          <a:bodyPr anchor="t">
            <a:normAutofit/>
          </a:bodyPr>
          <a:lstStyle/>
          <a:p>
            <a:pPr marL="0" indent="0">
              <a:buNone/>
            </a:pPr>
            <a:r>
              <a:rPr lang="en-US" sz="2400" dirty="0"/>
              <a:t>Intent:</a:t>
            </a:r>
          </a:p>
          <a:p>
            <a:r>
              <a:rPr lang="en-US" sz="2400" b="1" i="0" dirty="0">
                <a:effectLst/>
              </a:rPr>
              <a:t>Factory Method</a:t>
            </a:r>
            <a:r>
              <a:rPr lang="en-US" sz="2400" b="0" i="0" dirty="0">
                <a:effectLst/>
              </a:rPr>
              <a:t> is a creational design pattern that provides an interface for creating objects in a superclass but allows subclasses to alter the type of objects that will be created.</a:t>
            </a:r>
          </a:p>
          <a:p>
            <a:r>
              <a:rPr lang="en-US" sz="2400" dirty="0"/>
              <a:t>It is also known as </a:t>
            </a:r>
            <a:r>
              <a:rPr lang="en-US" sz="2400" b="1" dirty="0"/>
              <a:t>Virtual Constructor</a:t>
            </a:r>
          </a:p>
        </p:txBody>
      </p:sp>
      <p:pic>
        <p:nvPicPr>
          <p:cNvPr id="5" name="Picture 4" descr="A drawing of a warehouse&#10;&#10;Description automatically generated">
            <a:extLst>
              <a:ext uri="{FF2B5EF4-FFF2-40B4-BE49-F238E27FC236}">
                <a16:creationId xmlns:a16="http://schemas.microsoft.com/office/drawing/2014/main" id="{254162FF-E19D-3E9E-7E1F-8C95FFC27859}"/>
              </a:ext>
            </a:extLst>
          </p:cNvPr>
          <p:cNvPicPr>
            <a:picLocks noChangeAspect="1"/>
          </p:cNvPicPr>
          <p:nvPr/>
        </p:nvPicPr>
        <p:blipFill>
          <a:blip r:embed="rId2"/>
          <a:stretch>
            <a:fillRect/>
          </a:stretch>
        </p:blipFill>
        <p:spPr>
          <a:xfrm>
            <a:off x="6096000" y="2103725"/>
            <a:ext cx="5319062" cy="3204734"/>
          </a:xfrm>
          <a:prstGeom prst="rect">
            <a:avLst/>
          </a:prstGeom>
        </p:spPr>
      </p:pic>
    </p:spTree>
    <p:extLst>
      <p:ext uri="{BB962C8B-B14F-4D97-AF65-F5344CB8AC3E}">
        <p14:creationId xmlns:p14="http://schemas.microsoft.com/office/powerpoint/2010/main" val="327758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602A-C36F-0647-6C54-31F76FEAA7D7}"/>
              </a:ext>
            </a:extLst>
          </p:cNvPr>
          <p:cNvSpPr>
            <a:spLocks noGrp="1"/>
          </p:cNvSpPr>
          <p:nvPr>
            <p:ph type="title"/>
          </p:nvPr>
        </p:nvSpPr>
        <p:spPr>
          <a:xfrm>
            <a:off x="838200" y="800994"/>
            <a:ext cx="3687491" cy="2056896"/>
          </a:xfrm>
        </p:spPr>
        <p:txBody>
          <a:bodyPr anchor="t">
            <a:normAutofit/>
          </a:bodyPr>
          <a:lstStyle/>
          <a:p>
            <a:r>
              <a:rPr lang="en-US" sz="3200" dirty="0"/>
              <a:t>Problem</a:t>
            </a:r>
          </a:p>
        </p:txBody>
      </p:sp>
      <p:sp>
        <p:nvSpPr>
          <p:cNvPr id="3" name="Content Placeholder 2">
            <a:extLst>
              <a:ext uri="{FF2B5EF4-FFF2-40B4-BE49-F238E27FC236}">
                <a16:creationId xmlns:a16="http://schemas.microsoft.com/office/drawing/2014/main" id="{659E495F-FA69-414D-CEC5-E222821A34AD}"/>
              </a:ext>
            </a:extLst>
          </p:cNvPr>
          <p:cNvSpPr>
            <a:spLocks noGrp="1"/>
          </p:cNvSpPr>
          <p:nvPr>
            <p:ph idx="1"/>
          </p:nvPr>
        </p:nvSpPr>
        <p:spPr>
          <a:xfrm>
            <a:off x="3804337" y="497245"/>
            <a:ext cx="7518019" cy="2360645"/>
          </a:xfrm>
        </p:spPr>
        <p:txBody>
          <a:bodyPr anchor="t">
            <a:noAutofit/>
          </a:bodyPr>
          <a:lstStyle/>
          <a:p>
            <a:r>
              <a:rPr lang="en-US" sz="2000" dirty="0"/>
              <a:t>Imagine that you’re creating a logistics management application. The first version of your app can only handle transportation by trucks, so the bulk of your code lives inside the Truck class.</a:t>
            </a:r>
          </a:p>
          <a:p>
            <a:r>
              <a:rPr lang="en-US" sz="2000" dirty="0"/>
              <a:t>After a while, your app becomes popular. Each day you receive dozens of requests from sea transportation companies to incorporate sea logistics into the app.</a:t>
            </a:r>
          </a:p>
        </p:txBody>
      </p:sp>
      <p:pic>
        <p:nvPicPr>
          <p:cNvPr id="7" name="Picture 6">
            <a:extLst>
              <a:ext uri="{FF2B5EF4-FFF2-40B4-BE49-F238E27FC236}">
                <a16:creationId xmlns:a16="http://schemas.microsoft.com/office/drawing/2014/main" id="{10D75CF8-352D-1435-ED96-07A565221EBC}"/>
              </a:ext>
            </a:extLst>
          </p:cNvPr>
          <p:cNvPicPr>
            <a:picLocks noChangeAspect="1"/>
          </p:cNvPicPr>
          <p:nvPr/>
        </p:nvPicPr>
        <p:blipFill>
          <a:blip r:embed="rId2"/>
          <a:stretch>
            <a:fillRect/>
          </a:stretch>
        </p:blipFill>
        <p:spPr>
          <a:xfrm>
            <a:off x="3162894" y="2991051"/>
            <a:ext cx="6817933" cy="3613505"/>
          </a:xfrm>
          <a:prstGeom prst="rect">
            <a:avLst/>
          </a:prstGeom>
        </p:spPr>
      </p:pic>
    </p:spTree>
    <p:extLst>
      <p:ext uri="{BB962C8B-B14F-4D97-AF65-F5344CB8AC3E}">
        <p14:creationId xmlns:p14="http://schemas.microsoft.com/office/powerpoint/2010/main" val="253517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602A-C36F-0647-6C54-31F76FEAA7D7}"/>
              </a:ext>
            </a:extLst>
          </p:cNvPr>
          <p:cNvSpPr>
            <a:spLocks noGrp="1"/>
          </p:cNvSpPr>
          <p:nvPr>
            <p:ph type="title"/>
          </p:nvPr>
        </p:nvSpPr>
        <p:spPr>
          <a:xfrm>
            <a:off x="838200" y="800994"/>
            <a:ext cx="3687491" cy="2056896"/>
          </a:xfrm>
        </p:spPr>
        <p:txBody>
          <a:bodyPr anchor="t">
            <a:normAutofit/>
          </a:bodyPr>
          <a:lstStyle/>
          <a:p>
            <a:r>
              <a:rPr lang="en-US" sz="3200" dirty="0"/>
              <a:t>Problem</a:t>
            </a:r>
          </a:p>
        </p:txBody>
      </p:sp>
      <p:sp>
        <p:nvSpPr>
          <p:cNvPr id="3" name="Content Placeholder 2">
            <a:extLst>
              <a:ext uri="{FF2B5EF4-FFF2-40B4-BE49-F238E27FC236}">
                <a16:creationId xmlns:a16="http://schemas.microsoft.com/office/drawing/2014/main" id="{659E495F-FA69-414D-CEC5-E222821A34AD}"/>
              </a:ext>
            </a:extLst>
          </p:cNvPr>
          <p:cNvSpPr>
            <a:spLocks noGrp="1"/>
          </p:cNvSpPr>
          <p:nvPr>
            <p:ph idx="1"/>
          </p:nvPr>
        </p:nvSpPr>
        <p:spPr>
          <a:xfrm>
            <a:off x="3882434" y="344515"/>
            <a:ext cx="7471366" cy="2106334"/>
          </a:xfrm>
        </p:spPr>
        <p:txBody>
          <a:bodyPr anchor="t">
            <a:noAutofit/>
          </a:bodyPr>
          <a:lstStyle/>
          <a:p>
            <a:r>
              <a:rPr lang="en-US" sz="2000" dirty="0"/>
              <a:t>At present, most of your code is coupled to the Truck class. Adding Ships into the app would require making changes to the entire codebase. </a:t>
            </a:r>
          </a:p>
          <a:p>
            <a:r>
              <a:rPr lang="en-US" sz="2000" dirty="0"/>
              <a:t>Moreover, if later you decide to add another type of transportation to the app, you will probably need to make all these changes again.</a:t>
            </a:r>
          </a:p>
          <a:p>
            <a:r>
              <a:rPr lang="en-US" sz="2000" dirty="0"/>
              <a:t>As a result, you will end up with nasty code, riddled with conditionals that switch the app’s behavior depending on the class of transportation objects.</a:t>
            </a:r>
          </a:p>
        </p:txBody>
      </p:sp>
      <p:pic>
        <p:nvPicPr>
          <p:cNvPr id="7" name="Picture 6">
            <a:extLst>
              <a:ext uri="{FF2B5EF4-FFF2-40B4-BE49-F238E27FC236}">
                <a16:creationId xmlns:a16="http://schemas.microsoft.com/office/drawing/2014/main" id="{10D75CF8-352D-1435-ED96-07A565221EBC}"/>
              </a:ext>
            </a:extLst>
          </p:cNvPr>
          <p:cNvPicPr>
            <a:picLocks noChangeAspect="1"/>
          </p:cNvPicPr>
          <p:nvPr/>
        </p:nvPicPr>
        <p:blipFill>
          <a:blip r:embed="rId2"/>
          <a:stretch>
            <a:fillRect/>
          </a:stretch>
        </p:blipFill>
        <p:spPr>
          <a:xfrm>
            <a:off x="3191070" y="3137065"/>
            <a:ext cx="6612660" cy="3504711"/>
          </a:xfrm>
          <a:prstGeom prst="rect">
            <a:avLst/>
          </a:prstGeom>
        </p:spPr>
      </p:pic>
    </p:spTree>
    <p:extLst>
      <p:ext uri="{BB962C8B-B14F-4D97-AF65-F5344CB8AC3E}">
        <p14:creationId xmlns:p14="http://schemas.microsoft.com/office/powerpoint/2010/main" val="423787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62EE-C044-2E8C-E82C-0D80743CCEDF}"/>
              </a:ext>
            </a:extLst>
          </p:cNvPr>
          <p:cNvSpPr>
            <a:spLocks noGrp="1"/>
          </p:cNvSpPr>
          <p:nvPr>
            <p:ph type="title"/>
          </p:nvPr>
        </p:nvSpPr>
        <p:spPr>
          <a:xfrm>
            <a:off x="838200" y="800994"/>
            <a:ext cx="3687491" cy="2056896"/>
          </a:xfrm>
        </p:spPr>
        <p:txBody>
          <a:bodyPr anchor="t">
            <a:normAutofit/>
          </a:bodyPr>
          <a:lstStyle/>
          <a:p>
            <a:r>
              <a:rPr lang="en-US" sz="3200"/>
              <a:t>Solution</a:t>
            </a:r>
          </a:p>
        </p:txBody>
      </p:sp>
      <p:sp>
        <p:nvSpPr>
          <p:cNvPr id="3" name="Content Placeholder 2">
            <a:extLst>
              <a:ext uri="{FF2B5EF4-FFF2-40B4-BE49-F238E27FC236}">
                <a16:creationId xmlns:a16="http://schemas.microsoft.com/office/drawing/2014/main" id="{CD066BEE-D6FD-D2E8-BCA5-425883C4CE0D}"/>
              </a:ext>
            </a:extLst>
          </p:cNvPr>
          <p:cNvSpPr>
            <a:spLocks noGrp="1"/>
          </p:cNvSpPr>
          <p:nvPr>
            <p:ph idx="1"/>
          </p:nvPr>
        </p:nvSpPr>
        <p:spPr>
          <a:xfrm>
            <a:off x="3873104" y="576761"/>
            <a:ext cx="7480696" cy="2106334"/>
          </a:xfrm>
        </p:spPr>
        <p:txBody>
          <a:bodyPr anchor="t">
            <a:normAutofit lnSpcReduction="10000"/>
          </a:bodyPr>
          <a:lstStyle/>
          <a:p>
            <a:r>
              <a:rPr lang="en-US" sz="2000" dirty="0"/>
              <a:t>The Factory Method pattern suggests that you replace direct object construction calls (using the new operator) with calls to a special factory method. </a:t>
            </a:r>
          </a:p>
          <a:p>
            <a:r>
              <a:rPr lang="en-US" sz="2000" dirty="0"/>
              <a:t>Objects are </a:t>
            </a:r>
            <a:r>
              <a:rPr lang="en-US" sz="2000"/>
              <a:t>still created, </a:t>
            </a:r>
            <a:r>
              <a:rPr lang="en-US" sz="2000" dirty="0"/>
              <a:t>but it’s being called from within the factory method. </a:t>
            </a:r>
          </a:p>
          <a:p>
            <a:r>
              <a:rPr lang="en-US" sz="2000" dirty="0"/>
              <a:t>Objects returned by a factory method are often referred to as </a:t>
            </a:r>
            <a:r>
              <a:rPr lang="en-US" sz="2000" b="1" dirty="0"/>
              <a:t>products</a:t>
            </a:r>
            <a:r>
              <a:rPr lang="en-US" sz="2000" dirty="0"/>
              <a:t>.</a:t>
            </a:r>
          </a:p>
        </p:txBody>
      </p:sp>
      <p:pic>
        <p:nvPicPr>
          <p:cNvPr id="6" name="Picture 5">
            <a:extLst>
              <a:ext uri="{FF2B5EF4-FFF2-40B4-BE49-F238E27FC236}">
                <a16:creationId xmlns:a16="http://schemas.microsoft.com/office/drawing/2014/main" id="{15AAAAC9-EF38-85A8-3DF7-B51331E9593B}"/>
              </a:ext>
            </a:extLst>
          </p:cNvPr>
          <p:cNvPicPr>
            <a:picLocks noChangeAspect="1"/>
          </p:cNvPicPr>
          <p:nvPr/>
        </p:nvPicPr>
        <p:blipFill>
          <a:blip r:embed="rId2"/>
          <a:stretch>
            <a:fillRect/>
          </a:stretch>
        </p:blipFill>
        <p:spPr>
          <a:xfrm>
            <a:off x="6096000" y="2857890"/>
            <a:ext cx="5971107" cy="3228278"/>
          </a:xfrm>
          <a:prstGeom prst="rect">
            <a:avLst/>
          </a:prstGeom>
        </p:spPr>
      </p:pic>
      <p:pic>
        <p:nvPicPr>
          <p:cNvPr id="4" name="Picture 3" descr="A diagram of a truck&#10;&#10;Description automatically generated">
            <a:extLst>
              <a:ext uri="{FF2B5EF4-FFF2-40B4-BE49-F238E27FC236}">
                <a16:creationId xmlns:a16="http://schemas.microsoft.com/office/drawing/2014/main" id="{A93A01C4-BCAB-E87F-DC9B-9A194162C4C9}"/>
              </a:ext>
            </a:extLst>
          </p:cNvPr>
          <p:cNvPicPr>
            <a:picLocks noChangeAspect="1"/>
          </p:cNvPicPr>
          <p:nvPr/>
        </p:nvPicPr>
        <p:blipFill>
          <a:blip r:embed="rId3"/>
          <a:stretch>
            <a:fillRect/>
          </a:stretch>
        </p:blipFill>
        <p:spPr>
          <a:xfrm>
            <a:off x="230640" y="3031535"/>
            <a:ext cx="5270588" cy="3136000"/>
          </a:xfrm>
          <a:prstGeom prst="rect">
            <a:avLst/>
          </a:prstGeom>
        </p:spPr>
      </p:pic>
    </p:spTree>
    <p:extLst>
      <p:ext uri="{BB962C8B-B14F-4D97-AF65-F5344CB8AC3E}">
        <p14:creationId xmlns:p14="http://schemas.microsoft.com/office/powerpoint/2010/main" val="247397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804</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vt:lpstr>
      <vt:lpstr>Office Theme</vt:lpstr>
      <vt:lpstr>Creational Design Patterns</vt:lpstr>
      <vt:lpstr>Creational Design Patterns</vt:lpstr>
      <vt:lpstr>Creational Design Patterns</vt:lpstr>
      <vt:lpstr>Catalog of Design Patterns</vt:lpstr>
      <vt:lpstr>Factory Method Pattern</vt:lpstr>
      <vt:lpstr>Factory Method</vt:lpstr>
      <vt:lpstr>Problem</vt:lpstr>
      <vt:lpstr>Problem</vt:lpstr>
      <vt:lpstr>Solution</vt:lpstr>
      <vt:lpstr>Solution</vt:lpstr>
      <vt:lpstr>Solution</vt:lpstr>
      <vt:lpstr>Solution</vt:lpstr>
      <vt:lpstr>Structure</vt:lpstr>
      <vt:lpstr>Structure</vt:lpstr>
      <vt:lpstr>PowerPoint Presentation</vt:lpstr>
      <vt:lpstr>Structure</vt:lpstr>
      <vt:lpstr>Example</vt:lpstr>
      <vt:lpstr>Example</vt:lpstr>
      <vt:lpstr>Example (Applying Factory Method Pattern)</vt:lpstr>
      <vt:lpstr>Example (Applying Factory Method Pattern)</vt:lpstr>
      <vt:lpstr>Example (Applying Factory Method Pattern)</vt:lpstr>
      <vt:lpstr>Advantages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Design Patterns</dc:title>
  <dc:creator>Mehroze Khan</dc:creator>
  <cp:lastModifiedBy>Mehroze Khan</cp:lastModifiedBy>
  <cp:revision>13</cp:revision>
  <dcterms:created xsi:type="dcterms:W3CDTF">2023-11-15T10:58:15Z</dcterms:created>
  <dcterms:modified xsi:type="dcterms:W3CDTF">2024-11-12T05:44:47Z</dcterms:modified>
</cp:coreProperties>
</file>