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70" r:id="rId5"/>
    <p:sldId id="271" r:id="rId6"/>
    <p:sldId id="259" r:id="rId7"/>
    <p:sldId id="260" r:id="rId8"/>
    <p:sldId id="261" r:id="rId9"/>
    <p:sldId id="262" r:id="rId10"/>
    <p:sldId id="263" r:id="rId11"/>
    <p:sldId id="264" r:id="rId12"/>
    <p:sldId id="276" r:id="rId13"/>
    <p:sldId id="265" r:id="rId14"/>
    <p:sldId id="266" r:id="rId15"/>
    <p:sldId id="277" r:id="rId16"/>
    <p:sldId id="267" r:id="rId17"/>
    <p:sldId id="278" r:id="rId18"/>
    <p:sldId id="279" r:id="rId19"/>
    <p:sldId id="281" r:id="rId20"/>
    <p:sldId id="268" r:id="rId21"/>
    <p:sldId id="283" r:id="rId22"/>
    <p:sldId id="282" r:id="rId23"/>
    <p:sldId id="286" r:id="rId24"/>
    <p:sldId id="287" r:id="rId25"/>
    <p:sldId id="269" r:id="rId26"/>
    <p:sldId id="274"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6341"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00129-1D9E-41AF-8B6F-932AD6FE7085}" type="datetimeFigureOut">
              <a:rPr lang="en-US" smtClean="0"/>
              <a:t>21-Aug-24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19F1B-E1FD-42C3-8F4F-4AEA14538FFA}" type="slidenum">
              <a:rPr lang="en-US" smtClean="0"/>
              <a:t>‹#›</a:t>
            </a:fld>
            <a:endParaRPr lang="en-US"/>
          </a:p>
        </p:txBody>
      </p:sp>
    </p:spTree>
    <p:extLst>
      <p:ext uri="{BB962C8B-B14F-4D97-AF65-F5344CB8AC3E}">
        <p14:creationId xmlns:p14="http://schemas.microsoft.com/office/powerpoint/2010/main" val="27742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Requirement Analysis: involves </a:t>
            </a:r>
            <a:r>
              <a:rPr lang="en-US" b="0" i="0" dirty="0">
                <a:solidFill>
                  <a:srgbClr val="2F353E"/>
                </a:solidFill>
                <a:effectLst/>
                <a:latin typeface="Rubik"/>
              </a:rPr>
              <a:t>getting input from all stakeholders, including customers, salespeople, industry experts, and programmers.</a:t>
            </a:r>
          </a:p>
          <a:p>
            <a:pPr marL="228600" indent="-228600">
              <a:buFont typeface="+mj-lt"/>
              <a:buAutoNum type="arabicPeriod"/>
            </a:pPr>
            <a:r>
              <a:rPr lang="en-US" b="0" i="0" dirty="0">
                <a:solidFill>
                  <a:srgbClr val="2F353E"/>
                </a:solidFill>
                <a:effectLst/>
                <a:latin typeface="Rubik"/>
              </a:rPr>
              <a:t>Planning: the team determines the cost and resources required for implementing the analyzed requirements. It also details the risks involved and provides sub-plans for softening those risks.</a:t>
            </a:r>
          </a:p>
          <a:p>
            <a:pPr marL="228600" indent="-228600">
              <a:buFont typeface="+mj-lt"/>
              <a:buAutoNum type="arabicPeriod"/>
            </a:pPr>
            <a:r>
              <a:rPr lang="en-US" b="0" i="0" dirty="0">
                <a:solidFill>
                  <a:srgbClr val="2F353E"/>
                </a:solidFill>
                <a:effectLst/>
                <a:latin typeface="Rubik"/>
              </a:rPr>
              <a:t>Design: starts by turning the software specifications into a design plan called the Design Specification. All stakeholders then review this plan and offer feedback and suggestions.</a:t>
            </a:r>
          </a:p>
          <a:p>
            <a:pPr marL="228600" indent="-228600">
              <a:buFont typeface="+mj-lt"/>
              <a:buAutoNum type="arabicPeriod"/>
            </a:pPr>
            <a:r>
              <a:rPr lang="en-US" b="0" i="0" dirty="0">
                <a:solidFill>
                  <a:srgbClr val="2F353E"/>
                </a:solidFill>
                <a:effectLst/>
                <a:latin typeface="Rubik"/>
              </a:rPr>
              <a:t>Development: the actual development starts by writing code.</a:t>
            </a:r>
          </a:p>
          <a:p>
            <a:pPr marL="228600" indent="-228600">
              <a:buFont typeface="+mj-lt"/>
              <a:buAutoNum type="arabicPeriod"/>
            </a:pPr>
            <a:r>
              <a:rPr lang="en-US" b="0" i="0" dirty="0">
                <a:solidFill>
                  <a:srgbClr val="2F353E"/>
                </a:solidFill>
                <a:effectLst/>
                <a:latin typeface="Rubik"/>
              </a:rPr>
              <a:t>Testing: we test for defects and deficiencies. We fix those issues until the product meets the original specifications.</a:t>
            </a:r>
          </a:p>
          <a:p>
            <a:pPr marL="228600" indent="-228600">
              <a:buFont typeface="+mj-lt"/>
              <a:buAutoNum type="arabicPeriod"/>
            </a:pPr>
            <a:r>
              <a:rPr lang="en-US" b="0" i="0" dirty="0">
                <a:solidFill>
                  <a:srgbClr val="2F353E"/>
                </a:solidFill>
                <a:effectLst/>
                <a:latin typeface="Rubik"/>
              </a:rPr>
              <a:t>Deployment/Maintenance: the goal is to deploy the software to the production environment so users can start using the product. During maintenance, as conditions in the real-world change, we need to update and advance the software to match.</a:t>
            </a:r>
          </a:p>
          <a:p>
            <a:endParaRPr lang="en-US" dirty="0"/>
          </a:p>
        </p:txBody>
      </p:sp>
      <p:sp>
        <p:nvSpPr>
          <p:cNvPr id="4" name="Slide Number Placeholder 3"/>
          <p:cNvSpPr>
            <a:spLocks noGrp="1"/>
          </p:cNvSpPr>
          <p:nvPr>
            <p:ph type="sldNum" sz="quarter" idx="5"/>
          </p:nvPr>
        </p:nvSpPr>
        <p:spPr/>
        <p:txBody>
          <a:bodyPr/>
          <a:lstStyle/>
          <a:p>
            <a:fld id="{62219F1B-E1FD-42C3-8F4F-4AEA14538FFA}" type="slidenum">
              <a:rPr lang="en-US" smtClean="0"/>
              <a:t>5</a:t>
            </a:fld>
            <a:endParaRPr lang="en-US"/>
          </a:p>
        </p:txBody>
      </p:sp>
    </p:spTree>
    <p:extLst>
      <p:ext uri="{BB962C8B-B14F-4D97-AF65-F5344CB8AC3E}">
        <p14:creationId xmlns:p14="http://schemas.microsoft.com/office/powerpoint/2010/main" val="1667195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There are three important parts to this definition: </a:t>
            </a:r>
          </a:p>
          <a:p>
            <a:pPr marL="342900" indent="-342900" algn="l">
              <a:buAutoNum type="arabicParenBoth"/>
            </a:pPr>
            <a:r>
              <a:rPr lang="en-US" sz="1800" b="0" i="0" u="none" strike="noStrike" baseline="0" dirty="0">
                <a:latin typeface="Times-Roman"/>
              </a:rPr>
              <a:t>Object-oriented programming uses objects, not algorithms, as its fundamental logical building blocks </a:t>
            </a:r>
          </a:p>
          <a:p>
            <a:pPr marL="342900" indent="-342900" algn="l">
              <a:buAutoNum type="arabicParenBoth"/>
            </a:pPr>
            <a:r>
              <a:rPr lang="en-US" sz="1800" b="0" i="0" u="none" strike="noStrike" baseline="0" dirty="0">
                <a:latin typeface="Times-Roman"/>
              </a:rPr>
              <a:t>Each object is an instance of some class, it is a tangible entity that exhibits some well-defined behavior</a:t>
            </a:r>
          </a:p>
          <a:p>
            <a:pPr marL="342900" indent="-342900" algn="l">
              <a:buAutoNum type="arabicParenBoth"/>
            </a:pPr>
            <a:r>
              <a:rPr lang="en-US" sz="1800" b="0" i="0" u="none" strike="noStrike" baseline="0" dirty="0">
                <a:latin typeface="Times-Roman"/>
              </a:rPr>
              <a:t>Classes may be related to one another via inheritance relationships</a:t>
            </a:r>
            <a:endParaRPr lang="en-US" dirty="0"/>
          </a:p>
        </p:txBody>
      </p:sp>
      <p:sp>
        <p:nvSpPr>
          <p:cNvPr id="4" name="Slide Number Placeholder 3"/>
          <p:cNvSpPr>
            <a:spLocks noGrp="1"/>
          </p:cNvSpPr>
          <p:nvPr>
            <p:ph type="sldNum" sz="quarter" idx="5"/>
          </p:nvPr>
        </p:nvSpPr>
        <p:spPr/>
        <p:txBody>
          <a:bodyPr/>
          <a:lstStyle/>
          <a:p>
            <a:fld id="{62219F1B-E1FD-42C3-8F4F-4AEA14538FFA}" type="slidenum">
              <a:rPr lang="en-US" smtClean="0"/>
              <a:t>6</a:t>
            </a:fld>
            <a:endParaRPr lang="en-US"/>
          </a:p>
        </p:txBody>
      </p:sp>
    </p:spTree>
    <p:extLst>
      <p:ext uri="{BB962C8B-B14F-4D97-AF65-F5344CB8AC3E}">
        <p14:creationId xmlns:p14="http://schemas.microsoft.com/office/powerpoint/2010/main" val="1417154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Logical Models: </a:t>
            </a:r>
            <a:r>
              <a:rPr lang="en-US" dirty="0"/>
              <a:t>These models represent the conceptual organization of the system, focusing on how objects relate to each other and what roles they play.</a:t>
            </a:r>
          </a:p>
          <a:p>
            <a:r>
              <a:rPr lang="en-US" b="1" dirty="0"/>
              <a:t>Example: Class Diagram</a:t>
            </a:r>
            <a:endParaRPr lang="en-US" dirty="0"/>
          </a:p>
          <a:p>
            <a:r>
              <a:rPr lang="en-US" b="1" dirty="0"/>
              <a:t>Physical Models: </a:t>
            </a:r>
            <a:r>
              <a:rPr lang="en-US" dirty="0"/>
              <a:t>These models represent the real-world implementation, focusing on how the system will be physically organized, including how data is stored and accessed.</a:t>
            </a:r>
          </a:p>
          <a:p>
            <a:r>
              <a:rPr lang="en-US" b="1" dirty="0"/>
              <a:t>Example: Deployment Diagram </a:t>
            </a:r>
            <a:endParaRPr lang="en-US" dirty="0"/>
          </a:p>
          <a:p>
            <a:r>
              <a:rPr lang="en-US" b="1" dirty="0"/>
              <a:t>Static Models :</a:t>
            </a:r>
            <a:r>
              <a:rPr lang="en-US" dirty="0"/>
              <a:t>These models capture the system's structure at a specific point in time, showing the static relationships between objects.</a:t>
            </a:r>
          </a:p>
          <a:p>
            <a:r>
              <a:rPr lang="en-US" b="1" dirty="0"/>
              <a:t>Example: Object Diagram, Package Diagram, Component Diagram</a:t>
            </a:r>
          </a:p>
          <a:p>
            <a:r>
              <a:rPr lang="en-US" b="1" dirty="0"/>
              <a:t>Dynamic Models: </a:t>
            </a:r>
            <a:r>
              <a:rPr lang="en-US" dirty="0"/>
              <a:t>These models capture the behavior of the system over time, showing how objects interact and change as the system operates.</a:t>
            </a:r>
          </a:p>
          <a:p>
            <a:r>
              <a:rPr lang="en-US" b="1" dirty="0"/>
              <a:t>Example: Sequence Diagram</a:t>
            </a:r>
            <a:endParaRPr lang="en-US" dirty="0"/>
          </a:p>
          <a:p>
            <a:endParaRPr lang="en-US" b="1" dirty="0"/>
          </a:p>
          <a:p>
            <a:pPr marL="0" indent="0" algn="l">
              <a:buNone/>
            </a:pPr>
            <a:endParaRPr lang="en-US" dirty="0"/>
          </a:p>
        </p:txBody>
      </p:sp>
      <p:sp>
        <p:nvSpPr>
          <p:cNvPr id="4" name="Slide Number Placeholder 3"/>
          <p:cNvSpPr>
            <a:spLocks noGrp="1"/>
          </p:cNvSpPr>
          <p:nvPr>
            <p:ph type="sldNum" sz="quarter" idx="5"/>
          </p:nvPr>
        </p:nvSpPr>
        <p:spPr/>
        <p:txBody>
          <a:bodyPr/>
          <a:lstStyle/>
          <a:p>
            <a:fld id="{62219F1B-E1FD-42C3-8F4F-4AEA14538FFA}" type="slidenum">
              <a:rPr lang="en-US" smtClean="0"/>
              <a:t>7</a:t>
            </a:fld>
            <a:endParaRPr lang="en-US"/>
          </a:p>
        </p:txBody>
      </p:sp>
    </p:spTree>
    <p:extLst>
      <p:ext uri="{BB962C8B-B14F-4D97-AF65-F5344CB8AC3E}">
        <p14:creationId xmlns:p14="http://schemas.microsoft.com/office/powerpoint/2010/main" val="1264902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looking at the system as just a list of tasks or functions, OOA encourages you to think about the system in terms of objects. These objects represent the key things (people, places, things, concepts) involved in your problem.</a:t>
            </a:r>
          </a:p>
        </p:txBody>
      </p:sp>
      <p:sp>
        <p:nvSpPr>
          <p:cNvPr id="4" name="Slide Number Placeholder 3"/>
          <p:cNvSpPr>
            <a:spLocks noGrp="1"/>
          </p:cNvSpPr>
          <p:nvPr>
            <p:ph type="sldNum" sz="quarter" idx="5"/>
          </p:nvPr>
        </p:nvSpPr>
        <p:spPr/>
        <p:txBody>
          <a:bodyPr/>
          <a:lstStyle/>
          <a:p>
            <a:fld id="{62219F1B-E1FD-42C3-8F4F-4AEA14538FFA}" type="slidenum">
              <a:rPr lang="en-US" smtClean="0"/>
              <a:t>8</a:t>
            </a:fld>
            <a:endParaRPr lang="en-US"/>
          </a:p>
        </p:txBody>
      </p:sp>
    </p:spTree>
    <p:extLst>
      <p:ext uri="{BB962C8B-B14F-4D97-AF65-F5344CB8AC3E}">
        <p14:creationId xmlns:p14="http://schemas.microsoft.com/office/powerpoint/2010/main" val="1226669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Times-Roman"/>
              </a:rPr>
              <a:t>A model without any one of these elements is not object-oriented.</a:t>
            </a:r>
            <a:endParaRPr lang="en-US" dirty="0"/>
          </a:p>
        </p:txBody>
      </p:sp>
      <p:sp>
        <p:nvSpPr>
          <p:cNvPr id="4" name="Slide Number Placeholder 3"/>
          <p:cNvSpPr>
            <a:spLocks noGrp="1"/>
          </p:cNvSpPr>
          <p:nvPr>
            <p:ph type="sldNum" sz="quarter" idx="5"/>
          </p:nvPr>
        </p:nvSpPr>
        <p:spPr/>
        <p:txBody>
          <a:bodyPr/>
          <a:lstStyle/>
          <a:p>
            <a:fld id="{62219F1B-E1FD-42C3-8F4F-4AEA14538FFA}" type="slidenum">
              <a:rPr lang="en-US" smtClean="0"/>
              <a:t>9</a:t>
            </a:fld>
            <a:endParaRPr lang="en-US"/>
          </a:p>
        </p:txBody>
      </p:sp>
    </p:spTree>
    <p:extLst>
      <p:ext uri="{BB962C8B-B14F-4D97-AF65-F5344CB8AC3E}">
        <p14:creationId xmlns:p14="http://schemas.microsoft.com/office/powerpoint/2010/main" val="2631951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A better solution is to group logically related classes and objects in the same module and to expose only those elements that other modules absolutely must see.</a:t>
            </a:r>
            <a:endParaRPr lang="en-US" dirty="0"/>
          </a:p>
        </p:txBody>
      </p:sp>
      <p:sp>
        <p:nvSpPr>
          <p:cNvPr id="4" name="Slide Number Placeholder 3"/>
          <p:cNvSpPr>
            <a:spLocks noGrp="1"/>
          </p:cNvSpPr>
          <p:nvPr>
            <p:ph type="sldNum" sz="quarter" idx="5"/>
          </p:nvPr>
        </p:nvSpPr>
        <p:spPr/>
        <p:txBody>
          <a:bodyPr/>
          <a:lstStyle/>
          <a:p>
            <a:fld id="{62219F1B-E1FD-42C3-8F4F-4AEA14538FFA}" type="slidenum">
              <a:rPr lang="en-US" smtClean="0"/>
              <a:t>16</a:t>
            </a:fld>
            <a:endParaRPr lang="en-US"/>
          </a:p>
        </p:txBody>
      </p:sp>
    </p:spTree>
    <p:extLst>
      <p:ext uri="{BB962C8B-B14F-4D97-AF65-F5344CB8AC3E}">
        <p14:creationId xmlns:p14="http://schemas.microsoft.com/office/powerpoint/2010/main" val="212035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Roman"/>
              </a:rPr>
              <a:t>Aggregation permits the physical grouping of logically related structures, and inheritance allows these common groups to be easily reused among different abstractions.</a:t>
            </a:r>
            <a:endParaRPr lang="en-US" dirty="0"/>
          </a:p>
        </p:txBody>
      </p:sp>
      <p:sp>
        <p:nvSpPr>
          <p:cNvPr id="4" name="Slide Number Placeholder 3"/>
          <p:cNvSpPr>
            <a:spLocks noGrp="1"/>
          </p:cNvSpPr>
          <p:nvPr>
            <p:ph type="sldNum" sz="quarter" idx="5"/>
          </p:nvPr>
        </p:nvSpPr>
        <p:spPr/>
        <p:txBody>
          <a:bodyPr/>
          <a:lstStyle/>
          <a:p>
            <a:fld id="{62219F1B-E1FD-42C3-8F4F-4AEA14538FFA}" type="slidenum">
              <a:rPr lang="en-US" smtClean="0"/>
              <a:t>20</a:t>
            </a:fld>
            <a:endParaRPr lang="en-US"/>
          </a:p>
        </p:txBody>
      </p:sp>
    </p:spTree>
    <p:extLst>
      <p:ext uri="{BB962C8B-B14F-4D97-AF65-F5344CB8AC3E}">
        <p14:creationId xmlns:p14="http://schemas.microsoft.com/office/powerpoint/2010/main" val="1987552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8BFA-CAB3-763B-3B61-394C330FEB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D24354-E14C-EC85-C8F4-A367492476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629927-3BD5-435A-D07E-A5CF743943C7}"/>
              </a:ext>
            </a:extLst>
          </p:cNvPr>
          <p:cNvSpPr>
            <a:spLocks noGrp="1"/>
          </p:cNvSpPr>
          <p:nvPr>
            <p:ph type="dt" sz="half" idx="10"/>
          </p:nvPr>
        </p:nvSpPr>
        <p:spPr/>
        <p:txBody>
          <a:bodyPr/>
          <a:lstStyle/>
          <a:p>
            <a:fld id="{C089103B-C029-4363-9F9D-BEB8C591EB3A}" type="datetimeFigureOut">
              <a:rPr lang="en-US" smtClean="0"/>
              <a:t>21-Aug-24</a:t>
            </a:fld>
            <a:endParaRPr lang="en-US"/>
          </a:p>
        </p:txBody>
      </p:sp>
      <p:sp>
        <p:nvSpPr>
          <p:cNvPr id="5" name="Footer Placeholder 4">
            <a:extLst>
              <a:ext uri="{FF2B5EF4-FFF2-40B4-BE49-F238E27FC236}">
                <a16:creationId xmlns:a16="http://schemas.microsoft.com/office/drawing/2014/main" id="{AFE9D3A3-817A-1221-0C2A-D8028B542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EEE46-1E14-9F3C-2E41-1EDA47309D04}"/>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4020324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7C6CF-B65A-08F0-44ED-EDDEEB26F8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D534F1-85C3-17E4-6CC1-EA7541FE04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904543-A54C-0FB3-7308-EDADEBF1E980}"/>
              </a:ext>
            </a:extLst>
          </p:cNvPr>
          <p:cNvSpPr>
            <a:spLocks noGrp="1"/>
          </p:cNvSpPr>
          <p:nvPr>
            <p:ph type="dt" sz="half" idx="10"/>
          </p:nvPr>
        </p:nvSpPr>
        <p:spPr/>
        <p:txBody>
          <a:bodyPr/>
          <a:lstStyle/>
          <a:p>
            <a:fld id="{C089103B-C029-4363-9F9D-BEB8C591EB3A}" type="datetimeFigureOut">
              <a:rPr lang="en-US" smtClean="0"/>
              <a:t>21-Aug-24</a:t>
            </a:fld>
            <a:endParaRPr lang="en-US"/>
          </a:p>
        </p:txBody>
      </p:sp>
      <p:sp>
        <p:nvSpPr>
          <p:cNvPr id="5" name="Footer Placeholder 4">
            <a:extLst>
              <a:ext uri="{FF2B5EF4-FFF2-40B4-BE49-F238E27FC236}">
                <a16:creationId xmlns:a16="http://schemas.microsoft.com/office/drawing/2014/main" id="{0DE329C4-4A57-C4BD-4C6F-E42876138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0A436-E30D-1994-7D37-2765EF7DE597}"/>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4060025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CB3FF3-1851-5AC3-6681-0D879A2F53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4A4516-B514-453E-2DCE-E95B45F48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53793-ABAA-9D41-8809-25BD938EE408}"/>
              </a:ext>
            </a:extLst>
          </p:cNvPr>
          <p:cNvSpPr>
            <a:spLocks noGrp="1"/>
          </p:cNvSpPr>
          <p:nvPr>
            <p:ph type="dt" sz="half" idx="10"/>
          </p:nvPr>
        </p:nvSpPr>
        <p:spPr/>
        <p:txBody>
          <a:bodyPr/>
          <a:lstStyle/>
          <a:p>
            <a:fld id="{C089103B-C029-4363-9F9D-BEB8C591EB3A}" type="datetimeFigureOut">
              <a:rPr lang="en-US" smtClean="0"/>
              <a:t>21-Aug-24</a:t>
            </a:fld>
            <a:endParaRPr lang="en-US"/>
          </a:p>
        </p:txBody>
      </p:sp>
      <p:sp>
        <p:nvSpPr>
          <p:cNvPr id="5" name="Footer Placeholder 4">
            <a:extLst>
              <a:ext uri="{FF2B5EF4-FFF2-40B4-BE49-F238E27FC236}">
                <a16:creationId xmlns:a16="http://schemas.microsoft.com/office/drawing/2014/main" id="{A3BCF9EF-B3CF-C501-B34A-A1F29A6B0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5DAFC-1CC0-D3AD-D253-CE71A8CECC6B}"/>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789531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C402-1A58-7BDC-DCD8-92C9AFB195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7E124F-0A6C-3490-66A9-D2E288AC14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EA5A49-F13D-C5CD-7575-A2797063C424}"/>
              </a:ext>
            </a:extLst>
          </p:cNvPr>
          <p:cNvSpPr>
            <a:spLocks noGrp="1"/>
          </p:cNvSpPr>
          <p:nvPr>
            <p:ph type="dt" sz="half" idx="10"/>
          </p:nvPr>
        </p:nvSpPr>
        <p:spPr/>
        <p:txBody>
          <a:bodyPr/>
          <a:lstStyle/>
          <a:p>
            <a:fld id="{C089103B-C029-4363-9F9D-BEB8C591EB3A}" type="datetimeFigureOut">
              <a:rPr lang="en-US" smtClean="0"/>
              <a:t>21-Aug-24</a:t>
            </a:fld>
            <a:endParaRPr lang="en-US"/>
          </a:p>
        </p:txBody>
      </p:sp>
      <p:sp>
        <p:nvSpPr>
          <p:cNvPr id="5" name="Footer Placeholder 4">
            <a:extLst>
              <a:ext uri="{FF2B5EF4-FFF2-40B4-BE49-F238E27FC236}">
                <a16:creationId xmlns:a16="http://schemas.microsoft.com/office/drawing/2014/main" id="{4D4AA700-32C6-E24C-6246-118C0190A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B22DB-DA60-7847-BB8C-D4EC7D34460C}"/>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366292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8CA83-A6B2-9FB9-CA00-9F95C7B689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AC63AE-70A5-302E-4514-B2BFB76187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640502-C117-3CE2-ACFD-C93BE32654AF}"/>
              </a:ext>
            </a:extLst>
          </p:cNvPr>
          <p:cNvSpPr>
            <a:spLocks noGrp="1"/>
          </p:cNvSpPr>
          <p:nvPr>
            <p:ph type="dt" sz="half" idx="10"/>
          </p:nvPr>
        </p:nvSpPr>
        <p:spPr/>
        <p:txBody>
          <a:bodyPr/>
          <a:lstStyle/>
          <a:p>
            <a:fld id="{C089103B-C029-4363-9F9D-BEB8C591EB3A}" type="datetimeFigureOut">
              <a:rPr lang="en-US" smtClean="0"/>
              <a:t>21-Aug-24</a:t>
            </a:fld>
            <a:endParaRPr lang="en-US"/>
          </a:p>
        </p:txBody>
      </p:sp>
      <p:sp>
        <p:nvSpPr>
          <p:cNvPr id="5" name="Footer Placeholder 4">
            <a:extLst>
              <a:ext uri="{FF2B5EF4-FFF2-40B4-BE49-F238E27FC236}">
                <a16:creationId xmlns:a16="http://schemas.microsoft.com/office/drawing/2014/main" id="{ECE104F8-EBCA-BE08-CDAC-B3E6572C7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4DF73-0E17-CF2E-4C43-7F13DA8D7601}"/>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3499670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11E5-106B-2A1C-D19E-13589646B3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AB7A4C-F436-272E-712B-F6ECEC437A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D211C7-16EF-1BBD-7BCE-97A4AC6314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B46BAE-0CB1-D9A9-48D2-DCB11C91B39A}"/>
              </a:ext>
            </a:extLst>
          </p:cNvPr>
          <p:cNvSpPr>
            <a:spLocks noGrp="1"/>
          </p:cNvSpPr>
          <p:nvPr>
            <p:ph type="dt" sz="half" idx="10"/>
          </p:nvPr>
        </p:nvSpPr>
        <p:spPr/>
        <p:txBody>
          <a:bodyPr/>
          <a:lstStyle/>
          <a:p>
            <a:fld id="{C089103B-C029-4363-9F9D-BEB8C591EB3A}" type="datetimeFigureOut">
              <a:rPr lang="en-US" smtClean="0"/>
              <a:t>21-Aug-24</a:t>
            </a:fld>
            <a:endParaRPr lang="en-US"/>
          </a:p>
        </p:txBody>
      </p:sp>
      <p:sp>
        <p:nvSpPr>
          <p:cNvPr id="6" name="Footer Placeholder 5">
            <a:extLst>
              <a:ext uri="{FF2B5EF4-FFF2-40B4-BE49-F238E27FC236}">
                <a16:creationId xmlns:a16="http://schemas.microsoft.com/office/drawing/2014/main" id="{6407CA7D-1E26-AA65-AD4C-FE282D0B70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E5A9E2-1382-3753-A48A-3C5370749A09}"/>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1503389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41AC-5C00-AB70-C342-89B6A52AB7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0A397C-D44E-B66F-3461-CA08F52698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808073-4280-B40E-B6AC-A7F16C16DB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B25405-3F1B-F076-4FFF-E93D728579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ACB9FE-D749-78C8-E16A-6CF9704AE1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F883ED-C78B-3A7B-DD62-F04D2C8D4A2D}"/>
              </a:ext>
            </a:extLst>
          </p:cNvPr>
          <p:cNvSpPr>
            <a:spLocks noGrp="1"/>
          </p:cNvSpPr>
          <p:nvPr>
            <p:ph type="dt" sz="half" idx="10"/>
          </p:nvPr>
        </p:nvSpPr>
        <p:spPr/>
        <p:txBody>
          <a:bodyPr/>
          <a:lstStyle/>
          <a:p>
            <a:fld id="{C089103B-C029-4363-9F9D-BEB8C591EB3A}" type="datetimeFigureOut">
              <a:rPr lang="en-US" smtClean="0"/>
              <a:t>21-Aug-24</a:t>
            </a:fld>
            <a:endParaRPr lang="en-US"/>
          </a:p>
        </p:txBody>
      </p:sp>
      <p:sp>
        <p:nvSpPr>
          <p:cNvPr id="8" name="Footer Placeholder 7">
            <a:extLst>
              <a:ext uri="{FF2B5EF4-FFF2-40B4-BE49-F238E27FC236}">
                <a16:creationId xmlns:a16="http://schemas.microsoft.com/office/drawing/2014/main" id="{58AE4D35-264C-1151-2600-F773F79E80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7322D5-CB1E-06ED-4FB3-8DFD2FC4AD19}"/>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3492332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74F4-32C6-955D-ED9A-6CB4B83236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AAC271-1AE6-506C-2E57-23592334786D}"/>
              </a:ext>
            </a:extLst>
          </p:cNvPr>
          <p:cNvSpPr>
            <a:spLocks noGrp="1"/>
          </p:cNvSpPr>
          <p:nvPr>
            <p:ph type="dt" sz="half" idx="10"/>
          </p:nvPr>
        </p:nvSpPr>
        <p:spPr/>
        <p:txBody>
          <a:bodyPr/>
          <a:lstStyle/>
          <a:p>
            <a:fld id="{C089103B-C029-4363-9F9D-BEB8C591EB3A}" type="datetimeFigureOut">
              <a:rPr lang="en-US" smtClean="0"/>
              <a:t>21-Aug-24</a:t>
            </a:fld>
            <a:endParaRPr lang="en-US"/>
          </a:p>
        </p:txBody>
      </p:sp>
      <p:sp>
        <p:nvSpPr>
          <p:cNvPr id="4" name="Footer Placeholder 3">
            <a:extLst>
              <a:ext uri="{FF2B5EF4-FFF2-40B4-BE49-F238E27FC236}">
                <a16:creationId xmlns:a16="http://schemas.microsoft.com/office/drawing/2014/main" id="{091E1927-458F-AE02-3127-F9ACE7274A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9FA415-E211-2DB6-BCE1-C4077979974A}"/>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1993562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41D816-031D-C928-AC05-146F2B3D9A9B}"/>
              </a:ext>
            </a:extLst>
          </p:cNvPr>
          <p:cNvSpPr>
            <a:spLocks noGrp="1"/>
          </p:cNvSpPr>
          <p:nvPr>
            <p:ph type="dt" sz="half" idx="10"/>
          </p:nvPr>
        </p:nvSpPr>
        <p:spPr/>
        <p:txBody>
          <a:bodyPr/>
          <a:lstStyle/>
          <a:p>
            <a:fld id="{C089103B-C029-4363-9F9D-BEB8C591EB3A}" type="datetimeFigureOut">
              <a:rPr lang="en-US" smtClean="0"/>
              <a:t>21-Aug-24</a:t>
            </a:fld>
            <a:endParaRPr lang="en-US"/>
          </a:p>
        </p:txBody>
      </p:sp>
      <p:sp>
        <p:nvSpPr>
          <p:cNvPr id="3" name="Footer Placeholder 2">
            <a:extLst>
              <a:ext uri="{FF2B5EF4-FFF2-40B4-BE49-F238E27FC236}">
                <a16:creationId xmlns:a16="http://schemas.microsoft.com/office/drawing/2014/main" id="{A054A5A8-1C39-3EFB-AEC6-592CFDA285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6B4D0B-4FA0-C198-65CE-83D4B9D963C9}"/>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2686074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DACBC-5B9D-C34C-0CEB-C189700F6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2BAD94-C457-4C6E-78DF-AF20B2FF4D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CFAB10-452B-752D-C26B-CC4B96874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6B71E3-1A61-40DD-97E8-3EF50FC470BE}"/>
              </a:ext>
            </a:extLst>
          </p:cNvPr>
          <p:cNvSpPr>
            <a:spLocks noGrp="1"/>
          </p:cNvSpPr>
          <p:nvPr>
            <p:ph type="dt" sz="half" idx="10"/>
          </p:nvPr>
        </p:nvSpPr>
        <p:spPr/>
        <p:txBody>
          <a:bodyPr/>
          <a:lstStyle/>
          <a:p>
            <a:fld id="{C089103B-C029-4363-9F9D-BEB8C591EB3A}" type="datetimeFigureOut">
              <a:rPr lang="en-US" smtClean="0"/>
              <a:t>21-Aug-24</a:t>
            </a:fld>
            <a:endParaRPr lang="en-US"/>
          </a:p>
        </p:txBody>
      </p:sp>
      <p:sp>
        <p:nvSpPr>
          <p:cNvPr id="6" name="Footer Placeholder 5">
            <a:extLst>
              <a:ext uri="{FF2B5EF4-FFF2-40B4-BE49-F238E27FC236}">
                <a16:creationId xmlns:a16="http://schemas.microsoft.com/office/drawing/2014/main" id="{5E3E3837-DDE5-C735-B774-4BF3D0F34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38F2DB-E1EC-CB88-56B5-77222DD42B88}"/>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1059151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DA707-3324-6163-1F3E-8ED9BAED5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D2C1AA-3606-3217-D36F-F91ED0098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8BC817-0FFD-D4D8-163F-C5B73E141F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D1914E-8D97-D466-360B-B24FC0A9E892}"/>
              </a:ext>
            </a:extLst>
          </p:cNvPr>
          <p:cNvSpPr>
            <a:spLocks noGrp="1"/>
          </p:cNvSpPr>
          <p:nvPr>
            <p:ph type="dt" sz="half" idx="10"/>
          </p:nvPr>
        </p:nvSpPr>
        <p:spPr/>
        <p:txBody>
          <a:bodyPr/>
          <a:lstStyle/>
          <a:p>
            <a:fld id="{C089103B-C029-4363-9F9D-BEB8C591EB3A}" type="datetimeFigureOut">
              <a:rPr lang="en-US" smtClean="0"/>
              <a:t>21-Aug-24</a:t>
            </a:fld>
            <a:endParaRPr lang="en-US"/>
          </a:p>
        </p:txBody>
      </p:sp>
      <p:sp>
        <p:nvSpPr>
          <p:cNvPr id="6" name="Footer Placeholder 5">
            <a:extLst>
              <a:ext uri="{FF2B5EF4-FFF2-40B4-BE49-F238E27FC236}">
                <a16:creationId xmlns:a16="http://schemas.microsoft.com/office/drawing/2014/main" id="{447EE30C-45B6-25CA-E14A-C9A472E81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072F2-70F7-5697-7F94-F89FDB6F0947}"/>
              </a:ext>
            </a:extLst>
          </p:cNvPr>
          <p:cNvSpPr>
            <a:spLocks noGrp="1"/>
          </p:cNvSpPr>
          <p:nvPr>
            <p:ph type="sldNum" sz="quarter" idx="12"/>
          </p:nvPr>
        </p:nvSpPr>
        <p:spPr/>
        <p:txBody>
          <a:bodyPr/>
          <a:lstStyle/>
          <a:p>
            <a:fld id="{F5345B15-2905-469F-9B44-D32C205A3C44}" type="slidenum">
              <a:rPr lang="en-US" smtClean="0"/>
              <a:t>‹#›</a:t>
            </a:fld>
            <a:endParaRPr lang="en-US"/>
          </a:p>
        </p:txBody>
      </p:sp>
    </p:spTree>
    <p:extLst>
      <p:ext uri="{BB962C8B-B14F-4D97-AF65-F5344CB8AC3E}">
        <p14:creationId xmlns:p14="http://schemas.microsoft.com/office/powerpoint/2010/main" val="332205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8139C8-C350-5AEA-159F-579C860A3D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32804B-A2DA-5E61-6D63-732394E06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27700B-9CD7-2DC8-3815-8AE042FE28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9103B-C029-4363-9F9D-BEB8C591EB3A}" type="datetimeFigureOut">
              <a:rPr lang="en-US" smtClean="0"/>
              <a:t>21-Aug-24</a:t>
            </a:fld>
            <a:endParaRPr lang="en-US"/>
          </a:p>
        </p:txBody>
      </p:sp>
      <p:sp>
        <p:nvSpPr>
          <p:cNvPr id="5" name="Footer Placeholder 4">
            <a:extLst>
              <a:ext uri="{FF2B5EF4-FFF2-40B4-BE49-F238E27FC236}">
                <a16:creationId xmlns:a16="http://schemas.microsoft.com/office/drawing/2014/main" id="{394EFD54-A35E-A919-2868-3064704D9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0DB3D2-9A24-6C2A-9B63-D9BE98B92B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345B15-2905-469F-9B44-D32C205A3C44}" type="slidenum">
              <a:rPr lang="en-US" smtClean="0"/>
              <a:t>‹#›</a:t>
            </a:fld>
            <a:endParaRPr lang="en-US"/>
          </a:p>
        </p:txBody>
      </p:sp>
    </p:spTree>
    <p:extLst>
      <p:ext uri="{BB962C8B-B14F-4D97-AF65-F5344CB8AC3E}">
        <p14:creationId xmlns:p14="http://schemas.microsoft.com/office/powerpoint/2010/main" val="1842555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BF402-942E-AADB-9BA1-FAFDB2B0902F}"/>
              </a:ext>
            </a:extLst>
          </p:cNvPr>
          <p:cNvSpPr>
            <a:spLocks noGrp="1"/>
          </p:cNvSpPr>
          <p:nvPr>
            <p:ph type="ctrTitle"/>
          </p:nvPr>
        </p:nvSpPr>
        <p:spPr/>
        <p:txBody>
          <a:bodyPr/>
          <a:lstStyle/>
          <a:p>
            <a:r>
              <a:rPr lang="en-US" dirty="0"/>
              <a:t>Software Design and Analysis</a:t>
            </a:r>
            <a:br>
              <a:rPr lang="en-US" dirty="0"/>
            </a:br>
            <a:r>
              <a:rPr lang="en-US" dirty="0"/>
              <a:t>Introduction</a:t>
            </a:r>
          </a:p>
        </p:txBody>
      </p:sp>
      <p:sp>
        <p:nvSpPr>
          <p:cNvPr id="3" name="Subtitle 2">
            <a:extLst>
              <a:ext uri="{FF2B5EF4-FFF2-40B4-BE49-F238E27FC236}">
                <a16:creationId xmlns:a16="http://schemas.microsoft.com/office/drawing/2014/main" id="{D7BA9DCF-C797-AAB9-7A6D-46CADFF9BB7B}"/>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043085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8B6D-BE14-9AA5-2B57-5ECF191B6595}"/>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592AA137-3AAC-0DBC-9FF4-33D892910DC4}"/>
              </a:ext>
            </a:extLst>
          </p:cNvPr>
          <p:cNvSpPr>
            <a:spLocks noGrp="1"/>
          </p:cNvSpPr>
          <p:nvPr>
            <p:ph idx="1"/>
          </p:nvPr>
        </p:nvSpPr>
        <p:spPr/>
        <p:txBody>
          <a:bodyPr>
            <a:normAutofit/>
          </a:bodyPr>
          <a:lstStyle/>
          <a:p>
            <a:pPr algn="l"/>
            <a:r>
              <a:rPr lang="en-US" sz="2200" b="0" i="0" u="none" strike="noStrike" baseline="0" dirty="0"/>
              <a:t>An abstraction denotes the essential characteristics of an object that distinguish it from all other kinds of objects and thus provide crisply defined conceptual boundaries, relative to the perspective of the viewer.</a:t>
            </a:r>
          </a:p>
          <a:p>
            <a:pPr algn="l"/>
            <a:r>
              <a:rPr lang="en-US" sz="2200" b="0" i="0" u="none" strike="noStrike" baseline="0" dirty="0"/>
              <a:t>An abstraction focuses on the outside view of an object and so serves to separate an object’s essential behavior from its implementation.</a:t>
            </a:r>
            <a:endParaRPr lang="en-US" sz="2200" dirty="0"/>
          </a:p>
        </p:txBody>
      </p:sp>
    </p:spTree>
    <p:extLst>
      <p:ext uri="{BB962C8B-B14F-4D97-AF65-F5344CB8AC3E}">
        <p14:creationId xmlns:p14="http://schemas.microsoft.com/office/powerpoint/2010/main" val="111795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68B6D-BE14-9AA5-2B57-5ECF191B6595}"/>
              </a:ext>
            </a:extLst>
          </p:cNvPr>
          <p:cNvSpPr>
            <a:spLocks noGrp="1"/>
          </p:cNvSpPr>
          <p:nvPr>
            <p:ph type="title"/>
          </p:nvPr>
        </p:nvSpPr>
        <p:spPr/>
        <p:txBody>
          <a:bodyPr/>
          <a:lstStyle/>
          <a:p>
            <a:r>
              <a:rPr lang="en-US" dirty="0"/>
              <a:t>Abstraction</a:t>
            </a:r>
          </a:p>
        </p:txBody>
      </p:sp>
      <p:pic>
        <p:nvPicPr>
          <p:cNvPr id="5" name="Content Placeholder 4" descr="A cartoon of a cat&#10;&#10;Description automatically generated">
            <a:extLst>
              <a:ext uri="{FF2B5EF4-FFF2-40B4-BE49-F238E27FC236}">
                <a16:creationId xmlns:a16="http://schemas.microsoft.com/office/drawing/2014/main" id="{F96805C9-8A83-7321-033C-713364E498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36034" y="1338470"/>
            <a:ext cx="8719931" cy="5154405"/>
          </a:xfrm>
        </p:spPr>
      </p:pic>
    </p:spTree>
    <p:extLst>
      <p:ext uri="{BB962C8B-B14F-4D97-AF65-F5344CB8AC3E}">
        <p14:creationId xmlns:p14="http://schemas.microsoft.com/office/powerpoint/2010/main" val="1689966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E386-0B3A-81CD-D0F7-1B3D60AC6714}"/>
              </a:ext>
            </a:extLst>
          </p:cNvPr>
          <p:cNvSpPr>
            <a:spLocks noGrp="1"/>
          </p:cNvSpPr>
          <p:nvPr>
            <p:ph type="title"/>
          </p:nvPr>
        </p:nvSpPr>
        <p:spPr>
          <a:xfrm>
            <a:off x="838200" y="18255"/>
            <a:ext cx="10515600" cy="786417"/>
          </a:xfrm>
        </p:spPr>
        <p:txBody>
          <a:bodyPr/>
          <a:lstStyle/>
          <a:p>
            <a:r>
              <a:rPr lang="en-US" dirty="0"/>
              <a:t>Abstraction</a:t>
            </a:r>
          </a:p>
        </p:txBody>
      </p:sp>
      <p:sp>
        <p:nvSpPr>
          <p:cNvPr id="3" name="Content Placeholder 2">
            <a:extLst>
              <a:ext uri="{FF2B5EF4-FFF2-40B4-BE49-F238E27FC236}">
                <a16:creationId xmlns:a16="http://schemas.microsoft.com/office/drawing/2014/main" id="{9B150C5A-7A84-85DB-5CF0-26B3E31DFF81}"/>
              </a:ext>
            </a:extLst>
          </p:cNvPr>
          <p:cNvSpPr>
            <a:spLocks noGrp="1"/>
          </p:cNvSpPr>
          <p:nvPr>
            <p:ph sz="half" idx="1"/>
          </p:nvPr>
        </p:nvSpPr>
        <p:spPr>
          <a:xfrm>
            <a:off x="292607" y="804672"/>
            <a:ext cx="5727193" cy="6035073"/>
          </a:xfrm>
          <a:ln>
            <a:solidFill>
              <a:schemeClr val="tx1"/>
            </a:solidFill>
          </a:ln>
        </p:spPr>
        <p:txBody>
          <a:bodyPr>
            <a:normAutofit fontScale="62500" lnSpcReduction="20000"/>
          </a:bodyPr>
          <a:lstStyle/>
          <a:p>
            <a:pPr marL="0" indent="0">
              <a:buNone/>
            </a:pPr>
            <a:r>
              <a:rPr lang="en-US" dirty="0"/>
              <a:t>class Shape {</a:t>
            </a:r>
          </a:p>
          <a:p>
            <a:pPr marL="0" indent="0">
              <a:buNone/>
            </a:pPr>
            <a:r>
              <a:rPr lang="en-US" dirty="0"/>
              <a:t>public:</a:t>
            </a:r>
          </a:p>
          <a:p>
            <a:pPr marL="0" indent="0">
              <a:buNone/>
            </a:pPr>
            <a:r>
              <a:rPr lang="en-US" dirty="0"/>
              <a:t>    virtual void draw() = 0;  	// Pure virtual function</a:t>
            </a:r>
          </a:p>
          <a:p>
            <a:pPr marL="0" indent="0">
              <a:buNone/>
            </a:pPr>
            <a:r>
              <a:rPr lang="en-US" dirty="0"/>
              <a:t>};</a:t>
            </a:r>
          </a:p>
          <a:p>
            <a:pPr marL="0" indent="0">
              <a:buNone/>
            </a:pPr>
            <a:r>
              <a:rPr lang="en-US" dirty="0"/>
              <a:t>// Derived class representing a circle</a:t>
            </a:r>
          </a:p>
          <a:p>
            <a:pPr marL="0" indent="0">
              <a:buNone/>
            </a:pPr>
            <a:r>
              <a:rPr lang="en-US" dirty="0"/>
              <a:t>class Circle : public Shape {</a:t>
            </a:r>
          </a:p>
          <a:p>
            <a:pPr marL="0" indent="0">
              <a:buNone/>
            </a:pPr>
            <a:r>
              <a:rPr lang="en-US" dirty="0"/>
              <a:t>public:</a:t>
            </a:r>
          </a:p>
          <a:p>
            <a:pPr marL="0" indent="0">
              <a:buNone/>
            </a:pPr>
            <a:r>
              <a:rPr lang="en-US" dirty="0"/>
              <a:t>    void draw() {    	// Implementation of draw for a circle</a:t>
            </a:r>
          </a:p>
          <a:p>
            <a:pPr marL="0" indent="0">
              <a:buNone/>
            </a:pPr>
            <a:r>
              <a:rPr lang="en-US" dirty="0"/>
              <a:t>        </a:t>
            </a:r>
            <a:r>
              <a:rPr lang="en-US" dirty="0" err="1"/>
              <a:t>cout</a:t>
            </a:r>
            <a:r>
              <a:rPr lang="en-US" dirty="0"/>
              <a:t> &lt;&lt; "Drawing a circle." &lt;&lt; </a:t>
            </a:r>
            <a:r>
              <a:rPr lang="en-US" dirty="0" err="1"/>
              <a:t>endl</a:t>
            </a:r>
            <a:r>
              <a:rPr lang="en-US" dirty="0"/>
              <a:t>;</a:t>
            </a:r>
          </a:p>
          <a:p>
            <a:pPr marL="0" indent="0">
              <a:buNone/>
            </a:pPr>
            <a:r>
              <a:rPr lang="en-US" dirty="0"/>
              <a:t>    }</a:t>
            </a:r>
          </a:p>
          <a:p>
            <a:pPr marL="0" indent="0">
              <a:buNone/>
            </a:pPr>
            <a:r>
              <a:rPr lang="en-US" dirty="0"/>
              <a:t>};</a:t>
            </a:r>
          </a:p>
          <a:p>
            <a:pPr marL="0" indent="0">
              <a:buNone/>
            </a:pPr>
            <a:r>
              <a:rPr lang="en-US" dirty="0"/>
              <a:t>// Derived class representing a rectangle</a:t>
            </a:r>
          </a:p>
          <a:p>
            <a:pPr marL="0" indent="0">
              <a:buNone/>
            </a:pPr>
            <a:r>
              <a:rPr lang="en-US" dirty="0"/>
              <a:t>class Rectangle : public Shape {</a:t>
            </a:r>
          </a:p>
          <a:p>
            <a:pPr marL="0" indent="0">
              <a:buNone/>
            </a:pPr>
            <a:r>
              <a:rPr lang="en-US" dirty="0"/>
              <a:t>public:</a:t>
            </a:r>
          </a:p>
          <a:p>
            <a:pPr marL="0" indent="0">
              <a:buNone/>
            </a:pPr>
            <a:r>
              <a:rPr lang="en-US" dirty="0"/>
              <a:t>    void draw() {    // Implementation of draw for a rectangle</a:t>
            </a:r>
          </a:p>
          <a:p>
            <a:pPr marL="0" indent="0">
              <a:buNone/>
            </a:pPr>
            <a:r>
              <a:rPr lang="en-US" dirty="0"/>
              <a:t>        </a:t>
            </a:r>
            <a:r>
              <a:rPr lang="en-US" dirty="0" err="1"/>
              <a:t>cout</a:t>
            </a:r>
            <a:r>
              <a:rPr lang="en-US" dirty="0"/>
              <a:t> &lt;&lt; "Drawing a rectangle." &lt;&lt; </a:t>
            </a:r>
            <a:r>
              <a:rPr lang="en-US" dirty="0" err="1"/>
              <a:t>endl</a:t>
            </a:r>
            <a:r>
              <a:rPr lang="en-US" dirty="0"/>
              <a:t>;</a:t>
            </a:r>
          </a:p>
          <a:p>
            <a:pPr marL="0" indent="0">
              <a:buNone/>
            </a:pPr>
            <a:r>
              <a:rPr lang="en-US" dirty="0"/>
              <a:t>    }</a:t>
            </a:r>
          </a:p>
          <a:p>
            <a:pPr marL="0" indent="0">
              <a:buNone/>
            </a:pPr>
            <a:r>
              <a:rPr lang="en-US" dirty="0"/>
              <a:t>};</a:t>
            </a:r>
          </a:p>
        </p:txBody>
      </p:sp>
      <p:sp>
        <p:nvSpPr>
          <p:cNvPr id="4" name="Content Placeholder 3">
            <a:extLst>
              <a:ext uri="{FF2B5EF4-FFF2-40B4-BE49-F238E27FC236}">
                <a16:creationId xmlns:a16="http://schemas.microsoft.com/office/drawing/2014/main" id="{68F38F60-CE0A-3C10-25CB-5222B7987B6F}"/>
              </a:ext>
            </a:extLst>
          </p:cNvPr>
          <p:cNvSpPr>
            <a:spLocks noGrp="1"/>
          </p:cNvSpPr>
          <p:nvPr>
            <p:ph sz="half" idx="2"/>
          </p:nvPr>
        </p:nvSpPr>
        <p:spPr>
          <a:xfrm>
            <a:off x="6172200" y="804672"/>
            <a:ext cx="5727192" cy="6035072"/>
          </a:xfrm>
          <a:ln>
            <a:solidFill>
              <a:schemeClr val="tx1"/>
            </a:solidFill>
          </a:ln>
        </p:spPr>
        <p:txBody>
          <a:bodyPr>
            <a:normAutofit fontScale="62500" lnSpcReduction="20000"/>
          </a:bodyPr>
          <a:lstStyle/>
          <a:p>
            <a:pPr marL="0" indent="0">
              <a:buNone/>
            </a:pPr>
            <a:endParaRPr lang="en-US" dirty="0"/>
          </a:p>
          <a:p>
            <a:pPr marL="0" indent="0">
              <a:buNone/>
            </a:pPr>
            <a:r>
              <a:rPr lang="en-US" dirty="0"/>
              <a:t>int main() {</a:t>
            </a:r>
          </a:p>
          <a:p>
            <a:pPr marL="0" indent="0">
              <a:buNone/>
            </a:pPr>
            <a:r>
              <a:rPr lang="en-US" dirty="0"/>
              <a:t>    Circle </a:t>
            </a:r>
            <a:r>
              <a:rPr lang="en-US" dirty="0" err="1"/>
              <a:t>circle</a:t>
            </a:r>
            <a:r>
              <a:rPr lang="en-US" dirty="0"/>
              <a:t>;    		// Create a Circle object</a:t>
            </a:r>
          </a:p>
          <a:p>
            <a:pPr marL="0" indent="0">
              <a:buNone/>
            </a:pPr>
            <a:r>
              <a:rPr lang="en-US" dirty="0"/>
              <a:t>    Rectangle </a:t>
            </a:r>
            <a:r>
              <a:rPr lang="en-US" dirty="0" err="1"/>
              <a:t>rectangle</a:t>
            </a:r>
            <a:r>
              <a:rPr lang="en-US" dirty="0"/>
              <a:t>; 	// Create a Rectangle object</a:t>
            </a:r>
          </a:p>
          <a:p>
            <a:pPr marL="0" indent="0">
              <a:buNone/>
            </a:pPr>
            <a:r>
              <a:rPr lang="en-US" dirty="0"/>
              <a:t>    </a:t>
            </a:r>
            <a:r>
              <a:rPr lang="en-US" dirty="0" err="1"/>
              <a:t>circle.draw</a:t>
            </a:r>
            <a:r>
              <a:rPr lang="en-US" dirty="0"/>
              <a:t>(); 		// Output: Drawing a circle.</a:t>
            </a:r>
          </a:p>
          <a:p>
            <a:pPr marL="0" indent="0">
              <a:buNone/>
            </a:pPr>
            <a:r>
              <a:rPr lang="en-US" dirty="0"/>
              <a:t>    </a:t>
            </a:r>
            <a:r>
              <a:rPr lang="en-US" dirty="0" err="1"/>
              <a:t>rectangle.draw</a:t>
            </a:r>
            <a:r>
              <a:rPr lang="en-US" dirty="0"/>
              <a:t>();              // Output: Drawing a rectangle.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414823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78AF-CDD4-5AA2-0EAB-4A75C555DC11}"/>
              </a:ext>
            </a:extLst>
          </p:cNvPr>
          <p:cNvSpPr>
            <a:spLocks noGrp="1"/>
          </p:cNvSpPr>
          <p:nvPr>
            <p:ph type="title"/>
          </p:nvPr>
        </p:nvSpPr>
        <p:spPr/>
        <p:txBody>
          <a:bodyPr/>
          <a:lstStyle/>
          <a:p>
            <a:r>
              <a:rPr lang="en-US" dirty="0"/>
              <a:t>Encapsulation</a:t>
            </a:r>
          </a:p>
        </p:txBody>
      </p:sp>
      <p:sp>
        <p:nvSpPr>
          <p:cNvPr id="3" name="Content Placeholder 2">
            <a:extLst>
              <a:ext uri="{FF2B5EF4-FFF2-40B4-BE49-F238E27FC236}">
                <a16:creationId xmlns:a16="http://schemas.microsoft.com/office/drawing/2014/main" id="{2234D287-2E87-76C7-EEEC-72B4A331568B}"/>
              </a:ext>
            </a:extLst>
          </p:cNvPr>
          <p:cNvSpPr>
            <a:spLocks noGrp="1"/>
          </p:cNvSpPr>
          <p:nvPr>
            <p:ph idx="1"/>
          </p:nvPr>
        </p:nvSpPr>
        <p:spPr/>
        <p:txBody>
          <a:bodyPr>
            <a:normAutofit/>
          </a:bodyPr>
          <a:lstStyle/>
          <a:p>
            <a:pPr algn="l"/>
            <a:r>
              <a:rPr lang="en-US" sz="2200" b="0" i="0" u="none" strike="noStrike" baseline="0" dirty="0"/>
              <a:t>It refers to the bundling of data (attributes) and methods (functions) that operate on the data into a single unit or class. </a:t>
            </a:r>
          </a:p>
          <a:p>
            <a:pPr algn="l"/>
            <a:r>
              <a:rPr lang="en-US" sz="2200" b="0" i="0" u="none" strike="noStrike" baseline="0" dirty="0"/>
              <a:t>Encapsulation also involves restricting direct access to some of an object's components, which is a way to safeguard the internal state of the object from unintended interference and misuse.</a:t>
            </a:r>
          </a:p>
        </p:txBody>
      </p:sp>
    </p:spTree>
    <p:extLst>
      <p:ext uri="{BB962C8B-B14F-4D97-AF65-F5344CB8AC3E}">
        <p14:creationId xmlns:p14="http://schemas.microsoft.com/office/powerpoint/2010/main" val="370151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C78AF-CDD4-5AA2-0EAB-4A75C555DC11}"/>
              </a:ext>
            </a:extLst>
          </p:cNvPr>
          <p:cNvSpPr>
            <a:spLocks noGrp="1"/>
          </p:cNvSpPr>
          <p:nvPr>
            <p:ph type="title"/>
          </p:nvPr>
        </p:nvSpPr>
        <p:spPr/>
        <p:txBody>
          <a:bodyPr/>
          <a:lstStyle/>
          <a:p>
            <a:r>
              <a:rPr lang="en-US" dirty="0"/>
              <a:t>Encapsulation</a:t>
            </a:r>
          </a:p>
        </p:txBody>
      </p:sp>
      <p:pic>
        <p:nvPicPr>
          <p:cNvPr id="5" name="Content Placeholder 4" descr="A cat with a ball of yarn&#10;&#10;Description automatically generated">
            <a:extLst>
              <a:ext uri="{FF2B5EF4-FFF2-40B4-BE49-F238E27FC236}">
                <a16:creationId xmlns:a16="http://schemas.microsoft.com/office/drawing/2014/main" id="{B65E00E6-82A4-A193-3C8F-A146A8793F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4625" y="1842052"/>
            <a:ext cx="8482750" cy="4108174"/>
          </a:xfrm>
        </p:spPr>
      </p:pic>
    </p:spTree>
    <p:extLst>
      <p:ext uri="{BB962C8B-B14F-4D97-AF65-F5344CB8AC3E}">
        <p14:creationId xmlns:p14="http://schemas.microsoft.com/office/powerpoint/2010/main" val="3290872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E386-0B3A-81CD-D0F7-1B3D60AC6714}"/>
              </a:ext>
            </a:extLst>
          </p:cNvPr>
          <p:cNvSpPr>
            <a:spLocks noGrp="1"/>
          </p:cNvSpPr>
          <p:nvPr>
            <p:ph type="title"/>
          </p:nvPr>
        </p:nvSpPr>
        <p:spPr>
          <a:xfrm>
            <a:off x="838200" y="18255"/>
            <a:ext cx="10515600" cy="786417"/>
          </a:xfrm>
        </p:spPr>
        <p:txBody>
          <a:bodyPr/>
          <a:lstStyle/>
          <a:p>
            <a:r>
              <a:rPr lang="en-US" dirty="0"/>
              <a:t>Encapsulation</a:t>
            </a:r>
          </a:p>
        </p:txBody>
      </p:sp>
      <p:sp>
        <p:nvSpPr>
          <p:cNvPr id="3" name="Content Placeholder 2">
            <a:extLst>
              <a:ext uri="{FF2B5EF4-FFF2-40B4-BE49-F238E27FC236}">
                <a16:creationId xmlns:a16="http://schemas.microsoft.com/office/drawing/2014/main" id="{9B150C5A-7A84-85DB-5CF0-26B3E31DFF81}"/>
              </a:ext>
            </a:extLst>
          </p:cNvPr>
          <p:cNvSpPr>
            <a:spLocks noGrp="1"/>
          </p:cNvSpPr>
          <p:nvPr>
            <p:ph sz="half" idx="1"/>
          </p:nvPr>
        </p:nvSpPr>
        <p:spPr>
          <a:xfrm>
            <a:off x="292607" y="804672"/>
            <a:ext cx="5727193" cy="6035073"/>
          </a:xfrm>
          <a:ln>
            <a:solidFill>
              <a:schemeClr val="tx1"/>
            </a:solidFill>
          </a:ln>
        </p:spPr>
        <p:txBody>
          <a:bodyPr>
            <a:normAutofit fontScale="55000" lnSpcReduction="20000"/>
          </a:bodyPr>
          <a:lstStyle/>
          <a:p>
            <a:pPr marL="0" indent="0">
              <a:buNone/>
            </a:pPr>
            <a:r>
              <a:rPr lang="en-US" dirty="0"/>
              <a:t>class </a:t>
            </a:r>
            <a:r>
              <a:rPr lang="en-US" dirty="0" err="1"/>
              <a:t>BankAccount</a:t>
            </a:r>
            <a:r>
              <a:rPr lang="en-US" dirty="0"/>
              <a:t> {</a:t>
            </a:r>
          </a:p>
          <a:p>
            <a:pPr marL="0" indent="0">
              <a:buNone/>
            </a:pPr>
            <a:r>
              <a:rPr lang="en-US" dirty="0"/>
              <a:t>private:</a:t>
            </a:r>
          </a:p>
          <a:p>
            <a:pPr marL="0" indent="0">
              <a:buNone/>
            </a:pPr>
            <a:r>
              <a:rPr lang="en-US" dirty="0"/>
              <a:t>    string </a:t>
            </a:r>
            <a:r>
              <a:rPr lang="en-US" dirty="0" err="1"/>
              <a:t>accountNumber</a:t>
            </a:r>
            <a:r>
              <a:rPr lang="en-US" dirty="0"/>
              <a:t>;</a:t>
            </a:r>
          </a:p>
          <a:p>
            <a:pPr marL="0" indent="0">
              <a:buNone/>
            </a:pPr>
            <a:r>
              <a:rPr lang="en-US" dirty="0"/>
              <a:t>    double balance; // Private attribute</a:t>
            </a:r>
          </a:p>
          <a:p>
            <a:pPr marL="0" indent="0">
              <a:buNone/>
            </a:pPr>
            <a:endParaRPr lang="en-US" dirty="0"/>
          </a:p>
          <a:p>
            <a:pPr marL="0" indent="0">
              <a:buNone/>
            </a:pPr>
            <a:r>
              <a:rPr lang="en-US" dirty="0"/>
              <a:t>public:</a:t>
            </a:r>
          </a:p>
          <a:p>
            <a:pPr marL="0" indent="0">
              <a:buNone/>
            </a:pPr>
            <a:r>
              <a:rPr lang="en-US" dirty="0"/>
              <a:t>    </a:t>
            </a:r>
            <a:r>
              <a:rPr lang="en-US" dirty="0" err="1"/>
              <a:t>BankAccount</a:t>
            </a:r>
            <a:r>
              <a:rPr lang="en-US" dirty="0"/>
              <a:t>(string </a:t>
            </a:r>
            <a:r>
              <a:rPr lang="en-US" dirty="0" err="1"/>
              <a:t>accNum</a:t>
            </a:r>
            <a:r>
              <a:rPr lang="en-US" dirty="0"/>
              <a:t>, double </a:t>
            </a:r>
            <a:r>
              <a:rPr lang="en-US" dirty="0" err="1"/>
              <a:t>initialBalance</a:t>
            </a:r>
            <a:r>
              <a:rPr lang="en-US" dirty="0"/>
              <a:t>) {</a:t>
            </a:r>
          </a:p>
          <a:p>
            <a:pPr marL="0" indent="0">
              <a:buNone/>
            </a:pPr>
            <a:r>
              <a:rPr lang="en-US" dirty="0"/>
              <a:t>	 </a:t>
            </a:r>
            <a:r>
              <a:rPr lang="en-US" dirty="0" err="1"/>
              <a:t>accountNumber</a:t>
            </a:r>
            <a:r>
              <a:rPr lang="en-US" dirty="0"/>
              <a:t> = </a:t>
            </a:r>
            <a:r>
              <a:rPr lang="en-US" dirty="0" err="1"/>
              <a:t>accNum</a:t>
            </a:r>
            <a:r>
              <a:rPr lang="en-US" dirty="0"/>
              <a:t>;</a:t>
            </a:r>
          </a:p>
          <a:p>
            <a:pPr marL="0" indent="0">
              <a:buNone/>
            </a:pPr>
            <a:r>
              <a:rPr lang="en-US" dirty="0"/>
              <a:t>	 balance = </a:t>
            </a:r>
            <a:r>
              <a:rPr lang="en-US" dirty="0" err="1"/>
              <a:t>initialBalance</a:t>
            </a:r>
            <a:r>
              <a:rPr lang="en-US" dirty="0"/>
              <a:t>;</a:t>
            </a:r>
          </a:p>
          <a:p>
            <a:pPr marL="0" indent="0">
              <a:buNone/>
            </a:pPr>
            <a:r>
              <a:rPr lang="en-US" dirty="0"/>
              <a:t>    }</a:t>
            </a:r>
          </a:p>
          <a:p>
            <a:pPr marL="0" indent="0">
              <a:buNone/>
            </a:pPr>
            <a:endParaRPr lang="en-US" dirty="0"/>
          </a:p>
          <a:p>
            <a:pPr marL="0" indent="0">
              <a:buNone/>
            </a:pPr>
            <a:r>
              <a:rPr lang="en-US" dirty="0"/>
              <a:t>    void deposit(double amount) {</a:t>
            </a:r>
          </a:p>
          <a:p>
            <a:pPr marL="0" indent="0">
              <a:buNone/>
            </a:pPr>
            <a:r>
              <a:rPr lang="en-US" dirty="0"/>
              <a:t>        if (amount &gt; 0) {</a:t>
            </a:r>
          </a:p>
          <a:p>
            <a:pPr marL="0" indent="0">
              <a:buNone/>
            </a:pPr>
            <a:r>
              <a:rPr lang="en-US" dirty="0"/>
              <a:t>            balance += amount;</a:t>
            </a:r>
          </a:p>
          <a:p>
            <a:pPr marL="0" indent="0">
              <a:buNone/>
            </a:pPr>
            <a:r>
              <a:rPr lang="en-US" dirty="0"/>
              <a:t>            </a:t>
            </a:r>
            <a:r>
              <a:rPr lang="en-US" dirty="0" err="1"/>
              <a:t>cout</a:t>
            </a:r>
            <a:r>
              <a:rPr lang="en-US" dirty="0"/>
              <a:t> &lt;&lt; "$" &lt;&lt; amount &lt;&lt; " deposited. New balance: $" &lt;&lt; balance &lt;&lt; </a:t>
            </a:r>
            <a:r>
              <a:rPr lang="en-US" dirty="0" err="1"/>
              <a:t>endl</a:t>
            </a:r>
            <a:r>
              <a:rPr lang="en-US" dirty="0"/>
              <a:t>;</a:t>
            </a:r>
          </a:p>
          <a:p>
            <a:pPr marL="0" indent="0">
              <a:buNone/>
            </a:pPr>
            <a:r>
              <a:rPr lang="en-US" dirty="0"/>
              <a:t>        }</a:t>
            </a:r>
          </a:p>
          <a:p>
            <a:pPr marL="0" indent="0">
              <a:buNone/>
            </a:pPr>
            <a:r>
              <a:rPr lang="en-US" dirty="0"/>
              <a:t>    }</a:t>
            </a:r>
          </a:p>
        </p:txBody>
      </p:sp>
      <p:sp>
        <p:nvSpPr>
          <p:cNvPr id="4" name="Content Placeholder 3">
            <a:extLst>
              <a:ext uri="{FF2B5EF4-FFF2-40B4-BE49-F238E27FC236}">
                <a16:creationId xmlns:a16="http://schemas.microsoft.com/office/drawing/2014/main" id="{68F38F60-CE0A-3C10-25CB-5222B7987B6F}"/>
              </a:ext>
            </a:extLst>
          </p:cNvPr>
          <p:cNvSpPr>
            <a:spLocks noGrp="1"/>
          </p:cNvSpPr>
          <p:nvPr>
            <p:ph sz="half" idx="2"/>
          </p:nvPr>
        </p:nvSpPr>
        <p:spPr>
          <a:xfrm>
            <a:off x="6172200" y="804672"/>
            <a:ext cx="5727192" cy="6035072"/>
          </a:xfrm>
          <a:ln>
            <a:solidFill>
              <a:schemeClr val="tx1"/>
            </a:solidFill>
          </a:ln>
        </p:spPr>
        <p:txBody>
          <a:bodyPr>
            <a:normAutofit fontScale="55000" lnSpcReduction="20000"/>
          </a:bodyPr>
          <a:lstStyle/>
          <a:p>
            <a:pPr marL="0" indent="0">
              <a:buNone/>
            </a:pPr>
            <a:r>
              <a:rPr lang="en-US" sz="2900" dirty="0"/>
              <a:t>void withdraw(double amount) {</a:t>
            </a:r>
          </a:p>
          <a:p>
            <a:pPr marL="0" indent="0">
              <a:buNone/>
            </a:pPr>
            <a:r>
              <a:rPr lang="en-US" sz="2900" dirty="0"/>
              <a:t>        if (amount &gt; 0 &amp;&amp; amount &lt;= balance) {</a:t>
            </a:r>
          </a:p>
          <a:p>
            <a:pPr marL="0" indent="0">
              <a:buNone/>
            </a:pPr>
            <a:r>
              <a:rPr lang="en-US" sz="2900" dirty="0"/>
              <a:t>            balance -= amount;</a:t>
            </a:r>
          </a:p>
          <a:p>
            <a:pPr marL="0" indent="0">
              <a:buNone/>
            </a:pPr>
            <a:r>
              <a:rPr lang="en-US" sz="2900" dirty="0"/>
              <a:t>            </a:t>
            </a:r>
            <a:r>
              <a:rPr lang="en-US" sz="2900" dirty="0" err="1"/>
              <a:t>cout</a:t>
            </a:r>
            <a:r>
              <a:rPr lang="en-US" sz="2900" dirty="0"/>
              <a:t> &lt;&lt; "$" &lt;&lt; amount &lt;&lt; " withdrawn. New balance: $" &lt;&lt; balance &lt;&lt; </a:t>
            </a:r>
            <a:r>
              <a:rPr lang="en-US" sz="2900" dirty="0" err="1"/>
              <a:t>endl</a:t>
            </a:r>
            <a:r>
              <a:rPr lang="en-US" sz="2900" dirty="0"/>
              <a:t>;</a:t>
            </a:r>
          </a:p>
          <a:p>
            <a:pPr marL="0" indent="0">
              <a:buNone/>
            </a:pPr>
            <a:r>
              <a:rPr lang="en-US" sz="2900" dirty="0"/>
              <a:t>        } else {</a:t>
            </a:r>
          </a:p>
          <a:p>
            <a:pPr marL="0" indent="0">
              <a:buNone/>
            </a:pPr>
            <a:r>
              <a:rPr lang="en-US" sz="2900" dirty="0"/>
              <a:t>            </a:t>
            </a:r>
            <a:r>
              <a:rPr lang="en-US" sz="2900" dirty="0" err="1"/>
              <a:t>cout</a:t>
            </a:r>
            <a:r>
              <a:rPr lang="en-US" sz="2900" dirty="0"/>
              <a:t> &lt;&lt; "Insufficient balance" &lt;&lt; </a:t>
            </a:r>
            <a:r>
              <a:rPr lang="en-US" sz="2900" dirty="0" err="1"/>
              <a:t>endl</a:t>
            </a:r>
            <a:r>
              <a:rPr lang="en-US" sz="2900" dirty="0"/>
              <a:t>;</a:t>
            </a:r>
          </a:p>
          <a:p>
            <a:pPr marL="0" indent="0">
              <a:buNone/>
            </a:pPr>
            <a:r>
              <a:rPr lang="en-US" sz="2900" dirty="0"/>
              <a:t>        }</a:t>
            </a:r>
          </a:p>
          <a:p>
            <a:pPr marL="0" indent="0">
              <a:buNone/>
            </a:pPr>
            <a:r>
              <a:rPr lang="en-US" sz="2900" dirty="0"/>
              <a:t>    }</a:t>
            </a:r>
          </a:p>
          <a:p>
            <a:pPr marL="0" indent="0">
              <a:buNone/>
            </a:pPr>
            <a:r>
              <a:rPr lang="en-US" sz="2900" dirty="0"/>
              <a:t>    double </a:t>
            </a:r>
            <a:r>
              <a:rPr lang="en-US" sz="2900" dirty="0" err="1"/>
              <a:t>getBalance</a:t>
            </a:r>
            <a:r>
              <a:rPr lang="en-US" sz="2900" dirty="0"/>
              <a:t>() {</a:t>
            </a:r>
          </a:p>
          <a:p>
            <a:pPr marL="0" indent="0">
              <a:buNone/>
            </a:pPr>
            <a:r>
              <a:rPr lang="en-US" sz="2900" dirty="0"/>
              <a:t>        return balance;</a:t>
            </a:r>
          </a:p>
          <a:p>
            <a:pPr marL="0" indent="0">
              <a:buNone/>
            </a:pPr>
            <a:r>
              <a:rPr lang="en-US" sz="2900" dirty="0"/>
              <a:t>    }</a:t>
            </a:r>
          </a:p>
          <a:p>
            <a:pPr marL="0" indent="0">
              <a:buNone/>
            </a:pPr>
            <a:r>
              <a:rPr lang="en-US" sz="2900" dirty="0"/>
              <a:t>};</a:t>
            </a:r>
          </a:p>
          <a:p>
            <a:pPr marL="0" indent="0">
              <a:buNone/>
            </a:pPr>
            <a:r>
              <a:rPr lang="en-US" sz="2900" dirty="0"/>
              <a:t>int main() {</a:t>
            </a:r>
          </a:p>
          <a:p>
            <a:pPr marL="0" indent="0">
              <a:buNone/>
            </a:pPr>
            <a:r>
              <a:rPr lang="en-US" sz="2900" dirty="0"/>
              <a:t>    </a:t>
            </a:r>
            <a:r>
              <a:rPr lang="en-US" sz="2900" dirty="0" err="1"/>
              <a:t>BankAccount</a:t>
            </a:r>
            <a:r>
              <a:rPr lang="en-US" sz="2900" dirty="0"/>
              <a:t> account("123456789", 500);</a:t>
            </a:r>
          </a:p>
          <a:p>
            <a:pPr marL="0" indent="0">
              <a:buNone/>
            </a:pPr>
            <a:r>
              <a:rPr lang="en-US" sz="2900" dirty="0"/>
              <a:t>    </a:t>
            </a:r>
            <a:r>
              <a:rPr lang="en-US" sz="2900" dirty="0" err="1"/>
              <a:t>account.deposit</a:t>
            </a:r>
            <a:r>
              <a:rPr lang="en-US" sz="2900" dirty="0"/>
              <a:t>(200);</a:t>
            </a:r>
          </a:p>
          <a:p>
            <a:pPr marL="0" indent="0">
              <a:buNone/>
            </a:pPr>
            <a:r>
              <a:rPr lang="en-US" sz="2900" dirty="0"/>
              <a:t>    </a:t>
            </a:r>
            <a:r>
              <a:rPr lang="en-US" sz="2900" dirty="0" err="1"/>
              <a:t>account.withdraw</a:t>
            </a:r>
            <a:r>
              <a:rPr lang="en-US" sz="2900" dirty="0"/>
              <a:t>(100);</a:t>
            </a:r>
          </a:p>
          <a:p>
            <a:pPr marL="0" indent="0">
              <a:buNone/>
            </a:pPr>
            <a:r>
              <a:rPr lang="en-US" sz="2900" dirty="0"/>
              <a:t>    </a:t>
            </a:r>
            <a:r>
              <a:rPr lang="en-US" sz="2900" dirty="0" err="1"/>
              <a:t>cout</a:t>
            </a:r>
            <a:r>
              <a:rPr lang="en-US" sz="2900" dirty="0"/>
              <a:t> &lt;&lt; "Account balance: $" &lt;&lt; </a:t>
            </a:r>
            <a:r>
              <a:rPr lang="en-US" sz="2900" dirty="0" err="1"/>
              <a:t>account.getBalance</a:t>
            </a:r>
            <a:r>
              <a:rPr lang="en-US" sz="2900" dirty="0"/>
              <a:t>() &lt;&lt; </a:t>
            </a:r>
            <a:r>
              <a:rPr lang="en-US" sz="2900" dirty="0" err="1"/>
              <a:t>endl</a:t>
            </a:r>
            <a:r>
              <a:rPr lang="en-US" sz="2900" dirty="0"/>
              <a:t>;</a:t>
            </a:r>
          </a:p>
          <a:p>
            <a:pPr marL="0" indent="0">
              <a:buNone/>
            </a:pPr>
            <a:r>
              <a:rPr lang="en-US" sz="2900" dirty="0"/>
              <a:t>}</a:t>
            </a:r>
          </a:p>
          <a:p>
            <a:pPr marL="0" indent="0">
              <a:buNone/>
            </a:pPr>
            <a:endParaRPr lang="en-US" dirty="0"/>
          </a:p>
        </p:txBody>
      </p:sp>
    </p:spTree>
    <p:extLst>
      <p:ext uri="{BB962C8B-B14F-4D97-AF65-F5344CB8AC3E}">
        <p14:creationId xmlns:p14="http://schemas.microsoft.com/office/powerpoint/2010/main" val="1789762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D8CE-833F-F057-767F-88BF84664800}"/>
              </a:ext>
            </a:extLst>
          </p:cNvPr>
          <p:cNvSpPr>
            <a:spLocks noGrp="1"/>
          </p:cNvSpPr>
          <p:nvPr>
            <p:ph type="title"/>
          </p:nvPr>
        </p:nvSpPr>
        <p:spPr/>
        <p:txBody>
          <a:bodyPr/>
          <a:lstStyle/>
          <a:p>
            <a:r>
              <a:rPr lang="en-US" dirty="0"/>
              <a:t>Modularity</a:t>
            </a:r>
          </a:p>
        </p:txBody>
      </p:sp>
      <p:sp>
        <p:nvSpPr>
          <p:cNvPr id="3" name="Content Placeholder 2">
            <a:extLst>
              <a:ext uri="{FF2B5EF4-FFF2-40B4-BE49-F238E27FC236}">
                <a16:creationId xmlns:a16="http://schemas.microsoft.com/office/drawing/2014/main" id="{01A8EE45-7D7B-E790-B930-908BD26C65C8}"/>
              </a:ext>
            </a:extLst>
          </p:cNvPr>
          <p:cNvSpPr>
            <a:spLocks noGrp="1"/>
          </p:cNvSpPr>
          <p:nvPr>
            <p:ph idx="1"/>
          </p:nvPr>
        </p:nvSpPr>
        <p:spPr/>
        <p:txBody>
          <a:bodyPr>
            <a:normAutofit/>
          </a:bodyPr>
          <a:lstStyle/>
          <a:p>
            <a:pPr algn="l"/>
            <a:r>
              <a:rPr lang="en-US" sz="2200" dirty="0"/>
              <a:t>P</a:t>
            </a:r>
            <a:r>
              <a:rPr lang="en-US" sz="2200" b="0" i="0" u="none" strike="noStrike" baseline="0" dirty="0"/>
              <a:t>artitioning a program creates a number of well-defined, documented boundaries within the program.</a:t>
            </a:r>
          </a:p>
          <a:p>
            <a:pPr algn="l"/>
            <a:r>
              <a:rPr lang="en-US" sz="2200" b="0" i="0" u="none" strike="noStrike" baseline="0" dirty="0"/>
              <a:t>Modularization consists of dividing a program into modules which can be compiled separately, but which have connections with other modules.</a:t>
            </a:r>
          </a:p>
          <a:p>
            <a:pPr algn="l"/>
            <a:r>
              <a:rPr lang="en-US" sz="2200" b="0" i="0" u="none" strike="noStrike" baseline="0" dirty="0"/>
              <a:t>The overall goal of the decomposition into modules is the reduction of software cost by allowing modules to be designed and revised independently</a:t>
            </a:r>
            <a:endParaRPr lang="en-US" sz="2200" dirty="0"/>
          </a:p>
        </p:txBody>
      </p:sp>
    </p:spTree>
    <p:extLst>
      <p:ext uri="{BB962C8B-B14F-4D97-AF65-F5344CB8AC3E}">
        <p14:creationId xmlns:p14="http://schemas.microsoft.com/office/powerpoint/2010/main" val="3188877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E386-0B3A-81CD-D0F7-1B3D60AC6714}"/>
              </a:ext>
            </a:extLst>
          </p:cNvPr>
          <p:cNvSpPr>
            <a:spLocks noGrp="1"/>
          </p:cNvSpPr>
          <p:nvPr>
            <p:ph type="title"/>
          </p:nvPr>
        </p:nvSpPr>
        <p:spPr>
          <a:xfrm>
            <a:off x="838200" y="18255"/>
            <a:ext cx="10515600" cy="786417"/>
          </a:xfrm>
        </p:spPr>
        <p:txBody>
          <a:bodyPr/>
          <a:lstStyle/>
          <a:p>
            <a:r>
              <a:rPr lang="en-US" dirty="0"/>
              <a:t>Modularity</a:t>
            </a:r>
          </a:p>
        </p:txBody>
      </p:sp>
      <p:sp>
        <p:nvSpPr>
          <p:cNvPr id="3" name="Content Placeholder 2">
            <a:extLst>
              <a:ext uri="{FF2B5EF4-FFF2-40B4-BE49-F238E27FC236}">
                <a16:creationId xmlns:a16="http://schemas.microsoft.com/office/drawing/2014/main" id="{9B150C5A-7A84-85DB-5CF0-26B3E31DFF81}"/>
              </a:ext>
            </a:extLst>
          </p:cNvPr>
          <p:cNvSpPr>
            <a:spLocks noGrp="1"/>
          </p:cNvSpPr>
          <p:nvPr>
            <p:ph sz="half" idx="1"/>
          </p:nvPr>
        </p:nvSpPr>
        <p:spPr>
          <a:xfrm>
            <a:off x="292607" y="804672"/>
            <a:ext cx="11460481" cy="6035073"/>
          </a:xfrm>
          <a:ln>
            <a:solidFill>
              <a:schemeClr val="tx1"/>
            </a:solidFill>
          </a:ln>
        </p:spPr>
        <p:txBody>
          <a:bodyPr>
            <a:normAutofit fontScale="70000" lnSpcReduction="20000"/>
          </a:bodyPr>
          <a:lstStyle/>
          <a:p>
            <a:pPr marL="0" indent="0">
              <a:buNone/>
            </a:pPr>
            <a:r>
              <a:rPr lang="en-US" dirty="0"/>
              <a:t>// </a:t>
            </a:r>
            <a:r>
              <a:rPr lang="en-US" dirty="0" err="1"/>
              <a:t>BankAccount.h</a:t>
            </a:r>
            <a:endParaRPr lang="en-US" dirty="0"/>
          </a:p>
          <a:p>
            <a:pPr marL="0" indent="0">
              <a:buNone/>
            </a:pPr>
            <a:r>
              <a:rPr lang="en-US" dirty="0"/>
              <a:t>#ifndef BANKACCOUNT_H</a:t>
            </a:r>
          </a:p>
          <a:p>
            <a:pPr marL="0" indent="0">
              <a:buNone/>
            </a:pPr>
            <a:r>
              <a:rPr lang="en-US" dirty="0"/>
              <a:t>#define BANKACCOUNT_H</a:t>
            </a:r>
          </a:p>
          <a:p>
            <a:pPr marL="0" indent="0">
              <a:buNone/>
            </a:pPr>
            <a:r>
              <a:rPr lang="en-US" dirty="0"/>
              <a:t>#include &lt;string&gt;</a:t>
            </a:r>
          </a:p>
          <a:p>
            <a:pPr marL="0" indent="0">
              <a:buNone/>
            </a:pPr>
            <a:endParaRPr lang="en-US" dirty="0"/>
          </a:p>
          <a:p>
            <a:pPr marL="0" indent="0">
              <a:buNone/>
            </a:pPr>
            <a:r>
              <a:rPr lang="en-US" dirty="0"/>
              <a:t>class </a:t>
            </a:r>
            <a:r>
              <a:rPr lang="en-US" dirty="0" err="1"/>
              <a:t>BankAccount</a:t>
            </a:r>
            <a:r>
              <a:rPr lang="en-US" dirty="0"/>
              <a:t> {</a:t>
            </a:r>
          </a:p>
          <a:p>
            <a:pPr marL="0" indent="0">
              <a:buNone/>
            </a:pPr>
            <a:r>
              <a:rPr lang="en-US" dirty="0"/>
              <a:t>private:</a:t>
            </a:r>
          </a:p>
          <a:p>
            <a:pPr marL="0" indent="0">
              <a:buNone/>
            </a:pPr>
            <a:r>
              <a:rPr lang="en-US" dirty="0"/>
              <a:t>    string </a:t>
            </a:r>
            <a:r>
              <a:rPr lang="en-US" dirty="0" err="1"/>
              <a:t>accountNumber</a:t>
            </a:r>
            <a:r>
              <a:rPr lang="en-US" dirty="0"/>
              <a:t>;</a:t>
            </a:r>
          </a:p>
          <a:p>
            <a:pPr marL="0" indent="0">
              <a:buNone/>
            </a:pPr>
            <a:r>
              <a:rPr lang="en-US" dirty="0"/>
              <a:t>    double balance;</a:t>
            </a:r>
          </a:p>
          <a:p>
            <a:pPr marL="0" indent="0">
              <a:buNone/>
            </a:pPr>
            <a:endParaRPr lang="en-US" dirty="0"/>
          </a:p>
          <a:p>
            <a:pPr marL="0" indent="0">
              <a:buNone/>
            </a:pPr>
            <a:r>
              <a:rPr lang="en-US" dirty="0"/>
              <a:t>public:</a:t>
            </a:r>
          </a:p>
          <a:p>
            <a:pPr marL="0" indent="0">
              <a:buNone/>
            </a:pPr>
            <a:r>
              <a:rPr lang="en-US" dirty="0"/>
              <a:t>    </a:t>
            </a:r>
            <a:r>
              <a:rPr lang="en-US" dirty="0" err="1"/>
              <a:t>BankAccount</a:t>
            </a:r>
            <a:r>
              <a:rPr lang="en-US" dirty="0"/>
              <a:t>(string </a:t>
            </a:r>
            <a:r>
              <a:rPr lang="en-US" dirty="0" err="1"/>
              <a:t>accNum</a:t>
            </a:r>
            <a:r>
              <a:rPr lang="en-US" dirty="0"/>
              <a:t>, double </a:t>
            </a:r>
            <a:r>
              <a:rPr lang="en-US" dirty="0" err="1"/>
              <a:t>initialBalance</a:t>
            </a:r>
            <a:r>
              <a:rPr lang="en-US" dirty="0"/>
              <a:t>);</a:t>
            </a:r>
          </a:p>
          <a:p>
            <a:pPr marL="0" indent="0">
              <a:buNone/>
            </a:pPr>
            <a:r>
              <a:rPr lang="en-US" dirty="0"/>
              <a:t>    void deposit(double amount);</a:t>
            </a:r>
          </a:p>
          <a:p>
            <a:pPr marL="0" indent="0">
              <a:buNone/>
            </a:pPr>
            <a:r>
              <a:rPr lang="en-US" dirty="0"/>
              <a:t>    void withdraw(double amount);</a:t>
            </a:r>
          </a:p>
          <a:p>
            <a:pPr marL="0" indent="0">
              <a:buNone/>
            </a:pPr>
            <a:r>
              <a:rPr lang="en-US" dirty="0"/>
              <a:t>    double </a:t>
            </a:r>
            <a:r>
              <a:rPr lang="en-US" dirty="0" err="1"/>
              <a:t>getBalance</a:t>
            </a:r>
            <a:r>
              <a:rPr lang="en-US" dirty="0"/>
              <a:t>() const;</a:t>
            </a:r>
          </a:p>
          <a:p>
            <a:pPr marL="0" indent="0">
              <a:buNone/>
            </a:pPr>
            <a:r>
              <a:rPr lang="en-US" dirty="0"/>
              <a:t>};</a:t>
            </a:r>
          </a:p>
          <a:p>
            <a:pPr marL="0" indent="0">
              <a:buNone/>
            </a:pPr>
            <a:r>
              <a:rPr lang="en-US" dirty="0"/>
              <a:t>#endif // BANKACCOUNT_H</a:t>
            </a:r>
          </a:p>
        </p:txBody>
      </p:sp>
    </p:spTree>
    <p:extLst>
      <p:ext uri="{BB962C8B-B14F-4D97-AF65-F5344CB8AC3E}">
        <p14:creationId xmlns:p14="http://schemas.microsoft.com/office/powerpoint/2010/main" val="1603276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E386-0B3A-81CD-D0F7-1B3D60AC6714}"/>
              </a:ext>
            </a:extLst>
          </p:cNvPr>
          <p:cNvSpPr>
            <a:spLocks noGrp="1"/>
          </p:cNvSpPr>
          <p:nvPr>
            <p:ph type="title"/>
          </p:nvPr>
        </p:nvSpPr>
        <p:spPr>
          <a:xfrm>
            <a:off x="838200" y="18255"/>
            <a:ext cx="10515600" cy="786417"/>
          </a:xfrm>
        </p:spPr>
        <p:txBody>
          <a:bodyPr/>
          <a:lstStyle/>
          <a:p>
            <a:r>
              <a:rPr lang="en-US" dirty="0"/>
              <a:t>Modularity</a:t>
            </a:r>
          </a:p>
        </p:txBody>
      </p:sp>
      <p:sp>
        <p:nvSpPr>
          <p:cNvPr id="3" name="Content Placeholder 2">
            <a:extLst>
              <a:ext uri="{FF2B5EF4-FFF2-40B4-BE49-F238E27FC236}">
                <a16:creationId xmlns:a16="http://schemas.microsoft.com/office/drawing/2014/main" id="{9B150C5A-7A84-85DB-5CF0-26B3E31DFF81}"/>
              </a:ext>
            </a:extLst>
          </p:cNvPr>
          <p:cNvSpPr>
            <a:spLocks noGrp="1"/>
          </p:cNvSpPr>
          <p:nvPr>
            <p:ph sz="half" idx="1"/>
          </p:nvPr>
        </p:nvSpPr>
        <p:spPr>
          <a:xfrm>
            <a:off x="292607" y="804672"/>
            <a:ext cx="5727193" cy="6035073"/>
          </a:xfrm>
          <a:ln>
            <a:solidFill>
              <a:schemeClr val="tx1"/>
            </a:solidFill>
          </a:ln>
        </p:spPr>
        <p:txBody>
          <a:bodyPr>
            <a:normAutofit fontScale="77500" lnSpcReduction="20000"/>
          </a:bodyPr>
          <a:lstStyle/>
          <a:p>
            <a:pPr marL="0" indent="0">
              <a:buNone/>
            </a:pPr>
            <a:r>
              <a:rPr lang="en-US" dirty="0"/>
              <a:t>// BankAccount.cpp</a:t>
            </a:r>
          </a:p>
          <a:p>
            <a:pPr marL="0" indent="0">
              <a:buNone/>
            </a:pPr>
            <a:r>
              <a:rPr lang="en-US" dirty="0"/>
              <a:t>#include "</a:t>
            </a:r>
            <a:r>
              <a:rPr lang="en-US" dirty="0" err="1"/>
              <a:t>BankAccount.h</a:t>
            </a:r>
            <a:r>
              <a:rPr lang="en-US" dirty="0"/>
              <a:t>"</a:t>
            </a:r>
          </a:p>
          <a:p>
            <a:pPr marL="0" indent="0">
              <a:buNone/>
            </a:pPr>
            <a:r>
              <a:rPr lang="en-US" dirty="0"/>
              <a:t>#include &lt;iostream&gt;</a:t>
            </a:r>
          </a:p>
          <a:p>
            <a:pPr marL="0" indent="0">
              <a:buNone/>
            </a:pPr>
            <a:endParaRPr lang="en-US" dirty="0"/>
          </a:p>
          <a:p>
            <a:pPr marL="0" indent="0">
              <a:buNone/>
            </a:pPr>
            <a:r>
              <a:rPr lang="en-US" dirty="0" err="1"/>
              <a:t>BankAccount</a:t>
            </a:r>
            <a:r>
              <a:rPr lang="en-US" dirty="0"/>
              <a:t>::</a:t>
            </a:r>
            <a:r>
              <a:rPr lang="en-US" dirty="0" err="1"/>
              <a:t>BankAccount</a:t>
            </a:r>
            <a:r>
              <a:rPr lang="en-US" dirty="0"/>
              <a:t>(string </a:t>
            </a:r>
            <a:r>
              <a:rPr lang="en-US" dirty="0" err="1"/>
              <a:t>accNum</a:t>
            </a:r>
            <a:r>
              <a:rPr lang="en-US" dirty="0"/>
              <a:t>, double </a:t>
            </a:r>
            <a:r>
              <a:rPr lang="en-US" dirty="0" err="1"/>
              <a:t>initialBalance</a:t>
            </a:r>
            <a:r>
              <a:rPr lang="en-US" dirty="0"/>
              <a:t>) {</a:t>
            </a:r>
          </a:p>
          <a:p>
            <a:pPr marL="0" indent="0">
              <a:buNone/>
            </a:pPr>
            <a:r>
              <a:rPr lang="en-US" dirty="0"/>
              <a:t>    </a:t>
            </a:r>
            <a:r>
              <a:rPr lang="en-US" dirty="0" err="1"/>
              <a:t>accountNumber</a:t>
            </a:r>
            <a:r>
              <a:rPr lang="en-US" dirty="0"/>
              <a:t> = </a:t>
            </a:r>
            <a:r>
              <a:rPr lang="en-US" dirty="0" err="1"/>
              <a:t>accNum</a:t>
            </a:r>
            <a:r>
              <a:rPr lang="en-US" dirty="0"/>
              <a:t>;</a:t>
            </a:r>
          </a:p>
          <a:p>
            <a:pPr marL="0" indent="0">
              <a:buNone/>
            </a:pPr>
            <a:r>
              <a:rPr lang="en-US" dirty="0"/>
              <a:t>    balance = </a:t>
            </a:r>
            <a:r>
              <a:rPr lang="en-US" dirty="0" err="1"/>
              <a:t>initialBalance</a:t>
            </a:r>
            <a:r>
              <a:rPr lang="en-US" dirty="0"/>
              <a:t>;</a:t>
            </a:r>
          </a:p>
          <a:p>
            <a:pPr marL="0" indent="0">
              <a:buNone/>
            </a:pPr>
            <a:r>
              <a:rPr lang="en-US" dirty="0"/>
              <a:t>}</a:t>
            </a:r>
          </a:p>
          <a:p>
            <a:pPr marL="0" indent="0">
              <a:buNone/>
            </a:pPr>
            <a:endParaRPr lang="en-US" dirty="0"/>
          </a:p>
          <a:p>
            <a:pPr marL="0" indent="0">
              <a:buNone/>
            </a:pPr>
            <a:r>
              <a:rPr lang="en-US" dirty="0"/>
              <a:t>void </a:t>
            </a:r>
            <a:r>
              <a:rPr lang="en-US" dirty="0" err="1"/>
              <a:t>BankAccount</a:t>
            </a:r>
            <a:r>
              <a:rPr lang="en-US" dirty="0"/>
              <a:t>::deposit(double amount) {</a:t>
            </a:r>
          </a:p>
          <a:p>
            <a:pPr marL="0" indent="0">
              <a:buNone/>
            </a:pPr>
            <a:r>
              <a:rPr lang="en-US" dirty="0"/>
              <a:t>    if (amount &gt; 0) {</a:t>
            </a:r>
          </a:p>
          <a:p>
            <a:pPr marL="0" indent="0">
              <a:buNone/>
            </a:pPr>
            <a:r>
              <a:rPr lang="en-US" dirty="0"/>
              <a:t>        balance += amount;</a:t>
            </a:r>
          </a:p>
          <a:p>
            <a:pPr marL="0" indent="0">
              <a:buNone/>
            </a:pPr>
            <a:r>
              <a:rPr lang="en-US" dirty="0"/>
              <a:t>        </a:t>
            </a:r>
            <a:r>
              <a:rPr lang="en-US" dirty="0" err="1"/>
              <a:t>cout</a:t>
            </a:r>
            <a:r>
              <a:rPr lang="en-US" dirty="0"/>
              <a:t> &lt;&lt; "$" &lt;&lt; amount &lt;&lt; " deposited. New balance: $" &lt;&lt; balance &lt;&lt; </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p:txBody>
      </p:sp>
      <p:sp>
        <p:nvSpPr>
          <p:cNvPr id="4" name="Content Placeholder 3">
            <a:extLst>
              <a:ext uri="{FF2B5EF4-FFF2-40B4-BE49-F238E27FC236}">
                <a16:creationId xmlns:a16="http://schemas.microsoft.com/office/drawing/2014/main" id="{68F38F60-CE0A-3C10-25CB-5222B7987B6F}"/>
              </a:ext>
            </a:extLst>
          </p:cNvPr>
          <p:cNvSpPr>
            <a:spLocks noGrp="1"/>
          </p:cNvSpPr>
          <p:nvPr>
            <p:ph sz="half" idx="2"/>
          </p:nvPr>
        </p:nvSpPr>
        <p:spPr>
          <a:xfrm>
            <a:off x="6172200" y="804672"/>
            <a:ext cx="5727192" cy="6035072"/>
          </a:xfrm>
          <a:ln>
            <a:solidFill>
              <a:schemeClr val="tx1"/>
            </a:solidFill>
          </a:ln>
        </p:spPr>
        <p:txBody>
          <a:bodyPr>
            <a:normAutofit fontScale="77500" lnSpcReduction="20000"/>
          </a:bodyPr>
          <a:lstStyle/>
          <a:p>
            <a:pPr marL="0" indent="0">
              <a:buNone/>
            </a:pPr>
            <a:r>
              <a:rPr lang="en-US" dirty="0"/>
              <a:t>void </a:t>
            </a:r>
            <a:r>
              <a:rPr lang="en-US" dirty="0" err="1"/>
              <a:t>BankAccount</a:t>
            </a:r>
            <a:r>
              <a:rPr lang="en-US" dirty="0"/>
              <a:t>::withdraw(double amount) {</a:t>
            </a:r>
          </a:p>
          <a:p>
            <a:pPr marL="0" indent="0">
              <a:buNone/>
            </a:pPr>
            <a:r>
              <a:rPr lang="en-US" dirty="0"/>
              <a:t>    if (amount &gt; 0 &amp;&amp; amount &lt;= balance) {</a:t>
            </a:r>
          </a:p>
          <a:p>
            <a:pPr marL="0" indent="0">
              <a:buNone/>
            </a:pPr>
            <a:r>
              <a:rPr lang="en-US" dirty="0"/>
              <a:t>        balance -= amount;</a:t>
            </a:r>
          </a:p>
          <a:p>
            <a:pPr marL="0" indent="0">
              <a:buNone/>
            </a:pPr>
            <a:r>
              <a:rPr lang="en-US" dirty="0"/>
              <a:t>        </a:t>
            </a:r>
            <a:r>
              <a:rPr lang="en-US" dirty="0" err="1"/>
              <a:t>cout</a:t>
            </a:r>
            <a:r>
              <a:rPr lang="en-US" dirty="0"/>
              <a:t> &lt;&lt; "$" &lt;&lt; amount &lt;&lt; " withdrawn. New balance: $" &lt;&lt; balance &lt;&lt; </a:t>
            </a:r>
            <a:r>
              <a:rPr lang="en-US" dirty="0" err="1"/>
              <a:t>endl</a:t>
            </a:r>
            <a:r>
              <a:rPr lang="en-US" dirty="0"/>
              <a:t>;</a:t>
            </a:r>
          </a:p>
          <a:p>
            <a:pPr marL="0" indent="0">
              <a:buNone/>
            </a:pPr>
            <a:r>
              <a:rPr lang="en-US" dirty="0"/>
              <a:t>    } else {</a:t>
            </a:r>
          </a:p>
          <a:p>
            <a:pPr marL="0" indent="0">
              <a:buNone/>
            </a:pPr>
            <a:r>
              <a:rPr lang="en-US" dirty="0"/>
              <a:t>        </a:t>
            </a:r>
            <a:r>
              <a:rPr lang="en-US" dirty="0" err="1"/>
              <a:t>cout</a:t>
            </a:r>
            <a:r>
              <a:rPr lang="en-US" dirty="0"/>
              <a:t> &lt;&lt; "Insufficient balance" &lt;&lt; </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a:t>double </a:t>
            </a:r>
            <a:r>
              <a:rPr lang="en-US" dirty="0" err="1"/>
              <a:t>BankAccount</a:t>
            </a:r>
            <a:r>
              <a:rPr lang="en-US" dirty="0"/>
              <a:t>::</a:t>
            </a:r>
            <a:r>
              <a:rPr lang="en-US" dirty="0" err="1"/>
              <a:t>getBalance</a:t>
            </a:r>
            <a:r>
              <a:rPr lang="en-US" dirty="0"/>
              <a:t>() const {</a:t>
            </a:r>
          </a:p>
          <a:p>
            <a:pPr marL="0" indent="0">
              <a:buNone/>
            </a:pPr>
            <a:r>
              <a:rPr lang="en-US" dirty="0"/>
              <a:t>    return balance;</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83463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E386-0B3A-81CD-D0F7-1B3D60AC6714}"/>
              </a:ext>
            </a:extLst>
          </p:cNvPr>
          <p:cNvSpPr>
            <a:spLocks noGrp="1"/>
          </p:cNvSpPr>
          <p:nvPr>
            <p:ph type="title"/>
          </p:nvPr>
        </p:nvSpPr>
        <p:spPr>
          <a:xfrm>
            <a:off x="838200" y="18255"/>
            <a:ext cx="10515600" cy="786417"/>
          </a:xfrm>
        </p:spPr>
        <p:txBody>
          <a:bodyPr/>
          <a:lstStyle/>
          <a:p>
            <a:r>
              <a:rPr lang="en-US" dirty="0"/>
              <a:t>Modularity</a:t>
            </a:r>
          </a:p>
        </p:txBody>
      </p:sp>
      <p:sp>
        <p:nvSpPr>
          <p:cNvPr id="3" name="Content Placeholder 2">
            <a:extLst>
              <a:ext uri="{FF2B5EF4-FFF2-40B4-BE49-F238E27FC236}">
                <a16:creationId xmlns:a16="http://schemas.microsoft.com/office/drawing/2014/main" id="{9B150C5A-7A84-85DB-5CF0-26B3E31DFF81}"/>
              </a:ext>
            </a:extLst>
          </p:cNvPr>
          <p:cNvSpPr>
            <a:spLocks noGrp="1"/>
          </p:cNvSpPr>
          <p:nvPr>
            <p:ph sz="half" idx="1"/>
          </p:nvPr>
        </p:nvSpPr>
        <p:spPr>
          <a:xfrm>
            <a:off x="292607" y="804672"/>
            <a:ext cx="11460481" cy="6035073"/>
          </a:xfrm>
          <a:ln>
            <a:solidFill>
              <a:schemeClr val="tx1"/>
            </a:solidFill>
          </a:ln>
        </p:spPr>
        <p:txBody>
          <a:bodyPr>
            <a:normAutofit/>
          </a:bodyPr>
          <a:lstStyle/>
          <a:p>
            <a:pPr marL="0" indent="0">
              <a:buNone/>
            </a:pPr>
            <a:r>
              <a:rPr lang="en-US" sz="2200" dirty="0"/>
              <a:t>// main.cpp</a:t>
            </a:r>
          </a:p>
          <a:p>
            <a:pPr marL="0" indent="0">
              <a:buNone/>
            </a:pPr>
            <a:r>
              <a:rPr lang="en-US" sz="2200" dirty="0"/>
              <a:t>#include &lt;iostream&gt;</a:t>
            </a:r>
          </a:p>
          <a:p>
            <a:pPr marL="0" indent="0">
              <a:buNone/>
            </a:pPr>
            <a:r>
              <a:rPr lang="en-US" sz="2200" dirty="0"/>
              <a:t>#include "</a:t>
            </a:r>
            <a:r>
              <a:rPr lang="en-US" sz="2200" dirty="0" err="1"/>
              <a:t>BankAccount.h</a:t>
            </a:r>
            <a:r>
              <a:rPr lang="en-US" sz="2200" dirty="0"/>
              <a:t>"</a:t>
            </a:r>
          </a:p>
          <a:p>
            <a:pPr marL="0" indent="0">
              <a:buNone/>
            </a:pPr>
            <a:endParaRPr lang="en-US" sz="2200" dirty="0"/>
          </a:p>
          <a:p>
            <a:pPr marL="0" indent="0">
              <a:buNone/>
            </a:pPr>
            <a:r>
              <a:rPr lang="en-US" sz="2200" dirty="0"/>
              <a:t>int main() {</a:t>
            </a:r>
          </a:p>
          <a:p>
            <a:pPr marL="0" indent="0">
              <a:buNone/>
            </a:pPr>
            <a:r>
              <a:rPr lang="en-US" sz="2200" dirty="0"/>
              <a:t>    </a:t>
            </a:r>
            <a:r>
              <a:rPr lang="en-US" sz="2200" dirty="0" err="1"/>
              <a:t>BankAccount</a:t>
            </a:r>
            <a:r>
              <a:rPr lang="en-US" sz="2200" dirty="0"/>
              <a:t> account("123456789", 500);</a:t>
            </a:r>
          </a:p>
          <a:p>
            <a:pPr marL="0" indent="0">
              <a:buNone/>
            </a:pPr>
            <a:r>
              <a:rPr lang="en-US" sz="2200" dirty="0"/>
              <a:t>    </a:t>
            </a:r>
            <a:r>
              <a:rPr lang="en-US" sz="2200" dirty="0" err="1"/>
              <a:t>account.deposit</a:t>
            </a:r>
            <a:r>
              <a:rPr lang="en-US" sz="2200" dirty="0"/>
              <a:t>(200);</a:t>
            </a:r>
          </a:p>
          <a:p>
            <a:pPr marL="0" indent="0">
              <a:buNone/>
            </a:pPr>
            <a:r>
              <a:rPr lang="en-US" sz="2200" dirty="0"/>
              <a:t>    </a:t>
            </a:r>
            <a:r>
              <a:rPr lang="en-US" sz="2200" dirty="0" err="1"/>
              <a:t>account.withdraw</a:t>
            </a:r>
            <a:r>
              <a:rPr lang="en-US" sz="2200" dirty="0"/>
              <a:t>(100);</a:t>
            </a:r>
          </a:p>
          <a:p>
            <a:pPr marL="0" indent="0">
              <a:buNone/>
            </a:pPr>
            <a:r>
              <a:rPr lang="en-US" sz="2200" dirty="0"/>
              <a:t>    </a:t>
            </a:r>
            <a:r>
              <a:rPr lang="en-US" sz="2200" dirty="0" err="1"/>
              <a:t>cout</a:t>
            </a:r>
            <a:r>
              <a:rPr lang="en-US" sz="2200" dirty="0"/>
              <a:t> &lt;&lt; "Account balance: $" &lt;&lt; </a:t>
            </a:r>
            <a:r>
              <a:rPr lang="en-US" sz="2200" dirty="0" err="1"/>
              <a:t>account.getBalance</a:t>
            </a:r>
            <a:r>
              <a:rPr lang="en-US" sz="2200" dirty="0"/>
              <a:t>() &lt;&lt; </a:t>
            </a:r>
            <a:r>
              <a:rPr lang="en-US" sz="2200" dirty="0" err="1"/>
              <a:t>endl</a:t>
            </a:r>
            <a:r>
              <a:rPr lang="en-US" sz="2200" dirty="0"/>
              <a:t>;</a:t>
            </a:r>
          </a:p>
          <a:p>
            <a:pPr marL="0" indent="0">
              <a:buNone/>
            </a:pPr>
            <a:r>
              <a:rPr lang="en-US" sz="2200" dirty="0"/>
              <a:t>}</a:t>
            </a:r>
          </a:p>
        </p:txBody>
      </p:sp>
    </p:spTree>
    <p:extLst>
      <p:ext uri="{BB962C8B-B14F-4D97-AF65-F5344CB8AC3E}">
        <p14:creationId xmlns:p14="http://schemas.microsoft.com/office/powerpoint/2010/main" val="3128819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79FBB-B315-2F88-F852-9054D91E071A}"/>
              </a:ext>
            </a:extLst>
          </p:cNvPr>
          <p:cNvSpPr>
            <a:spLocks noGrp="1"/>
          </p:cNvSpPr>
          <p:nvPr>
            <p:ph type="title"/>
          </p:nvPr>
        </p:nvSpPr>
        <p:spPr/>
        <p:txBody>
          <a:bodyPr/>
          <a:lstStyle/>
          <a:p>
            <a:r>
              <a:rPr lang="en-US" dirty="0"/>
              <a:t>What is Software Engineering?</a:t>
            </a:r>
          </a:p>
        </p:txBody>
      </p:sp>
      <p:sp>
        <p:nvSpPr>
          <p:cNvPr id="3" name="Content Placeholder 2">
            <a:extLst>
              <a:ext uri="{FF2B5EF4-FFF2-40B4-BE49-F238E27FC236}">
                <a16:creationId xmlns:a16="http://schemas.microsoft.com/office/drawing/2014/main" id="{28D65FBC-83D7-7375-67EE-572C6B79F573}"/>
              </a:ext>
            </a:extLst>
          </p:cNvPr>
          <p:cNvSpPr>
            <a:spLocks noGrp="1"/>
          </p:cNvSpPr>
          <p:nvPr>
            <p:ph idx="1"/>
          </p:nvPr>
        </p:nvSpPr>
        <p:spPr/>
        <p:txBody>
          <a:bodyPr>
            <a:normAutofit/>
          </a:bodyPr>
          <a:lstStyle/>
          <a:p>
            <a:pPr algn="l"/>
            <a:r>
              <a:rPr lang="en-US" sz="2200" i="1" dirty="0"/>
              <a:t>S</a:t>
            </a:r>
            <a:r>
              <a:rPr lang="en-US" sz="2200" b="0" i="1" u="none" strike="noStrike" baseline="0" dirty="0"/>
              <a:t>oftware engineering </a:t>
            </a:r>
            <a:r>
              <a:rPr lang="en-US" sz="2200" b="0" i="0" u="none" strike="noStrike" baseline="0" dirty="0"/>
              <a:t>is the process of </a:t>
            </a:r>
            <a:r>
              <a:rPr lang="en-US" sz="2200" b="1" i="0" u="none" strike="noStrike" baseline="0" dirty="0"/>
              <a:t>solving customers’ problems </a:t>
            </a:r>
            <a:r>
              <a:rPr lang="en-US" sz="2200" b="0" i="0" u="none" strike="noStrike" baseline="0" dirty="0"/>
              <a:t>by the systematic development and evolution of large, high-quality software systems within cost, time and other constraints.</a:t>
            </a:r>
            <a:endParaRPr lang="en-US" sz="2200" dirty="0"/>
          </a:p>
        </p:txBody>
      </p:sp>
    </p:spTree>
    <p:extLst>
      <p:ext uri="{BB962C8B-B14F-4D97-AF65-F5344CB8AC3E}">
        <p14:creationId xmlns:p14="http://schemas.microsoft.com/office/powerpoint/2010/main" val="2767419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3DE1-1208-164D-54C8-5A4FC7C42DF4}"/>
              </a:ext>
            </a:extLst>
          </p:cNvPr>
          <p:cNvSpPr>
            <a:spLocks noGrp="1"/>
          </p:cNvSpPr>
          <p:nvPr>
            <p:ph type="title"/>
          </p:nvPr>
        </p:nvSpPr>
        <p:spPr/>
        <p:txBody>
          <a:bodyPr/>
          <a:lstStyle/>
          <a:p>
            <a:r>
              <a:rPr lang="en-US" dirty="0"/>
              <a:t>Hierarchy</a:t>
            </a:r>
          </a:p>
        </p:txBody>
      </p:sp>
      <p:sp>
        <p:nvSpPr>
          <p:cNvPr id="3" name="Content Placeholder 2">
            <a:extLst>
              <a:ext uri="{FF2B5EF4-FFF2-40B4-BE49-F238E27FC236}">
                <a16:creationId xmlns:a16="http://schemas.microsoft.com/office/drawing/2014/main" id="{93B60F1E-A908-8BD5-6B81-15653E53AD0D}"/>
              </a:ext>
            </a:extLst>
          </p:cNvPr>
          <p:cNvSpPr>
            <a:spLocks noGrp="1"/>
          </p:cNvSpPr>
          <p:nvPr>
            <p:ph idx="1"/>
          </p:nvPr>
        </p:nvSpPr>
        <p:spPr/>
        <p:txBody>
          <a:bodyPr>
            <a:noAutofit/>
          </a:bodyPr>
          <a:lstStyle/>
          <a:p>
            <a:pPr algn="l"/>
            <a:r>
              <a:rPr lang="en-US" sz="2400" b="0" i="0" u="none" strike="noStrike" baseline="0" dirty="0"/>
              <a:t>Hierarchy is a ranking or ordering of abstractions.</a:t>
            </a:r>
          </a:p>
          <a:p>
            <a:pPr algn="l"/>
            <a:r>
              <a:rPr lang="en-US" sz="2400" b="0" i="0" u="none" strike="noStrike" baseline="0" dirty="0"/>
              <a:t>The two most important hierarchies in a complex system are its class structure (the “is a” hierarchy) and its object structure (the “part of” hierarchy).</a:t>
            </a:r>
          </a:p>
          <a:p>
            <a:pPr algn="l"/>
            <a:r>
              <a:rPr lang="en-US" sz="2400" b="1" dirty="0"/>
              <a:t>Examples of Hierarchy</a:t>
            </a:r>
          </a:p>
          <a:p>
            <a:pPr lvl="1"/>
            <a:r>
              <a:rPr lang="en-US" dirty="0"/>
              <a:t>Single Inheritance (is a hierarchy)</a:t>
            </a:r>
          </a:p>
          <a:p>
            <a:pPr lvl="1"/>
            <a:r>
              <a:rPr lang="en-US" dirty="0"/>
              <a:t>Multiple Inheritance (is a hierarchy)</a:t>
            </a:r>
          </a:p>
          <a:p>
            <a:pPr lvl="2">
              <a:buFont typeface="Wingdings" panose="05000000000000000000" pitchFamily="2" charset="2"/>
              <a:buChar char="v"/>
            </a:pPr>
            <a:r>
              <a:rPr lang="en-US" sz="1900" b="0" i="0" u="none" strike="noStrike" baseline="0" dirty="0"/>
              <a:t>Clashes will occur when two or more super classes provide a field or operation with the same name or signature as a peer superclass.</a:t>
            </a:r>
          </a:p>
          <a:p>
            <a:pPr lvl="2">
              <a:buFont typeface="Wingdings" panose="05000000000000000000" pitchFamily="2" charset="2"/>
              <a:buChar char="v"/>
            </a:pPr>
            <a:r>
              <a:rPr lang="en-US" sz="1900" b="0" i="0" u="none" strike="noStrike" baseline="0" dirty="0"/>
              <a:t>Repeated inheritance occurs when two or more peer super classes share a common superclass. In such a situation, the inheritance lattice will be </a:t>
            </a:r>
            <a:r>
              <a:rPr lang="en-US" sz="1900" b="1" i="0" u="none" strike="noStrike" baseline="0" dirty="0"/>
              <a:t>diamond-shaped</a:t>
            </a:r>
            <a:r>
              <a:rPr lang="en-US" sz="1900" b="0" i="0" u="none" strike="noStrike" baseline="0" dirty="0"/>
              <a:t>, so the question arises, does the leaf class (i.e., subclass) have one copy or multiple copies of the structure of the shared superclass?</a:t>
            </a:r>
          </a:p>
          <a:p>
            <a:pPr lvl="1"/>
            <a:r>
              <a:rPr lang="en-US" dirty="0"/>
              <a:t>Aggregation (part of hierarchy)</a:t>
            </a:r>
          </a:p>
        </p:txBody>
      </p:sp>
    </p:spTree>
    <p:extLst>
      <p:ext uri="{BB962C8B-B14F-4D97-AF65-F5344CB8AC3E}">
        <p14:creationId xmlns:p14="http://schemas.microsoft.com/office/powerpoint/2010/main" val="1242983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E386-0B3A-81CD-D0F7-1B3D60AC6714}"/>
              </a:ext>
            </a:extLst>
          </p:cNvPr>
          <p:cNvSpPr>
            <a:spLocks noGrp="1"/>
          </p:cNvSpPr>
          <p:nvPr>
            <p:ph type="title"/>
          </p:nvPr>
        </p:nvSpPr>
        <p:spPr>
          <a:xfrm>
            <a:off x="838200" y="18255"/>
            <a:ext cx="10515600" cy="786417"/>
          </a:xfrm>
        </p:spPr>
        <p:txBody>
          <a:bodyPr/>
          <a:lstStyle/>
          <a:p>
            <a:r>
              <a:rPr lang="en-US" dirty="0"/>
              <a:t>Hierarchy (Single Inheritance)</a:t>
            </a:r>
          </a:p>
        </p:txBody>
      </p:sp>
      <p:sp>
        <p:nvSpPr>
          <p:cNvPr id="3" name="Content Placeholder 2">
            <a:extLst>
              <a:ext uri="{FF2B5EF4-FFF2-40B4-BE49-F238E27FC236}">
                <a16:creationId xmlns:a16="http://schemas.microsoft.com/office/drawing/2014/main" id="{9B150C5A-7A84-85DB-5CF0-26B3E31DFF81}"/>
              </a:ext>
            </a:extLst>
          </p:cNvPr>
          <p:cNvSpPr>
            <a:spLocks noGrp="1"/>
          </p:cNvSpPr>
          <p:nvPr>
            <p:ph sz="half" idx="1"/>
          </p:nvPr>
        </p:nvSpPr>
        <p:spPr>
          <a:xfrm>
            <a:off x="292607" y="804672"/>
            <a:ext cx="11460481" cy="6035073"/>
          </a:xfrm>
          <a:ln>
            <a:solidFill>
              <a:schemeClr val="tx1"/>
            </a:solidFill>
          </a:ln>
        </p:spPr>
        <p:txBody>
          <a:bodyPr>
            <a:normAutofit fontScale="77500" lnSpcReduction="20000"/>
          </a:bodyPr>
          <a:lstStyle/>
          <a:p>
            <a:pPr marL="0" indent="0">
              <a:buNone/>
            </a:pPr>
            <a:r>
              <a:rPr lang="en-US" sz="2200" dirty="0"/>
              <a:t>// Base class</a:t>
            </a:r>
          </a:p>
          <a:p>
            <a:pPr marL="0" indent="0">
              <a:buNone/>
            </a:pPr>
            <a:r>
              <a:rPr lang="en-US" sz="2200" dirty="0"/>
              <a:t>class Animal {</a:t>
            </a:r>
          </a:p>
          <a:p>
            <a:pPr marL="0" indent="0">
              <a:buNone/>
            </a:pPr>
            <a:r>
              <a:rPr lang="en-US" sz="2200" dirty="0"/>
              <a:t>public:</a:t>
            </a:r>
          </a:p>
          <a:p>
            <a:pPr marL="0" indent="0">
              <a:buNone/>
            </a:pPr>
            <a:r>
              <a:rPr lang="en-US" sz="2200" dirty="0"/>
              <a:t>    void eat() {</a:t>
            </a:r>
          </a:p>
          <a:p>
            <a:pPr marL="0" indent="0">
              <a:buNone/>
            </a:pPr>
            <a:r>
              <a:rPr lang="en-US" sz="2200" dirty="0"/>
              <a:t>        </a:t>
            </a:r>
            <a:r>
              <a:rPr lang="en-US" sz="2200" dirty="0" err="1"/>
              <a:t>cout</a:t>
            </a:r>
            <a:r>
              <a:rPr lang="en-US" sz="2200" dirty="0"/>
              <a:t> &lt;&lt; "This animal is eating." &lt;&lt; </a:t>
            </a:r>
            <a:r>
              <a:rPr lang="en-US" sz="2200" dirty="0" err="1"/>
              <a:t>endl</a:t>
            </a:r>
            <a:r>
              <a:rPr lang="en-US" sz="2200" dirty="0"/>
              <a:t>;</a:t>
            </a:r>
          </a:p>
          <a:p>
            <a:pPr marL="0" indent="0">
              <a:buNone/>
            </a:pPr>
            <a:r>
              <a:rPr lang="en-US" sz="2200" dirty="0"/>
              <a:t>    }</a:t>
            </a:r>
          </a:p>
          <a:p>
            <a:pPr marL="0" indent="0">
              <a:buNone/>
            </a:pPr>
            <a:r>
              <a:rPr lang="en-US" sz="2200" dirty="0"/>
              <a:t>};</a:t>
            </a:r>
          </a:p>
          <a:p>
            <a:pPr marL="0" indent="0">
              <a:buNone/>
            </a:pPr>
            <a:r>
              <a:rPr lang="en-US" sz="2200" dirty="0"/>
              <a:t>// Derived class</a:t>
            </a:r>
          </a:p>
          <a:p>
            <a:pPr marL="0" indent="0">
              <a:buNone/>
            </a:pPr>
            <a:r>
              <a:rPr lang="en-US" sz="2200" dirty="0"/>
              <a:t>class Dog : public Animal {</a:t>
            </a:r>
          </a:p>
          <a:p>
            <a:pPr marL="0" indent="0">
              <a:buNone/>
            </a:pPr>
            <a:r>
              <a:rPr lang="en-US" sz="2200" dirty="0"/>
              <a:t>public:</a:t>
            </a:r>
          </a:p>
          <a:p>
            <a:pPr marL="0" indent="0">
              <a:buNone/>
            </a:pPr>
            <a:r>
              <a:rPr lang="en-US" sz="2200" dirty="0"/>
              <a:t>    void bark() {</a:t>
            </a:r>
          </a:p>
          <a:p>
            <a:pPr marL="0" indent="0">
              <a:buNone/>
            </a:pPr>
            <a:r>
              <a:rPr lang="en-US" sz="2200" dirty="0"/>
              <a:t>        </a:t>
            </a:r>
            <a:r>
              <a:rPr lang="en-US" sz="2200" dirty="0" err="1"/>
              <a:t>cout</a:t>
            </a:r>
            <a:r>
              <a:rPr lang="en-US" sz="2200" dirty="0"/>
              <a:t> &lt;&lt; "The dog is barking." &lt;&lt; </a:t>
            </a:r>
            <a:r>
              <a:rPr lang="en-US" sz="2200" dirty="0" err="1"/>
              <a:t>endl</a:t>
            </a:r>
            <a:r>
              <a:rPr lang="en-US" sz="2200" dirty="0"/>
              <a:t>;</a:t>
            </a:r>
          </a:p>
          <a:p>
            <a:pPr marL="0" indent="0">
              <a:buNone/>
            </a:pPr>
            <a:r>
              <a:rPr lang="en-US" sz="2200" dirty="0"/>
              <a:t>    }</a:t>
            </a:r>
          </a:p>
          <a:p>
            <a:pPr marL="0" indent="0">
              <a:buNone/>
            </a:pPr>
            <a:r>
              <a:rPr lang="en-US" sz="2200" dirty="0"/>
              <a:t>};</a:t>
            </a:r>
          </a:p>
          <a:p>
            <a:pPr marL="0" indent="0">
              <a:buNone/>
            </a:pPr>
            <a:r>
              <a:rPr lang="en-US" sz="2200" dirty="0"/>
              <a:t>int main() {</a:t>
            </a:r>
          </a:p>
          <a:p>
            <a:pPr marL="0" indent="0">
              <a:buNone/>
            </a:pPr>
            <a:r>
              <a:rPr lang="en-US" sz="2200" dirty="0"/>
              <a:t>    Dog </a:t>
            </a:r>
            <a:r>
              <a:rPr lang="en-US" sz="2200" dirty="0" err="1"/>
              <a:t>myDog</a:t>
            </a:r>
            <a:r>
              <a:rPr lang="en-US" sz="2200" dirty="0"/>
              <a:t>;</a:t>
            </a:r>
          </a:p>
          <a:p>
            <a:pPr marL="0" indent="0">
              <a:buNone/>
            </a:pPr>
            <a:r>
              <a:rPr lang="en-US" sz="2200" dirty="0"/>
              <a:t>    </a:t>
            </a:r>
            <a:r>
              <a:rPr lang="en-US" sz="2200" dirty="0" err="1"/>
              <a:t>myDog.eat</a:t>
            </a:r>
            <a:r>
              <a:rPr lang="en-US" sz="2200" dirty="0"/>
              <a:t>();</a:t>
            </a:r>
          </a:p>
          <a:p>
            <a:pPr marL="0" indent="0">
              <a:buNone/>
            </a:pPr>
            <a:r>
              <a:rPr lang="en-US" sz="2200" dirty="0"/>
              <a:t>    </a:t>
            </a:r>
            <a:r>
              <a:rPr lang="en-US" sz="2200" dirty="0" err="1"/>
              <a:t>myDog.bark</a:t>
            </a:r>
            <a:r>
              <a:rPr lang="en-US" sz="2200" dirty="0"/>
              <a:t>();</a:t>
            </a:r>
          </a:p>
          <a:p>
            <a:pPr marL="0" indent="0">
              <a:buNone/>
            </a:pPr>
            <a:r>
              <a:rPr lang="en-US" sz="2200" dirty="0"/>
              <a:t>}</a:t>
            </a:r>
          </a:p>
        </p:txBody>
      </p:sp>
    </p:spTree>
    <p:extLst>
      <p:ext uri="{BB962C8B-B14F-4D97-AF65-F5344CB8AC3E}">
        <p14:creationId xmlns:p14="http://schemas.microsoft.com/office/powerpoint/2010/main" val="4070215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E386-0B3A-81CD-D0F7-1B3D60AC6714}"/>
              </a:ext>
            </a:extLst>
          </p:cNvPr>
          <p:cNvSpPr>
            <a:spLocks noGrp="1"/>
          </p:cNvSpPr>
          <p:nvPr>
            <p:ph type="title"/>
          </p:nvPr>
        </p:nvSpPr>
        <p:spPr>
          <a:xfrm>
            <a:off x="838200" y="18255"/>
            <a:ext cx="10515600" cy="786417"/>
          </a:xfrm>
        </p:spPr>
        <p:txBody>
          <a:bodyPr/>
          <a:lstStyle/>
          <a:p>
            <a:r>
              <a:rPr lang="en-US" dirty="0"/>
              <a:t>Hierarchy (Aggregation)</a:t>
            </a:r>
          </a:p>
        </p:txBody>
      </p:sp>
      <p:sp>
        <p:nvSpPr>
          <p:cNvPr id="3" name="Content Placeholder 2">
            <a:extLst>
              <a:ext uri="{FF2B5EF4-FFF2-40B4-BE49-F238E27FC236}">
                <a16:creationId xmlns:a16="http://schemas.microsoft.com/office/drawing/2014/main" id="{9B150C5A-7A84-85DB-5CF0-26B3E31DFF81}"/>
              </a:ext>
            </a:extLst>
          </p:cNvPr>
          <p:cNvSpPr>
            <a:spLocks noGrp="1"/>
          </p:cNvSpPr>
          <p:nvPr>
            <p:ph sz="half" idx="1"/>
          </p:nvPr>
        </p:nvSpPr>
        <p:spPr>
          <a:xfrm>
            <a:off x="292607" y="804672"/>
            <a:ext cx="5727193" cy="6035073"/>
          </a:xfrm>
          <a:ln>
            <a:solidFill>
              <a:schemeClr val="tx1"/>
            </a:solidFill>
          </a:ln>
        </p:spPr>
        <p:txBody>
          <a:bodyPr>
            <a:normAutofit fontScale="62500" lnSpcReduction="20000"/>
          </a:bodyPr>
          <a:lstStyle/>
          <a:p>
            <a:pPr marL="0" indent="0">
              <a:buNone/>
            </a:pPr>
            <a:r>
              <a:rPr lang="en-US" dirty="0"/>
              <a:t>// Part class</a:t>
            </a:r>
          </a:p>
          <a:p>
            <a:pPr marL="0" indent="0">
              <a:buNone/>
            </a:pPr>
            <a:r>
              <a:rPr lang="en-US" dirty="0"/>
              <a:t>class Engine {</a:t>
            </a:r>
          </a:p>
          <a:p>
            <a:pPr marL="0" indent="0">
              <a:buNone/>
            </a:pPr>
            <a:r>
              <a:rPr lang="en-US" dirty="0"/>
              <a:t>public:</a:t>
            </a:r>
          </a:p>
          <a:p>
            <a:pPr marL="0" indent="0">
              <a:buNone/>
            </a:pPr>
            <a:r>
              <a:rPr lang="en-US" dirty="0"/>
              <a:t>    void start() {</a:t>
            </a:r>
          </a:p>
          <a:p>
            <a:pPr marL="0" indent="0">
              <a:buNone/>
            </a:pPr>
            <a:r>
              <a:rPr lang="en-US" dirty="0"/>
              <a:t>        </a:t>
            </a:r>
            <a:r>
              <a:rPr lang="en-US" dirty="0" err="1"/>
              <a:t>cout</a:t>
            </a:r>
            <a:r>
              <a:rPr lang="en-US" dirty="0"/>
              <a:t> &lt;&lt; "Engine started." &lt;&lt; </a:t>
            </a:r>
            <a:r>
              <a:rPr lang="en-US" dirty="0" err="1"/>
              <a:t>endl</a:t>
            </a:r>
            <a:r>
              <a:rPr lang="en-US" dirty="0"/>
              <a:t>;</a:t>
            </a:r>
          </a:p>
          <a:p>
            <a:pPr marL="0" indent="0">
              <a:buNone/>
            </a:pPr>
            <a:r>
              <a:rPr lang="en-US" dirty="0"/>
              <a:t>    }</a:t>
            </a:r>
          </a:p>
          <a:p>
            <a:pPr marL="0" indent="0">
              <a:buNone/>
            </a:pPr>
            <a:r>
              <a:rPr lang="en-US" dirty="0"/>
              <a:t>};</a:t>
            </a:r>
          </a:p>
          <a:p>
            <a:pPr marL="0" indent="0">
              <a:buNone/>
            </a:pPr>
            <a:r>
              <a:rPr lang="en-US" dirty="0"/>
              <a:t>// Whole class</a:t>
            </a:r>
          </a:p>
          <a:p>
            <a:pPr marL="0" indent="0">
              <a:buNone/>
            </a:pPr>
            <a:r>
              <a:rPr lang="en-US" dirty="0"/>
              <a:t>class Car {</a:t>
            </a:r>
          </a:p>
          <a:p>
            <a:pPr marL="0" indent="0">
              <a:buNone/>
            </a:pPr>
            <a:r>
              <a:rPr lang="en-US" dirty="0"/>
              <a:t>private:</a:t>
            </a:r>
          </a:p>
          <a:p>
            <a:pPr marL="0" indent="0">
              <a:buNone/>
            </a:pPr>
            <a:r>
              <a:rPr lang="en-US" dirty="0"/>
              <a:t>    Engine </a:t>
            </a:r>
            <a:r>
              <a:rPr lang="en-US" dirty="0" err="1"/>
              <a:t>engine</a:t>
            </a:r>
            <a:r>
              <a:rPr lang="en-US" dirty="0"/>
              <a:t>;  // Engine is a part of Car</a:t>
            </a:r>
          </a:p>
          <a:p>
            <a:pPr marL="0" indent="0">
              <a:buNone/>
            </a:pPr>
            <a:endParaRPr lang="en-US" dirty="0"/>
          </a:p>
          <a:p>
            <a:pPr marL="0" indent="0">
              <a:buNone/>
            </a:pPr>
            <a:r>
              <a:rPr lang="en-US" dirty="0"/>
              <a:t>public:</a:t>
            </a:r>
          </a:p>
          <a:p>
            <a:pPr marL="0" indent="0">
              <a:buNone/>
            </a:pPr>
            <a:r>
              <a:rPr lang="en-US" dirty="0"/>
              <a:t>    void start() {</a:t>
            </a:r>
          </a:p>
          <a:p>
            <a:pPr marL="0" indent="0">
              <a:buNone/>
            </a:pPr>
            <a:r>
              <a:rPr lang="en-US" dirty="0"/>
              <a:t>        </a:t>
            </a:r>
            <a:r>
              <a:rPr lang="en-US" dirty="0" err="1"/>
              <a:t>engine.start</a:t>
            </a:r>
            <a:r>
              <a:rPr lang="en-US" dirty="0"/>
              <a:t>();  // Start the engine when the car starts</a:t>
            </a:r>
          </a:p>
          <a:p>
            <a:pPr marL="0" indent="0">
              <a:buNone/>
            </a:pPr>
            <a:r>
              <a:rPr lang="en-US" dirty="0"/>
              <a:t>        </a:t>
            </a:r>
            <a:r>
              <a:rPr lang="en-US" dirty="0" err="1"/>
              <a:t>cout</a:t>
            </a:r>
            <a:r>
              <a:rPr lang="en-US" dirty="0"/>
              <a:t> &lt;&lt; "Car started." &lt;&lt; </a:t>
            </a:r>
            <a:r>
              <a:rPr lang="en-US" dirty="0" err="1"/>
              <a:t>endl</a:t>
            </a:r>
            <a:r>
              <a:rPr lang="en-US" dirty="0"/>
              <a:t>;</a:t>
            </a:r>
          </a:p>
          <a:p>
            <a:pPr marL="0" indent="0">
              <a:buNone/>
            </a:pPr>
            <a:r>
              <a:rPr lang="en-US" dirty="0"/>
              <a:t>    }</a:t>
            </a:r>
          </a:p>
          <a:p>
            <a:pPr marL="0" indent="0">
              <a:buNone/>
            </a:pPr>
            <a:r>
              <a:rPr lang="en-US" dirty="0"/>
              <a:t>};</a:t>
            </a:r>
          </a:p>
          <a:p>
            <a:pPr marL="0" indent="0">
              <a:buNone/>
            </a:pPr>
            <a:endParaRPr lang="en-US" dirty="0"/>
          </a:p>
        </p:txBody>
      </p:sp>
      <p:sp>
        <p:nvSpPr>
          <p:cNvPr id="4" name="Content Placeholder 3">
            <a:extLst>
              <a:ext uri="{FF2B5EF4-FFF2-40B4-BE49-F238E27FC236}">
                <a16:creationId xmlns:a16="http://schemas.microsoft.com/office/drawing/2014/main" id="{68F38F60-CE0A-3C10-25CB-5222B7987B6F}"/>
              </a:ext>
            </a:extLst>
          </p:cNvPr>
          <p:cNvSpPr>
            <a:spLocks noGrp="1"/>
          </p:cNvSpPr>
          <p:nvPr>
            <p:ph sz="half" idx="2"/>
          </p:nvPr>
        </p:nvSpPr>
        <p:spPr>
          <a:xfrm>
            <a:off x="6172200" y="804672"/>
            <a:ext cx="5727192" cy="6035072"/>
          </a:xfrm>
          <a:ln>
            <a:solidFill>
              <a:schemeClr val="tx1"/>
            </a:solidFill>
          </a:ln>
        </p:spPr>
        <p:txBody>
          <a:bodyPr>
            <a:normAutofit fontScale="62500" lnSpcReduction="20000"/>
          </a:bodyPr>
          <a:lstStyle/>
          <a:p>
            <a:pPr marL="0" indent="0">
              <a:buNone/>
            </a:pPr>
            <a:r>
              <a:rPr lang="en-US" dirty="0"/>
              <a:t>int main() {</a:t>
            </a:r>
          </a:p>
          <a:p>
            <a:pPr marL="0" indent="0">
              <a:buNone/>
            </a:pPr>
            <a:r>
              <a:rPr lang="en-US" dirty="0"/>
              <a:t>    Car </a:t>
            </a:r>
            <a:r>
              <a:rPr lang="en-US" dirty="0" err="1"/>
              <a:t>myCar</a:t>
            </a:r>
            <a:r>
              <a:rPr lang="en-US" dirty="0"/>
              <a:t>;</a:t>
            </a:r>
          </a:p>
          <a:p>
            <a:pPr marL="0" indent="0">
              <a:buNone/>
            </a:pPr>
            <a:endParaRPr lang="en-US" dirty="0"/>
          </a:p>
          <a:p>
            <a:pPr marL="0" indent="0">
              <a:buNone/>
            </a:pPr>
            <a:r>
              <a:rPr lang="en-US" dirty="0"/>
              <a:t>    // Car is composed of an Engine, so starting the car also starts the engine</a:t>
            </a:r>
          </a:p>
          <a:p>
            <a:pPr marL="0" indent="0">
              <a:buNone/>
            </a:pPr>
            <a:r>
              <a:rPr lang="en-US" dirty="0"/>
              <a:t>    </a:t>
            </a:r>
            <a:r>
              <a:rPr lang="en-US" dirty="0" err="1"/>
              <a:t>myCar.start</a:t>
            </a:r>
            <a:r>
              <a:rPr lang="en-US" dirty="0"/>
              <a:t>();  // Output: Engine started. Car started.</a:t>
            </a:r>
          </a:p>
          <a:p>
            <a:pPr marL="0" indent="0">
              <a:buNone/>
            </a:pPr>
            <a:endParaRPr lang="en-US" dirty="0"/>
          </a:p>
          <a:p>
            <a:pPr marL="0" indent="0">
              <a:buNone/>
            </a:pPr>
            <a:r>
              <a:rPr lang="en-US" dirty="0"/>
              <a:t>    return 0;</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740163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E386-0B3A-81CD-D0F7-1B3D60AC6714}"/>
              </a:ext>
            </a:extLst>
          </p:cNvPr>
          <p:cNvSpPr>
            <a:spLocks noGrp="1"/>
          </p:cNvSpPr>
          <p:nvPr>
            <p:ph type="title"/>
          </p:nvPr>
        </p:nvSpPr>
        <p:spPr>
          <a:xfrm>
            <a:off x="838200" y="18255"/>
            <a:ext cx="10515600" cy="786417"/>
          </a:xfrm>
        </p:spPr>
        <p:txBody>
          <a:bodyPr/>
          <a:lstStyle/>
          <a:p>
            <a:r>
              <a:rPr lang="en-US" dirty="0"/>
              <a:t>Diamond Problem</a:t>
            </a:r>
          </a:p>
        </p:txBody>
      </p:sp>
      <p:sp>
        <p:nvSpPr>
          <p:cNvPr id="3" name="Content Placeholder 2">
            <a:extLst>
              <a:ext uri="{FF2B5EF4-FFF2-40B4-BE49-F238E27FC236}">
                <a16:creationId xmlns:a16="http://schemas.microsoft.com/office/drawing/2014/main" id="{9B150C5A-7A84-85DB-5CF0-26B3E31DFF81}"/>
              </a:ext>
            </a:extLst>
          </p:cNvPr>
          <p:cNvSpPr>
            <a:spLocks noGrp="1"/>
          </p:cNvSpPr>
          <p:nvPr>
            <p:ph sz="half" idx="1"/>
          </p:nvPr>
        </p:nvSpPr>
        <p:spPr>
          <a:xfrm>
            <a:off x="292607" y="804672"/>
            <a:ext cx="5727193" cy="6035073"/>
          </a:xfrm>
          <a:ln>
            <a:solidFill>
              <a:schemeClr val="tx1"/>
            </a:solidFill>
          </a:ln>
        </p:spPr>
        <p:txBody>
          <a:bodyPr>
            <a:normAutofit lnSpcReduction="10000"/>
          </a:bodyPr>
          <a:lstStyle/>
          <a:p>
            <a:pPr marL="0" indent="0">
              <a:buNone/>
            </a:pPr>
            <a:r>
              <a:rPr lang="en-US" dirty="0"/>
              <a:t>class A {</a:t>
            </a:r>
          </a:p>
          <a:p>
            <a:pPr marL="0" indent="0">
              <a:buNone/>
            </a:pPr>
            <a:r>
              <a:rPr lang="en-US" dirty="0"/>
              <a:t>public:</a:t>
            </a:r>
          </a:p>
          <a:p>
            <a:pPr marL="0" indent="0">
              <a:buNone/>
            </a:pPr>
            <a:r>
              <a:rPr lang="en-US" dirty="0"/>
              <a:t>     void display() {</a:t>
            </a:r>
          </a:p>
          <a:p>
            <a:pPr marL="0" indent="0">
              <a:buNone/>
            </a:pPr>
            <a:r>
              <a:rPr lang="en-US" dirty="0"/>
              <a:t>        </a:t>
            </a:r>
            <a:r>
              <a:rPr lang="en-US" dirty="0" err="1"/>
              <a:t>cout</a:t>
            </a:r>
            <a:r>
              <a:rPr lang="en-US" dirty="0"/>
              <a:t> &lt;&lt; "A's display()" &lt;&lt; </a:t>
            </a:r>
            <a:r>
              <a:rPr lang="en-US" dirty="0" err="1"/>
              <a:t>endl</a:t>
            </a:r>
            <a:r>
              <a:rPr lang="en-US" dirty="0"/>
              <a:t>;</a:t>
            </a:r>
          </a:p>
          <a:p>
            <a:pPr marL="0" indent="0">
              <a:buNone/>
            </a:pPr>
            <a:r>
              <a:rPr lang="en-US" dirty="0"/>
              <a:t>    }</a:t>
            </a:r>
          </a:p>
          <a:p>
            <a:pPr marL="0" indent="0">
              <a:buNone/>
            </a:pPr>
            <a:r>
              <a:rPr lang="en-US" dirty="0"/>
              <a:t>};</a:t>
            </a:r>
          </a:p>
          <a:p>
            <a:pPr marL="0" indent="0">
              <a:buNone/>
            </a:pPr>
            <a:r>
              <a:rPr lang="en-US" dirty="0"/>
              <a:t>class B : public A {</a:t>
            </a:r>
          </a:p>
          <a:p>
            <a:pPr marL="0" indent="0">
              <a:buNone/>
            </a:pPr>
            <a:r>
              <a:rPr lang="en-US" dirty="0"/>
              <a:t>    // No override of display()</a:t>
            </a:r>
          </a:p>
          <a:p>
            <a:pPr marL="0" indent="0">
              <a:buNone/>
            </a:pPr>
            <a:r>
              <a:rPr lang="en-US" dirty="0"/>
              <a:t>};</a:t>
            </a:r>
          </a:p>
          <a:p>
            <a:pPr marL="0" indent="0">
              <a:buNone/>
            </a:pPr>
            <a:r>
              <a:rPr lang="en-US" dirty="0"/>
              <a:t>class C : public A {</a:t>
            </a:r>
          </a:p>
          <a:p>
            <a:pPr marL="0" indent="0">
              <a:buNone/>
            </a:pPr>
            <a:r>
              <a:rPr lang="en-US" dirty="0"/>
              <a:t>    // No override of display()</a:t>
            </a:r>
          </a:p>
          <a:p>
            <a:pPr marL="0" indent="0">
              <a:buNone/>
            </a:pPr>
            <a:r>
              <a:rPr lang="en-US" dirty="0"/>
              <a:t>};</a:t>
            </a:r>
          </a:p>
          <a:p>
            <a:pPr marL="0" indent="0">
              <a:buNone/>
            </a:pPr>
            <a:endParaRPr lang="en-US" dirty="0"/>
          </a:p>
        </p:txBody>
      </p:sp>
      <p:sp>
        <p:nvSpPr>
          <p:cNvPr id="4" name="Content Placeholder 3">
            <a:extLst>
              <a:ext uri="{FF2B5EF4-FFF2-40B4-BE49-F238E27FC236}">
                <a16:creationId xmlns:a16="http://schemas.microsoft.com/office/drawing/2014/main" id="{68F38F60-CE0A-3C10-25CB-5222B7987B6F}"/>
              </a:ext>
            </a:extLst>
          </p:cNvPr>
          <p:cNvSpPr>
            <a:spLocks noGrp="1"/>
          </p:cNvSpPr>
          <p:nvPr>
            <p:ph sz="half" idx="2"/>
          </p:nvPr>
        </p:nvSpPr>
        <p:spPr>
          <a:xfrm>
            <a:off x="6172200" y="804672"/>
            <a:ext cx="5727192" cy="6035072"/>
          </a:xfrm>
          <a:ln>
            <a:solidFill>
              <a:schemeClr val="tx1"/>
            </a:solidFill>
          </a:ln>
        </p:spPr>
        <p:txBody>
          <a:bodyPr>
            <a:normAutofit lnSpcReduction="10000"/>
          </a:bodyPr>
          <a:lstStyle/>
          <a:p>
            <a:pPr marL="0" indent="0">
              <a:buNone/>
            </a:pPr>
            <a:r>
              <a:rPr lang="en-US" dirty="0"/>
              <a:t>class D : public B, public C {</a:t>
            </a:r>
          </a:p>
          <a:p>
            <a:pPr marL="0" indent="0">
              <a:buNone/>
            </a:pPr>
            <a:r>
              <a:rPr lang="en-US" dirty="0"/>
              <a:t>    // No override of display() </a:t>
            </a:r>
          </a:p>
          <a:p>
            <a:pPr marL="0" indent="0">
              <a:buNone/>
            </a:pPr>
            <a:r>
              <a:rPr lang="en-US" dirty="0"/>
              <a:t>};</a:t>
            </a:r>
          </a:p>
          <a:p>
            <a:pPr marL="0" indent="0">
              <a:buNone/>
            </a:pPr>
            <a:r>
              <a:rPr lang="en-US" dirty="0"/>
              <a:t>int main() {</a:t>
            </a:r>
          </a:p>
          <a:p>
            <a:pPr marL="0" indent="0">
              <a:buNone/>
            </a:pPr>
            <a:r>
              <a:rPr lang="en-US" dirty="0"/>
              <a:t>    D obj;</a:t>
            </a:r>
          </a:p>
          <a:p>
            <a:pPr marL="0" indent="0">
              <a:buNone/>
            </a:pPr>
            <a:r>
              <a:rPr lang="en-US" dirty="0"/>
              <a:t>    </a:t>
            </a:r>
            <a:r>
              <a:rPr lang="en-US" dirty="0" err="1"/>
              <a:t>obj.display</a:t>
            </a:r>
            <a:r>
              <a:rPr lang="en-US" dirty="0"/>
              <a:t>();  // Which display() should be called?</a:t>
            </a:r>
          </a:p>
          <a:p>
            <a:pPr marL="0" indent="0">
              <a:buNone/>
            </a:pPr>
            <a:r>
              <a:rPr lang="en-US" dirty="0"/>
              <a:t>    return 0;</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4753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BE386-0B3A-81CD-D0F7-1B3D60AC6714}"/>
              </a:ext>
            </a:extLst>
          </p:cNvPr>
          <p:cNvSpPr>
            <a:spLocks noGrp="1"/>
          </p:cNvSpPr>
          <p:nvPr>
            <p:ph type="title"/>
          </p:nvPr>
        </p:nvSpPr>
        <p:spPr>
          <a:xfrm>
            <a:off x="838200" y="18255"/>
            <a:ext cx="10515600" cy="786417"/>
          </a:xfrm>
        </p:spPr>
        <p:txBody>
          <a:bodyPr/>
          <a:lstStyle/>
          <a:p>
            <a:r>
              <a:rPr lang="en-US" dirty="0"/>
              <a:t>Solution in C++ (Virtual Inheritance)</a:t>
            </a:r>
          </a:p>
        </p:txBody>
      </p:sp>
      <p:sp>
        <p:nvSpPr>
          <p:cNvPr id="3" name="Content Placeholder 2">
            <a:extLst>
              <a:ext uri="{FF2B5EF4-FFF2-40B4-BE49-F238E27FC236}">
                <a16:creationId xmlns:a16="http://schemas.microsoft.com/office/drawing/2014/main" id="{9B150C5A-7A84-85DB-5CF0-26B3E31DFF81}"/>
              </a:ext>
            </a:extLst>
          </p:cNvPr>
          <p:cNvSpPr>
            <a:spLocks noGrp="1"/>
          </p:cNvSpPr>
          <p:nvPr>
            <p:ph sz="half" idx="1"/>
          </p:nvPr>
        </p:nvSpPr>
        <p:spPr>
          <a:xfrm>
            <a:off x="292607" y="804672"/>
            <a:ext cx="5727193" cy="6035073"/>
          </a:xfrm>
          <a:ln>
            <a:solidFill>
              <a:schemeClr val="tx1"/>
            </a:solidFill>
          </a:ln>
        </p:spPr>
        <p:txBody>
          <a:bodyPr>
            <a:normAutofit lnSpcReduction="10000"/>
          </a:bodyPr>
          <a:lstStyle/>
          <a:p>
            <a:pPr marL="0" indent="0">
              <a:buNone/>
            </a:pPr>
            <a:r>
              <a:rPr lang="en-US" dirty="0"/>
              <a:t>class A {</a:t>
            </a:r>
          </a:p>
          <a:p>
            <a:pPr marL="0" indent="0">
              <a:buNone/>
            </a:pPr>
            <a:r>
              <a:rPr lang="en-US" dirty="0"/>
              <a:t>public:</a:t>
            </a:r>
          </a:p>
          <a:p>
            <a:pPr marL="0" indent="0">
              <a:buNone/>
            </a:pPr>
            <a:r>
              <a:rPr lang="en-US" dirty="0"/>
              <a:t>    virtual void display() {</a:t>
            </a:r>
          </a:p>
          <a:p>
            <a:pPr marL="0" indent="0">
              <a:buNone/>
            </a:pPr>
            <a:r>
              <a:rPr lang="en-US" dirty="0"/>
              <a:t>        </a:t>
            </a:r>
            <a:r>
              <a:rPr lang="en-US" dirty="0" err="1"/>
              <a:t>cout</a:t>
            </a:r>
            <a:r>
              <a:rPr lang="en-US" dirty="0"/>
              <a:t> &lt;&lt; "A's display()" &lt;&lt; </a:t>
            </a:r>
            <a:r>
              <a:rPr lang="en-US" dirty="0" err="1"/>
              <a:t>endl</a:t>
            </a:r>
            <a:r>
              <a:rPr lang="en-US" dirty="0"/>
              <a:t>;</a:t>
            </a:r>
          </a:p>
          <a:p>
            <a:pPr marL="0" indent="0">
              <a:buNone/>
            </a:pPr>
            <a:r>
              <a:rPr lang="en-US" dirty="0"/>
              <a:t>    }</a:t>
            </a:r>
          </a:p>
          <a:p>
            <a:pPr marL="0" indent="0">
              <a:buNone/>
            </a:pPr>
            <a:r>
              <a:rPr lang="en-US" dirty="0"/>
              <a:t>};</a:t>
            </a:r>
          </a:p>
          <a:p>
            <a:pPr marL="0" indent="0">
              <a:buNone/>
            </a:pPr>
            <a:r>
              <a:rPr lang="en-US" dirty="0"/>
              <a:t>class B : public virtual A {</a:t>
            </a:r>
          </a:p>
          <a:p>
            <a:pPr marL="0" indent="0">
              <a:buNone/>
            </a:pPr>
            <a:r>
              <a:rPr lang="en-US" dirty="0"/>
              <a:t>    // No override of display()</a:t>
            </a:r>
          </a:p>
          <a:p>
            <a:pPr marL="0" indent="0">
              <a:buNone/>
            </a:pPr>
            <a:r>
              <a:rPr lang="en-US" dirty="0"/>
              <a:t>};</a:t>
            </a:r>
          </a:p>
          <a:p>
            <a:pPr marL="0" indent="0">
              <a:buNone/>
            </a:pPr>
            <a:r>
              <a:rPr lang="en-US" dirty="0"/>
              <a:t>class C : public virtual A {</a:t>
            </a:r>
          </a:p>
          <a:p>
            <a:pPr marL="0" indent="0">
              <a:buNone/>
            </a:pPr>
            <a:r>
              <a:rPr lang="en-US" dirty="0"/>
              <a:t>    // No override of display()</a:t>
            </a:r>
          </a:p>
          <a:p>
            <a:pPr marL="0" indent="0">
              <a:buNone/>
            </a:pPr>
            <a:r>
              <a:rPr lang="en-US" dirty="0"/>
              <a:t>};</a:t>
            </a:r>
          </a:p>
          <a:p>
            <a:pPr marL="0" indent="0">
              <a:buNone/>
            </a:pPr>
            <a:endParaRPr lang="en-US" dirty="0"/>
          </a:p>
        </p:txBody>
      </p:sp>
      <p:sp>
        <p:nvSpPr>
          <p:cNvPr id="4" name="Content Placeholder 3">
            <a:extLst>
              <a:ext uri="{FF2B5EF4-FFF2-40B4-BE49-F238E27FC236}">
                <a16:creationId xmlns:a16="http://schemas.microsoft.com/office/drawing/2014/main" id="{68F38F60-CE0A-3C10-25CB-5222B7987B6F}"/>
              </a:ext>
            </a:extLst>
          </p:cNvPr>
          <p:cNvSpPr>
            <a:spLocks noGrp="1"/>
          </p:cNvSpPr>
          <p:nvPr>
            <p:ph sz="half" idx="2"/>
          </p:nvPr>
        </p:nvSpPr>
        <p:spPr>
          <a:xfrm>
            <a:off x="6172200" y="804672"/>
            <a:ext cx="5727192" cy="6035072"/>
          </a:xfrm>
          <a:ln>
            <a:solidFill>
              <a:schemeClr val="tx1"/>
            </a:solidFill>
          </a:ln>
        </p:spPr>
        <p:txBody>
          <a:bodyPr>
            <a:normAutofit lnSpcReduction="10000"/>
          </a:bodyPr>
          <a:lstStyle/>
          <a:p>
            <a:pPr marL="0" indent="0">
              <a:buNone/>
            </a:pPr>
            <a:r>
              <a:rPr lang="en-US" dirty="0"/>
              <a:t>class D : public B, public C {</a:t>
            </a:r>
          </a:p>
          <a:p>
            <a:pPr marL="0" indent="0">
              <a:buNone/>
            </a:pPr>
            <a:r>
              <a:rPr lang="en-US" dirty="0"/>
              <a:t>    // No override of display() </a:t>
            </a:r>
          </a:p>
          <a:p>
            <a:pPr marL="0" indent="0">
              <a:buNone/>
            </a:pPr>
            <a:r>
              <a:rPr lang="en-US" dirty="0"/>
              <a:t>};</a:t>
            </a:r>
          </a:p>
          <a:p>
            <a:pPr marL="0" indent="0">
              <a:buNone/>
            </a:pPr>
            <a:r>
              <a:rPr lang="en-US" dirty="0"/>
              <a:t>int main() {</a:t>
            </a:r>
          </a:p>
          <a:p>
            <a:pPr marL="0" indent="0">
              <a:buNone/>
            </a:pPr>
            <a:r>
              <a:rPr lang="en-US" dirty="0"/>
              <a:t>    D obj;</a:t>
            </a:r>
          </a:p>
          <a:p>
            <a:pPr marL="0" indent="0">
              <a:buNone/>
            </a:pPr>
            <a:r>
              <a:rPr lang="en-US" dirty="0"/>
              <a:t>    </a:t>
            </a:r>
            <a:r>
              <a:rPr lang="en-US" dirty="0" err="1"/>
              <a:t>obj.display</a:t>
            </a:r>
            <a:r>
              <a:rPr lang="en-US" dirty="0"/>
              <a:t>();  // Which display() should be called?</a:t>
            </a:r>
          </a:p>
          <a:p>
            <a:pPr marL="0" indent="0">
              <a:buNone/>
            </a:pPr>
            <a:r>
              <a:rPr lang="en-US" dirty="0"/>
              <a:t>    return 0;</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21142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006C-7D37-C235-5E1A-2F6CCA20FA42}"/>
              </a:ext>
            </a:extLst>
          </p:cNvPr>
          <p:cNvSpPr>
            <a:spLocks noGrp="1"/>
          </p:cNvSpPr>
          <p:nvPr>
            <p:ph type="title"/>
          </p:nvPr>
        </p:nvSpPr>
        <p:spPr/>
        <p:txBody>
          <a:bodyPr/>
          <a:lstStyle/>
          <a:p>
            <a:r>
              <a:rPr lang="en-US" dirty="0"/>
              <a:t>Benefits of Object Model</a:t>
            </a:r>
          </a:p>
        </p:txBody>
      </p:sp>
      <p:sp>
        <p:nvSpPr>
          <p:cNvPr id="3" name="Content Placeholder 2">
            <a:extLst>
              <a:ext uri="{FF2B5EF4-FFF2-40B4-BE49-F238E27FC236}">
                <a16:creationId xmlns:a16="http://schemas.microsoft.com/office/drawing/2014/main" id="{329C3135-4B14-EED1-9804-74F8BDFB3A1A}"/>
              </a:ext>
            </a:extLst>
          </p:cNvPr>
          <p:cNvSpPr>
            <a:spLocks noGrp="1"/>
          </p:cNvSpPr>
          <p:nvPr>
            <p:ph idx="1"/>
          </p:nvPr>
        </p:nvSpPr>
        <p:spPr/>
        <p:txBody>
          <a:bodyPr>
            <a:normAutofit/>
          </a:bodyPr>
          <a:lstStyle/>
          <a:p>
            <a:pPr algn="l"/>
            <a:r>
              <a:rPr lang="en-US" sz="2200" dirty="0"/>
              <a:t>U</a:t>
            </a:r>
            <a:r>
              <a:rPr lang="en-US" sz="2200" b="0" i="0" u="none" strike="noStrike" baseline="0" dirty="0"/>
              <a:t>se of the object model:</a:t>
            </a:r>
          </a:p>
          <a:p>
            <a:pPr lvl="1"/>
            <a:r>
              <a:rPr lang="en-US" sz="2200" dirty="0"/>
              <a:t>H</a:t>
            </a:r>
            <a:r>
              <a:rPr lang="en-US" sz="2200" b="0" i="0" u="none" strike="noStrike" baseline="0" dirty="0"/>
              <a:t>elps us to exploit the expressive </a:t>
            </a:r>
            <a:r>
              <a:rPr lang="en-US" sz="2200" b="1" i="0" u="none" strike="noStrike" baseline="0" dirty="0"/>
              <a:t>power of object-based and object-oriented programming languages</a:t>
            </a:r>
          </a:p>
          <a:p>
            <a:pPr lvl="1"/>
            <a:r>
              <a:rPr lang="en-US" sz="2200" dirty="0"/>
              <a:t>E</a:t>
            </a:r>
            <a:r>
              <a:rPr lang="en-US" sz="2200" b="0" i="0" u="none" strike="noStrike" baseline="0" dirty="0"/>
              <a:t>ncourages the </a:t>
            </a:r>
            <a:r>
              <a:rPr lang="en-US" sz="2200" b="1" i="0" u="none" strike="noStrike" baseline="0" dirty="0"/>
              <a:t>reuse</a:t>
            </a:r>
            <a:r>
              <a:rPr lang="en-US" sz="2200" b="0" i="0" u="none" strike="noStrike" baseline="0" dirty="0"/>
              <a:t> not only of software but of entire designs, leading to the creation of reusable application frameworks</a:t>
            </a:r>
          </a:p>
          <a:p>
            <a:pPr lvl="1"/>
            <a:r>
              <a:rPr lang="en-US" sz="2200" dirty="0"/>
              <a:t>P</a:t>
            </a:r>
            <a:r>
              <a:rPr lang="en-US" sz="2200" b="0" i="0" u="none" strike="noStrike" baseline="0" dirty="0"/>
              <a:t>roduces systems that are built on stable intermediate forms, which are more </a:t>
            </a:r>
            <a:r>
              <a:rPr lang="en-US" sz="2200" b="1" i="0" u="none" strike="noStrike" baseline="0" dirty="0"/>
              <a:t>resilient to change</a:t>
            </a:r>
          </a:p>
          <a:p>
            <a:pPr lvl="1"/>
            <a:r>
              <a:rPr lang="en-US" sz="2200" dirty="0"/>
              <a:t>A</a:t>
            </a:r>
            <a:r>
              <a:rPr lang="en-US" sz="2200" b="0" i="0" u="none" strike="noStrike" baseline="0" dirty="0"/>
              <a:t>ppeals to the workings of </a:t>
            </a:r>
            <a:r>
              <a:rPr lang="en-US" sz="2200" b="1" i="0" u="none" strike="noStrike" baseline="0" dirty="0"/>
              <a:t>human cognition</a:t>
            </a:r>
            <a:endParaRPr lang="en-US" sz="2200" b="1" dirty="0"/>
          </a:p>
        </p:txBody>
      </p:sp>
    </p:spTree>
    <p:extLst>
      <p:ext uri="{BB962C8B-B14F-4D97-AF65-F5344CB8AC3E}">
        <p14:creationId xmlns:p14="http://schemas.microsoft.com/office/powerpoint/2010/main" val="3582703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A54D6-E334-D369-F465-FC3086590FBB}"/>
              </a:ext>
            </a:extLst>
          </p:cNvPr>
          <p:cNvSpPr>
            <a:spLocks noGrp="1"/>
          </p:cNvSpPr>
          <p:nvPr>
            <p:ph type="title"/>
          </p:nvPr>
        </p:nvSpPr>
        <p:spPr/>
        <p:txBody>
          <a:bodyPr/>
          <a:lstStyle/>
          <a:p>
            <a:r>
              <a:rPr lang="en-US" dirty="0"/>
              <a:t>Object Oriented Methodology</a:t>
            </a:r>
            <a:br>
              <a:rPr lang="en-US" dirty="0"/>
            </a:br>
            <a:endParaRPr lang="en-US" dirty="0"/>
          </a:p>
        </p:txBody>
      </p:sp>
      <p:sp>
        <p:nvSpPr>
          <p:cNvPr id="3" name="Content Placeholder 2">
            <a:extLst>
              <a:ext uri="{FF2B5EF4-FFF2-40B4-BE49-F238E27FC236}">
                <a16:creationId xmlns:a16="http://schemas.microsoft.com/office/drawing/2014/main" id="{39FF4C84-7EDE-09C4-9EF0-8F57DB953BC6}"/>
              </a:ext>
            </a:extLst>
          </p:cNvPr>
          <p:cNvSpPr>
            <a:spLocks noGrp="1"/>
          </p:cNvSpPr>
          <p:nvPr>
            <p:ph idx="1"/>
          </p:nvPr>
        </p:nvSpPr>
        <p:spPr>
          <a:xfrm>
            <a:off x="838200" y="1253331"/>
            <a:ext cx="10515600" cy="4351338"/>
          </a:xfrm>
        </p:spPr>
        <p:txBody>
          <a:bodyPr>
            <a:noAutofit/>
          </a:bodyPr>
          <a:lstStyle/>
          <a:p>
            <a:pPr marL="0" indent="0" algn="l">
              <a:buNone/>
            </a:pPr>
            <a:r>
              <a:rPr lang="en-US" sz="2200" b="0" i="0" u="none" strike="noStrike" baseline="0" dirty="0"/>
              <a:t>The methodology has the following stages.</a:t>
            </a:r>
          </a:p>
          <a:p>
            <a:pPr algn="l"/>
            <a:r>
              <a:rPr lang="en-US" sz="2200" b="1" i="0" u="none" strike="noStrike" baseline="0" dirty="0"/>
              <a:t>System conception</a:t>
            </a:r>
            <a:r>
              <a:rPr lang="en-US" sz="2200" b="0" i="0" u="none" strike="noStrike" baseline="0" dirty="0"/>
              <a:t>. Software development begins with business analysts or users conceiving an application and formulating tentative requirements.</a:t>
            </a:r>
          </a:p>
          <a:p>
            <a:pPr algn="l"/>
            <a:r>
              <a:rPr lang="en-US" sz="2200" b="1" i="0" u="none" strike="noStrike" baseline="0" dirty="0"/>
              <a:t>Analysis</a:t>
            </a:r>
            <a:r>
              <a:rPr lang="en-US" sz="2200" b="0" i="1" u="none" strike="noStrike" baseline="0" dirty="0"/>
              <a:t>. </a:t>
            </a:r>
            <a:r>
              <a:rPr lang="en-US" sz="2200" b="0" i="0" u="none" strike="noStrike" baseline="0" dirty="0"/>
              <a:t>The analyst scrutinizes and rigorously restates the requirements from system conception by constructing models. The analyst must work with the requestor to understand the problem, because problem statements are rarely complete or correct.</a:t>
            </a:r>
          </a:p>
          <a:p>
            <a:pPr lvl="1"/>
            <a:r>
              <a:rPr lang="en-US" sz="2200" b="0" i="0" u="none" strike="noStrike" baseline="0" dirty="0"/>
              <a:t>The </a:t>
            </a:r>
            <a:r>
              <a:rPr lang="en-US" sz="2200" b="1" i="0" u="none" strike="noStrike" baseline="0" dirty="0"/>
              <a:t>analysis model </a:t>
            </a:r>
            <a:r>
              <a:rPr lang="en-US" sz="2200" b="0" i="0" u="none" strike="noStrike" baseline="0" dirty="0"/>
              <a:t>has two parts: the </a:t>
            </a:r>
            <a:r>
              <a:rPr lang="en-US" sz="2200" b="1" i="1" u="none" strike="noStrike" baseline="0" dirty="0"/>
              <a:t>domain model</a:t>
            </a:r>
            <a:r>
              <a:rPr lang="en-US" sz="2200" b="0" i="0" u="none" strike="noStrike" baseline="0" dirty="0"/>
              <a:t>, a description of the real-world objects reflected within the system; and the </a:t>
            </a:r>
            <a:r>
              <a:rPr lang="en-US" sz="2200" b="1" i="1" u="none" strike="noStrike" baseline="0" dirty="0"/>
              <a:t>application model</a:t>
            </a:r>
            <a:r>
              <a:rPr lang="en-US" sz="2200" b="0" i="0" u="none" strike="noStrike" baseline="0" dirty="0"/>
              <a:t>, a description of the parts of the application system itself that are visible to the user.</a:t>
            </a:r>
          </a:p>
          <a:p>
            <a:pPr algn="l"/>
            <a:r>
              <a:rPr lang="en-US" sz="2200" b="1" i="0" u="none" strike="noStrike" baseline="0" dirty="0"/>
              <a:t>System design</a:t>
            </a:r>
            <a:r>
              <a:rPr lang="en-US" sz="2200" b="0" i="0" u="none" strike="noStrike" baseline="0" dirty="0"/>
              <a:t>. The development team devise a high-level strategy—the </a:t>
            </a:r>
            <a:r>
              <a:rPr lang="en-US" sz="2200" b="1" i="1" u="none" strike="noStrike" baseline="0" dirty="0"/>
              <a:t>system architecture</a:t>
            </a:r>
            <a:r>
              <a:rPr lang="en-US" sz="2200" b="0" i="0" u="none" strike="noStrike" baseline="0" dirty="0"/>
              <a:t>— for solving the application problem.</a:t>
            </a:r>
          </a:p>
          <a:p>
            <a:pPr algn="l"/>
            <a:r>
              <a:rPr lang="en-US" sz="2200" b="1" i="0" u="none" strike="noStrike" baseline="0" dirty="0"/>
              <a:t>Class design</a:t>
            </a:r>
            <a:r>
              <a:rPr lang="en-US" sz="2200" b="0" i="0" u="none" strike="noStrike" baseline="0" dirty="0"/>
              <a:t>. The class designer adds details to the analysis model in accordance with the system design strategy. The class designer elaborates both domain and application objects using the same OO concepts.</a:t>
            </a:r>
          </a:p>
          <a:p>
            <a:pPr algn="l"/>
            <a:r>
              <a:rPr lang="en-US" sz="2200" b="1" i="0" u="none" strike="noStrike" baseline="0" dirty="0"/>
              <a:t>Implementation</a:t>
            </a:r>
            <a:r>
              <a:rPr lang="en-US" sz="2200" b="0" i="0" u="none" strike="noStrike" baseline="0" dirty="0"/>
              <a:t>. Implementers translate the classes and relationships developed during class design into a particular programming language, database, or hardware.</a:t>
            </a:r>
            <a:endParaRPr lang="en-US" sz="2200" dirty="0"/>
          </a:p>
        </p:txBody>
      </p:sp>
    </p:spTree>
    <p:extLst>
      <p:ext uri="{BB962C8B-B14F-4D97-AF65-F5344CB8AC3E}">
        <p14:creationId xmlns:p14="http://schemas.microsoft.com/office/powerpoint/2010/main" val="3062057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0B54A-B2BA-7AE9-FA51-3743C2EB685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BE3C7B6-B9B8-00E9-B362-BB65A6506822}"/>
              </a:ext>
            </a:extLst>
          </p:cNvPr>
          <p:cNvSpPr>
            <a:spLocks noGrp="1"/>
          </p:cNvSpPr>
          <p:nvPr>
            <p:ph idx="1"/>
          </p:nvPr>
        </p:nvSpPr>
        <p:spPr/>
        <p:txBody>
          <a:bodyPr/>
          <a:lstStyle/>
          <a:p>
            <a:r>
              <a:rPr lang="en-US" sz="1800" dirty="0">
                <a:effectLst/>
                <a:latin typeface="Cambria" panose="02040503050406030204" pitchFamily="18" charset="0"/>
                <a:ea typeface="Cambria" panose="02040503050406030204" pitchFamily="18" charset="0"/>
                <a:cs typeface="Times New Roman" panose="02020603050405020304" pitchFamily="18" charset="0"/>
              </a:rPr>
              <a:t>Object-Oriented Analysis and Design with Applications, Grady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Booch</a:t>
            </a:r>
            <a:r>
              <a:rPr lang="en-US" sz="1800" dirty="0">
                <a:effectLst/>
                <a:latin typeface="Cambria" panose="02040503050406030204" pitchFamily="18" charset="0"/>
                <a:ea typeface="Cambria" panose="02040503050406030204" pitchFamily="18" charset="0"/>
                <a:cs typeface="Times New Roman" panose="02020603050405020304" pitchFamily="18" charset="0"/>
              </a:rPr>
              <a:t> et al., 3</a:t>
            </a:r>
            <a:r>
              <a:rPr lang="en-US" sz="1800" baseline="30000" dirty="0">
                <a:effectLst/>
                <a:latin typeface="Cambria" panose="02040503050406030204" pitchFamily="18" charset="0"/>
                <a:ea typeface="Cambria" panose="02040503050406030204" pitchFamily="18" charset="0"/>
                <a:cs typeface="Times New Roman" panose="02020603050405020304" pitchFamily="18" charset="0"/>
              </a:rPr>
              <a:t>rd</a:t>
            </a:r>
            <a:r>
              <a:rPr lang="en-US" sz="1800" dirty="0">
                <a:effectLst/>
                <a:latin typeface="Cambria" panose="02040503050406030204" pitchFamily="18" charset="0"/>
                <a:ea typeface="Cambria" panose="02040503050406030204" pitchFamily="18" charset="0"/>
                <a:cs typeface="Times New Roman" panose="02020603050405020304" pitchFamily="18" charset="0"/>
              </a:rPr>
              <a:t> Edition, Pearson, 2007.</a:t>
            </a:r>
          </a:p>
          <a:p>
            <a:endParaRPr lang="en-US" sz="1800" dirty="0">
              <a:effectLst/>
              <a:latin typeface="Calibri" panose="020F0502020204030204" pitchFamily="34" charset="0"/>
              <a:ea typeface="Calibri" panose="020F0502020204030204" pitchFamily="34" charset="0"/>
            </a:endParaRPr>
          </a:p>
          <a:p>
            <a:pPr algn="just">
              <a:lnSpc>
                <a:spcPct val="107000"/>
              </a:lnSpc>
              <a:spcBef>
                <a:spcPts val="0"/>
              </a:spcBef>
            </a:pPr>
            <a:r>
              <a:rPr lang="en-US" sz="1800" dirty="0">
                <a:effectLst/>
                <a:latin typeface="Calibri" panose="020F0502020204030204" pitchFamily="34" charset="0"/>
                <a:ea typeface="Calibri" panose="020F0502020204030204" pitchFamily="34" charset="0"/>
                <a:cs typeface="Times New Roman" panose="02020603050405020304" pitchFamily="18" charset="0"/>
              </a:rPr>
              <a:t>Timothy C. Lethbridge, Robert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Laganaiere</a:t>
            </a:r>
            <a:r>
              <a:rPr lang="en-US" sz="1800" dirty="0">
                <a:effectLst/>
                <a:latin typeface="Calibri" panose="020F0502020204030204" pitchFamily="34" charset="0"/>
                <a:ea typeface="Calibri" panose="020F0502020204030204" pitchFamily="34" charset="0"/>
                <a:cs typeface="Times New Roman" panose="02020603050405020304" pitchFamily="18" charset="0"/>
              </a:rPr>
              <a:t>, Object-Oriented Software Engineering (2nd Edition), McGraw Hill,  2005</a:t>
            </a:r>
          </a:p>
          <a:p>
            <a:pPr algn="just">
              <a:lnSpc>
                <a:spcPct val="107000"/>
              </a:lnSpc>
              <a:spcBef>
                <a:spcPts val="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Bef>
                <a:spcPts val="0"/>
              </a:spcBef>
            </a:pPr>
            <a:r>
              <a:rPr lang="en-US" sz="1800" dirty="0">
                <a:effectLst/>
                <a:latin typeface="Cambria" panose="02040503050406030204" pitchFamily="18" charset="0"/>
                <a:ea typeface="Cambria" panose="02040503050406030204" pitchFamily="18" charset="0"/>
                <a:cs typeface="Times New Roman" panose="02020603050405020304" pitchFamily="18" charset="0"/>
              </a:rPr>
              <a:t>Object-Oriented Modeling and Design with UML, Michael R. Blaha and James R. Rumbaugh, 2</a:t>
            </a:r>
            <a:r>
              <a:rPr lang="en-US" sz="1800" baseline="30000" dirty="0">
                <a:effectLst/>
                <a:latin typeface="Cambria" panose="02040503050406030204" pitchFamily="18" charset="0"/>
                <a:ea typeface="Cambria" panose="02040503050406030204" pitchFamily="18" charset="0"/>
                <a:cs typeface="Times New Roman" panose="02020603050405020304" pitchFamily="18" charset="0"/>
              </a:rPr>
              <a:t>nd</a:t>
            </a:r>
            <a:r>
              <a:rPr lang="en-US" sz="1800" dirty="0">
                <a:effectLst/>
                <a:latin typeface="Cambria" panose="02040503050406030204" pitchFamily="18" charset="0"/>
                <a:ea typeface="Cambria" panose="02040503050406030204" pitchFamily="18" charset="0"/>
                <a:cs typeface="Times New Roman" panose="02020603050405020304" pitchFamily="18" charset="0"/>
              </a:rPr>
              <a:t> Edition, Pearson, 2005.</a:t>
            </a:r>
            <a:endParaRPr lang="en-US" sz="1800" dirty="0">
              <a:effectLst/>
              <a:latin typeface="Calibri" panose="020F0502020204030204" pitchFamily="34" charset="0"/>
              <a:ea typeface="Calibri" panose="020F0502020204030204" pitchFamily="34" charset="0"/>
            </a:endParaRPr>
          </a:p>
          <a:p>
            <a:pPr algn="just">
              <a:lnSpc>
                <a:spcPct val="107000"/>
              </a:lnSpc>
              <a:spcBef>
                <a:spcPts val="0"/>
              </a:spcBef>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00976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B2AEE-4EF8-67C8-72E8-08F9953998F7}"/>
              </a:ext>
            </a:extLst>
          </p:cNvPr>
          <p:cNvSpPr>
            <a:spLocks noGrp="1"/>
          </p:cNvSpPr>
          <p:nvPr>
            <p:ph type="title"/>
          </p:nvPr>
        </p:nvSpPr>
        <p:spPr/>
        <p:txBody>
          <a:bodyPr/>
          <a:lstStyle/>
          <a:p>
            <a:r>
              <a:rPr lang="en-US" dirty="0"/>
              <a:t>Stakeholders in Software Engineering</a:t>
            </a:r>
          </a:p>
        </p:txBody>
      </p:sp>
      <p:sp>
        <p:nvSpPr>
          <p:cNvPr id="3" name="Content Placeholder 2">
            <a:extLst>
              <a:ext uri="{FF2B5EF4-FFF2-40B4-BE49-F238E27FC236}">
                <a16:creationId xmlns:a16="http://schemas.microsoft.com/office/drawing/2014/main" id="{8AE91B43-0778-ECB3-2A3C-02F0B1100F30}"/>
              </a:ext>
            </a:extLst>
          </p:cNvPr>
          <p:cNvSpPr>
            <a:spLocks noGrp="1"/>
          </p:cNvSpPr>
          <p:nvPr>
            <p:ph idx="1"/>
          </p:nvPr>
        </p:nvSpPr>
        <p:spPr/>
        <p:txBody>
          <a:bodyPr>
            <a:normAutofit/>
          </a:bodyPr>
          <a:lstStyle/>
          <a:p>
            <a:pPr algn="l"/>
            <a:r>
              <a:rPr lang="en-US" sz="2200" b="1" i="0" u="none" strike="noStrike" baseline="0" dirty="0"/>
              <a:t>Users</a:t>
            </a:r>
            <a:r>
              <a:rPr lang="en-US" sz="2200" b="0" i="0" u="none" strike="noStrike" baseline="0" dirty="0"/>
              <a:t>. These are the people who will use the software. Their goals usually include doing enjoyable or interesting work and gaining recognition for the work they have done.</a:t>
            </a:r>
          </a:p>
          <a:p>
            <a:pPr algn="l"/>
            <a:r>
              <a:rPr lang="en-US" sz="2200" b="1" i="0" u="none" strike="noStrike" baseline="0" dirty="0"/>
              <a:t>Customers </a:t>
            </a:r>
            <a:r>
              <a:rPr lang="en-US" sz="2200" b="0" i="0" u="none" strike="noStrike" baseline="0" dirty="0"/>
              <a:t>(also known as </a:t>
            </a:r>
            <a:r>
              <a:rPr lang="en-US" sz="2200" b="0" i="1" u="none" strike="noStrike" baseline="0" dirty="0"/>
              <a:t>clients</a:t>
            </a:r>
            <a:r>
              <a:rPr lang="en-US" sz="2200" b="0" i="0" u="none" strike="noStrike" baseline="0" dirty="0"/>
              <a:t>). These are the people who make the decisions about ordering and paying for the software. They may or may not be users – the users may work for them.</a:t>
            </a:r>
          </a:p>
          <a:p>
            <a:pPr algn="l"/>
            <a:r>
              <a:rPr lang="en-US" sz="2200" b="1" i="0" u="none" strike="noStrike" baseline="0" dirty="0"/>
              <a:t>Software developers</a:t>
            </a:r>
            <a:r>
              <a:rPr lang="en-US" sz="2200" b="0" i="0" u="none" strike="noStrike" baseline="0" dirty="0"/>
              <a:t>. These are the people who develop and maintain the software, many of whom may be called software engineers.</a:t>
            </a:r>
          </a:p>
          <a:p>
            <a:pPr algn="l"/>
            <a:r>
              <a:rPr lang="en-US" sz="2200" b="1" i="0" u="none" strike="noStrike" baseline="0" dirty="0"/>
              <a:t>Development managers</a:t>
            </a:r>
            <a:r>
              <a:rPr lang="en-US" sz="2200" b="0" i="0" u="none" strike="noStrike" baseline="0" dirty="0"/>
              <a:t>. These are the people who run the organization that is developing the software.</a:t>
            </a:r>
            <a:endParaRPr lang="en-US" sz="2200" dirty="0"/>
          </a:p>
        </p:txBody>
      </p:sp>
    </p:spTree>
    <p:extLst>
      <p:ext uri="{BB962C8B-B14F-4D97-AF65-F5344CB8AC3E}">
        <p14:creationId xmlns:p14="http://schemas.microsoft.com/office/powerpoint/2010/main" val="644007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6612-0F01-F639-D4E6-A7C143095A56}"/>
              </a:ext>
            </a:extLst>
          </p:cNvPr>
          <p:cNvSpPr>
            <a:spLocks noGrp="1"/>
          </p:cNvSpPr>
          <p:nvPr>
            <p:ph type="title"/>
          </p:nvPr>
        </p:nvSpPr>
        <p:spPr/>
        <p:txBody>
          <a:bodyPr/>
          <a:lstStyle/>
          <a:p>
            <a:r>
              <a:rPr lang="en-US" dirty="0"/>
              <a:t>Software Development Lifecycle (SDLC)</a:t>
            </a:r>
          </a:p>
        </p:txBody>
      </p:sp>
      <p:sp>
        <p:nvSpPr>
          <p:cNvPr id="3" name="Content Placeholder 2">
            <a:extLst>
              <a:ext uri="{FF2B5EF4-FFF2-40B4-BE49-F238E27FC236}">
                <a16:creationId xmlns:a16="http://schemas.microsoft.com/office/drawing/2014/main" id="{15BB09D6-21B2-C710-8580-23AC4EB67193}"/>
              </a:ext>
            </a:extLst>
          </p:cNvPr>
          <p:cNvSpPr>
            <a:spLocks noGrp="1"/>
          </p:cNvSpPr>
          <p:nvPr>
            <p:ph idx="1"/>
          </p:nvPr>
        </p:nvSpPr>
        <p:spPr/>
        <p:txBody>
          <a:bodyPr>
            <a:normAutofit/>
          </a:bodyPr>
          <a:lstStyle/>
          <a:p>
            <a:pPr algn="l"/>
            <a:r>
              <a:rPr lang="en-US" sz="2200" b="0" i="0" dirty="0">
                <a:solidFill>
                  <a:srgbClr val="2F353E"/>
                </a:solidFill>
                <a:effectLst/>
              </a:rPr>
              <a:t>The Software Development Life Cycle (SDLC) refers to a methodology with clearly defined processes for creating high-quality software. SDLC methodology focuses on the following phases of software development:</a:t>
            </a:r>
          </a:p>
          <a:p>
            <a:pPr lvl="1">
              <a:buFont typeface="Wingdings" panose="05000000000000000000" pitchFamily="2" charset="2"/>
              <a:buChar char="Ø"/>
            </a:pPr>
            <a:r>
              <a:rPr lang="en-US" sz="2200" b="0" i="0" dirty="0">
                <a:solidFill>
                  <a:srgbClr val="2F353E"/>
                </a:solidFill>
                <a:effectLst/>
              </a:rPr>
              <a:t>Requirement analysis</a:t>
            </a:r>
          </a:p>
          <a:p>
            <a:pPr lvl="1">
              <a:buFont typeface="Wingdings" panose="05000000000000000000" pitchFamily="2" charset="2"/>
              <a:buChar char="Ø"/>
            </a:pPr>
            <a:r>
              <a:rPr lang="en-US" sz="2200" b="0" i="0" dirty="0">
                <a:solidFill>
                  <a:srgbClr val="2F353E"/>
                </a:solidFill>
                <a:effectLst/>
              </a:rPr>
              <a:t>Planning</a:t>
            </a:r>
          </a:p>
          <a:p>
            <a:pPr lvl="1">
              <a:buFont typeface="Wingdings" panose="05000000000000000000" pitchFamily="2" charset="2"/>
              <a:buChar char="Ø"/>
            </a:pPr>
            <a:r>
              <a:rPr lang="en-US" sz="2200" b="0" i="0" dirty="0">
                <a:solidFill>
                  <a:srgbClr val="2F353E"/>
                </a:solidFill>
                <a:effectLst/>
              </a:rPr>
              <a:t>Software design such as architectural design</a:t>
            </a:r>
          </a:p>
          <a:p>
            <a:pPr lvl="1">
              <a:buFont typeface="Wingdings" panose="05000000000000000000" pitchFamily="2" charset="2"/>
              <a:buChar char="Ø"/>
            </a:pPr>
            <a:r>
              <a:rPr lang="en-US" sz="2200" b="0" i="0" dirty="0">
                <a:solidFill>
                  <a:srgbClr val="2F353E"/>
                </a:solidFill>
                <a:effectLst/>
              </a:rPr>
              <a:t>Software development</a:t>
            </a:r>
          </a:p>
          <a:p>
            <a:pPr lvl="1">
              <a:buFont typeface="Wingdings" panose="05000000000000000000" pitchFamily="2" charset="2"/>
              <a:buChar char="Ø"/>
            </a:pPr>
            <a:r>
              <a:rPr lang="en-US" sz="2200" b="0" i="0" dirty="0">
                <a:solidFill>
                  <a:srgbClr val="2F353E"/>
                </a:solidFill>
                <a:effectLst/>
              </a:rPr>
              <a:t>Testing</a:t>
            </a:r>
          </a:p>
          <a:p>
            <a:pPr lvl="1">
              <a:buFont typeface="Wingdings" panose="05000000000000000000" pitchFamily="2" charset="2"/>
              <a:buChar char="Ø"/>
            </a:pPr>
            <a:r>
              <a:rPr lang="en-US" sz="2200" b="0" i="0" dirty="0">
                <a:solidFill>
                  <a:srgbClr val="2F353E"/>
                </a:solidFill>
                <a:effectLst/>
              </a:rPr>
              <a:t>Deployment/Maintenance</a:t>
            </a:r>
          </a:p>
          <a:p>
            <a:endParaRPr lang="en-US" dirty="0"/>
          </a:p>
        </p:txBody>
      </p:sp>
    </p:spTree>
    <p:extLst>
      <p:ext uri="{BB962C8B-B14F-4D97-AF65-F5344CB8AC3E}">
        <p14:creationId xmlns:p14="http://schemas.microsoft.com/office/powerpoint/2010/main" val="251089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6612-0F01-F639-D4E6-A7C143095A56}"/>
              </a:ext>
            </a:extLst>
          </p:cNvPr>
          <p:cNvSpPr>
            <a:spLocks noGrp="1"/>
          </p:cNvSpPr>
          <p:nvPr>
            <p:ph type="title"/>
          </p:nvPr>
        </p:nvSpPr>
        <p:spPr/>
        <p:txBody>
          <a:bodyPr/>
          <a:lstStyle/>
          <a:p>
            <a:r>
              <a:rPr lang="en-US" dirty="0"/>
              <a:t>Software Development Lifecycle (SDLC)</a:t>
            </a:r>
          </a:p>
        </p:txBody>
      </p:sp>
      <p:pic>
        <p:nvPicPr>
          <p:cNvPr id="5" name="Content Placeholder 4" descr="A diagram of software development&#10;&#10;Description automatically generated">
            <a:extLst>
              <a:ext uri="{FF2B5EF4-FFF2-40B4-BE49-F238E27FC236}">
                <a16:creationId xmlns:a16="http://schemas.microsoft.com/office/drawing/2014/main" id="{CB663E08-612B-2D30-1B5C-118542E483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1778" y="1431236"/>
            <a:ext cx="8688443" cy="5168346"/>
          </a:xfrm>
        </p:spPr>
      </p:pic>
    </p:spTree>
    <p:extLst>
      <p:ext uri="{BB962C8B-B14F-4D97-AF65-F5344CB8AC3E}">
        <p14:creationId xmlns:p14="http://schemas.microsoft.com/office/powerpoint/2010/main" val="113291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04BD6-85F8-1EBC-3359-49E673EC7407}"/>
              </a:ext>
            </a:extLst>
          </p:cNvPr>
          <p:cNvSpPr>
            <a:spLocks noGrp="1"/>
          </p:cNvSpPr>
          <p:nvPr>
            <p:ph type="title"/>
          </p:nvPr>
        </p:nvSpPr>
        <p:spPr/>
        <p:txBody>
          <a:bodyPr/>
          <a:lstStyle/>
          <a:p>
            <a:r>
              <a:rPr lang="en-US" dirty="0"/>
              <a:t>OOP?</a:t>
            </a:r>
          </a:p>
        </p:txBody>
      </p:sp>
      <p:sp>
        <p:nvSpPr>
          <p:cNvPr id="3" name="Content Placeholder 2">
            <a:extLst>
              <a:ext uri="{FF2B5EF4-FFF2-40B4-BE49-F238E27FC236}">
                <a16:creationId xmlns:a16="http://schemas.microsoft.com/office/drawing/2014/main" id="{77208457-087F-1EC2-0952-234AF8F425D6}"/>
              </a:ext>
            </a:extLst>
          </p:cNvPr>
          <p:cNvSpPr>
            <a:spLocks noGrp="1"/>
          </p:cNvSpPr>
          <p:nvPr>
            <p:ph idx="1"/>
          </p:nvPr>
        </p:nvSpPr>
        <p:spPr/>
        <p:txBody>
          <a:bodyPr>
            <a:normAutofit/>
          </a:bodyPr>
          <a:lstStyle/>
          <a:p>
            <a:pPr algn="l"/>
            <a:r>
              <a:rPr lang="en-US" sz="2200" b="0" i="0" u="none" strike="noStrike" baseline="0" dirty="0"/>
              <a:t>Object-oriented programming is a method of implementation in which programs are organized as </a:t>
            </a:r>
            <a:r>
              <a:rPr lang="en-US" sz="2200" b="1" i="0" u="none" strike="noStrike" baseline="0" dirty="0"/>
              <a:t>cooperative collections of objects</a:t>
            </a:r>
            <a:r>
              <a:rPr lang="en-US" sz="2200" b="0" i="0" u="none" strike="noStrike" baseline="0" dirty="0"/>
              <a:t>, each of which represents an </a:t>
            </a:r>
            <a:r>
              <a:rPr lang="en-US" sz="2200" b="1" i="0" u="none" strike="noStrike" baseline="0" dirty="0"/>
              <a:t>instance of some class</a:t>
            </a:r>
            <a:r>
              <a:rPr lang="en-US" sz="2200" b="0" i="0" u="none" strike="noStrike" baseline="0" dirty="0"/>
              <a:t>, and whose classes are all members of a hierarchy of classes united via </a:t>
            </a:r>
            <a:r>
              <a:rPr lang="en-US" sz="2200" b="1" i="0" u="none" strike="noStrike" baseline="0" dirty="0"/>
              <a:t>inheritance relationships</a:t>
            </a:r>
            <a:r>
              <a:rPr lang="en-US" sz="2200" b="0" i="0" u="none" strike="noStrike" baseline="0" dirty="0"/>
              <a:t>.</a:t>
            </a:r>
            <a:endParaRPr lang="en-US" sz="2200" dirty="0"/>
          </a:p>
        </p:txBody>
      </p:sp>
    </p:spTree>
    <p:extLst>
      <p:ext uri="{BB962C8B-B14F-4D97-AF65-F5344CB8AC3E}">
        <p14:creationId xmlns:p14="http://schemas.microsoft.com/office/powerpoint/2010/main" val="25724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A7E8-B820-1FA8-7DA7-47A5835EA277}"/>
              </a:ext>
            </a:extLst>
          </p:cNvPr>
          <p:cNvSpPr>
            <a:spLocks noGrp="1"/>
          </p:cNvSpPr>
          <p:nvPr>
            <p:ph type="title"/>
          </p:nvPr>
        </p:nvSpPr>
        <p:spPr/>
        <p:txBody>
          <a:bodyPr/>
          <a:lstStyle/>
          <a:p>
            <a:r>
              <a:rPr lang="en-US" dirty="0"/>
              <a:t>Object Oriented Design</a:t>
            </a:r>
          </a:p>
        </p:txBody>
      </p:sp>
      <p:sp>
        <p:nvSpPr>
          <p:cNvPr id="3" name="Content Placeholder 2">
            <a:extLst>
              <a:ext uri="{FF2B5EF4-FFF2-40B4-BE49-F238E27FC236}">
                <a16:creationId xmlns:a16="http://schemas.microsoft.com/office/drawing/2014/main" id="{C32197A1-F282-985F-A198-588CF0378D3F}"/>
              </a:ext>
            </a:extLst>
          </p:cNvPr>
          <p:cNvSpPr>
            <a:spLocks noGrp="1"/>
          </p:cNvSpPr>
          <p:nvPr>
            <p:ph idx="1"/>
          </p:nvPr>
        </p:nvSpPr>
        <p:spPr/>
        <p:txBody>
          <a:bodyPr>
            <a:normAutofit/>
          </a:bodyPr>
          <a:lstStyle/>
          <a:p>
            <a:pPr algn="l"/>
            <a:r>
              <a:rPr lang="en-US" sz="2200" b="0" i="0" u="none" strike="noStrike" baseline="0" dirty="0"/>
              <a:t>Object-oriented design is a method of design encompassing the process of </a:t>
            </a:r>
            <a:r>
              <a:rPr lang="en-US" sz="2200" b="1" i="0" u="none" strike="noStrike" baseline="0" dirty="0"/>
              <a:t>object-oriented</a:t>
            </a:r>
            <a:r>
              <a:rPr lang="en-US" sz="2200" b="1" dirty="0"/>
              <a:t> </a:t>
            </a:r>
            <a:r>
              <a:rPr lang="en-US" sz="2200" b="1" i="0" u="none" strike="noStrike" baseline="0" dirty="0"/>
              <a:t>decomposition</a:t>
            </a:r>
            <a:r>
              <a:rPr lang="en-US" sz="2200" b="0" i="0" u="none" strike="noStrike" baseline="0" dirty="0"/>
              <a:t> and a notation for depicting both </a:t>
            </a:r>
            <a:r>
              <a:rPr lang="en-US" sz="2200" b="1" i="0" u="none" strike="noStrike" baseline="0" dirty="0"/>
              <a:t>logical</a:t>
            </a:r>
            <a:r>
              <a:rPr lang="en-US" sz="2200" b="0" i="0" u="none" strike="noStrike" baseline="0" dirty="0"/>
              <a:t> and </a:t>
            </a:r>
            <a:r>
              <a:rPr lang="en-US" sz="2200" b="1" i="0" u="none" strike="noStrike" baseline="0" dirty="0"/>
              <a:t>physical</a:t>
            </a:r>
            <a:r>
              <a:rPr lang="en-US" sz="2200" b="0" i="0" u="none" strike="noStrike" baseline="0" dirty="0"/>
              <a:t> as well as </a:t>
            </a:r>
            <a:r>
              <a:rPr lang="en-US" sz="2200" b="1" i="0" u="none" strike="noStrike" baseline="0" dirty="0"/>
              <a:t>static</a:t>
            </a:r>
            <a:r>
              <a:rPr lang="en-US" sz="2200" b="0" i="0" u="none" strike="noStrike" baseline="0" dirty="0"/>
              <a:t> and </a:t>
            </a:r>
            <a:r>
              <a:rPr lang="en-US" sz="2200" b="1" i="0" u="none" strike="noStrike" baseline="0" dirty="0"/>
              <a:t>dynamic</a:t>
            </a:r>
            <a:r>
              <a:rPr lang="en-US" sz="2200" b="0" i="0" u="none" strike="noStrike" baseline="0" dirty="0"/>
              <a:t> models of the system under design.</a:t>
            </a:r>
            <a:endParaRPr lang="en-US" sz="2200" dirty="0"/>
          </a:p>
        </p:txBody>
      </p:sp>
    </p:spTree>
    <p:extLst>
      <p:ext uri="{BB962C8B-B14F-4D97-AF65-F5344CB8AC3E}">
        <p14:creationId xmlns:p14="http://schemas.microsoft.com/office/powerpoint/2010/main" val="4046161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F50FC-C51B-C9A6-0F44-E132643B969B}"/>
              </a:ext>
            </a:extLst>
          </p:cNvPr>
          <p:cNvSpPr>
            <a:spLocks noGrp="1"/>
          </p:cNvSpPr>
          <p:nvPr>
            <p:ph type="title"/>
          </p:nvPr>
        </p:nvSpPr>
        <p:spPr/>
        <p:txBody>
          <a:bodyPr/>
          <a:lstStyle/>
          <a:p>
            <a:r>
              <a:rPr lang="en-US" dirty="0"/>
              <a:t>Object Oriented Analysis</a:t>
            </a:r>
          </a:p>
        </p:txBody>
      </p:sp>
      <p:sp>
        <p:nvSpPr>
          <p:cNvPr id="3" name="Content Placeholder 2">
            <a:extLst>
              <a:ext uri="{FF2B5EF4-FFF2-40B4-BE49-F238E27FC236}">
                <a16:creationId xmlns:a16="http://schemas.microsoft.com/office/drawing/2014/main" id="{4B5FB105-6E84-B3AE-D4E2-C49955C26317}"/>
              </a:ext>
            </a:extLst>
          </p:cNvPr>
          <p:cNvSpPr>
            <a:spLocks noGrp="1"/>
          </p:cNvSpPr>
          <p:nvPr>
            <p:ph idx="1"/>
          </p:nvPr>
        </p:nvSpPr>
        <p:spPr/>
        <p:txBody>
          <a:bodyPr>
            <a:normAutofit/>
          </a:bodyPr>
          <a:lstStyle/>
          <a:p>
            <a:pPr algn="l"/>
            <a:r>
              <a:rPr lang="en-US" sz="2200" b="0" i="0" u="none" strike="noStrike" baseline="0" dirty="0"/>
              <a:t>Object-oriented analysis is a method of analysis that examines requirements from the perspective of the classes and objects found in the vocabulary of the problem domain.</a:t>
            </a:r>
            <a:endParaRPr lang="en-US" sz="2200" dirty="0"/>
          </a:p>
        </p:txBody>
      </p:sp>
    </p:spTree>
    <p:extLst>
      <p:ext uri="{BB962C8B-B14F-4D97-AF65-F5344CB8AC3E}">
        <p14:creationId xmlns:p14="http://schemas.microsoft.com/office/powerpoint/2010/main" val="237278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ACD92-9558-F1C2-F873-5C127B4E6329}"/>
              </a:ext>
            </a:extLst>
          </p:cNvPr>
          <p:cNvSpPr>
            <a:spLocks noGrp="1"/>
          </p:cNvSpPr>
          <p:nvPr>
            <p:ph type="title"/>
          </p:nvPr>
        </p:nvSpPr>
        <p:spPr/>
        <p:txBody>
          <a:bodyPr/>
          <a:lstStyle/>
          <a:p>
            <a:r>
              <a:rPr lang="en-US" dirty="0"/>
              <a:t>Object Model</a:t>
            </a:r>
          </a:p>
        </p:txBody>
      </p:sp>
      <p:sp>
        <p:nvSpPr>
          <p:cNvPr id="3" name="Content Placeholder 2">
            <a:extLst>
              <a:ext uri="{FF2B5EF4-FFF2-40B4-BE49-F238E27FC236}">
                <a16:creationId xmlns:a16="http://schemas.microsoft.com/office/drawing/2014/main" id="{D56E29ED-CD2C-DFC1-A0F5-A04D0D4B1368}"/>
              </a:ext>
            </a:extLst>
          </p:cNvPr>
          <p:cNvSpPr>
            <a:spLocks noGrp="1"/>
          </p:cNvSpPr>
          <p:nvPr>
            <p:ph idx="1"/>
          </p:nvPr>
        </p:nvSpPr>
        <p:spPr/>
        <p:txBody>
          <a:bodyPr>
            <a:normAutofit/>
          </a:bodyPr>
          <a:lstStyle/>
          <a:p>
            <a:pPr marL="0" indent="0" algn="l">
              <a:buNone/>
            </a:pPr>
            <a:r>
              <a:rPr lang="en-US" sz="2200" b="0" i="0" u="none" strike="noStrike" baseline="0" dirty="0"/>
              <a:t>For all things objec</a:t>
            </a:r>
            <a:r>
              <a:rPr lang="en-US" sz="2200" dirty="0"/>
              <a:t>t oriented, the</a:t>
            </a:r>
            <a:r>
              <a:rPr lang="en-US" sz="2200" b="0" i="0" u="none" strike="noStrike" baseline="0" dirty="0"/>
              <a:t> conceptual framework is the object model. There are four major elements of this model:</a:t>
            </a:r>
          </a:p>
          <a:p>
            <a:pPr marL="457200" lvl="1" indent="0">
              <a:buNone/>
            </a:pPr>
            <a:r>
              <a:rPr lang="en-US" sz="2200" b="0" i="0" u="none" strike="noStrike" baseline="0" dirty="0"/>
              <a:t>1. Abstraction</a:t>
            </a:r>
          </a:p>
          <a:p>
            <a:pPr marL="457200" lvl="1" indent="0">
              <a:buNone/>
            </a:pPr>
            <a:r>
              <a:rPr lang="en-US" sz="2200" b="0" i="0" u="none" strike="noStrike" baseline="0" dirty="0"/>
              <a:t>2. Encapsulation</a:t>
            </a:r>
          </a:p>
          <a:p>
            <a:pPr marL="457200" lvl="1" indent="0">
              <a:buNone/>
            </a:pPr>
            <a:r>
              <a:rPr lang="en-US" sz="2200" b="0" i="0" u="none" strike="noStrike" baseline="0" dirty="0"/>
              <a:t>3. Modularity</a:t>
            </a:r>
          </a:p>
          <a:p>
            <a:pPr marL="457200" lvl="1" indent="0">
              <a:buNone/>
            </a:pPr>
            <a:r>
              <a:rPr lang="en-US" sz="2200" b="0" i="0" u="none" strike="noStrike" baseline="0" dirty="0"/>
              <a:t>4. Hierarchy</a:t>
            </a:r>
            <a:endParaRPr lang="en-US" sz="2200" dirty="0"/>
          </a:p>
        </p:txBody>
      </p:sp>
    </p:spTree>
    <p:extLst>
      <p:ext uri="{BB962C8B-B14F-4D97-AF65-F5344CB8AC3E}">
        <p14:creationId xmlns:p14="http://schemas.microsoft.com/office/powerpoint/2010/main" val="2171793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TotalTime>
  <Words>2521</Words>
  <Application>Microsoft Office PowerPoint</Application>
  <PresentationFormat>Widescreen</PresentationFormat>
  <Paragraphs>308</Paragraphs>
  <Slides>27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Cambria</vt:lpstr>
      <vt:lpstr>Rubik</vt:lpstr>
      <vt:lpstr>Times-Roman</vt:lpstr>
      <vt:lpstr>Wingdings</vt:lpstr>
      <vt:lpstr>Office Theme</vt:lpstr>
      <vt:lpstr>Software Design and Analysis Introduction</vt:lpstr>
      <vt:lpstr>What is Software Engineering?</vt:lpstr>
      <vt:lpstr>Stakeholders in Software Engineering</vt:lpstr>
      <vt:lpstr>Software Development Lifecycle (SDLC)</vt:lpstr>
      <vt:lpstr>Software Development Lifecycle (SDLC)</vt:lpstr>
      <vt:lpstr>OOP?</vt:lpstr>
      <vt:lpstr>Object Oriented Design</vt:lpstr>
      <vt:lpstr>Object Oriented Analysis</vt:lpstr>
      <vt:lpstr>Object Model</vt:lpstr>
      <vt:lpstr>Abstraction</vt:lpstr>
      <vt:lpstr>Abstraction</vt:lpstr>
      <vt:lpstr>Abstraction</vt:lpstr>
      <vt:lpstr>Encapsulation</vt:lpstr>
      <vt:lpstr>Encapsulation</vt:lpstr>
      <vt:lpstr>Encapsulation</vt:lpstr>
      <vt:lpstr>Modularity</vt:lpstr>
      <vt:lpstr>Modularity</vt:lpstr>
      <vt:lpstr>Modularity</vt:lpstr>
      <vt:lpstr>Modularity</vt:lpstr>
      <vt:lpstr>Hierarchy</vt:lpstr>
      <vt:lpstr>Hierarchy (Single Inheritance)</vt:lpstr>
      <vt:lpstr>Hierarchy (Aggregation)</vt:lpstr>
      <vt:lpstr>Diamond Problem</vt:lpstr>
      <vt:lpstr>Solution in C++ (Virtual Inheritance)</vt:lpstr>
      <vt:lpstr>Benefits of Object Model</vt:lpstr>
      <vt:lpstr>Object Oriented Methodology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Design and Analysis Introduction</dc:title>
  <dc:creator>Mehroze Khan</dc:creator>
  <cp:lastModifiedBy>Mehroze Khan</cp:lastModifiedBy>
  <cp:revision>30</cp:revision>
  <dcterms:created xsi:type="dcterms:W3CDTF">2023-08-20T09:30:20Z</dcterms:created>
  <dcterms:modified xsi:type="dcterms:W3CDTF">2024-08-21T10:15:52Z</dcterms:modified>
</cp:coreProperties>
</file>