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7" r:id="rId2"/>
    <p:sldId id="325" r:id="rId3"/>
    <p:sldId id="326" r:id="rId4"/>
    <p:sldId id="327" r:id="rId5"/>
    <p:sldId id="328" r:id="rId6"/>
    <p:sldId id="331" r:id="rId7"/>
    <p:sldId id="262" r:id="rId8"/>
    <p:sldId id="263" r:id="rId9"/>
    <p:sldId id="332" r:id="rId10"/>
    <p:sldId id="333" r:id="rId11"/>
    <p:sldId id="266" r:id="rId12"/>
    <p:sldId id="370" r:id="rId13"/>
    <p:sldId id="376" r:id="rId14"/>
    <p:sldId id="377" r:id="rId15"/>
    <p:sldId id="454" r:id="rId16"/>
    <p:sldId id="455" r:id="rId17"/>
    <p:sldId id="456" r:id="rId18"/>
    <p:sldId id="397" r:id="rId19"/>
    <p:sldId id="398" r:id="rId20"/>
    <p:sldId id="409" r:id="rId21"/>
    <p:sldId id="458" r:id="rId22"/>
    <p:sldId id="407" r:id="rId23"/>
    <p:sldId id="459" r:id="rId24"/>
    <p:sldId id="466" r:id="rId25"/>
    <p:sldId id="460" r:id="rId26"/>
    <p:sldId id="378" r:id="rId27"/>
    <p:sldId id="379" r:id="rId28"/>
    <p:sldId id="380" r:id="rId29"/>
    <p:sldId id="383" r:id="rId30"/>
    <p:sldId id="381" r:id="rId31"/>
    <p:sldId id="384" r:id="rId32"/>
    <p:sldId id="385" r:id="rId33"/>
    <p:sldId id="437" r:id="rId34"/>
    <p:sldId id="463" r:id="rId35"/>
    <p:sldId id="464" r:id="rId36"/>
    <p:sldId id="4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28"/>
    <a:srgbClr val="090426"/>
    <a:srgbClr val="0B0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285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2E577118-D5DC-4CCE-8293-B1079396432B}"/>
    <pc:docChg chg="delSld">
      <pc:chgData name="Mehroze Khan" userId="5590623669871045" providerId="LiveId" clId="{2E577118-D5DC-4CCE-8293-B1079396432B}" dt="2024-09-02T10:47:00.049" v="0" actId="47"/>
      <pc:docMkLst>
        <pc:docMk/>
      </pc:docMkLst>
      <pc:sldChg chg="del">
        <pc:chgData name="Mehroze Khan" userId="5590623669871045" providerId="LiveId" clId="{2E577118-D5DC-4CCE-8293-B1079396432B}" dt="2024-09-02T10:47:00.049" v="0" actId="47"/>
        <pc:sldMkLst>
          <pc:docMk/>
          <pc:sldMk cId="2161580102" sldId="4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E10C-0EB1-432F-A0A0-783D2099BFC4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FC226-D59B-468E-ABCF-5974D919A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databas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target.com/whatis/definition/scrip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2E17BD-564B-4210-BFFB-8306671E7D2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9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C226-D59B-468E-ABCF-5974D919AE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3DFEB-3733-446C-A66D-DA0877734F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FC226-D59B-468E-ABCF-5974D919AE8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3DFEB-3733-446C-A66D-DA0877734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E83433-89D3-4EA6-96E6-E02C3D5CAD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An artifact is a byproduct of software development that helps describe the architecture, design and function of software. Artifacts might be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databases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data models, printed documents or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4"/>
              </a:rPr>
              <a:t>scripts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9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5454C6-38C2-4F49-89C4-5B25FD162D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69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1A1BB7A2-9FD1-0B4F-A254-182C12195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552AE94B-10F3-1E42-9C12-280B559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DF56D20-D3EC-9143-8C9F-9211F2EDB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D69CD-9073-3743-BCEE-B85D99AA3CC0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19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678070-7451-4824-B5F5-1A3432E586A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0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186BCB98-2E08-0448-994C-AFE93D96F7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168A37FD-F22F-F649-9D53-11DEBF1D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multiplicity is a factor associated with an attribute. It specifies how many instances of attributes are created when a class is initialized. If a multiplicity is not specified, by default one is considered as a default multiplicity.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471F6B5-2361-8940-B0AF-58195490E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0E4C12-D317-2146-8364-ED318B84904D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75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interaction between Order and </a:t>
            </a:r>
            <a:r>
              <a:rPr lang="en-US" dirty="0" err="1"/>
              <a:t>PaymentService</a:t>
            </a:r>
            <a:r>
              <a:rPr lang="en-US" dirty="0"/>
              <a:t> happens only at specific points in time, such as when an order is being paid for. After the payment is processed, the Order does not maintain an ongoing connection to </a:t>
            </a:r>
            <a:r>
              <a:rPr lang="en-US" dirty="0" err="1"/>
              <a:t>PaymentService</a:t>
            </a:r>
            <a:r>
              <a:rPr lang="en-US" dirty="0"/>
              <a:t>.</a:t>
            </a:r>
          </a:p>
          <a:p>
            <a:r>
              <a:rPr lang="en-US" dirty="0"/>
              <a:t>The dependency exists only for the duration of the payment process. Once the payment is completed, the Order no longer depends on the </a:t>
            </a:r>
            <a:r>
              <a:rPr lang="en-US" dirty="0" err="1"/>
              <a:t>PaymentService</a:t>
            </a:r>
            <a:r>
              <a:rPr lang="en-US" dirty="0"/>
              <a:t> for further operations.</a:t>
            </a:r>
          </a:p>
          <a:p>
            <a:r>
              <a:rPr lang="en-US" dirty="0"/>
              <a:t>In a strong relationship like aggregation or composition, one class owns or contains instances of another class. For example, an Order might contain </a:t>
            </a:r>
            <a:r>
              <a:rPr lang="en-US" dirty="0" err="1"/>
              <a:t>OrderItem</a:t>
            </a:r>
            <a:r>
              <a:rPr lang="en-US" dirty="0"/>
              <a:t> objects (aggregation/composition), indicating a strong relationship where the Order directly manages these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C226-D59B-468E-ABCF-5974D919AE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C226-D59B-468E-ABCF-5974D919AE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4839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D086-AE0D-4DE8-B1E0-079F281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3B92-21A9-45AE-AE3F-D53AE898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4B6F-26D6-47BE-B87B-EA794F6C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2B4DC7-37B0-4D2F-9F40-D488C429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047C96-7BD8-4882-A4C1-B000825B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10F80D-6554-4E9F-9508-CB594225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874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9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3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9216">
          <p15:clr>
            <a:srgbClr val="F26B43"/>
          </p15:clr>
        </p15:guide>
        <p15:guide id="9" pos="1248">
          <p15:clr>
            <a:srgbClr val="F26B43"/>
          </p15:clr>
        </p15:guide>
        <p15:guide id="10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ea typeface="ＭＳ Ｐゴシック" pitchFamily="34" charset="-128"/>
              </a:rPr>
              <a:t>UML Modelling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71867" y="3886681"/>
            <a:ext cx="5123755" cy="1086237"/>
          </a:xfrm>
        </p:spPr>
        <p:txBody>
          <a:bodyPr/>
          <a:lstStyle/>
          <a:p>
            <a:r>
              <a:rPr lang="en-US" dirty="0"/>
              <a:t>Instructor: Mehroze Khan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89B44D-D03E-424B-AF1B-79BC0907DC38}" type="slidenum">
              <a:rPr lang="en-US" sz="2000"/>
              <a:pPr/>
              <a:t>1</a:t>
            </a:fld>
            <a:endParaRPr lang="en-US" sz="2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A63BCF74-2271-B74C-BDFC-D38693AF5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33575" y="1965326"/>
            <a:ext cx="8267700" cy="3949701"/>
          </a:xfrm>
        </p:spPr>
        <p:txBody>
          <a:bodyPr>
            <a:normAutofit/>
          </a:bodyPr>
          <a:lstStyle/>
          <a:p>
            <a:r>
              <a:rPr lang="en-GB" altLang="en-US" dirty="0"/>
              <a:t>Gives a conceptual framework of the things in the problem space</a:t>
            </a:r>
          </a:p>
          <a:p>
            <a:r>
              <a:rPr lang="en-GB" altLang="en-US" dirty="0"/>
              <a:t>Helps you think – focus on semantics</a:t>
            </a:r>
          </a:p>
          <a:p>
            <a:r>
              <a:rPr lang="en-GB" altLang="en-US" dirty="0"/>
              <a:t>Provides a glossary of terms – </a:t>
            </a:r>
            <a:r>
              <a:rPr lang="en-GB" altLang="en-US" b="1" dirty="0"/>
              <a:t>noun</a:t>
            </a:r>
            <a:r>
              <a:rPr lang="en-GB" altLang="en-US" dirty="0"/>
              <a:t> based</a:t>
            </a:r>
          </a:p>
          <a:p>
            <a:r>
              <a:rPr lang="en-GB" altLang="en-US" dirty="0"/>
              <a:t>Based on the defined structure, we can describe the </a:t>
            </a:r>
            <a:r>
              <a:rPr lang="en-GB" altLang="en-US" b="1" dirty="0"/>
              <a:t>state</a:t>
            </a:r>
            <a:r>
              <a:rPr lang="en-GB" altLang="en-US" dirty="0"/>
              <a:t> of the problem domain at any time.</a:t>
            </a:r>
          </a:p>
          <a:p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Create a domain model to understand the </a:t>
            </a: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key concepts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vocabulary</a:t>
            </a:r>
          </a:p>
          <a:p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Lower gap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between the software representation and mental model of the domain</a:t>
            </a:r>
          </a:p>
          <a:p>
            <a:endParaRPr lang="en-GB" alt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048B07-8048-A04A-8466-F6A4C861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Why do we need a domain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1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/>
          <p:cNvPicPr>
            <a:picLocks noChangeAspect="1" noChangeArrowheads="1"/>
          </p:cNvPicPr>
          <p:nvPr/>
        </p:nvPicPr>
        <p:blipFill>
          <a:blip r:embed="rId3"/>
          <a:srcRect l="16406" t="9766" r="3906" b="15039"/>
          <a:stretch>
            <a:fillRect/>
          </a:stretch>
        </p:blipFill>
        <p:spPr bwMode="auto">
          <a:xfrm>
            <a:off x="2057400" y="1412624"/>
            <a:ext cx="9367579" cy="524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latin typeface="Franklin Gothic Book" panose="020B0503020102020204" pitchFamily="34" charset="0"/>
                <a:ea typeface="ＭＳ Ｐゴシック" pitchFamily="34" charset="-128"/>
              </a:rPr>
              <a:t>Lower representational gap with OO modeling</a:t>
            </a:r>
          </a:p>
        </p:txBody>
      </p:sp>
      <p:sp>
        <p:nvSpPr>
          <p:cNvPr id="225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B51A70-BD79-4A7A-BAB9-523529F29E67}" type="slidenum">
              <a:rPr lang="en-US" sz="2000">
                <a:solidFill>
                  <a:srgbClr val="FF0000"/>
                </a:solidFill>
              </a:rPr>
              <a:pPr/>
              <a:t>11</a:t>
            </a:fld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2533" name="AutoShape 2" descr="mk:@MSITStore:C:\Amna%20Current\OOAD%20Fall%202008\Applying%20UML%20and%20Patterns%20-Larman,%203rd%20edition,%20%202004.chm::/0131489062/images/0131489062/graphics/09fig06_alt.jpg;380137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4" name="AutoShape 4" descr="mk:@MSITStore:C:\Amna%20Current\OOAD%20Fall%202008\Applying%20UML%20and%20Patterns%20-Larman,%203rd%20edition,%20%202004.chm::/0131489062/images/0131489062/graphics/09fig06_alt.jpg;380137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5" name="AutoShape 6" descr="mk:@MSITStore:C:\Amna%20Current\OOAD%20Fall%202008\Applying%20UML%20and%20Patterns%20-Larman,%203rd%20edition,%20%202004.chm::/0131489062/images/0131489062/graphics/09fig06_alt.jpg;380137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FF22-9B72-D240-91BA-95C44EF9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Syntax of Domain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A8BA8-A7F7-7645-B08F-5F8A30D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– UML Analysis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386"/>
          </a:xfrm>
        </p:spPr>
        <p:txBody>
          <a:bodyPr>
            <a:normAutofit/>
          </a:bodyPr>
          <a:lstStyle/>
          <a:p>
            <a:r>
              <a:rPr lang="en-US" dirty="0"/>
              <a:t>UML analysis class diagram is used to </a:t>
            </a:r>
            <a:r>
              <a:rPr lang="en-US" b="1" dirty="0"/>
              <a:t>model a domain</a:t>
            </a:r>
          </a:p>
          <a:p>
            <a:endParaRPr lang="en-US" dirty="0"/>
          </a:p>
          <a:p>
            <a:r>
              <a:rPr lang="en-US" dirty="0"/>
              <a:t>Domain Class</a:t>
            </a:r>
          </a:p>
          <a:p>
            <a:pPr lvl="1"/>
            <a:r>
              <a:rPr lang="en-US" dirty="0"/>
              <a:t>Domain class consist of </a:t>
            </a:r>
            <a:r>
              <a:rPr lang="en-US" b="1" dirty="0"/>
              <a:t>class name </a:t>
            </a:r>
            <a:r>
              <a:rPr lang="en-US" dirty="0"/>
              <a:t>and </a:t>
            </a:r>
            <a:r>
              <a:rPr lang="en-US" b="1" dirty="0"/>
              <a:t>attributes</a:t>
            </a:r>
          </a:p>
          <a:p>
            <a:pPr lvl="1"/>
            <a:r>
              <a:rPr lang="en-US" dirty="0"/>
              <a:t>Domain class </a:t>
            </a:r>
            <a:r>
              <a:rPr lang="en-US" b="1" dirty="0"/>
              <a:t>does not have methods</a:t>
            </a:r>
          </a:p>
          <a:p>
            <a:endParaRPr lang="en-US" dirty="0"/>
          </a:p>
          <a:p>
            <a:r>
              <a:rPr lang="en-US" dirty="0"/>
              <a:t>Relation</a:t>
            </a:r>
          </a:p>
          <a:p>
            <a:pPr lvl="1"/>
            <a:r>
              <a:rPr lang="en-US" dirty="0"/>
              <a:t>A line with a </a:t>
            </a:r>
            <a:r>
              <a:rPr lang="en-US" b="1" dirty="0"/>
              <a:t>label</a:t>
            </a:r>
            <a:r>
              <a:rPr lang="en-US" dirty="0"/>
              <a:t> represents the relation between two classes</a:t>
            </a:r>
          </a:p>
          <a:p>
            <a:pPr lvl="1"/>
            <a:r>
              <a:rPr lang="en-US" dirty="0"/>
              <a:t>A relation has a </a:t>
            </a:r>
            <a:r>
              <a:rPr lang="en-US" b="1" dirty="0"/>
              <a:t>cardinality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5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BF4E29A-A38F-5C46-B11A-39F42A7F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6083" y="289953"/>
            <a:ext cx="7661275" cy="1073944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Syntax of Domain Model</a:t>
            </a:r>
          </a:p>
        </p:txBody>
      </p:sp>
      <p:sp>
        <p:nvSpPr>
          <p:cNvPr id="27677" name="Rectangle 29">
            <a:extLst>
              <a:ext uri="{FF2B5EF4-FFF2-40B4-BE49-F238E27FC236}">
                <a16:creationId xmlns:a16="http://schemas.microsoft.com/office/drawing/2014/main" id="{3A737C68-6576-DC4C-92C0-153D1ACB6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668995"/>
            <a:ext cx="2857500" cy="5715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ffectLst/>
              </a:rPr>
              <a:t>Conceptual Class:</a:t>
            </a:r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0978DC35-0678-0049-9737-54B61F31B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47382"/>
              </p:ext>
            </p:extLst>
          </p:nvPr>
        </p:nvGraphicFramePr>
        <p:xfrm>
          <a:off x="2189162" y="2253196"/>
          <a:ext cx="1848277" cy="1328205"/>
        </p:xfrm>
        <a:graphic>
          <a:graphicData uri="http://schemas.openxmlformats.org/drawingml/2006/table">
            <a:tbl>
              <a:tblPr/>
              <a:tblGrid>
                <a:gridCol w="184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741AD4-C5EB-C447-8CBE-F5C4B156E7B8}"/>
              </a:ext>
            </a:extLst>
          </p:cNvPr>
          <p:cNvCxnSpPr/>
          <p:nvPr/>
        </p:nvCxnSpPr>
        <p:spPr>
          <a:xfrm>
            <a:off x="5181600" y="3276600"/>
            <a:ext cx="17526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9">
            <a:extLst>
              <a:ext uri="{FF2B5EF4-FFF2-40B4-BE49-F238E27FC236}">
                <a16:creationId xmlns:a16="http://schemas.microsoft.com/office/drawing/2014/main" id="{96F26FD6-C85B-4145-A160-9D35E3A2FCD4}"/>
              </a:ext>
            </a:extLst>
          </p:cNvPr>
          <p:cNvSpPr txBox="1">
            <a:spLocks noChangeArrowheads="1"/>
          </p:cNvSpPr>
          <p:nvPr/>
        </p:nvSpPr>
        <p:spPr>
          <a:xfrm>
            <a:off x="5200561" y="2199369"/>
            <a:ext cx="1602523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Association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4AAEE-335B-F748-AE41-CA6D63749AAF}"/>
              </a:ext>
            </a:extLst>
          </p:cNvPr>
          <p:cNvSpPr txBox="1"/>
          <p:nvPr/>
        </p:nvSpPr>
        <p:spPr>
          <a:xfrm>
            <a:off x="5486400" y="28365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B7807-7B16-6540-B3F1-132406834ECF}"/>
              </a:ext>
            </a:extLst>
          </p:cNvPr>
          <p:cNvCxnSpPr>
            <a:cxnSpLocks/>
          </p:cNvCxnSpPr>
          <p:nvPr/>
        </p:nvCxnSpPr>
        <p:spPr>
          <a:xfrm flipV="1">
            <a:off x="7578356" y="3321524"/>
            <a:ext cx="1683488" cy="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7B74AB-2748-E646-8DA7-FB7680CA21EE}"/>
              </a:ext>
            </a:extLst>
          </p:cNvPr>
          <p:cNvSpPr txBox="1"/>
          <p:nvPr/>
        </p:nvSpPr>
        <p:spPr>
          <a:xfrm>
            <a:off x="7848600" y="283471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91D44518-B50F-A440-98BC-647C79344DCD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2215405"/>
            <a:ext cx="2711223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Multiplicity/Cardinality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F155-AFC1-3844-9873-790F5FC145A9}"/>
              </a:ext>
            </a:extLst>
          </p:cNvPr>
          <p:cNvSpPr txBox="1"/>
          <p:nvPr/>
        </p:nvSpPr>
        <p:spPr>
          <a:xfrm>
            <a:off x="7452732" y="337044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552EF-A8D0-EF49-8F9B-D7FD5B24EFD0}"/>
              </a:ext>
            </a:extLst>
          </p:cNvPr>
          <p:cNvSpPr txBox="1"/>
          <p:nvPr/>
        </p:nvSpPr>
        <p:spPr>
          <a:xfrm>
            <a:off x="8943007" y="339673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3248994" y="3274741"/>
            <a:ext cx="484806" cy="144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472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F8FD-2740-0D74-4AD1-CAC86E001324}"/>
              </a:ext>
            </a:extLst>
          </p:cNvPr>
          <p:cNvSpPr txBox="1"/>
          <p:nvPr/>
        </p:nvSpPr>
        <p:spPr>
          <a:xfrm>
            <a:off x="1034083" y="10147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97BE47-EEA6-08A1-69AC-E3651805D8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96083" y="1384055"/>
            <a:ext cx="566117" cy="109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5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 build="p"/>
      <p:bldP spid="12" grpId="0"/>
      <p:bldP spid="4" grpId="0"/>
      <p:bldP spid="15" grpId="0"/>
      <p:bldP spid="16" grpId="0"/>
      <p:bldP spid="5" grpId="0"/>
      <p:bldP spid="18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752-9DC6-5E08-12DE-9B469ABA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9476-6EC3-7139-09EA-045FCD74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are mainly four kinds of relationships in UML: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Dependency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Generalization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Association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Aggregation/Composition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2DF4-DBBB-0FB4-F2EF-9DA387DC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33B-3AE6-9882-7D2D-1D7FE232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dependency means the relation between two or more classes in which a change in one may force changes in the other.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will always create a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weaker relationship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Dependency indicates that one class depends on another.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the following example, Order has a dependency on Payment Service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742A-136E-4387-58BE-17ABD13B23B8}"/>
              </a:ext>
            </a:extLst>
          </p:cNvPr>
          <p:cNvSpPr txBox="1"/>
          <p:nvPr/>
        </p:nvSpPr>
        <p:spPr>
          <a:xfrm flipH="1">
            <a:off x="1600200" y="624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Dependent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CB602-E4C3-4680-EC28-D91A68CECA4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52700" y="5486400"/>
            <a:ext cx="8763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0570064-32C8-01BF-A1AB-E0D836AD6F43}"/>
              </a:ext>
            </a:extLst>
          </p:cNvPr>
          <p:cNvSpPr/>
          <p:nvPr/>
        </p:nvSpPr>
        <p:spPr>
          <a:xfrm>
            <a:off x="2990850" y="4355068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F3E4D-C123-37CD-D1D1-153315782DBE}"/>
              </a:ext>
            </a:extLst>
          </p:cNvPr>
          <p:cNvSpPr/>
          <p:nvPr/>
        </p:nvSpPr>
        <p:spPr>
          <a:xfrm>
            <a:off x="8001000" y="4355068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437E00-8BBD-9C63-76D3-4C2A95D05C4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19650" y="4736068"/>
            <a:ext cx="3181350" cy="0"/>
          </a:xfrm>
          <a:prstGeom prst="straightConnector1">
            <a:avLst/>
          </a:prstGeom>
          <a:ln w="15875">
            <a:prstDash val="lgDashDot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1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8FCC-1576-1847-C0D2-4FC2C9C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16AA0-463F-4B4A-615D-7533237E7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108" y="3469345"/>
            <a:ext cx="6264183" cy="27205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2E328-2287-7D79-B7C8-72D8F7DEBC61}"/>
              </a:ext>
            </a:extLst>
          </p:cNvPr>
          <p:cNvSpPr txBox="1"/>
          <p:nvPr/>
        </p:nvSpPr>
        <p:spPr>
          <a:xfrm>
            <a:off x="1219200" y="2038171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 generalization is a relationship between a parent class (superclass) and a child class (subclass). In this, the child class is inherited from the parent class.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For example, The Current Account, Saving Account, and Credit Account are the specialized form of Bank Account.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173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DFD9-08D2-4AE3-9261-51F115F3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B65A-B054-4509-821D-236E1F2C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10800" cy="3581400"/>
          </a:xfrm>
        </p:spPr>
        <p:txBody>
          <a:bodyPr>
            <a:norm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cs typeface="Schoolbook Uralic"/>
              </a:rPr>
              <a:t>An association is </a:t>
            </a:r>
            <a:r>
              <a:rPr lang="en-US" sz="2400" dirty="0">
                <a:cs typeface="Schoolbook Uralic"/>
              </a:rPr>
              <a:t>represented </a:t>
            </a:r>
            <a:r>
              <a:rPr lang="en-US" sz="2400" spc="-5" dirty="0">
                <a:cs typeface="Schoolbook Uralic"/>
              </a:rPr>
              <a:t>as </a:t>
            </a:r>
            <a:r>
              <a:rPr lang="en-US" sz="2400" dirty="0">
                <a:cs typeface="Schoolbook Uralic"/>
              </a:rPr>
              <a:t>a </a:t>
            </a:r>
            <a:r>
              <a:rPr lang="en-US" sz="2400" spc="-5" dirty="0">
                <a:cs typeface="Schoolbook Uralic"/>
              </a:rPr>
              <a:t>line </a:t>
            </a:r>
            <a:r>
              <a:rPr lang="en-US" sz="2400" dirty="0">
                <a:cs typeface="Schoolbook Uralic"/>
              </a:rPr>
              <a:t>between classes</a:t>
            </a:r>
            <a:r>
              <a:rPr lang="en-US" sz="2400" spc="-370" dirty="0">
                <a:cs typeface="Schoolbook Uralic"/>
              </a:rPr>
              <a:t>  </a:t>
            </a:r>
            <a:r>
              <a:rPr lang="en-US" sz="2400" dirty="0">
                <a:cs typeface="Schoolbook Uralic"/>
              </a:rPr>
              <a:t>with </a:t>
            </a:r>
            <a:r>
              <a:rPr lang="en-US" sz="2400" spc="-5" dirty="0">
                <a:cs typeface="Schoolbook Uralic"/>
              </a:rPr>
              <a:t>an association</a:t>
            </a:r>
            <a:r>
              <a:rPr lang="en-US" sz="2400" spc="-55" dirty="0">
                <a:cs typeface="Schoolbook Uralic"/>
              </a:rPr>
              <a:t> </a:t>
            </a:r>
            <a:r>
              <a:rPr lang="en-US" sz="2400" spc="-5" dirty="0">
                <a:cs typeface="Schoolbook Uralic"/>
              </a:rPr>
              <a:t>name.</a:t>
            </a:r>
            <a:endParaRPr lang="en-US" sz="2400" dirty="0"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spc="-5" dirty="0">
                <a:cs typeface="Schoolbook Uralic"/>
              </a:rPr>
              <a:t>Associations are inherently bidirectional.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spc="-5" dirty="0">
                <a:cs typeface="Schoolbook Uralic"/>
              </a:rPr>
              <a:t>Optional reading direction arrow is only an aid to the reader of the diagram.</a:t>
            </a:r>
            <a:endParaRPr lang="en-US" sz="2400" dirty="0"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215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F0D1-571A-45F7-9BEE-ABDC9DB5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Association Notation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07FF7-2D25-43B2-A8C5-EE394377DBA0}"/>
              </a:ext>
            </a:extLst>
          </p:cNvPr>
          <p:cNvSpPr/>
          <p:nvPr/>
        </p:nvSpPr>
        <p:spPr>
          <a:xfrm>
            <a:off x="1981200" y="3276600"/>
            <a:ext cx="2895600" cy="1143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F4518-7878-4A93-9151-56946D06EC98}"/>
              </a:ext>
            </a:extLst>
          </p:cNvPr>
          <p:cNvSpPr/>
          <p:nvPr/>
        </p:nvSpPr>
        <p:spPr>
          <a:xfrm>
            <a:off x="8610600" y="3276600"/>
            <a:ext cx="2895600" cy="1143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9436C1-96AD-4284-A9DB-DAAB72ED61B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876800" y="3848100"/>
            <a:ext cx="3733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DE2DFB-A1D8-4523-95C5-C0FEB9BC1502}"/>
              </a:ext>
            </a:extLst>
          </p:cNvPr>
          <p:cNvSpPr txBox="1"/>
          <p:nvPr/>
        </p:nvSpPr>
        <p:spPr>
          <a:xfrm>
            <a:off x="5616833" y="324433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Records-current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4DC7A96-2497-4E3B-BB18-F8CF20B493C7}"/>
              </a:ext>
            </a:extLst>
          </p:cNvPr>
          <p:cNvSpPr/>
          <p:nvPr/>
        </p:nvSpPr>
        <p:spPr>
          <a:xfrm rot="5400000">
            <a:off x="7543800" y="3404941"/>
            <a:ext cx="304800" cy="3693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5A1A1-AB6B-4CD2-A7B2-5697D456AF15}"/>
              </a:ext>
            </a:extLst>
          </p:cNvPr>
          <p:cNvSpPr txBox="1"/>
          <p:nvPr/>
        </p:nvSpPr>
        <p:spPr>
          <a:xfrm>
            <a:off x="7880866" y="4267200"/>
            <a:ext cx="42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D2449-CC28-4C4F-8633-660F4BC804A2}"/>
              </a:ext>
            </a:extLst>
          </p:cNvPr>
          <p:cNvSpPr txBox="1"/>
          <p:nvPr/>
        </p:nvSpPr>
        <p:spPr>
          <a:xfrm>
            <a:off x="5105400" y="4267200"/>
            <a:ext cx="4249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72B00491-4252-496A-9F93-D06A3A31CD95}"/>
              </a:ext>
            </a:extLst>
          </p:cNvPr>
          <p:cNvSpPr/>
          <p:nvPr/>
        </p:nvSpPr>
        <p:spPr>
          <a:xfrm>
            <a:off x="7880866" y="1209235"/>
            <a:ext cx="4158733" cy="1752600"/>
          </a:xfrm>
          <a:prstGeom prst="borderCallout1">
            <a:avLst>
              <a:gd name="adj1" fmla="val 109751"/>
              <a:gd name="adj2" fmla="val 8030"/>
              <a:gd name="adj3" fmla="val 125847"/>
              <a:gd name="adj4" fmla="val 27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“reading direction arrow”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It has no meaning except to indicate direction of reading the association label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Often excluded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C7E5C3A1-2B29-40B8-819B-42F5AD4D2D84}"/>
              </a:ext>
            </a:extLst>
          </p:cNvPr>
          <p:cNvSpPr/>
          <p:nvPr/>
        </p:nvSpPr>
        <p:spPr>
          <a:xfrm rot="10800000">
            <a:off x="1866900" y="1574493"/>
            <a:ext cx="3124200" cy="863907"/>
          </a:xfrm>
          <a:prstGeom prst="borderCallout1">
            <a:avLst>
              <a:gd name="adj1" fmla="val 31058"/>
              <a:gd name="adj2" fmla="val -3909"/>
              <a:gd name="adj3" fmla="val -94014"/>
              <a:gd name="adj4" fmla="val -36658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CEA5B-EC71-4D1C-A3E4-E00D17DE418B}"/>
              </a:ext>
            </a:extLst>
          </p:cNvPr>
          <p:cNvSpPr txBox="1"/>
          <p:nvPr/>
        </p:nvSpPr>
        <p:spPr>
          <a:xfrm>
            <a:off x="2438400" y="181743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name</a:t>
            </a:r>
          </a:p>
        </p:txBody>
      </p:sp>
      <p:sp>
        <p:nvSpPr>
          <p:cNvPr id="28" name="Callout: Bent Line 27">
            <a:extLst>
              <a:ext uri="{FF2B5EF4-FFF2-40B4-BE49-F238E27FC236}">
                <a16:creationId xmlns:a16="http://schemas.microsoft.com/office/drawing/2014/main" id="{7609D354-E906-43A6-8229-14C43A02F2AC}"/>
              </a:ext>
            </a:extLst>
          </p:cNvPr>
          <p:cNvSpPr/>
          <p:nvPr/>
        </p:nvSpPr>
        <p:spPr>
          <a:xfrm>
            <a:off x="9184750" y="5600711"/>
            <a:ext cx="2854849" cy="11429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734"/>
              <a:gd name="adj6" fmla="val -38850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8F4E4-C159-4F17-B29F-A8BDDE5B7606}"/>
              </a:ext>
            </a:extLst>
          </p:cNvPr>
          <p:cNvSpPr txBox="1"/>
          <p:nvPr/>
        </p:nvSpPr>
        <p:spPr>
          <a:xfrm>
            <a:off x="9867899" y="59700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multiplicity</a:t>
            </a:r>
          </a:p>
        </p:txBody>
      </p:sp>
    </p:spTree>
    <p:extLst>
      <p:ext uri="{BB962C8B-B14F-4D97-AF65-F5344CB8AC3E}">
        <p14:creationId xmlns:p14="http://schemas.microsoft.com/office/powerpoint/2010/main" val="10535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  <p:bldP spid="14" grpId="0" animBg="1"/>
      <p:bldP spid="15" grpId="0"/>
      <p:bldP spid="18" grpId="0"/>
      <p:bldP spid="19" grpId="0" animBg="1"/>
      <p:bldP spid="26" grpId="0" animBg="1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A7D0-E300-6E44-B399-021F96D3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AF0B-3763-EB4C-8CA7-25E943F3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Domain Model?</a:t>
            </a:r>
          </a:p>
          <a:p>
            <a:r>
              <a:rPr lang="en-US" dirty="0"/>
              <a:t>Why Domain Model?</a:t>
            </a:r>
          </a:p>
          <a:p>
            <a:r>
              <a:rPr lang="en-US" dirty="0"/>
              <a:t>Syntax of Domain Model</a:t>
            </a:r>
          </a:p>
          <a:p>
            <a:r>
              <a:rPr lang="en-US" dirty="0"/>
              <a:t>Examples on Case Study</a:t>
            </a:r>
          </a:p>
        </p:txBody>
      </p:sp>
    </p:spTree>
    <p:extLst>
      <p:ext uri="{BB962C8B-B14F-4D97-AF65-F5344CB8AC3E}">
        <p14:creationId xmlns:p14="http://schemas.microsoft.com/office/powerpoint/2010/main" val="243330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A3C-8DDD-4D3C-A022-64B168BE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Names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1A1D4-9017-4355-876D-1B12ADC91F75}"/>
              </a:ext>
            </a:extLst>
          </p:cNvPr>
          <p:cNvSpPr/>
          <p:nvPr/>
        </p:nvSpPr>
        <p:spPr>
          <a:xfrm>
            <a:off x="1371600" y="1413922"/>
            <a:ext cx="10439400" cy="323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38037-AAEF-4FA3-8F83-FB4989930C57}"/>
              </a:ext>
            </a:extLst>
          </p:cNvPr>
          <p:cNvSpPr/>
          <p:nvPr/>
        </p:nvSpPr>
        <p:spPr>
          <a:xfrm>
            <a:off x="1981200" y="1676400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04744-AED5-4D9A-AD6F-8005D2614FD1}"/>
              </a:ext>
            </a:extLst>
          </p:cNvPr>
          <p:cNvSpPr/>
          <p:nvPr/>
        </p:nvSpPr>
        <p:spPr>
          <a:xfrm>
            <a:off x="1981200" y="3181350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79224-B901-4620-B76E-A2F819280B37}"/>
              </a:ext>
            </a:extLst>
          </p:cNvPr>
          <p:cNvSpPr/>
          <p:nvPr/>
        </p:nvSpPr>
        <p:spPr>
          <a:xfrm>
            <a:off x="5753100" y="3181350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3E6085-A646-4195-9327-906E458D9EB3}"/>
              </a:ext>
            </a:extLst>
          </p:cNvPr>
          <p:cNvSpPr/>
          <p:nvPr/>
        </p:nvSpPr>
        <p:spPr>
          <a:xfrm>
            <a:off x="9417148" y="3228975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07F571-E7C4-41CF-9746-9F73E9D0E83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819400" y="2171700"/>
            <a:ext cx="0" cy="1009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BD4E85-B373-4C34-AEF4-F9B2D38B584A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3657600" y="3429000"/>
            <a:ext cx="2095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4CFBCF-221A-431B-85A0-2AD6FEA89FC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397848" y="3465489"/>
            <a:ext cx="2019300" cy="111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ED016C-4CA5-4D3A-B59D-5565A559FDF7}"/>
              </a:ext>
            </a:extLst>
          </p:cNvPr>
          <p:cNvSpPr txBox="1"/>
          <p:nvPr/>
        </p:nvSpPr>
        <p:spPr>
          <a:xfrm>
            <a:off x="2438406" y="2171700"/>
            <a:ext cx="37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F465F-9D65-4F53-98DD-D017BDDC9486}"/>
              </a:ext>
            </a:extLst>
          </p:cNvPr>
          <p:cNvSpPr txBox="1"/>
          <p:nvPr/>
        </p:nvSpPr>
        <p:spPr>
          <a:xfrm>
            <a:off x="2242630" y="2867830"/>
            <a:ext cx="7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E38B7-EB79-4CD1-ADA8-63D19BFCE07E}"/>
              </a:ext>
            </a:extLst>
          </p:cNvPr>
          <p:cNvSpPr txBox="1"/>
          <p:nvPr/>
        </p:nvSpPr>
        <p:spPr>
          <a:xfrm rot="10800000" flipH="1" flipV="1">
            <a:off x="3711522" y="3478767"/>
            <a:ext cx="30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D1DD4-BD07-45BE-A927-C25DCAB0D3CB}"/>
              </a:ext>
            </a:extLst>
          </p:cNvPr>
          <p:cNvSpPr txBox="1"/>
          <p:nvPr/>
        </p:nvSpPr>
        <p:spPr>
          <a:xfrm rot="10800000" flipH="1" flipV="1">
            <a:off x="7456458" y="3528473"/>
            <a:ext cx="30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D852B-2C43-47F3-9B14-2680A45499F4}"/>
              </a:ext>
            </a:extLst>
          </p:cNvPr>
          <p:cNvSpPr txBox="1"/>
          <p:nvPr/>
        </p:nvSpPr>
        <p:spPr>
          <a:xfrm rot="10800000" flipH="1" flipV="1">
            <a:off x="5079619" y="3470326"/>
            <a:ext cx="8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9FC64-EF04-47F4-8302-BD5BC10EF50F}"/>
              </a:ext>
            </a:extLst>
          </p:cNvPr>
          <p:cNvSpPr txBox="1"/>
          <p:nvPr/>
        </p:nvSpPr>
        <p:spPr>
          <a:xfrm rot="10800000" flipH="1" flipV="1">
            <a:off x="9076007" y="3528473"/>
            <a:ext cx="30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A000F9-6381-407B-A403-D1326E6438C3}"/>
              </a:ext>
            </a:extLst>
          </p:cNvPr>
          <p:cNvSpPr txBox="1"/>
          <p:nvPr/>
        </p:nvSpPr>
        <p:spPr>
          <a:xfrm>
            <a:off x="4152905" y="2993553"/>
            <a:ext cx="16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EB067D-15FC-4ED5-9614-DD77C431C5EA}"/>
              </a:ext>
            </a:extLst>
          </p:cNvPr>
          <p:cNvSpPr txBox="1"/>
          <p:nvPr/>
        </p:nvSpPr>
        <p:spPr>
          <a:xfrm>
            <a:off x="8020054" y="3033173"/>
            <a:ext cx="16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Paid-by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3B6EA2-DAA6-4EAA-A1DF-30FD5CE2BDAA}"/>
              </a:ext>
            </a:extLst>
          </p:cNvPr>
          <p:cNvSpPr txBox="1"/>
          <p:nvPr/>
        </p:nvSpPr>
        <p:spPr>
          <a:xfrm>
            <a:off x="2982351" y="2459061"/>
            <a:ext cx="16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72705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E2A-03C6-AC59-0D9E-0A5884A1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CFDD-B486-30EA-1FAE-88F4AAF7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algn="l"/>
            <a:r>
              <a:rPr lang="en-US" sz="2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multiplicity is a factor associated with an attribute. It specifies how many instances of attributes are created when a class is initialized. </a:t>
            </a:r>
          </a:p>
          <a:p>
            <a:pPr algn="l"/>
            <a:r>
              <a:rPr lang="en-US" sz="2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a multiplicity is not specified, by default one is considered as a default multiplicity.</a:t>
            </a:r>
          </a:p>
          <a:p>
            <a:pPr algn="l"/>
            <a:r>
              <a:rPr lang="en-US" sz="2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Let’s say that that there are 100 students in one college. The college can have multiple students.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3115-77C0-1A70-BE7D-E892A792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692156"/>
            <a:ext cx="2743200" cy="29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9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B26-037A-45CF-8B80-E5DE571D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6250"/>
            <a:ext cx="9601200" cy="1485900"/>
          </a:xfrm>
        </p:spPr>
        <p:txBody>
          <a:bodyPr/>
          <a:lstStyle/>
          <a:p>
            <a:r>
              <a:rPr lang="en-US" dirty="0"/>
              <a:t>Multiplicity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3B37B-2FED-CC58-6758-541B0116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9200"/>
            <a:ext cx="7696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48FE-3E3E-760B-78D8-0E705AAC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Aggregation/Composition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7A54-A8BF-1AB8-ECC4-5EF3B081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inter-regular"/>
              </a:rPr>
              <a:t>They both represent a </a:t>
            </a:r>
            <a:r>
              <a:rPr lang="en-US" sz="2400" b="1" dirty="0">
                <a:latin typeface="inter-regular"/>
              </a:rPr>
              <a:t>"whole-part" </a:t>
            </a:r>
            <a:r>
              <a:rPr lang="en-US" sz="2400" dirty="0">
                <a:latin typeface="inter-regular"/>
              </a:rPr>
              <a:t>relationship between classes, but they differ in the </a:t>
            </a:r>
            <a:r>
              <a:rPr lang="en-US" sz="2400" b="1" dirty="0">
                <a:latin typeface="inter-regular"/>
              </a:rPr>
              <a:t>degree of ownership </a:t>
            </a:r>
            <a:r>
              <a:rPr lang="en-US" sz="2400" dirty="0">
                <a:latin typeface="inter-regular"/>
              </a:rPr>
              <a:t>and </a:t>
            </a:r>
            <a:r>
              <a:rPr lang="en-US" sz="2400" b="1" dirty="0">
                <a:latin typeface="inter-regular"/>
              </a:rPr>
              <a:t>lifecycle management</a:t>
            </a:r>
            <a:r>
              <a:rPr lang="en-US" sz="2400" dirty="0">
                <a:latin typeface="inter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16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48FE-3E3E-760B-78D8-0E705AAC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7A54-A8BF-1AB8-ECC4-5EF3B081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inter-regular"/>
              </a:rPr>
              <a:t>Aggregation represents a "</a:t>
            </a:r>
            <a:r>
              <a:rPr lang="en-US" sz="2400" b="1" dirty="0">
                <a:latin typeface="inter-regular"/>
              </a:rPr>
              <a:t>has-a</a:t>
            </a:r>
            <a:r>
              <a:rPr lang="en-US" sz="2400" dirty="0">
                <a:latin typeface="inter-regular"/>
              </a:rPr>
              <a:t>" relationship where the part (child) can exist </a:t>
            </a:r>
            <a:r>
              <a:rPr lang="en-US" sz="2400" b="1" dirty="0">
                <a:latin typeface="inter-regular"/>
              </a:rPr>
              <a:t>independently</a:t>
            </a:r>
            <a:r>
              <a:rPr lang="en-US" sz="2400" dirty="0">
                <a:latin typeface="inter-regular"/>
              </a:rPr>
              <a:t> of the whole (parent). </a:t>
            </a:r>
          </a:p>
          <a:p>
            <a:pPr algn="just"/>
            <a:r>
              <a:rPr lang="en-US" sz="2400" dirty="0">
                <a:latin typeface="inter-regular"/>
              </a:rPr>
              <a:t>The parent does not own the child objects. This relationship is typically implemented using references or pointers.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2C86C-D694-CF67-C6D6-D95DDF3F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343400"/>
            <a:ext cx="5966298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C6AD3-5746-E8AC-B763-66F02132FB54}"/>
              </a:ext>
            </a:extLst>
          </p:cNvPr>
          <p:cNvSpPr txBox="1"/>
          <p:nvPr/>
        </p:nvSpPr>
        <p:spPr>
          <a:xfrm>
            <a:off x="1600200" y="611726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D0C32-FA0C-F847-EFF5-1D1BEFA533FE}"/>
              </a:ext>
            </a:extLst>
          </p:cNvPr>
          <p:cNvSpPr txBox="1"/>
          <p:nvPr/>
        </p:nvSpPr>
        <p:spPr>
          <a:xfrm>
            <a:off x="9448800" y="611372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23695-F3D8-D4DA-C411-E95DC0B8495F}"/>
              </a:ext>
            </a:extLst>
          </p:cNvPr>
          <p:cNvCxnSpPr>
            <a:stCxn id="4" idx="0"/>
          </p:cNvCxnSpPr>
          <p:nvPr/>
        </p:nvCxnSpPr>
        <p:spPr>
          <a:xfrm flipV="1">
            <a:off x="2552700" y="5486400"/>
            <a:ext cx="1333500" cy="63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CE39CB-BF18-E04B-590F-D554682B0716}"/>
              </a:ext>
            </a:extLst>
          </p:cNvPr>
          <p:cNvCxnSpPr/>
          <p:nvPr/>
        </p:nvCxnSpPr>
        <p:spPr>
          <a:xfrm flipH="1" flipV="1">
            <a:off x="8991600" y="5486400"/>
            <a:ext cx="1219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1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E7EA-426A-FD92-2F99-A2748487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317B-CD39-4724-EB8A-D776AC2D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4267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inter-regular"/>
              </a:rPr>
              <a:t>Composition also represents a "</a:t>
            </a:r>
            <a:r>
              <a:rPr lang="en-US" sz="2400" b="1" dirty="0">
                <a:latin typeface="inter-regular"/>
              </a:rPr>
              <a:t>has-a</a:t>
            </a:r>
            <a:r>
              <a:rPr lang="en-US" sz="2400" dirty="0">
                <a:latin typeface="inter-regular"/>
              </a:rPr>
              <a:t>" relationship, but with stronger ownership. </a:t>
            </a:r>
          </a:p>
          <a:p>
            <a:r>
              <a:rPr lang="en-US" sz="2400" dirty="0">
                <a:latin typeface="inter-regular"/>
              </a:rPr>
              <a:t>In composition, the parent object owns the child objects, and the child objects </a:t>
            </a:r>
            <a:r>
              <a:rPr lang="en-US" sz="2400" b="1" dirty="0">
                <a:latin typeface="inter-regular"/>
              </a:rPr>
              <a:t>cannot exist independently </a:t>
            </a:r>
            <a:r>
              <a:rPr lang="en-US" sz="2400" dirty="0">
                <a:latin typeface="inter-regular"/>
              </a:rPr>
              <a:t>of the parent. When the parent is destroyed, the child objects are also destroyed.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912AA-CC75-5197-5686-62FF6261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191000"/>
            <a:ext cx="683107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AB05F81-B01F-A34C-A87E-CAED4C4A7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How to Create Domain Model</a:t>
            </a:r>
          </a:p>
        </p:txBody>
      </p:sp>
    </p:spTree>
    <p:extLst>
      <p:ext uri="{BB962C8B-B14F-4D97-AF65-F5344CB8AC3E}">
        <p14:creationId xmlns:p14="http://schemas.microsoft.com/office/powerpoint/2010/main" val="293154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conceptual classes</a:t>
            </a:r>
          </a:p>
          <a:p>
            <a:endParaRPr lang="en-US" dirty="0"/>
          </a:p>
          <a:p>
            <a:r>
              <a:rPr lang="en-US" dirty="0"/>
              <a:t>Draw them as classes in a UML class diagram</a:t>
            </a:r>
          </a:p>
          <a:p>
            <a:endParaRPr lang="en-US" dirty="0"/>
          </a:p>
          <a:p>
            <a:r>
              <a:rPr lang="en-US" dirty="0"/>
              <a:t>Add associations and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Conceptual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200" dirty="0"/>
              <a:t>Reuse or modify the existing model if one exists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200" dirty="0"/>
              <a:t>Use a Category List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200" dirty="0"/>
              <a:t>Identify noun phrases in your use-cases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74852"/>
            <a:ext cx="54237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Three Strategies to Find Conceptual Classes</a:t>
            </a:r>
          </a:p>
        </p:txBody>
      </p:sp>
    </p:spTree>
    <p:extLst>
      <p:ext uri="{BB962C8B-B14F-4D97-AF65-F5344CB8AC3E}">
        <p14:creationId xmlns:p14="http://schemas.microsoft.com/office/powerpoint/2010/main" val="272930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41F5-DAF3-4443-B3A9-9C0714B1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1: Reuse or Modify Existing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2CDC-2085-7F4A-8EE2-F825249E3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6400"/>
            <a:ext cx="7620000" cy="4800600"/>
          </a:xfrm>
        </p:spPr>
        <p:txBody>
          <a:bodyPr/>
          <a:lstStyle/>
          <a:p>
            <a:r>
              <a:rPr lang="en-US" dirty="0"/>
              <a:t>There are published, well--‐crafted  domain models and data models (which can be modified into domain models) for many common domains, such as inventory, finance, health, and so forth..</a:t>
            </a:r>
          </a:p>
          <a:p>
            <a:endParaRPr lang="en-US" dirty="0"/>
          </a:p>
          <a:p>
            <a:r>
              <a:rPr lang="en-US" dirty="0"/>
              <a:t>Reusing existing models is excellent, but out of the scope of this course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7002A-BDB6-2D43-A88C-2B5762F6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85CD-51CE-1149-A2A5-0C3DBB2B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up till now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CF2008A-A643-7241-92F9-B97C1B3B360E}"/>
              </a:ext>
            </a:extLst>
          </p:cNvPr>
          <p:cNvSpPr/>
          <p:nvPr/>
        </p:nvSpPr>
        <p:spPr>
          <a:xfrm>
            <a:off x="2516777" y="2561953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CDEAE-E25E-2346-B26B-48598A7F871C}"/>
              </a:ext>
            </a:extLst>
          </p:cNvPr>
          <p:cNvSpPr txBox="1"/>
          <p:nvPr/>
        </p:nvSpPr>
        <p:spPr>
          <a:xfrm>
            <a:off x="2425337" y="2614205"/>
            <a:ext cx="12801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Set of Requirements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A1BAB-7CE3-A944-AB4C-CA47A03E00D2}"/>
              </a:ext>
            </a:extLst>
          </p:cNvPr>
          <p:cNvCxnSpPr/>
          <p:nvPr/>
        </p:nvCxnSpPr>
        <p:spPr>
          <a:xfrm flipH="1">
            <a:off x="2425339" y="3313068"/>
            <a:ext cx="561703" cy="46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57F0C-09AE-C148-9869-2552123D4358}"/>
              </a:ext>
            </a:extLst>
          </p:cNvPr>
          <p:cNvCxnSpPr>
            <a:cxnSpLocks/>
          </p:cNvCxnSpPr>
          <p:nvPr/>
        </p:nvCxnSpPr>
        <p:spPr>
          <a:xfrm flipH="1" flipV="1">
            <a:off x="3062154" y="3313067"/>
            <a:ext cx="551905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92CFB2-D40C-BA4B-8618-7A0633A925F0}"/>
              </a:ext>
            </a:extLst>
          </p:cNvPr>
          <p:cNvSpPr txBox="1"/>
          <p:nvPr/>
        </p:nvSpPr>
        <p:spPr>
          <a:xfrm>
            <a:off x="1793420" y="3767002"/>
            <a:ext cx="10107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Non-Functional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2E9E7-8271-0B48-8DF4-D46B6692C8A3}"/>
              </a:ext>
            </a:extLst>
          </p:cNvPr>
          <p:cNvSpPr txBox="1"/>
          <p:nvPr/>
        </p:nvSpPr>
        <p:spPr>
          <a:xfrm>
            <a:off x="3113588" y="3776798"/>
            <a:ext cx="1010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Functional Requirements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560F8BC-9CCF-DF4C-83CE-8BD47C02DF4E}"/>
              </a:ext>
            </a:extLst>
          </p:cNvPr>
          <p:cNvSpPr/>
          <p:nvPr/>
        </p:nvSpPr>
        <p:spPr>
          <a:xfrm>
            <a:off x="3836127" y="2803616"/>
            <a:ext cx="496389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BE05B0D3-F364-AF46-9FA8-DCC2E31577F1}"/>
              </a:ext>
            </a:extLst>
          </p:cNvPr>
          <p:cNvSpPr/>
          <p:nvPr/>
        </p:nvSpPr>
        <p:spPr>
          <a:xfrm>
            <a:off x="4463143" y="2561953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C3513-16E9-9B43-B145-5C673B6DEC23}"/>
              </a:ext>
            </a:extLst>
          </p:cNvPr>
          <p:cNvSpPr txBox="1"/>
          <p:nvPr/>
        </p:nvSpPr>
        <p:spPr>
          <a:xfrm>
            <a:off x="4684281" y="2612321"/>
            <a:ext cx="9557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Use Case </a:t>
            </a:r>
          </a:p>
          <a:p>
            <a:r>
              <a:rPr lang="en-US" sz="1350" b="1" dirty="0"/>
              <a:t>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CC0FC-3661-E549-8431-289DD2046574}"/>
              </a:ext>
            </a:extLst>
          </p:cNvPr>
          <p:cNvSpPr txBox="1"/>
          <p:nvPr/>
        </p:nvSpPr>
        <p:spPr>
          <a:xfrm>
            <a:off x="4463144" y="3430634"/>
            <a:ext cx="25744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 case Identification</a:t>
            </a:r>
          </a:p>
          <a:p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Boss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Elementary Business Process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Size Test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77DD919F-377B-2A4F-BA47-7B63866542D9}"/>
              </a:ext>
            </a:extLst>
          </p:cNvPr>
          <p:cNvSpPr/>
          <p:nvPr/>
        </p:nvSpPr>
        <p:spPr>
          <a:xfrm>
            <a:off x="6597989" y="2567415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A6568BB-406E-BB45-929C-2DC7F1B45B8B}"/>
              </a:ext>
            </a:extLst>
          </p:cNvPr>
          <p:cNvSpPr/>
          <p:nvPr/>
        </p:nvSpPr>
        <p:spPr>
          <a:xfrm>
            <a:off x="5847807" y="2823210"/>
            <a:ext cx="496389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4EC5E20-D186-5345-9087-61F25CB77EE2}"/>
              </a:ext>
            </a:extLst>
          </p:cNvPr>
          <p:cNvCxnSpPr>
            <a:cxnSpLocks/>
          </p:cNvCxnSpPr>
          <p:nvPr/>
        </p:nvCxnSpPr>
        <p:spPr>
          <a:xfrm flipV="1">
            <a:off x="5929447" y="3097067"/>
            <a:ext cx="668543" cy="466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AE2669-9C7C-014C-857F-AEBAE99DE8D3}"/>
              </a:ext>
            </a:extLst>
          </p:cNvPr>
          <p:cNvSpPr txBox="1"/>
          <p:nvPr/>
        </p:nvSpPr>
        <p:spPr>
          <a:xfrm>
            <a:off x="6631579" y="2601834"/>
            <a:ext cx="106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High-Level and Expanded Use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89610-4B7F-874B-9C9D-1780D4248723}"/>
              </a:ext>
            </a:extLst>
          </p:cNvPr>
          <p:cNvSpPr txBox="1"/>
          <p:nvPr/>
        </p:nvSpPr>
        <p:spPr>
          <a:xfrm>
            <a:off x="6527310" y="3380981"/>
            <a:ext cx="1238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Main Success Scenarios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0A8EE36-BD15-BD46-A140-6BADF4BBD2F0}"/>
              </a:ext>
            </a:extLst>
          </p:cNvPr>
          <p:cNvSpPr/>
          <p:nvPr/>
        </p:nvSpPr>
        <p:spPr>
          <a:xfrm>
            <a:off x="7830561" y="2823210"/>
            <a:ext cx="496389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A408FDAF-6F0B-C440-9AB5-B739982E2948}"/>
              </a:ext>
            </a:extLst>
          </p:cNvPr>
          <p:cNvSpPr/>
          <p:nvPr/>
        </p:nvSpPr>
        <p:spPr>
          <a:xfrm>
            <a:off x="8462241" y="2567415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F1BB16-2EDD-5F44-A233-2B54949A7BC0}"/>
              </a:ext>
            </a:extLst>
          </p:cNvPr>
          <p:cNvSpPr txBox="1"/>
          <p:nvPr/>
        </p:nvSpPr>
        <p:spPr>
          <a:xfrm>
            <a:off x="8470040" y="2758302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Domain Model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D744B6C-B8B9-FA4B-956A-17C1CAE9BADD}"/>
              </a:ext>
            </a:extLst>
          </p:cNvPr>
          <p:cNvCxnSpPr>
            <a:cxnSpLocks/>
          </p:cNvCxnSpPr>
          <p:nvPr/>
        </p:nvCxnSpPr>
        <p:spPr>
          <a:xfrm flipV="1">
            <a:off x="7560208" y="3091783"/>
            <a:ext cx="816429" cy="447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FF7FBE-FE17-A946-905F-AB8B6EF7786B}"/>
              </a:ext>
            </a:extLst>
          </p:cNvPr>
          <p:cNvCxnSpPr>
            <a:cxnSpLocks/>
          </p:cNvCxnSpPr>
          <p:nvPr/>
        </p:nvCxnSpPr>
        <p:spPr>
          <a:xfrm flipV="1">
            <a:off x="3557610" y="3091783"/>
            <a:ext cx="816429" cy="447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1" grpId="0"/>
      <p:bldP spid="12" grpId="0" animBg="1"/>
      <p:bldP spid="13" grpId="0" animBg="1"/>
      <p:bldP spid="14" grpId="0"/>
      <p:bldP spid="18" grpId="0"/>
      <p:bldP spid="19" grpId="0" animBg="1"/>
      <p:bldP spid="20" grpId="0" animBg="1"/>
      <p:bldP spid="23" grpId="0"/>
      <p:bldP spid="24" grpId="0"/>
      <p:bldP spid="26" grpId="0" animBg="1"/>
      <p:bldP spid="28" grpId="0" animBg="1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Use a Category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can kick-start the creation of a domain model by making a list of candidate conceptual classes.</a:t>
            </a:r>
          </a:p>
          <a:p>
            <a:r>
              <a:rPr lang="en-US" sz="2200" dirty="0"/>
              <a:t>Table contains many common categories that are usually worth considering, with an emphasis on business information system needs. </a:t>
            </a:r>
          </a:p>
          <a:p>
            <a:r>
              <a:rPr lang="en-US" sz="2200" dirty="0"/>
              <a:t>The guidelines also suggest some priorities in the analysis. Examples are drawn from the </a:t>
            </a:r>
          </a:p>
          <a:p>
            <a:pPr marL="987552" lvl="1" indent="-457200">
              <a:buAutoNum type="arabicParenR"/>
            </a:pPr>
            <a:r>
              <a:rPr lang="en-US" sz="2200" dirty="0"/>
              <a:t>POS </a:t>
            </a:r>
          </a:p>
          <a:p>
            <a:pPr marL="987552" lvl="1" indent="-457200">
              <a:buAutoNum type="arabicParenR"/>
            </a:pPr>
            <a:r>
              <a:rPr lang="en-US" sz="2200" dirty="0"/>
              <a:t>Monopoly</a:t>
            </a:r>
          </a:p>
          <a:p>
            <a:pPr marL="987552" lvl="1" indent="-457200">
              <a:buAutoNum type="arabicParenR"/>
            </a:pPr>
            <a:r>
              <a:rPr lang="en-US" sz="2200" dirty="0"/>
              <a:t>Airline reservation domains</a:t>
            </a:r>
          </a:p>
        </p:txBody>
      </p:sp>
    </p:spTree>
    <p:extLst>
      <p:ext uri="{BB962C8B-B14F-4D97-AF65-F5344CB8AC3E}">
        <p14:creationId xmlns:p14="http://schemas.microsoft.com/office/powerpoint/2010/main" val="3673529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5935"/>
            <a:ext cx="5257800" cy="477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5279987"/>
            <a:ext cx="5595938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35936"/>
            <a:ext cx="5595938" cy="47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4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 3: Finding Conceptual Classes with Noun Phrase Identification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31603-C714-9A88-D44D-66DAFEAC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useful technique (because of its simplicity) is linguistic analysis: </a:t>
            </a:r>
            <a:r>
              <a:rPr lang="en-US" sz="2400" b="1" dirty="0"/>
              <a:t>Identify the nouns and noun phrases </a:t>
            </a:r>
            <a:r>
              <a:rPr lang="en-US" sz="2400" dirty="0"/>
              <a:t>in textual descriptions </a:t>
            </a:r>
            <a:r>
              <a:rPr lang="en-US" sz="2400" b="1" dirty="0"/>
              <a:t>(use cases or other documents) </a:t>
            </a:r>
            <a:r>
              <a:rPr lang="en-US" sz="2400" dirty="0"/>
              <a:t>of a domain and consider them as candidate conceptual classes or attributes.</a:t>
            </a:r>
          </a:p>
        </p:txBody>
      </p:sp>
    </p:spTree>
    <p:extLst>
      <p:ext uri="{BB962C8B-B14F-4D97-AF65-F5344CB8AC3E}">
        <p14:creationId xmlns:p14="http://schemas.microsoft.com/office/powerpoint/2010/main" val="4152135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8313" y="3196828"/>
            <a:ext cx="8715375" cy="80367"/>
          </a:xfrm>
          <a:custGeom>
            <a:avLst/>
            <a:gdLst/>
            <a:ahLst/>
            <a:cxnLst/>
            <a:rect l="l" t="t" r="r" b="b"/>
            <a:pathLst>
              <a:path w="12395200" h="114300">
                <a:moveTo>
                  <a:pt x="0" y="114300"/>
                </a:moveTo>
                <a:lnTo>
                  <a:pt x="12395200" y="114300"/>
                </a:lnTo>
                <a:lnTo>
                  <a:pt x="12395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9B5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101" y="1955602"/>
            <a:ext cx="3492401" cy="1224894"/>
          </a:xfrm>
          <a:prstGeom prst="rect">
            <a:avLst/>
          </a:prstGeom>
        </p:spPr>
        <p:txBody>
          <a:bodyPr vert="horz" wrap="square" lIns="0" tIns="44648" rIns="0" bIns="0" rtlCol="0" anchor="t">
            <a:spAutoFit/>
          </a:bodyPr>
          <a:lstStyle/>
          <a:p>
            <a:pPr marL="8929" marR="3572">
              <a:lnSpc>
                <a:spcPts val="4570"/>
              </a:lnSpc>
              <a:spcBef>
                <a:spcPts val="352"/>
              </a:spcBef>
            </a:pPr>
            <a:r>
              <a:rPr sz="3937" spc="-186" dirty="0">
                <a:solidFill>
                  <a:srgbClr val="0069B5"/>
                </a:solidFill>
                <a:latin typeface="Lucida Sans Unicode"/>
                <a:cs typeface="Lucida Sans Unicode"/>
              </a:rPr>
              <a:t>Visualizing  </a:t>
            </a:r>
            <a:r>
              <a:rPr sz="3937" spc="-176" dirty="0">
                <a:solidFill>
                  <a:srgbClr val="0069B5"/>
                </a:solidFill>
                <a:latin typeface="Lucida Sans Unicode"/>
                <a:cs typeface="Lucida Sans Unicode"/>
              </a:rPr>
              <a:t>Domain</a:t>
            </a:r>
            <a:r>
              <a:rPr sz="3937" spc="-179" dirty="0">
                <a:solidFill>
                  <a:srgbClr val="0069B5"/>
                </a:solidFill>
                <a:latin typeface="Lucida Sans Unicode"/>
                <a:cs typeface="Lucida Sans Unicode"/>
              </a:rPr>
              <a:t> </a:t>
            </a:r>
            <a:r>
              <a:rPr sz="3937" spc="-193" dirty="0">
                <a:solidFill>
                  <a:srgbClr val="0069B5"/>
                </a:solidFill>
                <a:latin typeface="Lucida Sans Unicode"/>
                <a:cs typeface="Lucida Sans Unicode"/>
              </a:rPr>
              <a:t>Models</a:t>
            </a:r>
            <a:endParaRPr sz="3937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7906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F33-24E3-4B22-80B8-2763196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Archaeologist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7E2-BD4B-C30B-3E5C-EE6C38F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strike="noStrike" baseline="0" dirty="0">
                <a:solidFill>
                  <a:schemeClr val="tx1"/>
                </a:solidFill>
                <a:latin typeface="TimesNewRomanPSMT"/>
              </a:rPr>
              <a:t>You have been asked to build a management system for a group of archeologists. The group is comprised of multiple teams. Each </a:t>
            </a:r>
            <a:r>
              <a:rPr lang="en-US" sz="2400" i="0" strike="noStrike" baseline="0" dirty="0">
                <a:solidFill>
                  <a:schemeClr val="tx1"/>
                </a:solidFill>
                <a:latin typeface="TimesNewRomanPSMT"/>
              </a:rPr>
              <a:t>team consists  of researchers</a:t>
            </a:r>
            <a:r>
              <a:rPr lang="en-US" sz="2400" b="0" i="0" strike="noStrike" baseline="0" dirty="0">
                <a:solidFill>
                  <a:schemeClr val="tx1"/>
                </a:solidFill>
                <a:latin typeface="TimesNewRomanPSMT"/>
              </a:rPr>
              <a:t>. Each team has a letter ID (e.g., team A, team B). Each researcher has an ID number, a first name, and a last name. There are two types of researchers: field staff and lab staff. Each field staff member has a favorite region (string). A lab staff supports up to 2 field staff. Some researchers may not be supported by a lab staff. The archaeologist group also manages an inventory of equipment. There are many pieces of equipment in the inventory. Researchers of any type may check out up to 3 pieces of equipment. Each piece of equipment has a serial number and replacement cost.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18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F33-24E3-4B22-80B8-2763196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Archaeologist Management System </a:t>
            </a:r>
            <a:br>
              <a:rPr lang="en-US" dirty="0"/>
            </a:br>
            <a:r>
              <a:rPr lang="en-US" sz="2400" dirty="0"/>
              <a:t>Identify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7E2-BD4B-C30B-3E5C-EE6C38F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9922"/>
            <a:ext cx="9601200" cy="4191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strike="noStrike" baseline="0" dirty="0">
                <a:latin typeface="TimesNewRomanPSMT"/>
              </a:rPr>
              <a:t>You have been asked to build a management system for a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group</a:t>
            </a:r>
            <a:r>
              <a:rPr lang="en-US" sz="2400" b="0" i="0" strike="noStrike" baseline="0" dirty="0">
                <a:latin typeface="TimesNewRomanPSMT"/>
              </a:rPr>
              <a:t>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strike="noStrike" baseline="0" dirty="0">
                <a:latin typeface="TimesNewRomanPSMT"/>
              </a:rPr>
              <a:t>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archeologists</a:t>
            </a:r>
            <a:r>
              <a:rPr lang="en-US" sz="2400" b="0" i="0" strike="noStrike" baseline="0" dirty="0">
                <a:latin typeface="TimesNewRomanPSMT"/>
              </a:rPr>
              <a:t>. The group is comprised of multiple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teams. </a:t>
            </a:r>
            <a:r>
              <a:rPr lang="en-US" sz="2400" b="0" i="0" strike="noStrike" baseline="0" dirty="0">
                <a:solidFill>
                  <a:schemeClr val="tx1"/>
                </a:solidFill>
                <a:latin typeface="TimesNewRomanPSMT"/>
              </a:rPr>
              <a:t>Each </a:t>
            </a:r>
            <a:r>
              <a:rPr lang="en-US" sz="2400" i="0" strike="noStrike" baseline="0" dirty="0">
                <a:solidFill>
                  <a:schemeClr val="tx1"/>
                </a:solidFill>
                <a:latin typeface="TimesNewRomanPSMT"/>
              </a:rPr>
              <a:t>team consists  of</a:t>
            </a:r>
            <a:r>
              <a:rPr lang="en-US" sz="2400" i="0" strike="noStrike" baseline="0" dirty="0">
                <a:latin typeface="TimesNewRomanPSMT"/>
              </a:rPr>
              <a:t> </a:t>
            </a:r>
            <a:r>
              <a:rPr lang="en-US" sz="2400" i="0" strike="noStrike" baseline="0" dirty="0">
                <a:solidFill>
                  <a:srgbClr val="00B0F0"/>
                </a:solidFill>
                <a:latin typeface="TimesNewRomanPSMT"/>
              </a:rPr>
              <a:t>researchers</a:t>
            </a:r>
            <a:r>
              <a:rPr lang="en-US" sz="2400" b="0" i="0" strike="noStrike" baseline="0" dirty="0">
                <a:latin typeface="TimesNewRomanPSMT"/>
              </a:rPr>
              <a:t>. Each team has a </a:t>
            </a:r>
            <a:r>
              <a:rPr lang="en-US" sz="2400" b="0" i="0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letter ID </a:t>
            </a:r>
            <a:r>
              <a:rPr lang="en-US" sz="2400" b="0" i="0" strike="noStrike" baseline="0" dirty="0">
                <a:latin typeface="TimesNewRomanPSMT"/>
              </a:rPr>
              <a:t>(e.g., team A, team B). Each researcher has an </a:t>
            </a:r>
            <a:r>
              <a:rPr lang="en-US" sz="2400" b="0" i="0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ID number</a:t>
            </a:r>
            <a:r>
              <a:rPr lang="en-US" sz="2400" b="0" i="0" strike="noStrike" baseline="0" dirty="0">
                <a:latin typeface="TimesNewRomanPSMT"/>
              </a:rPr>
              <a:t>, a </a:t>
            </a:r>
            <a:r>
              <a:rPr lang="en-US" sz="2400" b="0" i="0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first name</a:t>
            </a:r>
            <a:r>
              <a:rPr lang="en-US" sz="2400" b="0" i="0" strike="noStrike" baseline="0" dirty="0">
                <a:latin typeface="TimesNewRomanPSMT"/>
              </a:rPr>
              <a:t>, and a </a:t>
            </a:r>
            <a:r>
              <a:rPr lang="en-US" sz="2400" b="0" i="0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last name</a:t>
            </a:r>
            <a:r>
              <a:rPr lang="en-US" sz="2400" b="0" i="0" strike="noStrike" baseline="0" dirty="0">
                <a:latin typeface="TimesNewRomanPSMT"/>
              </a:rPr>
              <a:t>. There are two types of researchers: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field staff</a:t>
            </a:r>
            <a:r>
              <a:rPr lang="en-US" sz="2400" b="0" i="0" strike="noStrike" baseline="0" dirty="0">
                <a:latin typeface="TimesNewRomanPSMT"/>
              </a:rPr>
              <a:t> and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lab staff</a:t>
            </a:r>
            <a:r>
              <a:rPr lang="en-US" sz="2400" b="0" i="0" strike="noStrike" baseline="0" dirty="0">
                <a:latin typeface="TimesNewRomanPSMT"/>
              </a:rPr>
              <a:t>. Each field staff member has a </a:t>
            </a:r>
            <a:r>
              <a:rPr lang="en-US" sz="2400" b="0" i="0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favorite region </a:t>
            </a:r>
            <a:r>
              <a:rPr lang="en-US" sz="2400" b="0" i="0" strike="noStrike" baseline="0" dirty="0">
                <a:latin typeface="TimesNewRomanPSMT"/>
              </a:rPr>
              <a:t>(string). A lab staff supports up to 2 field staff. Some researchers may not be supported by a lab staff. The archaeologist group also manages an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inventory</a:t>
            </a:r>
            <a:r>
              <a:rPr lang="en-US" sz="2400" b="0" i="0" strike="noStrike" baseline="0" dirty="0">
                <a:latin typeface="TimesNewRomanPSMT"/>
              </a:rPr>
              <a:t>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strike="noStrike" baseline="0" dirty="0">
                <a:latin typeface="TimesNewRomanPSMT"/>
              </a:rPr>
              <a:t>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equipment</a:t>
            </a:r>
            <a:r>
              <a:rPr lang="en-US" sz="2400" b="0" i="0" strike="noStrike" baseline="0" dirty="0">
                <a:latin typeface="TimesNewRomanPSMT"/>
              </a:rPr>
              <a:t>. There are many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pieces of equipment </a:t>
            </a:r>
            <a:r>
              <a:rPr lang="en-US" sz="2400" b="0" i="0" strike="noStrike" baseline="0" dirty="0">
                <a:latin typeface="TimesNewRomanPSMT"/>
              </a:rPr>
              <a:t>in the </a:t>
            </a:r>
            <a:r>
              <a:rPr lang="en-US" sz="2400" b="0" i="0" strike="noStrike" baseline="0" dirty="0">
                <a:solidFill>
                  <a:schemeClr val="tx1"/>
                </a:solidFill>
                <a:latin typeface="TimesNewRomanPSMT"/>
              </a:rPr>
              <a:t>inventory</a:t>
            </a:r>
            <a:r>
              <a:rPr lang="en-US" sz="2400" b="0" i="0" strike="noStrike" baseline="0" dirty="0">
                <a:latin typeface="TimesNewRomanPSMT"/>
              </a:rPr>
              <a:t>. Researchers of any type may check out up to 3 </a:t>
            </a:r>
            <a:r>
              <a:rPr lang="en-US" sz="2400" b="0" i="0" strike="noStrike" baseline="0" dirty="0">
                <a:solidFill>
                  <a:srgbClr val="00B0F0"/>
                </a:solidFill>
                <a:latin typeface="TimesNewRomanPSMT"/>
              </a:rPr>
              <a:t>pieces of equipment</a:t>
            </a:r>
            <a:r>
              <a:rPr lang="en-US" sz="2400" b="0" i="0" strike="noStrike" baseline="0" dirty="0">
                <a:latin typeface="TimesNewRomanPSMT"/>
              </a:rPr>
              <a:t>. Each piece of equipment has a </a:t>
            </a:r>
            <a:r>
              <a:rPr lang="en-US" sz="2400" b="0" i="0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serial number </a:t>
            </a:r>
            <a:r>
              <a:rPr lang="en-US" sz="2400" b="0" i="0" strike="noStrike" baseline="0" dirty="0">
                <a:latin typeface="TimesNewRomanPSMT"/>
              </a:rPr>
              <a:t>and </a:t>
            </a:r>
            <a:r>
              <a:rPr lang="en-US" sz="2400" b="0" i="0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replacement cost</a:t>
            </a:r>
            <a:r>
              <a:rPr lang="en-US" sz="2400" b="0" i="0" strike="noStrike" baseline="0" dirty="0">
                <a:latin typeface="TimesNewRomanPSM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64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F33-24E3-4B22-80B8-2763196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Archaeologist Management System </a:t>
            </a:r>
            <a:br>
              <a:rPr lang="en-US" dirty="0"/>
            </a:br>
            <a:r>
              <a:rPr lang="en-US" sz="2400" dirty="0"/>
              <a:t>Identify Associations and 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7E2-BD4B-C30B-3E5C-EE6C38F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9922"/>
            <a:ext cx="9601200" cy="4191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NewRomanPSMT"/>
              </a:rPr>
              <a:t>You have been asked to build a management system for a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group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archeologists</a:t>
            </a:r>
            <a:r>
              <a:rPr lang="en-US" sz="2400" b="0" i="0" u="none" strike="noStrike" baseline="0" dirty="0">
                <a:latin typeface="TimesNewRomanPSMT"/>
              </a:rPr>
              <a:t>. The </a:t>
            </a:r>
            <a:r>
              <a:rPr lang="en-US" sz="2400" b="0" i="0" u="sng" strike="noStrike" baseline="0" dirty="0">
                <a:latin typeface="TimesNewRomanPSMT"/>
              </a:rPr>
              <a:t>group is comprised of multiple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teams. </a:t>
            </a:r>
            <a:r>
              <a:rPr lang="en-US" sz="2400" b="0" i="0" strike="noStrike" baseline="0" dirty="0">
                <a:solidFill>
                  <a:schemeClr val="tx1"/>
                </a:solidFill>
                <a:latin typeface="TimesNewRomanPSMT"/>
              </a:rPr>
              <a:t>Each </a:t>
            </a:r>
            <a:r>
              <a:rPr lang="en-US" sz="2400" i="0" u="sng" strike="noStrike" baseline="0" dirty="0">
                <a:solidFill>
                  <a:schemeClr val="tx1"/>
                </a:solidFill>
                <a:latin typeface="TimesNewRomanPSMT"/>
              </a:rPr>
              <a:t>team consists  of</a:t>
            </a:r>
            <a:r>
              <a:rPr lang="en-US" sz="2400" i="0" u="sng" strike="noStrike" baseline="0" dirty="0">
                <a:latin typeface="TimesNewRomanPSMT"/>
              </a:rPr>
              <a:t> </a:t>
            </a:r>
            <a:r>
              <a:rPr lang="en-US" sz="2400" i="0" u="sng" strike="noStrike" baseline="0" dirty="0">
                <a:solidFill>
                  <a:srgbClr val="00B0F0"/>
                </a:solidFill>
                <a:latin typeface="TimesNewRomanPSMT"/>
              </a:rPr>
              <a:t>researchers</a:t>
            </a:r>
            <a:r>
              <a:rPr lang="en-US" sz="2400" b="0" i="0" u="none" strike="noStrike" baseline="0" dirty="0">
                <a:latin typeface="TimesNewRomanPSMT"/>
              </a:rPr>
              <a:t>. Each team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letter ID </a:t>
            </a:r>
            <a:r>
              <a:rPr lang="en-US" sz="2400" b="0" i="0" u="none" strike="noStrike" baseline="0" dirty="0">
                <a:latin typeface="TimesNewRomanPSMT"/>
              </a:rPr>
              <a:t>(e.g., team A, team B). </a:t>
            </a:r>
            <a:r>
              <a:rPr lang="en-US" sz="2400" b="0" i="0" strike="noStrike" baseline="0" dirty="0">
                <a:latin typeface="TimesNewRomanPSMT"/>
              </a:rPr>
              <a:t>Each researcher </a:t>
            </a:r>
            <a:r>
              <a:rPr lang="en-US" sz="2400" b="0" i="0" u="none" strike="noStrike" baseline="0" dirty="0">
                <a:latin typeface="TimesNewRomanPSMT"/>
              </a:rPr>
              <a:t>has an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ID number</a:t>
            </a:r>
            <a:r>
              <a:rPr lang="en-US" sz="2400" b="0" i="0" u="none" strike="noStrike" baseline="0" dirty="0">
                <a:latin typeface="TimesNewRomanPSMT"/>
              </a:rPr>
              <a:t>,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first name</a:t>
            </a:r>
            <a:r>
              <a:rPr lang="en-US" sz="2400" b="0" i="0" u="none" strike="noStrike" baseline="0" dirty="0">
                <a:latin typeface="TimesNewRomanPSMT"/>
              </a:rPr>
              <a:t>, and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last name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There are two types of researchers: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field staff</a:t>
            </a:r>
            <a:r>
              <a:rPr lang="en-US" sz="2400" b="0" i="0" u="sng" strike="noStrike" baseline="0" dirty="0">
                <a:latin typeface="TimesNewRomanPSMT"/>
              </a:rPr>
              <a:t> and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lab staff</a:t>
            </a:r>
            <a:r>
              <a:rPr lang="en-US" sz="2400" b="0" i="0" u="none" strike="noStrike" baseline="0" dirty="0">
                <a:latin typeface="TimesNewRomanPSMT"/>
              </a:rPr>
              <a:t>. Each field staff member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favorite region </a:t>
            </a:r>
            <a:r>
              <a:rPr lang="en-US" sz="2400" b="0" i="0" u="none" strike="noStrike" baseline="0" dirty="0">
                <a:latin typeface="TimesNewRomanPSMT"/>
              </a:rPr>
              <a:t>(string). </a:t>
            </a:r>
            <a:r>
              <a:rPr lang="en-US" sz="2400" b="0" i="0" u="sng" strike="noStrike" baseline="0" dirty="0">
                <a:latin typeface="TimesNewRomanPSMT"/>
              </a:rPr>
              <a:t>A lab staff supports up to 2 field staff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Some researchers may not be supported by a lab staff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The archaeologist group also manages an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inventory</a:t>
            </a:r>
            <a:r>
              <a:rPr lang="en-US" sz="2400" b="0" i="0" u="sng" strike="noStrike" baseline="0" dirty="0">
                <a:latin typeface="TimesNewRomanPSMT"/>
              </a:rPr>
              <a:t>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sng" strike="noStrike" baseline="0" dirty="0">
                <a:latin typeface="TimesNewRomanPSMT"/>
              </a:rPr>
              <a:t>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equipment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There are many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pieces of equipment </a:t>
            </a:r>
            <a:r>
              <a:rPr lang="en-US" sz="2400" b="0" i="0" u="sng" strike="noStrike" baseline="0" dirty="0">
                <a:latin typeface="TimesNewRomanPSMT"/>
              </a:rPr>
              <a:t>in the </a:t>
            </a:r>
            <a:r>
              <a:rPr lang="en-US" sz="2400" b="0" i="0" u="sng" strike="noStrike" baseline="0" dirty="0">
                <a:solidFill>
                  <a:schemeClr val="tx1"/>
                </a:solidFill>
                <a:latin typeface="TimesNewRomanPSMT"/>
              </a:rPr>
              <a:t>inventory</a:t>
            </a:r>
            <a:r>
              <a:rPr lang="en-US" sz="2400" b="0" i="0" u="sng" strike="noStrike" baseline="0" dirty="0">
                <a:latin typeface="TimesNewRomanPSMT"/>
              </a:rPr>
              <a:t>. Researchers of any type may check out up to 3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pieces of equipment</a:t>
            </a:r>
            <a:r>
              <a:rPr lang="en-US" sz="2400" b="0" i="0" u="none" strike="noStrike" baseline="0" dirty="0">
                <a:latin typeface="TimesNewRomanPSMT"/>
              </a:rPr>
              <a:t>. Each piece of equipment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serial number </a:t>
            </a:r>
            <a:r>
              <a:rPr lang="en-US" sz="2400" b="0" i="0" u="none" strike="noStrike" baseline="0" dirty="0">
                <a:latin typeface="TimesNewRomanPSMT"/>
              </a:rPr>
              <a:t>and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replacement cost</a:t>
            </a:r>
            <a:r>
              <a:rPr lang="en-US" sz="2400" b="0" i="0" u="none" strike="noStrike" baseline="0" dirty="0">
                <a:latin typeface="TimesNewRomanPSM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5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Domain Model</a:t>
            </a:r>
            <a:r>
              <a:rPr lang="en-US" dirty="0"/>
              <a:t> is a conceptual model that represents the key </a:t>
            </a:r>
            <a:r>
              <a:rPr lang="en-US" b="1" dirty="0"/>
              <a:t>concepts</a:t>
            </a:r>
            <a:r>
              <a:rPr lang="en-US" dirty="0"/>
              <a:t>, </a:t>
            </a:r>
            <a:r>
              <a:rPr lang="en-US" b="1" dirty="0"/>
              <a:t>entities</a:t>
            </a:r>
            <a:r>
              <a:rPr lang="en-US" dirty="0"/>
              <a:t>, and </a:t>
            </a:r>
            <a:r>
              <a:rPr lang="en-US" b="1" dirty="0"/>
              <a:t>relationships</a:t>
            </a:r>
            <a:r>
              <a:rPr lang="en-US" dirty="0"/>
              <a:t> within a specific problem domain. </a:t>
            </a:r>
          </a:p>
          <a:p>
            <a:pPr algn="just"/>
            <a:r>
              <a:rPr lang="en-US" dirty="0"/>
              <a:t>The domain model is created during object-oriented </a:t>
            </a:r>
            <a:r>
              <a:rPr lang="en-US" b="1" dirty="0"/>
              <a:t>analysis</a:t>
            </a:r>
            <a:r>
              <a:rPr lang="en-US" dirty="0"/>
              <a:t> to decompose the domain into </a:t>
            </a:r>
            <a:r>
              <a:rPr lang="en-US" b="1" dirty="0"/>
              <a:t>concepts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 in the real world</a:t>
            </a:r>
          </a:p>
          <a:p>
            <a:pPr algn="just"/>
            <a:r>
              <a:rPr lang="en-US" dirty="0"/>
              <a:t>The model should identify the set of </a:t>
            </a:r>
            <a:r>
              <a:rPr lang="en-US" b="1" dirty="0"/>
              <a:t>conceptual classes </a:t>
            </a:r>
            <a:r>
              <a:rPr lang="en-US" dirty="0"/>
              <a:t>(The domain model is iteratively completed) </a:t>
            </a:r>
          </a:p>
          <a:p>
            <a:pPr algn="just"/>
            <a:r>
              <a:rPr lang="en-US" dirty="0"/>
              <a:t>It is the basis for the design of the software</a:t>
            </a:r>
          </a:p>
          <a:p>
            <a:pPr algn="just"/>
            <a:r>
              <a:rPr lang="en-US" dirty="0"/>
              <a:t>The domain model is also called </a:t>
            </a:r>
            <a:r>
              <a:rPr lang="en-US" b="1" dirty="0"/>
              <a:t>conceptual model</a:t>
            </a:r>
            <a:r>
              <a:rPr lang="en-US" dirty="0"/>
              <a:t>,</a:t>
            </a:r>
            <a:r>
              <a:rPr lang="en-US" b="1" dirty="0"/>
              <a:t> domain object model </a:t>
            </a:r>
            <a:r>
              <a:rPr lang="en-US" dirty="0"/>
              <a:t>or</a:t>
            </a:r>
            <a:r>
              <a:rPr lang="en-US" b="1" dirty="0"/>
              <a:t> analysis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1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AA4F-91BD-1941-8DE2-716893A2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E8F7-C91D-FC4C-A379-E0EF1E14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Illustrates meaningful </a:t>
            </a:r>
            <a:r>
              <a:rPr lang="en-US" altLang="en-US" b="1" dirty="0"/>
              <a:t>conceptual classes </a:t>
            </a:r>
            <a:r>
              <a:rPr lang="en-US" altLang="en-US" dirty="0"/>
              <a:t>in </a:t>
            </a:r>
            <a:r>
              <a:rPr lang="en-US" altLang="en-US" dirty="0">
                <a:solidFill>
                  <a:schemeClr val="tx1"/>
                </a:solidFill>
              </a:rPr>
              <a:t>problem domain</a:t>
            </a:r>
            <a:r>
              <a:rPr lang="en-US" altLang="en-US" dirty="0">
                <a:solidFill>
                  <a:srgbClr val="0432FF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(Analysis phase)</a:t>
            </a:r>
          </a:p>
          <a:p>
            <a:pPr algn="just"/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/>
              <a:t>It helps us identify, relate and visualize important information.</a:t>
            </a:r>
          </a:p>
          <a:p>
            <a:pPr algn="just"/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/>
              <a:t>Represents </a:t>
            </a:r>
            <a:r>
              <a:rPr lang="en-US" altLang="en-US" b="1" dirty="0">
                <a:solidFill>
                  <a:srgbClr val="070228"/>
                </a:solidFill>
              </a:rPr>
              <a:t>real-world concepts</a:t>
            </a:r>
            <a:r>
              <a:rPr lang="en-US" altLang="en-US" dirty="0"/>
              <a:t>, not software components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Software-oriented class diagrams will be developed later </a:t>
            </a:r>
            <a:r>
              <a:rPr lang="en-US" altLang="en-US" dirty="0">
                <a:solidFill>
                  <a:srgbClr val="FF0000"/>
                </a:solidFill>
              </a:rPr>
              <a:t>(during design phase)</a:t>
            </a:r>
          </a:p>
          <a:p>
            <a:pPr algn="just"/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/>
              <a:t>It provides inspiration for later creation of software design classes, to reduce “</a:t>
            </a:r>
            <a:r>
              <a:rPr lang="en-US" altLang="en-US" dirty="0">
                <a:solidFill>
                  <a:schemeClr val="tx1"/>
                </a:solidFill>
              </a:rPr>
              <a:t>representational gap</a:t>
            </a:r>
            <a:r>
              <a:rPr lang="en-US" altLang="en-US" dirty="0"/>
              <a:t>.”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0673B-3D5D-564B-8A40-1E46DFE7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To visualize domain models the UML class diagram notation is used. It is also known as </a:t>
            </a:r>
            <a:r>
              <a:rPr lang="en-US" sz="2800" b="1" dirty="0"/>
              <a:t>Analysis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7620000" cy="4800600"/>
          </a:xfrm>
        </p:spPr>
        <p:txBody>
          <a:bodyPr/>
          <a:lstStyle/>
          <a:p>
            <a:r>
              <a:rPr lang="en-US" dirty="0"/>
              <a:t>However, no operations are defined in domain models</a:t>
            </a:r>
          </a:p>
          <a:p>
            <a:r>
              <a:rPr lang="en-US" dirty="0"/>
              <a:t> Only ... </a:t>
            </a:r>
          </a:p>
          <a:p>
            <a:pPr lvl="1"/>
            <a:r>
              <a:rPr lang="en-US" dirty="0"/>
              <a:t>domain objects and conceptual classes</a:t>
            </a:r>
          </a:p>
          <a:p>
            <a:pPr lvl="1"/>
            <a:r>
              <a:rPr lang="en-US" dirty="0"/>
              <a:t>associations between them</a:t>
            </a:r>
          </a:p>
          <a:p>
            <a:pPr lvl="1"/>
            <a:r>
              <a:rPr lang="en-US" dirty="0"/>
              <a:t>attributes of conceptual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Sale-R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346" y="2181091"/>
            <a:ext cx="6316581" cy="123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Wro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5700" y="3634245"/>
            <a:ext cx="8845182" cy="314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itle 5"/>
          <p:cNvSpPr>
            <a:spLocks noGrp="1"/>
          </p:cNvSpPr>
          <p:nvPr>
            <p:ph type="title"/>
          </p:nvPr>
        </p:nvSpPr>
        <p:spPr>
          <a:xfrm>
            <a:off x="2362200" y="971783"/>
            <a:ext cx="9601200" cy="14859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Domain models are not models of software design</a:t>
            </a:r>
          </a:p>
        </p:txBody>
      </p:sp>
      <p:sp>
        <p:nvSpPr>
          <p:cNvPr id="26629" name="Content Placeholder 6"/>
          <p:cNvSpPr>
            <a:spLocks noGrp="1"/>
          </p:cNvSpPr>
          <p:nvPr>
            <p:ph idx="1"/>
          </p:nvPr>
        </p:nvSpPr>
        <p:spPr>
          <a:xfrm>
            <a:off x="2224088" y="1500188"/>
            <a:ext cx="8229600" cy="164306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No </a:t>
            </a: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responsibilities</a:t>
            </a: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methods</a:t>
            </a: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DC8A0E-B16A-4C47-A2AD-FDCB23999CB8}" type="slidenum">
              <a:rPr lang="en-US" sz="2000">
                <a:solidFill>
                  <a:srgbClr val="FF0000"/>
                </a:solidFill>
              </a:rPr>
              <a:pPr/>
              <a:t>7</a:t>
            </a:fld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6940" y="1600200"/>
            <a:ext cx="6062660" cy="485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952626" y="1857375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>
              <a:latin typeface="Times New Roman" pitchFamily="18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latin typeface="Franklin Gothic Book" panose="020B0503020102020204" pitchFamily="34" charset="0"/>
                <a:ea typeface="ＭＳ Ｐゴシック" pitchFamily="34" charset="-128"/>
              </a:rPr>
              <a:t>What are </a:t>
            </a: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Concepts</a:t>
            </a:r>
            <a:r>
              <a:rPr lang="en-US" sz="3200" dirty="0">
                <a:solidFill>
                  <a:srgbClr val="0000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and</a:t>
            </a:r>
            <a:r>
              <a:rPr lang="en-US" sz="3200" dirty="0">
                <a:solidFill>
                  <a:srgbClr val="0000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Conceptual Classes</a:t>
            </a:r>
            <a:r>
              <a:rPr lang="en-US" sz="3200" dirty="0">
                <a:latin typeface="Franklin Gothic Book" panose="020B0503020102020204" pitchFamily="34" charset="0"/>
                <a:ea typeface="ＭＳ Ｐゴシック" pitchFamily="34" charset="-128"/>
              </a:rPr>
              <a:t>?</a:t>
            </a:r>
            <a:endParaRPr lang="en-US" sz="3200" dirty="0">
              <a:solidFill>
                <a:srgbClr val="0000FF"/>
              </a:solidFill>
              <a:latin typeface="Franklin Gothic Book" panose="020B0503020102020204" pitchFamily="34" charset="0"/>
              <a:ea typeface="ＭＳ Ｐゴシック" pitchFamily="34" charset="-128"/>
            </a:endParaRPr>
          </a:p>
        </p:txBody>
      </p:sp>
      <p:sp>
        <p:nvSpPr>
          <p:cNvPr id="27653" name="Content Placeholder 5"/>
          <p:cNvSpPr>
            <a:spLocks noGrp="1"/>
          </p:cNvSpPr>
          <p:nvPr>
            <p:ph idx="1"/>
          </p:nvPr>
        </p:nvSpPr>
        <p:spPr>
          <a:xfrm>
            <a:off x="1452562" y="2136258"/>
            <a:ext cx="4500563" cy="4002087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	Concept: </a:t>
            </a:r>
            <a:r>
              <a:rPr lang="en-US" sz="2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is an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idea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,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thing,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 or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object. </a:t>
            </a:r>
            <a:r>
              <a:rPr lang="en-US" sz="2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It has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symbol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,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intension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, and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extensions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Symbol --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words or images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 representing a conceptual class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Intention --the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definition of a conceptual class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Extension --the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set of examples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 to which the conceptual class applies.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5C5C1-3A87-4E8F-9F3B-0D50EE4AD1F5}" type="slidenum">
              <a:rPr lang="en-US" sz="2000">
                <a:solidFill>
                  <a:srgbClr val="FF0000"/>
                </a:solidFill>
              </a:rPr>
              <a:pPr/>
              <a:t>8</a:t>
            </a:fld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B73E-9BF0-9A40-A7F0-0335F3515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Why Domain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BD91-3232-E44A-A02D-FF9D2A2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08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C4FE3D73-A0E2-4F09-BE8E-E23DC0BCF4A8}" vid="{74D63977-1749-4AFD-AA98-67347D874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7303</TotalTime>
  <Words>1807</Words>
  <Application>Microsoft Office PowerPoint</Application>
  <PresentationFormat>Widescreen</PresentationFormat>
  <Paragraphs>205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Calibri</vt:lpstr>
      <vt:lpstr>Franklin Gothic Book</vt:lpstr>
      <vt:lpstr>inter-regular</vt:lpstr>
      <vt:lpstr>Lucida Sans Unicode</vt:lpstr>
      <vt:lpstr>Schoolbook Uralic</vt:lpstr>
      <vt:lpstr>Source Sans Pro</vt:lpstr>
      <vt:lpstr>Times New Roman</vt:lpstr>
      <vt:lpstr>TimesNewRomanPSMT</vt:lpstr>
      <vt:lpstr>Wingdings</vt:lpstr>
      <vt:lpstr>Theme3</vt:lpstr>
      <vt:lpstr>UML Modelling</vt:lpstr>
      <vt:lpstr>Outline</vt:lpstr>
      <vt:lpstr>Revision up till now</vt:lpstr>
      <vt:lpstr>Domain Model</vt:lpstr>
      <vt:lpstr>Domain Model</vt:lpstr>
      <vt:lpstr>To visualize domain models the UML class diagram notation is used. It is also known as Analysis Class Diagram</vt:lpstr>
      <vt:lpstr>Domain models are not models of software design</vt:lpstr>
      <vt:lpstr>What are Concepts and Conceptual Classes?</vt:lpstr>
      <vt:lpstr>Why Domain Model?</vt:lpstr>
      <vt:lpstr>Why do we need a domain model?</vt:lpstr>
      <vt:lpstr>Lower representational gap with OO modeling</vt:lpstr>
      <vt:lpstr>Syntax of Domain Model</vt:lpstr>
      <vt:lpstr>Notation – UML Analysis Class Diagram</vt:lpstr>
      <vt:lpstr>Syntax of Domain Model</vt:lpstr>
      <vt:lpstr>Relationships</vt:lpstr>
      <vt:lpstr>Dependency</vt:lpstr>
      <vt:lpstr>Generalization</vt:lpstr>
      <vt:lpstr>Association</vt:lpstr>
      <vt:lpstr>UML Association Notation</vt:lpstr>
      <vt:lpstr>Associations Names </vt:lpstr>
      <vt:lpstr>Multiplicity</vt:lpstr>
      <vt:lpstr>Multiplicity</vt:lpstr>
      <vt:lpstr>Aggregation/Composition</vt:lpstr>
      <vt:lpstr>Aggregation</vt:lpstr>
      <vt:lpstr>Composition</vt:lpstr>
      <vt:lpstr>How to Create Domain Model</vt:lpstr>
      <vt:lpstr>How to Create Domain Model</vt:lpstr>
      <vt:lpstr>Finding Conceptual Classes</vt:lpstr>
      <vt:lpstr>Method 1: Reuse or Modify Existing Models</vt:lpstr>
      <vt:lpstr>Method 2: Use a Category List</vt:lpstr>
      <vt:lpstr>PowerPoint Presentation</vt:lpstr>
      <vt:lpstr>Method 3: Finding Conceptual Classes with Noun Phrase Identification</vt:lpstr>
      <vt:lpstr>Visualizing  Domain Models</vt:lpstr>
      <vt:lpstr>Archaeologist Management System</vt:lpstr>
      <vt:lpstr>Archaeologist Management System  Identify Nouns</vt:lpstr>
      <vt:lpstr>Archaeologist Management System  Identify Associations and Multiplicity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Muhammad Sarwar</dc:creator>
  <cp:lastModifiedBy>Mehroze Khan</cp:lastModifiedBy>
  <cp:revision>165</cp:revision>
  <dcterms:created xsi:type="dcterms:W3CDTF">2016-09-06T10:15:35Z</dcterms:created>
  <dcterms:modified xsi:type="dcterms:W3CDTF">2024-09-02T10:47:01Z</dcterms:modified>
</cp:coreProperties>
</file>