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3"/>
  </p:notesMasterIdLst>
  <p:sldIdLst>
    <p:sldId id="257" r:id="rId2"/>
    <p:sldId id="326" r:id="rId3"/>
    <p:sldId id="378" r:id="rId4"/>
    <p:sldId id="379" r:id="rId5"/>
    <p:sldId id="380" r:id="rId6"/>
    <p:sldId id="383" r:id="rId7"/>
    <p:sldId id="381" r:id="rId8"/>
    <p:sldId id="384" r:id="rId9"/>
    <p:sldId id="385" r:id="rId10"/>
    <p:sldId id="461" r:id="rId11"/>
    <p:sldId id="386" r:id="rId12"/>
    <p:sldId id="387" r:id="rId13"/>
    <p:sldId id="471" r:id="rId14"/>
    <p:sldId id="389" r:id="rId15"/>
    <p:sldId id="390" r:id="rId16"/>
    <p:sldId id="391" r:id="rId17"/>
    <p:sldId id="392" r:id="rId18"/>
    <p:sldId id="429" r:id="rId19"/>
    <p:sldId id="472" r:id="rId20"/>
    <p:sldId id="474" r:id="rId21"/>
    <p:sldId id="435" r:id="rId22"/>
    <p:sldId id="417" r:id="rId23"/>
    <p:sldId id="437" r:id="rId24"/>
    <p:sldId id="418" r:id="rId25"/>
    <p:sldId id="419" r:id="rId26"/>
    <p:sldId id="475" r:id="rId27"/>
    <p:sldId id="420" r:id="rId28"/>
    <p:sldId id="421" r:id="rId29"/>
    <p:sldId id="422" r:id="rId30"/>
    <p:sldId id="470" r:id="rId31"/>
    <p:sldId id="476" r:id="rId32"/>
    <p:sldId id="477" r:id="rId33"/>
    <p:sldId id="269" r:id="rId34"/>
    <p:sldId id="270" r:id="rId35"/>
    <p:sldId id="271" r:id="rId36"/>
    <p:sldId id="272" r:id="rId37"/>
    <p:sldId id="273" r:id="rId38"/>
    <p:sldId id="427" r:id="rId39"/>
    <p:sldId id="480" r:id="rId40"/>
    <p:sldId id="428" r:id="rId41"/>
    <p:sldId id="28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01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87285" autoAdjust="0"/>
  </p:normalViewPr>
  <p:slideViewPr>
    <p:cSldViewPr>
      <p:cViewPr varScale="1">
        <p:scale>
          <a:sx n="72" d="100"/>
          <a:sy n="72" d="100"/>
        </p:scale>
        <p:origin x="1104" y="5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hroze Khan" userId="5590623669871045" providerId="LiveId" clId="{2E66144F-FE54-4A40-B9A0-7BC11374238E}"/>
    <pc:docChg chg="delSld modSld">
      <pc:chgData name="Mehroze Khan" userId="5590623669871045" providerId="LiveId" clId="{2E66144F-FE54-4A40-B9A0-7BC11374238E}" dt="2024-09-09T08:28:37.303" v="3" actId="47"/>
      <pc:docMkLst>
        <pc:docMk/>
      </pc:docMkLst>
      <pc:sldChg chg="modNotesTx">
        <pc:chgData name="Mehroze Khan" userId="5590623669871045" providerId="LiveId" clId="{2E66144F-FE54-4A40-B9A0-7BC11374238E}" dt="2024-09-09T08:28:24.338" v="2" actId="20577"/>
        <pc:sldMkLst>
          <pc:docMk/>
          <pc:sldMk cId="3287688152" sldId="269"/>
        </pc:sldMkLst>
      </pc:sldChg>
      <pc:sldChg chg="modNotesTx">
        <pc:chgData name="Mehroze Khan" userId="5590623669871045" providerId="LiveId" clId="{2E66144F-FE54-4A40-B9A0-7BC11374238E}" dt="2024-09-09T08:27:54.418" v="0" actId="20577"/>
        <pc:sldMkLst>
          <pc:docMk/>
          <pc:sldMk cId="2814277011" sldId="391"/>
        </pc:sldMkLst>
      </pc:sldChg>
      <pc:sldChg chg="del">
        <pc:chgData name="Mehroze Khan" userId="5590623669871045" providerId="LiveId" clId="{2E66144F-FE54-4A40-B9A0-7BC11374238E}" dt="2024-09-09T08:28:37.303" v="3" actId="47"/>
        <pc:sldMkLst>
          <pc:docMk/>
          <pc:sldMk cId="1750060146" sldId="448"/>
        </pc:sldMkLst>
      </pc:sldChg>
      <pc:sldChg chg="del">
        <pc:chgData name="Mehroze Khan" userId="5590623669871045" providerId="LiveId" clId="{2E66144F-FE54-4A40-B9A0-7BC11374238E}" dt="2024-09-09T08:28:37.303" v="3" actId="47"/>
        <pc:sldMkLst>
          <pc:docMk/>
          <pc:sldMk cId="2100849878" sldId="450"/>
        </pc:sldMkLst>
      </pc:sldChg>
      <pc:sldChg chg="del">
        <pc:chgData name="Mehroze Khan" userId="5590623669871045" providerId="LiveId" clId="{2E66144F-FE54-4A40-B9A0-7BC11374238E}" dt="2024-09-09T08:28:37.303" v="3" actId="47"/>
        <pc:sldMkLst>
          <pc:docMk/>
          <pc:sldMk cId="2638573651" sldId="451"/>
        </pc:sldMkLst>
      </pc:sldChg>
      <pc:sldChg chg="del">
        <pc:chgData name="Mehroze Khan" userId="5590623669871045" providerId="LiveId" clId="{2E66144F-FE54-4A40-B9A0-7BC11374238E}" dt="2024-09-09T08:28:37.303" v="3" actId="47"/>
        <pc:sldMkLst>
          <pc:docMk/>
          <pc:sldMk cId="1937625034" sldId="452"/>
        </pc:sldMkLst>
      </pc:sldChg>
      <pc:sldChg chg="modNotesTx">
        <pc:chgData name="Mehroze Khan" userId="5590623669871045" providerId="LiveId" clId="{2E66144F-FE54-4A40-B9A0-7BC11374238E}" dt="2024-09-09T08:28:09.550" v="1" actId="20577"/>
        <pc:sldMkLst>
          <pc:docMk/>
          <pc:sldMk cId="2807665768" sldId="475"/>
        </pc:sldMkLst>
      </pc:sldChg>
      <pc:sldChg chg="del">
        <pc:chgData name="Mehroze Khan" userId="5590623669871045" providerId="LiveId" clId="{2E66144F-FE54-4A40-B9A0-7BC11374238E}" dt="2024-09-09T08:28:37.303" v="3" actId="47"/>
        <pc:sldMkLst>
          <pc:docMk/>
          <pc:sldMk cId="1771523659" sldId="4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1BE10C-0EB1-432F-A0A0-783D2099BFC4}" type="datetimeFigureOut">
              <a:rPr lang="en-US" smtClean="0"/>
              <a:pPr/>
              <a:t>09-Sep-24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9FC226-D59B-468E-ABCF-5974D919AE88}" type="slidenum">
              <a:rPr lang="en-US" smtClean="0"/>
              <a:pPr/>
              <a:t>‹#›</a:t>
            </a:fld>
            <a:endParaRPr lang="en-US"/>
          </a:p>
        </p:txBody>
      </p:sp>
    </p:spTree>
    <p:extLst>
      <p:ext uri="{BB962C8B-B14F-4D97-AF65-F5344CB8AC3E}">
        <p14:creationId xmlns:p14="http://schemas.microsoft.com/office/powerpoint/2010/main" val="1342011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86019" name="Notes Placeholder 2"/>
          <p:cNvSpPr>
            <a:spLocks noGrp="1"/>
          </p:cNvSpPr>
          <p:nvPr>
            <p:ph type="body" idx="1"/>
          </p:nvPr>
        </p:nvSpPr>
        <p:spPr bwMode="auto">
          <a:noFill/>
        </p:spPr>
        <p:txBody>
          <a:bodyPr/>
          <a:lstStyle/>
          <a:p>
            <a:endParaRPr lang="en-GB" dirty="0">
              <a:ea typeface="ＭＳ Ｐゴシック" pitchFamily="34" charset="-128"/>
            </a:endParaRPr>
          </a:p>
        </p:txBody>
      </p:sp>
      <p:sp>
        <p:nvSpPr>
          <p:cNvPr id="86020" name="Slide Number Placeholder 3"/>
          <p:cNvSpPr>
            <a:spLocks noGrp="1"/>
          </p:cNvSpPr>
          <p:nvPr>
            <p:ph type="sldNum" sz="quarter" idx="5"/>
          </p:nvPr>
        </p:nvSpPr>
        <p:spPr bwMode="auto">
          <a:noFill/>
          <a:ln>
            <a:miter lim="800000"/>
            <a:headEnd/>
            <a:tailEnd/>
          </a:ln>
        </p:spPr>
        <p:txBody>
          <a:bodyPr/>
          <a:lstStyle/>
          <a:p>
            <a:fld id="{8D2E17BD-564B-4210-BFFB-8306671E7D2B}" type="slidenum">
              <a:rPr lang="en-GB" smtClean="0"/>
              <a:pPr/>
              <a:t>1</a:t>
            </a:fld>
            <a:endParaRPr lang="en-GB"/>
          </a:p>
        </p:txBody>
      </p:sp>
    </p:spTree>
    <p:extLst>
      <p:ext uri="{BB962C8B-B14F-4D97-AF65-F5344CB8AC3E}">
        <p14:creationId xmlns:p14="http://schemas.microsoft.com/office/powerpoint/2010/main" val="3731296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attribute or entity from which a derived attribute is calculated does not need to be in the same class. In fact, it is common for derived attributes to be based on data from other related classes. The derived attribute can use data from one or more other classes that are associated with the class containing the derived attribute.</a:t>
            </a:r>
          </a:p>
        </p:txBody>
      </p:sp>
      <p:sp>
        <p:nvSpPr>
          <p:cNvPr id="4" name="Slide Number Placeholder 3"/>
          <p:cNvSpPr>
            <a:spLocks noGrp="1"/>
          </p:cNvSpPr>
          <p:nvPr>
            <p:ph type="sldNum" sz="quarter" idx="5"/>
          </p:nvPr>
        </p:nvSpPr>
        <p:spPr/>
        <p:txBody>
          <a:bodyPr/>
          <a:lstStyle/>
          <a:p>
            <a:fld id="{B39FC226-D59B-468E-ABCF-5974D919AE88}" type="slidenum">
              <a:rPr lang="en-US" smtClean="0"/>
              <a:pPr/>
              <a:t>26</a:t>
            </a:fld>
            <a:endParaRPr lang="en-US"/>
          </a:p>
        </p:txBody>
      </p:sp>
    </p:spTree>
    <p:extLst>
      <p:ext uri="{BB962C8B-B14F-4D97-AF65-F5344CB8AC3E}">
        <p14:creationId xmlns:p14="http://schemas.microsoft.com/office/powerpoint/2010/main" val="2260970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9FC226-D59B-468E-ABCF-5974D919AE88}" type="slidenum">
              <a:rPr lang="en-US" smtClean="0"/>
              <a:pPr/>
              <a:t>27</a:t>
            </a:fld>
            <a:endParaRPr lang="en-US"/>
          </a:p>
        </p:txBody>
      </p:sp>
    </p:spTree>
    <p:extLst>
      <p:ext uri="{BB962C8B-B14F-4D97-AF65-F5344CB8AC3E}">
        <p14:creationId xmlns:p14="http://schemas.microsoft.com/office/powerpoint/2010/main" val="154669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9FC226-D59B-468E-ABCF-5974D919AE88}" type="slidenum">
              <a:rPr lang="en-US" smtClean="0"/>
              <a:pPr/>
              <a:t>28</a:t>
            </a:fld>
            <a:endParaRPr lang="en-US"/>
          </a:p>
        </p:txBody>
      </p:sp>
    </p:spTree>
    <p:extLst>
      <p:ext uri="{BB962C8B-B14F-4D97-AF65-F5344CB8AC3E}">
        <p14:creationId xmlns:p14="http://schemas.microsoft.com/office/powerpoint/2010/main" val="101429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9FC226-D59B-468E-ABCF-5974D919AE88}" type="slidenum">
              <a:rPr lang="en-US" smtClean="0"/>
              <a:pPr/>
              <a:t>30</a:t>
            </a:fld>
            <a:endParaRPr lang="en-US"/>
          </a:p>
        </p:txBody>
      </p:sp>
    </p:spTree>
    <p:extLst>
      <p:ext uri="{BB962C8B-B14F-4D97-AF65-F5344CB8AC3E}">
        <p14:creationId xmlns:p14="http://schemas.microsoft.com/office/powerpoint/2010/main" val="2429400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9FC226-D59B-468E-ABCF-5974D919AE88}" type="slidenum">
              <a:rPr lang="en-US" smtClean="0"/>
              <a:pPr/>
              <a:t>32</a:t>
            </a:fld>
            <a:endParaRPr lang="en-US"/>
          </a:p>
        </p:txBody>
      </p:sp>
    </p:spTree>
    <p:extLst>
      <p:ext uri="{BB962C8B-B14F-4D97-AF65-F5344CB8AC3E}">
        <p14:creationId xmlns:p14="http://schemas.microsoft.com/office/powerpoint/2010/main" val="4121491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B39FC226-D59B-468E-ABCF-5974D919AE88}" type="slidenum">
              <a:rPr lang="en-US" smtClean="0"/>
              <a:pPr/>
              <a:t>33</a:t>
            </a:fld>
            <a:endParaRPr lang="en-US"/>
          </a:p>
        </p:txBody>
      </p:sp>
    </p:spTree>
    <p:extLst>
      <p:ext uri="{BB962C8B-B14F-4D97-AF65-F5344CB8AC3E}">
        <p14:creationId xmlns:p14="http://schemas.microsoft.com/office/powerpoint/2010/main" val="2278224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B9AFC8-AB86-4B6F-9750-F00D1D808559}" type="slidenum">
              <a:rPr lang="en-US" smtClean="0"/>
              <a:t>34</a:t>
            </a:fld>
            <a:endParaRPr lang="en-US"/>
          </a:p>
        </p:txBody>
      </p:sp>
    </p:spTree>
    <p:extLst>
      <p:ext uri="{BB962C8B-B14F-4D97-AF65-F5344CB8AC3E}">
        <p14:creationId xmlns:p14="http://schemas.microsoft.com/office/powerpoint/2010/main" val="3425047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B9AFC8-AB86-4B6F-9750-F00D1D808559}" type="slidenum">
              <a:rPr lang="en-US" smtClean="0"/>
              <a:t>35</a:t>
            </a:fld>
            <a:endParaRPr lang="en-US"/>
          </a:p>
        </p:txBody>
      </p:sp>
    </p:spTree>
    <p:extLst>
      <p:ext uri="{BB962C8B-B14F-4D97-AF65-F5344CB8AC3E}">
        <p14:creationId xmlns:p14="http://schemas.microsoft.com/office/powerpoint/2010/main" val="2594890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B9AFC8-AB86-4B6F-9750-F00D1D808559}" type="slidenum">
              <a:rPr lang="en-US" smtClean="0"/>
              <a:t>36</a:t>
            </a:fld>
            <a:endParaRPr lang="en-US"/>
          </a:p>
        </p:txBody>
      </p:sp>
    </p:spTree>
    <p:extLst>
      <p:ext uri="{BB962C8B-B14F-4D97-AF65-F5344CB8AC3E}">
        <p14:creationId xmlns:p14="http://schemas.microsoft.com/office/powerpoint/2010/main" val="732839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B9AFC8-AB86-4B6F-9750-F00D1D808559}" type="slidenum">
              <a:rPr lang="en-US" smtClean="0"/>
              <a:t>37</a:t>
            </a:fld>
            <a:endParaRPr lang="en-US"/>
          </a:p>
        </p:txBody>
      </p:sp>
    </p:spTree>
    <p:extLst>
      <p:ext uri="{BB962C8B-B14F-4D97-AF65-F5344CB8AC3E}">
        <p14:creationId xmlns:p14="http://schemas.microsoft.com/office/powerpoint/2010/main" val="122689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80000"/>
              </a:lnSpc>
            </a:pPr>
            <a:endParaRPr lang="en-US" altLang="en-US" sz="1800" dirty="0"/>
          </a:p>
          <a:p>
            <a:endParaRPr lang="en-US" dirty="0"/>
          </a:p>
        </p:txBody>
      </p:sp>
      <p:sp>
        <p:nvSpPr>
          <p:cNvPr id="4" name="Slide Number Placeholder 3"/>
          <p:cNvSpPr>
            <a:spLocks noGrp="1"/>
          </p:cNvSpPr>
          <p:nvPr>
            <p:ph type="sldNum" sz="quarter" idx="10"/>
          </p:nvPr>
        </p:nvSpPr>
        <p:spPr/>
        <p:txBody>
          <a:bodyPr/>
          <a:lstStyle/>
          <a:p>
            <a:fld id="{B503DFEB-3733-446C-A66D-DA0877734FD7}" type="slidenum">
              <a:rPr lang="en-US" smtClean="0"/>
              <a:t>5</a:t>
            </a:fld>
            <a:endParaRPr lang="en-US"/>
          </a:p>
        </p:txBody>
      </p:sp>
    </p:spTree>
    <p:extLst>
      <p:ext uri="{BB962C8B-B14F-4D97-AF65-F5344CB8AC3E}">
        <p14:creationId xmlns:p14="http://schemas.microsoft.com/office/powerpoint/2010/main" val="1386322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9FC226-D59B-468E-ABCF-5974D919AE88}" type="slidenum">
              <a:rPr lang="en-US" smtClean="0"/>
              <a:pPr/>
              <a:t>9</a:t>
            </a:fld>
            <a:endParaRPr lang="en-US"/>
          </a:p>
        </p:txBody>
      </p:sp>
    </p:spTree>
    <p:extLst>
      <p:ext uri="{BB962C8B-B14F-4D97-AF65-F5344CB8AC3E}">
        <p14:creationId xmlns:p14="http://schemas.microsoft.com/office/powerpoint/2010/main" val="2661030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9FC226-D59B-468E-ABCF-5974D919AE88}" type="slidenum">
              <a:rPr lang="en-US" smtClean="0"/>
              <a:pPr/>
              <a:t>10</a:t>
            </a:fld>
            <a:endParaRPr lang="en-US"/>
          </a:p>
        </p:txBody>
      </p:sp>
    </p:spTree>
    <p:extLst>
      <p:ext uri="{BB962C8B-B14F-4D97-AF65-F5344CB8AC3E}">
        <p14:creationId xmlns:p14="http://schemas.microsoft.com/office/powerpoint/2010/main" val="545152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0595" name="Notes Placeholder 2"/>
          <p:cNvSpPr>
            <a:spLocks noGrp="1"/>
          </p:cNvSpPr>
          <p:nvPr>
            <p:ph type="body" idx="1"/>
          </p:nvPr>
        </p:nvSpPr>
        <p:spPr bwMode="auto">
          <a:noFill/>
        </p:spPr>
        <p:txBody>
          <a:bodyPr/>
          <a:lstStyle/>
          <a:p>
            <a:endParaRPr lang="en-GB">
              <a:ea typeface="ＭＳ Ｐゴシック" pitchFamily="34" charset="-128"/>
            </a:endParaRPr>
          </a:p>
        </p:txBody>
      </p:sp>
      <p:sp>
        <p:nvSpPr>
          <p:cNvPr id="110596" name="Slide Number Placeholder 3"/>
          <p:cNvSpPr>
            <a:spLocks noGrp="1"/>
          </p:cNvSpPr>
          <p:nvPr>
            <p:ph type="sldNum" sz="quarter" idx="5"/>
          </p:nvPr>
        </p:nvSpPr>
        <p:spPr bwMode="auto">
          <a:noFill/>
          <a:ln>
            <a:miter lim="800000"/>
            <a:headEnd/>
            <a:tailEnd/>
          </a:ln>
        </p:spPr>
        <p:txBody>
          <a:bodyPr/>
          <a:lstStyle/>
          <a:p>
            <a:fld id="{DEF81076-A40D-4D7D-8CCD-65DF36B1750F}" type="slidenum">
              <a:rPr lang="en-GB" smtClean="0"/>
              <a:pPr/>
              <a:t>14</a:t>
            </a:fld>
            <a:endParaRPr lang="en-GB"/>
          </a:p>
        </p:txBody>
      </p:sp>
    </p:spTree>
    <p:extLst>
      <p:ext uri="{BB962C8B-B14F-4D97-AF65-F5344CB8AC3E}">
        <p14:creationId xmlns:p14="http://schemas.microsoft.com/office/powerpoint/2010/main" val="2932891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1619" name="Notes Placeholder 2"/>
          <p:cNvSpPr>
            <a:spLocks noGrp="1"/>
          </p:cNvSpPr>
          <p:nvPr>
            <p:ph type="body" idx="1"/>
          </p:nvPr>
        </p:nvSpPr>
        <p:spPr bwMode="auto">
          <a:noFill/>
        </p:spPr>
        <p:txBody>
          <a:bodyPr/>
          <a:lstStyle/>
          <a:p>
            <a:endParaRPr lang="en-GB">
              <a:ea typeface="ＭＳ Ｐゴシック" pitchFamily="34" charset="-128"/>
            </a:endParaRPr>
          </a:p>
        </p:txBody>
      </p:sp>
      <p:sp>
        <p:nvSpPr>
          <p:cNvPr id="111620" name="Slide Number Placeholder 3"/>
          <p:cNvSpPr>
            <a:spLocks noGrp="1"/>
          </p:cNvSpPr>
          <p:nvPr>
            <p:ph type="sldNum" sz="quarter" idx="5"/>
          </p:nvPr>
        </p:nvSpPr>
        <p:spPr bwMode="auto">
          <a:noFill/>
          <a:ln>
            <a:miter lim="800000"/>
            <a:headEnd/>
            <a:tailEnd/>
          </a:ln>
        </p:spPr>
        <p:txBody>
          <a:bodyPr/>
          <a:lstStyle/>
          <a:p>
            <a:fld id="{FFDACD89-7CD5-47A1-ADA1-F5857055E1BA}" type="slidenum">
              <a:rPr lang="en-GB" smtClean="0"/>
              <a:pPr/>
              <a:t>15</a:t>
            </a:fld>
            <a:endParaRPr lang="en-GB"/>
          </a:p>
        </p:txBody>
      </p:sp>
    </p:spTree>
    <p:extLst>
      <p:ext uri="{BB962C8B-B14F-4D97-AF65-F5344CB8AC3E}">
        <p14:creationId xmlns:p14="http://schemas.microsoft.com/office/powerpoint/2010/main" val="251840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bwMode="auto">
          <a:noFill/>
          <a:ln>
            <a:miter lim="800000"/>
            <a:headEnd/>
            <a:tailEnd/>
          </a:ln>
        </p:spPr>
        <p:txBody>
          <a:bodyPr/>
          <a:lstStyle/>
          <a:p>
            <a:fld id="{43C5B154-0698-4D86-BEA3-86596FC0B13B}" type="slidenum">
              <a:rPr lang="en-US" smtClean="0"/>
              <a:pPr/>
              <a:t>16</a:t>
            </a:fld>
            <a:endParaRPr lang="en-US"/>
          </a:p>
        </p:txBody>
      </p:sp>
      <p:sp>
        <p:nvSpPr>
          <p:cNvPr id="112643"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p:spPr>
      </p:sp>
      <p:sp>
        <p:nvSpPr>
          <p:cNvPr id="112644" name="Rectangle 3"/>
          <p:cNvSpPr>
            <a:spLocks noGrp="1" noChangeArrowheads="1"/>
          </p:cNvSpPr>
          <p:nvPr>
            <p:ph type="body" idx="1"/>
          </p:nvPr>
        </p:nvSpPr>
        <p:spPr bwMode="auto">
          <a:noFill/>
        </p:spPr>
        <p:txBody>
          <a:bodyPr/>
          <a:lstStyle/>
          <a:p>
            <a:endParaRPr lang="en-GB" dirty="0">
              <a:solidFill>
                <a:srgbClr val="FF5050"/>
              </a:solidFill>
              <a:ea typeface="ＭＳ Ｐゴシック" pitchFamily="34" charset="-128"/>
            </a:endParaRPr>
          </a:p>
        </p:txBody>
      </p:sp>
    </p:spTree>
    <p:extLst>
      <p:ext uri="{BB962C8B-B14F-4D97-AF65-F5344CB8AC3E}">
        <p14:creationId xmlns:p14="http://schemas.microsoft.com/office/powerpoint/2010/main" val="4243761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bwMode="auto">
          <a:noFill/>
          <a:ln>
            <a:miter lim="800000"/>
            <a:headEnd/>
            <a:tailEnd/>
          </a:ln>
        </p:spPr>
        <p:txBody>
          <a:bodyPr/>
          <a:lstStyle/>
          <a:p>
            <a:fld id="{A7A8EF36-40CB-45A6-8519-B355452CA65C}" type="slidenum">
              <a:rPr lang="en-US" smtClean="0"/>
              <a:pPr/>
              <a:t>17</a:t>
            </a:fld>
            <a:endParaRPr lang="en-US"/>
          </a:p>
        </p:txBody>
      </p:sp>
      <p:sp>
        <p:nvSpPr>
          <p:cNvPr id="113667" name="Rectangle 2"/>
          <p:cNvSpPr>
            <a:spLocks noGrp="1" noRot="1" noChangeAspect="1" noChangeArrowheads="1" noTextEdit="1"/>
          </p:cNvSpPr>
          <p:nvPr>
            <p:ph type="sldImg"/>
          </p:nvPr>
        </p:nvSpPr>
        <p:spPr bwMode="auto">
          <a:xfrm>
            <a:off x="381000" y="685800"/>
            <a:ext cx="6096000" cy="3429000"/>
          </a:xfrm>
          <a:noFill/>
          <a:ln>
            <a:solidFill>
              <a:srgbClr val="000000"/>
            </a:solidFill>
            <a:miter lim="800000"/>
            <a:headEnd/>
            <a:tailEnd/>
          </a:ln>
        </p:spPr>
      </p:sp>
      <p:sp>
        <p:nvSpPr>
          <p:cNvPr id="113668" name="Rectangle 3"/>
          <p:cNvSpPr>
            <a:spLocks noGrp="1" noChangeArrowheads="1"/>
          </p:cNvSpPr>
          <p:nvPr>
            <p:ph type="body" idx="1"/>
          </p:nvPr>
        </p:nvSpPr>
        <p:spPr bwMode="auto">
          <a:noFill/>
        </p:spPr>
        <p:txBody>
          <a:bodyPr/>
          <a:lstStyle/>
          <a:p>
            <a:endParaRPr lang="en-US" dirty="0">
              <a:solidFill>
                <a:srgbClr val="FF5050"/>
              </a:solidFill>
              <a:ea typeface="ＭＳ Ｐゴシック" pitchFamily="34" charset="-128"/>
            </a:endParaRPr>
          </a:p>
        </p:txBody>
      </p:sp>
    </p:spTree>
    <p:extLst>
      <p:ext uri="{BB962C8B-B14F-4D97-AF65-F5344CB8AC3E}">
        <p14:creationId xmlns:p14="http://schemas.microsoft.com/office/powerpoint/2010/main" val="3170009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C62667D1-21FD-4E42-9E62-7814A5756B18}"/>
              </a:ext>
            </a:extLst>
          </p:cNvPr>
          <p:cNvSpPr>
            <a:spLocks noGrp="1" noRot="1" noChangeAspect="1" noTextEdit="1"/>
          </p:cNvSpPr>
          <p:nvPr>
            <p:ph type="sldImg"/>
          </p:nvPr>
        </p:nvSpPr>
        <p:spPr>
          <a:ln/>
        </p:spPr>
      </p:sp>
      <p:sp>
        <p:nvSpPr>
          <p:cNvPr id="75779" name="Notes Placeholder 2">
            <a:extLst>
              <a:ext uri="{FF2B5EF4-FFF2-40B4-BE49-F238E27FC236}">
                <a16:creationId xmlns:a16="http://schemas.microsoft.com/office/drawing/2014/main" id="{E8A36AA9-F59E-1540-8865-CD7966FC71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75780" name="Slide Number Placeholder 3">
            <a:extLst>
              <a:ext uri="{FF2B5EF4-FFF2-40B4-BE49-F238E27FC236}">
                <a16:creationId xmlns:a16="http://schemas.microsoft.com/office/drawing/2014/main" id="{80697729-11B2-D347-989E-95D3E4279E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EB07FB-E8AD-9044-BD4C-C0A3818FA929}" type="slidenum">
              <a:rPr lang="en-US" altLang="en-US"/>
              <a:pPr/>
              <a:t>21</a:t>
            </a:fld>
            <a:endParaRPr lang="en-US" altLang="en-US"/>
          </a:p>
        </p:txBody>
      </p:sp>
    </p:spTree>
    <p:extLst>
      <p:ext uri="{BB962C8B-B14F-4D97-AF65-F5344CB8AC3E}">
        <p14:creationId xmlns:p14="http://schemas.microsoft.com/office/powerpoint/2010/main" val="1068781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9BE5A4D-F81E-4F1E-9DE1-51380D7405A0}" type="datetimeFigureOut">
              <a:rPr lang="en-US" smtClean="0"/>
              <a:pPr/>
              <a:t>09-Sep-24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3B75D7E-0319-4752-8267-0A56DFDC212C}" type="slidenum">
              <a:rPr lang="en-US" smtClean="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2483991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E5A4D-F81E-4F1E-9DE1-51380D7405A0}" type="datetimeFigureOut">
              <a:rPr lang="en-US" smtClean="0"/>
              <a:pPr/>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75D7E-0319-4752-8267-0A56DFDC212C}" type="slidenum">
              <a:rPr lang="en-US" smtClean="0"/>
              <a:pPr/>
              <a:t>‹#›</a:t>
            </a:fld>
            <a:endParaRPr lang="en-US"/>
          </a:p>
        </p:txBody>
      </p:sp>
    </p:spTree>
    <p:extLst>
      <p:ext uri="{BB962C8B-B14F-4D97-AF65-F5344CB8AC3E}">
        <p14:creationId xmlns:p14="http://schemas.microsoft.com/office/powerpoint/2010/main" val="2456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E5A4D-F81E-4F1E-9DE1-51380D7405A0}" type="datetimeFigureOut">
              <a:rPr lang="en-US" smtClean="0"/>
              <a:pPr/>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75D7E-0319-4752-8267-0A56DFDC212C}" type="slidenum">
              <a:rPr lang="en-US" smtClean="0"/>
              <a:pPr/>
              <a:t>‹#›</a:t>
            </a:fld>
            <a:endParaRPr lang="en-US"/>
          </a:p>
        </p:txBody>
      </p:sp>
    </p:spTree>
    <p:extLst>
      <p:ext uri="{BB962C8B-B14F-4D97-AF65-F5344CB8AC3E}">
        <p14:creationId xmlns:p14="http://schemas.microsoft.com/office/powerpoint/2010/main" val="303126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3"/>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30725"/>
          </a:xfrm>
        </p:spPr>
        <p:txBody>
          <a:bodyPr rtlCol="0">
            <a:normAutofit/>
          </a:bodyPr>
          <a:lstStyle/>
          <a:p>
            <a:pPr lvl="0"/>
            <a:r>
              <a:rPr lang="en-US" noProof="0"/>
              <a:t>Click icon to add table</a:t>
            </a:r>
          </a:p>
        </p:txBody>
      </p:sp>
      <p:sp>
        <p:nvSpPr>
          <p:cNvPr id="4" name="Date Placeholder 3">
            <a:extLst>
              <a:ext uri="{FF2B5EF4-FFF2-40B4-BE49-F238E27FC236}">
                <a16:creationId xmlns:a16="http://schemas.microsoft.com/office/drawing/2014/main" id="{8BEDD086-AE0D-4DE8-B1E0-079F28173C13}"/>
              </a:ext>
            </a:extLst>
          </p:cNvPr>
          <p:cNvSpPr>
            <a:spLocks noGrp="1"/>
          </p:cNvSpPr>
          <p:nvPr>
            <p:ph type="dt" sz="half" idx="10"/>
          </p:nvPr>
        </p:nvSpPr>
        <p:spPr/>
        <p:txBody>
          <a:bodyPr/>
          <a:lstStyle>
            <a:lvl1pPr>
              <a:defRPr/>
            </a:lvl1pPr>
          </a:lstStyle>
          <a:p>
            <a:fld id="{89BE5A4D-F81E-4F1E-9DE1-51380D7405A0}" type="datetimeFigureOut">
              <a:rPr lang="en-US" smtClean="0"/>
              <a:pPr/>
              <a:t>09-Sep-24</a:t>
            </a:fld>
            <a:endParaRPr lang="en-US"/>
          </a:p>
        </p:txBody>
      </p:sp>
      <p:sp>
        <p:nvSpPr>
          <p:cNvPr id="5" name="Footer Placeholder 4">
            <a:extLst>
              <a:ext uri="{FF2B5EF4-FFF2-40B4-BE49-F238E27FC236}">
                <a16:creationId xmlns:a16="http://schemas.microsoft.com/office/drawing/2014/main" id="{95BC3B92-21A9-45AE-AE3F-D53AE89843B7}"/>
              </a:ext>
            </a:extLst>
          </p:cNvPr>
          <p:cNvSpPr>
            <a:spLocks noGrp="1"/>
          </p:cNvSpPr>
          <p:nvPr>
            <p:ph type="ftr" sz="quarter" idx="11"/>
          </p:nvPr>
        </p:nvSpPr>
        <p:spPr/>
        <p:txBody>
          <a:bodyPr/>
          <a:lstStyle>
            <a:lvl1pPr>
              <a:defRPr/>
            </a:lvl1pPr>
          </a:lstStyle>
          <a:p>
            <a:endParaRPr lang="en-US"/>
          </a:p>
        </p:txBody>
      </p:sp>
      <p:sp>
        <p:nvSpPr>
          <p:cNvPr id="6" name="Slide Number Placeholder 5">
            <a:extLst>
              <a:ext uri="{FF2B5EF4-FFF2-40B4-BE49-F238E27FC236}">
                <a16:creationId xmlns:a16="http://schemas.microsoft.com/office/drawing/2014/main" id="{63D64B6F-26D6-47BE-B87B-EA794F6C9977}"/>
              </a:ext>
            </a:extLst>
          </p:cNvPr>
          <p:cNvSpPr>
            <a:spLocks noGrp="1"/>
          </p:cNvSpPr>
          <p:nvPr>
            <p:ph type="sldNum" sz="quarter" idx="12"/>
          </p:nvPr>
        </p:nvSpPr>
        <p:spPr/>
        <p:txBody>
          <a:bodyPr/>
          <a:lstStyle>
            <a:lvl1pPr>
              <a:defRPr/>
            </a:lvl1pPr>
          </a:lstStyle>
          <a:p>
            <a:fld id="{03B75D7E-0319-4752-8267-0A56DFDC212C}" type="slidenum">
              <a:rPr lang="en-US" smtClean="0"/>
              <a:pPr/>
              <a:t>‹#›</a:t>
            </a:fld>
            <a:endParaRPr lang="en-US"/>
          </a:p>
        </p:txBody>
      </p:sp>
    </p:spTree>
    <p:extLst>
      <p:ext uri="{BB962C8B-B14F-4D97-AF65-F5344CB8AC3E}">
        <p14:creationId xmlns:p14="http://schemas.microsoft.com/office/powerpoint/2010/main" val="723263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3"/>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22B4DC7-37B0-4D2F-9F40-D488C42913FE}"/>
              </a:ext>
            </a:extLst>
          </p:cNvPr>
          <p:cNvSpPr>
            <a:spLocks noGrp="1"/>
          </p:cNvSpPr>
          <p:nvPr>
            <p:ph type="dt" sz="half" idx="10"/>
          </p:nvPr>
        </p:nvSpPr>
        <p:spPr/>
        <p:txBody>
          <a:bodyPr/>
          <a:lstStyle>
            <a:lvl1pPr>
              <a:defRPr/>
            </a:lvl1pPr>
          </a:lstStyle>
          <a:p>
            <a:fld id="{89BE5A4D-F81E-4F1E-9DE1-51380D7405A0}" type="datetimeFigureOut">
              <a:rPr lang="en-US" smtClean="0"/>
              <a:pPr/>
              <a:t>09-Sep-24</a:t>
            </a:fld>
            <a:endParaRPr lang="en-US"/>
          </a:p>
        </p:txBody>
      </p:sp>
      <p:sp>
        <p:nvSpPr>
          <p:cNvPr id="6" name="Footer Placeholder 4">
            <a:extLst>
              <a:ext uri="{FF2B5EF4-FFF2-40B4-BE49-F238E27FC236}">
                <a16:creationId xmlns:a16="http://schemas.microsoft.com/office/drawing/2014/main" id="{3E047C96-7BD8-4882-A4C1-B000825B8735}"/>
              </a:ext>
            </a:extLst>
          </p:cNvPr>
          <p:cNvSpPr>
            <a:spLocks noGrp="1"/>
          </p:cNvSpPr>
          <p:nvPr>
            <p:ph type="ftr" sz="quarter" idx="11"/>
          </p:nvPr>
        </p:nvSpPr>
        <p:spPr/>
        <p:txBody>
          <a:bodyPr/>
          <a:lstStyle>
            <a:lvl1pPr>
              <a:defRPr/>
            </a:lvl1pPr>
          </a:lstStyle>
          <a:p>
            <a:endParaRPr lang="en-US"/>
          </a:p>
        </p:txBody>
      </p:sp>
      <p:sp>
        <p:nvSpPr>
          <p:cNvPr id="7" name="Slide Number Placeholder 5">
            <a:extLst>
              <a:ext uri="{FF2B5EF4-FFF2-40B4-BE49-F238E27FC236}">
                <a16:creationId xmlns:a16="http://schemas.microsoft.com/office/drawing/2014/main" id="{CE10F80D-6554-4E9F-9508-CB594225439D}"/>
              </a:ext>
            </a:extLst>
          </p:cNvPr>
          <p:cNvSpPr>
            <a:spLocks noGrp="1"/>
          </p:cNvSpPr>
          <p:nvPr>
            <p:ph type="sldNum" sz="quarter" idx="12"/>
          </p:nvPr>
        </p:nvSpPr>
        <p:spPr/>
        <p:txBody>
          <a:bodyPr/>
          <a:lstStyle>
            <a:lvl1pPr>
              <a:defRPr/>
            </a:lvl1pPr>
          </a:lstStyle>
          <a:p>
            <a:fld id="{03B75D7E-0319-4752-8267-0A56DFDC212C}" type="slidenum">
              <a:rPr lang="en-US" smtClean="0"/>
              <a:pPr/>
              <a:t>‹#›</a:t>
            </a:fld>
            <a:endParaRPr lang="en-US"/>
          </a:p>
        </p:txBody>
      </p:sp>
    </p:spTree>
    <p:extLst>
      <p:ext uri="{BB962C8B-B14F-4D97-AF65-F5344CB8AC3E}">
        <p14:creationId xmlns:p14="http://schemas.microsoft.com/office/powerpoint/2010/main" val="1190808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BE5A4D-F81E-4F1E-9DE1-51380D7405A0}" type="datetimeFigureOut">
              <a:rPr lang="en-US" smtClean="0"/>
              <a:pPr/>
              <a:t>09-Sep-24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B75D7E-0319-4752-8267-0A56DFDC212C}" type="slidenum">
              <a:rPr lang="en-US" smtClean="0"/>
              <a:pPr/>
              <a:t>‹#›</a:t>
            </a:fld>
            <a:endParaRPr lang="en-US"/>
          </a:p>
        </p:txBody>
      </p:sp>
    </p:spTree>
    <p:extLst>
      <p:ext uri="{BB962C8B-B14F-4D97-AF65-F5344CB8AC3E}">
        <p14:creationId xmlns:p14="http://schemas.microsoft.com/office/powerpoint/2010/main" val="221411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9BE5A4D-F81E-4F1E-9DE1-51380D7405A0}" type="datetimeFigureOut">
              <a:rPr lang="en-US" smtClean="0"/>
              <a:pPr/>
              <a:t>09-Sep-24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3B75D7E-0319-4752-8267-0A56DFDC212C}" type="slidenum">
              <a:rPr lang="en-US" smtClean="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4874665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BE5A4D-F81E-4F1E-9DE1-51380D7405A0}" type="datetimeFigureOut">
              <a:rPr lang="en-US" smtClean="0"/>
              <a:pPr/>
              <a:t>09-Sep-24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B75D7E-0319-4752-8267-0A56DFDC212C}" type="slidenum">
              <a:rPr lang="en-US" smtClean="0"/>
              <a:pPr/>
              <a:t>‹#›</a:t>
            </a:fld>
            <a:endParaRPr lang="en-US"/>
          </a:p>
        </p:txBody>
      </p:sp>
    </p:spTree>
    <p:extLst>
      <p:ext uri="{BB962C8B-B14F-4D97-AF65-F5344CB8AC3E}">
        <p14:creationId xmlns:p14="http://schemas.microsoft.com/office/powerpoint/2010/main" val="104360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BE5A4D-F81E-4F1E-9DE1-51380D7405A0}" type="datetimeFigureOut">
              <a:rPr lang="en-US" smtClean="0"/>
              <a:pPr/>
              <a:t>09-Sep-24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B75D7E-0319-4752-8267-0A56DFDC212C}" type="slidenum">
              <a:rPr lang="en-US" smtClean="0"/>
              <a:pPr/>
              <a:t>‹#›</a:t>
            </a:fld>
            <a:endParaRPr lang="en-US"/>
          </a:p>
        </p:txBody>
      </p:sp>
    </p:spTree>
    <p:extLst>
      <p:ext uri="{BB962C8B-B14F-4D97-AF65-F5344CB8AC3E}">
        <p14:creationId xmlns:p14="http://schemas.microsoft.com/office/powerpoint/2010/main" val="422149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E5A4D-F81E-4F1E-9DE1-51380D7405A0}" type="datetimeFigureOut">
              <a:rPr lang="en-US" smtClean="0"/>
              <a:pPr/>
              <a:t>09-Sep-24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B75D7E-0319-4752-8267-0A56DFDC212C}" type="slidenum">
              <a:rPr lang="en-US" smtClean="0"/>
              <a:pPr/>
              <a:t>‹#›</a:t>
            </a:fld>
            <a:endParaRPr lang="en-US"/>
          </a:p>
        </p:txBody>
      </p:sp>
    </p:spTree>
    <p:extLst>
      <p:ext uri="{BB962C8B-B14F-4D97-AF65-F5344CB8AC3E}">
        <p14:creationId xmlns:p14="http://schemas.microsoft.com/office/powerpoint/2010/main" val="256343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E5A4D-F81E-4F1E-9DE1-51380D7405A0}" type="datetimeFigureOut">
              <a:rPr lang="en-US" smtClean="0"/>
              <a:pPr/>
              <a:t>09-Sep-24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B75D7E-0319-4752-8267-0A56DFDC212C}" type="slidenum">
              <a:rPr lang="en-US" smtClean="0"/>
              <a:pPr/>
              <a:t>‹#›</a:t>
            </a:fld>
            <a:endParaRPr lang="en-US"/>
          </a:p>
        </p:txBody>
      </p:sp>
    </p:spTree>
    <p:extLst>
      <p:ext uri="{BB962C8B-B14F-4D97-AF65-F5344CB8AC3E}">
        <p14:creationId xmlns:p14="http://schemas.microsoft.com/office/powerpoint/2010/main" val="1392288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BE5A4D-F81E-4F1E-9DE1-51380D7405A0}" type="datetimeFigureOut">
              <a:rPr lang="en-US" smtClean="0"/>
              <a:pPr/>
              <a:t>09-Sep-24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3B75D7E-0319-4752-8267-0A56DFDC212C}"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19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9BE5A4D-F81E-4F1E-9DE1-51380D7405A0}" type="datetimeFigureOut">
              <a:rPr lang="en-US" smtClean="0"/>
              <a:pPr/>
              <a:t>09-Sep-24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3B75D7E-0319-4752-8267-0A56DFDC212C}" type="slidenum">
              <a:rPr lang="en-US" smtClean="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131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9BE5A4D-F81E-4F1E-9DE1-51380D7405A0}" type="datetimeFigureOut">
              <a:rPr lang="en-US" smtClean="0"/>
              <a:pPr/>
              <a:t>09-Sep-24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3B75D7E-0319-4752-8267-0A56DFDC212C}" type="slidenum">
              <a:rPr lang="en-US" smtClean="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122341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1368">
          <p15:clr>
            <a:srgbClr val="F26B43"/>
          </p15:clr>
        </p15:guide>
        <p15:guide id="1" pos="6912">
          <p15:clr>
            <a:srgbClr val="F26B43"/>
          </p15:clr>
        </p15:guide>
        <p15:guide id="2" pos="936">
          <p15:clr>
            <a:srgbClr val="F26B43"/>
          </p15:clr>
        </p15:guide>
        <p15:guide id="3" pos="864">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9216">
          <p15:clr>
            <a:srgbClr val="F26B43"/>
          </p15:clr>
        </p15:guide>
        <p15:guide id="9" pos="1248">
          <p15:clr>
            <a:srgbClr val="F26B43"/>
          </p15:clr>
        </p15:guide>
        <p15:guide id="10" pos="115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1.tiff"/></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Move="1" noResize="1" noEditPoints="1" noAdjustHandles="1" noChangeArrowheads="1" noChangeShapeType="1"/>
          </p:cNvSpPr>
          <p:nvPr>
            <p:ph type="ctrTitle"/>
          </p:nvPr>
        </p:nvSpPr>
        <p:spPr/>
        <p:txBody>
          <a:bodyPr/>
          <a:lstStyle/>
          <a:p>
            <a:pPr eaLnBrk="1" hangingPunct="1"/>
            <a:r>
              <a:rPr lang="en-GB" sz="3200" dirty="0">
                <a:ea typeface="ＭＳ Ｐゴシック" pitchFamily="34" charset="-128"/>
              </a:rPr>
              <a:t>UML Modelling</a:t>
            </a:r>
          </a:p>
        </p:txBody>
      </p:sp>
      <p:sp>
        <p:nvSpPr>
          <p:cNvPr id="5" name="Subtitle 4"/>
          <p:cNvSpPr>
            <a:spLocks noGrp="1"/>
          </p:cNvSpPr>
          <p:nvPr>
            <p:ph type="subTitle" idx="1"/>
          </p:nvPr>
        </p:nvSpPr>
        <p:spPr>
          <a:xfrm>
            <a:off x="4371867" y="3886681"/>
            <a:ext cx="5123755" cy="1086237"/>
          </a:xfrm>
        </p:spPr>
        <p:txBody>
          <a:bodyPr/>
          <a:lstStyle/>
          <a:p>
            <a:r>
              <a:rPr lang="en-US" dirty="0"/>
              <a:t>Instructor: Mehroze Khan</a:t>
            </a:r>
          </a:p>
        </p:txBody>
      </p:sp>
      <p:sp>
        <p:nvSpPr>
          <p:cNvPr id="13316" name="Slide Number Placeholder 3"/>
          <p:cNvSpPr>
            <a:spLocks noGrp="1"/>
          </p:cNvSpPr>
          <p:nvPr>
            <p:ph type="sldNum" sz="quarter" idx="12"/>
          </p:nvPr>
        </p:nvSpPr>
        <p:spPr bwMode="auto">
          <a:noFill/>
          <a:ln>
            <a:miter lim="800000"/>
            <a:headEnd/>
            <a:tailEnd/>
          </a:ln>
        </p:spPr>
        <p:txBody>
          <a:bodyPr/>
          <a:lstStyle/>
          <a:p>
            <a:fld id="{5589B44D-D03E-424B-AF1B-79BC0907DC38}" type="slidenum">
              <a:rPr lang="en-US" sz="2000"/>
              <a:pPr/>
              <a:t>1</a:t>
            </a:fld>
            <a:endParaRPr lang="en-US" sz="20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32113"/>
            <a:ext cx="9601200" cy="1485900"/>
          </a:xfrm>
        </p:spPr>
        <p:txBody>
          <a:bodyPr>
            <a:normAutofit/>
          </a:bodyPr>
          <a:lstStyle/>
          <a:p>
            <a:r>
              <a:rPr lang="en-US" sz="2800" dirty="0"/>
              <a:t>Method 3: Finding Conceptual Classes with Noun Phrase Identification</a:t>
            </a:r>
          </a:p>
        </p:txBody>
      </p:sp>
      <p:pic>
        <p:nvPicPr>
          <p:cNvPr id="4" name="Content Placeholder 3"/>
          <p:cNvPicPr>
            <a:picLocks noGrp="1" noChangeAspect="1"/>
          </p:cNvPicPr>
          <p:nvPr>
            <p:ph idx="1"/>
          </p:nvPr>
        </p:nvPicPr>
        <p:blipFill>
          <a:blip r:embed="rId3"/>
          <a:stretch>
            <a:fillRect/>
          </a:stretch>
        </p:blipFill>
        <p:spPr>
          <a:xfrm>
            <a:off x="1922162" y="1128254"/>
            <a:ext cx="8347674" cy="5617126"/>
          </a:xfrm>
          <a:prstGeom prst="rect">
            <a:avLst/>
          </a:prstGeom>
        </p:spPr>
      </p:pic>
      <p:sp>
        <p:nvSpPr>
          <p:cNvPr id="5" name="Rectangle 4"/>
          <p:cNvSpPr/>
          <p:nvPr/>
        </p:nvSpPr>
        <p:spPr>
          <a:xfrm>
            <a:off x="4433525" y="828160"/>
            <a:ext cx="3324949" cy="369332"/>
          </a:xfrm>
          <a:prstGeom prst="rect">
            <a:avLst/>
          </a:prstGeom>
        </p:spPr>
        <p:txBody>
          <a:bodyPr wrap="none">
            <a:spAutoFit/>
          </a:bodyPr>
          <a:lstStyle/>
          <a:p>
            <a:pPr marL="114300" indent="0">
              <a:buNone/>
            </a:pPr>
            <a:r>
              <a:rPr lang="en-US" b="1" dirty="0"/>
              <a:t>Basic Flow for a POS System</a:t>
            </a:r>
          </a:p>
        </p:txBody>
      </p:sp>
    </p:spTree>
    <p:extLst>
      <p:ext uri="{BB962C8B-B14F-4D97-AF65-F5344CB8AC3E}">
        <p14:creationId xmlns:p14="http://schemas.microsoft.com/office/powerpoint/2010/main" val="1608568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Find and Draw Conceptual Classes</a:t>
            </a:r>
          </a:p>
        </p:txBody>
      </p:sp>
      <p:sp>
        <p:nvSpPr>
          <p:cNvPr id="3" name="Content Placeholder 2"/>
          <p:cNvSpPr>
            <a:spLocks noGrp="1"/>
          </p:cNvSpPr>
          <p:nvPr>
            <p:ph idx="1"/>
          </p:nvPr>
        </p:nvSpPr>
        <p:spPr/>
        <p:txBody>
          <a:bodyPr/>
          <a:lstStyle/>
          <a:p>
            <a:r>
              <a:rPr lang="en-US" dirty="0"/>
              <a:t>Case Study: POS Domain</a:t>
            </a:r>
          </a:p>
          <a:p>
            <a:pPr lvl="1"/>
            <a:r>
              <a:rPr lang="en-US" dirty="0"/>
              <a:t>From the category list and noun phrase analysis, a list is generated of candidate conceptual classes for the domain</a:t>
            </a:r>
          </a:p>
        </p:txBody>
      </p:sp>
      <p:sp>
        <p:nvSpPr>
          <p:cNvPr id="6" name="Rectangle 5"/>
          <p:cNvSpPr/>
          <p:nvPr/>
        </p:nvSpPr>
        <p:spPr>
          <a:xfrm>
            <a:off x="1600200" y="3441680"/>
            <a:ext cx="6096000" cy="3416320"/>
          </a:xfrm>
          <a:prstGeom prst="rect">
            <a:avLst/>
          </a:prstGeom>
        </p:spPr>
        <p:txBody>
          <a:bodyPr>
            <a:spAutoFit/>
          </a:bodyPr>
          <a:lstStyle/>
          <a:p>
            <a:r>
              <a:rPr lang="en-US" dirty="0"/>
              <a:t>Sale</a:t>
            </a:r>
          </a:p>
          <a:p>
            <a:r>
              <a:rPr lang="en-US" dirty="0" err="1"/>
              <a:t>CashPayment</a:t>
            </a:r>
            <a:endParaRPr lang="en-US" dirty="0"/>
          </a:p>
          <a:p>
            <a:r>
              <a:rPr lang="en-US" dirty="0" err="1"/>
              <a:t>SalesLineItem</a:t>
            </a:r>
            <a:r>
              <a:rPr lang="en-US" dirty="0"/>
              <a:t> </a:t>
            </a:r>
          </a:p>
          <a:p>
            <a:r>
              <a:rPr lang="en-US" dirty="0"/>
              <a:t>Item Register </a:t>
            </a:r>
          </a:p>
          <a:p>
            <a:r>
              <a:rPr lang="en-US" dirty="0"/>
              <a:t>Cashier</a:t>
            </a:r>
          </a:p>
          <a:p>
            <a:r>
              <a:rPr lang="en-US" dirty="0"/>
              <a:t>Customer </a:t>
            </a:r>
          </a:p>
          <a:p>
            <a:r>
              <a:rPr lang="en-US" dirty="0"/>
              <a:t>Store </a:t>
            </a:r>
          </a:p>
          <a:p>
            <a:r>
              <a:rPr lang="en-US" dirty="0" err="1"/>
              <a:t>ProductDescription</a:t>
            </a:r>
            <a:endParaRPr lang="en-US" dirty="0"/>
          </a:p>
          <a:p>
            <a:r>
              <a:rPr lang="en-US" dirty="0" err="1"/>
              <a:t>ProductCatalog</a:t>
            </a:r>
            <a:endParaRPr lang="en-US" dirty="0"/>
          </a:p>
          <a:p>
            <a:r>
              <a:rPr lang="en-US" dirty="0"/>
              <a:t>.</a:t>
            </a:r>
          </a:p>
          <a:p>
            <a:r>
              <a:rPr lang="en-US" dirty="0"/>
              <a:t>.</a:t>
            </a:r>
          </a:p>
          <a:p>
            <a:r>
              <a:rPr lang="en-US" dirty="0"/>
              <a:t>.</a:t>
            </a:r>
          </a:p>
        </p:txBody>
      </p:sp>
      <p:sp>
        <p:nvSpPr>
          <p:cNvPr id="7" name="Rectangle 6"/>
          <p:cNvSpPr/>
          <p:nvPr/>
        </p:nvSpPr>
        <p:spPr>
          <a:xfrm>
            <a:off x="5257800" y="5864942"/>
            <a:ext cx="6629400" cy="646331"/>
          </a:xfrm>
          <a:prstGeom prst="rect">
            <a:avLst/>
          </a:prstGeom>
        </p:spPr>
        <p:txBody>
          <a:bodyPr wrap="square">
            <a:spAutoFit/>
          </a:bodyPr>
          <a:lstStyle/>
          <a:p>
            <a:r>
              <a:rPr lang="en-US" dirty="0"/>
              <a:t>Decide which ones are </a:t>
            </a:r>
            <a:r>
              <a:rPr lang="en-US" dirty="0">
                <a:solidFill>
                  <a:srgbClr val="FF0000"/>
                </a:solidFill>
              </a:rPr>
              <a:t>classes</a:t>
            </a:r>
            <a:r>
              <a:rPr lang="en-US" dirty="0"/>
              <a:t> and which ones are </a:t>
            </a:r>
            <a:r>
              <a:rPr lang="en-US" dirty="0">
                <a:solidFill>
                  <a:srgbClr val="FF0000"/>
                </a:solidFill>
              </a:rPr>
              <a:t>attributes</a:t>
            </a:r>
          </a:p>
          <a:p>
            <a:r>
              <a:rPr lang="en-US" dirty="0"/>
              <a:t> Add attributes and relation to the identified domain classes</a:t>
            </a:r>
          </a:p>
        </p:txBody>
      </p:sp>
    </p:spTree>
    <p:extLst>
      <p:ext uri="{BB962C8B-B14F-4D97-AF65-F5344CB8AC3E}">
        <p14:creationId xmlns:p14="http://schemas.microsoft.com/office/powerpoint/2010/main" val="1169486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 Domain Model</a:t>
            </a:r>
          </a:p>
        </p:txBody>
      </p:sp>
      <p:pic>
        <p:nvPicPr>
          <p:cNvPr id="4" name="Content Placeholder 3"/>
          <p:cNvPicPr>
            <a:picLocks noGrp="1" noChangeAspect="1"/>
          </p:cNvPicPr>
          <p:nvPr>
            <p:ph idx="1"/>
          </p:nvPr>
        </p:nvPicPr>
        <p:blipFill>
          <a:blip r:embed="rId2"/>
          <a:stretch>
            <a:fillRect/>
          </a:stretch>
        </p:blipFill>
        <p:spPr>
          <a:xfrm>
            <a:off x="1303020" y="2126512"/>
            <a:ext cx="9585960" cy="3886200"/>
          </a:xfrm>
          <a:prstGeom prst="rect">
            <a:avLst/>
          </a:prstGeom>
        </p:spPr>
      </p:pic>
    </p:spTree>
    <p:extLst>
      <p:ext uri="{BB962C8B-B14F-4D97-AF65-F5344CB8AC3E}">
        <p14:creationId xmlns:p14="http://schemas.microsoft.com/office/powerpoint/2010/main" val="2158300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110" y="428625"/>
            <a:ext cx="7634211" cy="5947172"/>
          </a:xfrm>
        </p:spPr>
      </p:pic>
    </p:spTree>
    <p:extLst>
      <p:ext uri="{BB962C8B-B14F-4D97-AF65-F5344CB8AC3E}">
        <p14:creationId xmlns:p14="http://schemas.microsoft.com/office/powerpoint/2010/main" val="3521738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ctr" eaLnBrk="1" hangingPunct="1"/>
            <a:r>
              <a:rPr lang="en-US" dirty="0">
                <a:solidFill>
                  <a:srgbClr val="0000FF"/>
                </a:solidFill>
                <a:latin typeface="Franklin Gothic Book" panose="020B0503020102020204" pitchFamily="34" charset="0"/>
                <a:ea typeface="ＭＳ Ｐゴシック" pitchFamily="34" charset="-128"/>
              </a:rPr>
              <a:t>Domain Modeling Guidelines</a:t>
            </a:r>
            <a:endParaRPr lang="en-US" dirty="0">
              <a:latin typeface="Franklin Gothic Book" panose="020B0503020102020204" pitchFamily="34" charset="0"/>
              <a:ea typeface="ＭＳ Ｐゴシック" pitchFamily="34" charset="-128"/>
            </a:endParaRPr>
          </a:p>
        </p:txBody>
      </p:sp>
      <p:sp>
        <p:nvSpPr>
          <p:cNvPr id="37891" name="Content Placeholder 2"/>
          <p:cNvSpPr>
            <a:spLocks noGrp="1"/>
          </p:cNvSpPr>
          <p:nvPr>
            <p:ph idx="1"/>
          </p:nvPr>
        </p:nvSpPr>
        <p:spPr>
          <a:xfrm>
            <a:off x="1981200" y="1285876"/>
            <a:ext cx="8229600" cy="5287963"/>
          </a:xfrm>
        </p:spPr>
        <p:txBody>
          <a:bodyPr/>
          <a:lstStyle/>
          <a:p>
            <a:pPr eaLnBrk="1" hangingPunct="1"/>
            <a:r>
              <a:rPr lang="en-US" dirty="0">
                <a:latin typeface="Franklin Gothic Book" panose="020B0503020102020204" pitchFamily="34" charset="0"/>
                <a:ea typeface="ＭＳ Ｐゴシック" pitchFamily="34" charset="-128"/>
              </a:rPr>
              <a:t>On Naming and Modeling Things: The Mapmaker</a:t>
            </a:r>
          </a:p>
          <a:p>
            <a:pPr eaLnBrk="1" hangingPunct="1"/>
            <a:endParaRPr lang="en-US" dirty="0">
              <a:latin typeface="Franklin Gothic Book" panose="020B0503020102020204" pitchFamily="34" charset="0"/>
              <a:ea typeface="ＭＳ Ｐゴシック" pitchFamily="34" charset="-128"/>
            </a:endParaRPr>
          </a:p>
        </p:txBody>
      </p:sp>
      <p:sp>
        <p:nvSpPr>
          <p:cNvPr id="37892" name="Slide Number Placeholder 4"/>
          <p:cNvSpPr>
            <a:spLocks noGrp="1"/>
          </p:cNvSpPr>
          <p:nvPr>
            <p:ph type="sldNum" sz="quarter" idx="12"/>
          </p:nvPr>
        </p:nvSpPr>
        <p:spPr bwMode="auto">
          <a:noFill/>
          <a:ln>
            <a:miter lim="800000"/>
            <a:headEnd/>
            <a:tailEnd/>
          </a:ln>
        </p:spPr>
        <p:txBody>
          <a:bodyPr/>
          <a:lstStyle/>
          <a:p>
            <a:fld id="{FB372CD7-C1F6-4979-A74E-3C08ABBE506F}" type="slidenum">
              <a:rPr lang="en-US" sz="2000">
                <a:solidFill>
                  <a:srgbClr val="FF0000"/>
                </a:solidFill>
              </a:rPr>
              <a:pPr/>
              <a:t>14</a:t>
            </a:fld>
            <a:endParaRPr lang="en-US" sz="2000">
              <a:solidFill>
                <a:srgbClr val="FF0000"/>
              </a:solidFill>
            </a:endParaRPr>
          </a:p>
        </p:txBody>
      </p:sp>
      <p:sp>
        <p:nvSpPr>
          <p:cNvPr id="4" name="Comment 8"/>
          <p:cNvSpPr>
            <a:spLocks noChangeArrowheads="1"/>
          </p:cNvSpPr>
          <p:nvPr/>
        </p:nvSpPr>
        <p:spPr bwMode="auto">
          <a:xfrm>
            <a:off x="1524000" y="1768475"/>
            <a:ext cx="9144000" cy="3785652"/>
          </a:xfrm>
          <a:prstGeom prst="rect">
            <a:avLst/>
          </a:prstGeom>
          <a:solidFill>
            <a:srgbClr val="FCFF91"/>
          </a:solidFill>
          <a:ln w="9525">
            <a:solidFill>
              <a:srgbClr val="000000"/>
            </a:solidFill>
            <a:miter lim="800000"/>
            <a:headEnd/>
            <a:tailEnd/>
          </a:ln>
          <a:effectLst>
            <a:outerShdw blurRad="63500" dist="107763" dir="2700000" algn="ctr" rotWithShape="0">
              <a:srgbClr val="000000">
                <a:alpha val="74998"/>
              </a:srgbClr>
            </a:outerShdw>
          </a:effectLst>
        </p:spPr>
        <p:txBody>
          <a:bodyPr>
            <a:spAutoFit/>
          </a:bodyPr>
          <a:lstStyle/>
          <a:p>
            <a:pPr marL="342900" indent="-342900" eaLnBrk="0" hangingPunct="0">
              <a:buFontTx/>
              <a:buChar char="•"/>
              <a:defRPr/>
            </a:pPr>
            <a:r>
              <a:rPr lang="en-US" dirty="0">
                <a:latin typeface="Franklin Gothic Book" panose="020B0503020102020204" pitchFamily="34" charset="0"/>
              </a:rPr>
              <a:t>Mapmakers uses the </a:t>
            </a:r>
            <a:r>
              <a:rPr lang="en-US" dirty="0">
                <a:solidFill>
                  <a:srgbClr val="0000FF"/>
                </a:solidFill>
                <a:latin typeface="Franklin Gothic Book" panose="020B0503020102020204" pitchFamily="34" charset="0"/>
              </a:rPr>
              <a:t>names of the territory-</a:t>
            </a:r>
            <a:r>
              <a:rPr lang="en-US" dirty="0">
                <a:latin typeface="Franklin Gothic Book" panose="020B0503020102020204" pitchFamily="34" charset="0"/>
              </a:rPr>
              <a:t>-they </a:t>
            </a:r>
            <a:r>
              <a:rPr lang="en-US" dirty="0">
                <a:solidFill>
                  <a:srgbClr val="0000FF"/>
                </a:solidFill>
                <a:latin typeface="Franklin Gothic Book" panose="020B0503020102020204" pitchFamily="34" charset="0"/>
              </a:rPr>
              <a:t>do not change the names</a:t>
            </a:r>
            <a:r>
              <a:rPr lang="en-US" dirty="0">
                <a:latin typeface="Franklin Gothic Book" panose="020B0503020102020204" pitchFamily="34" charset="0"/>
              </a:rPr>
              <a:t> of cities on a map. For a domain model, this means to use the vocabulary of the domain when naming concepts and attributes. For example, if developing a model for a library, name the customer a </a:t>
            </a:r>
            <a:r>
              <a:rPr lang="ja-JP" altLang="en-US" dirty="0">
                <a:latin typeface="Franklin Gothic Book" panose="020B0503020102020204" pitchFamily="34" charset="0"/>
              </a:rPr>
              <a:t>“</a:t>
            </a:r>
            <a:r>
              <a:rPr lang="en-US" altLang="ja-JP" dirty="0">
                <a:latin typeface="Franklin Gothic Book" panose="020B0503020102020204" pitchFamily="34" charset="0"/>
              </a:rPr>
              <a:t>Borrower</a:t>
            </a:r>
            <a:r>
              <a:rPr lang="ja-JP" altLang="en-US" dirty="0">
                <a:latin typeface="Franklin Gothic Book" panose="020B0503020102020204" pitchFamily="34" charset="0"/>
              </a:rPr>
              <a:t>”</a:t>
            </a:r>
            <a:r>
              <a:rPr lang="en-US" altLang="ja-JP" dirty="0">
                <a:latin typeface="Franklin Gothic Book" panose="020B0503020102020204" pitchFamily="34" charset="0"/>
              </a:rPr>
              <a:t>  --the term used by the library staff.</a:t>
            </a:r>
          </a:p>
          <a:p>
            <a:pPr marL="342900" indent="-342900" eaLnBrk="0" hangingPunct="0">
              <a:buFontTx/>
              <a:buChar char="•"/>
              <a:defRPr/>
            </a:pPr>
            <a:endParaRPr lang="en-US" dirty="0">
              <a:latin typeface="Franklin Gothic Book" panose="020B0503020102020204" pitchFamily="34" charset="0"/>
            </a:endParaRPr>
          </a:p>
          <a:p>
            <a:pPr marL="342900" indent="-342900" eaLnBrk="0" hangingPunct="0">
              <a:buFontTx/>
              <a:buChar char="•"/>
              <a:defRPr/>
            </a:pPr>
            <a:r>
              <a:rPr lang="en-US" dirty="0">
                <a:latin typeface="Franklin Gothic Book" panose="020B0503020102020204" pitchFamily="34" charset="0"/>
              </a:rPr>
              <a:t>A mapmaker </a:t>
            </a:r>
            <a:r>
              <a:rPr lang="en-US" dirty="0">
                <a:solidFill>
                  <a:srgbClr val="0000FF"/>
                </a:solidFill>
                <a:latin typeface="Franklin Gothic Book" panose="020B0503020102020204" pitchFamily="34" charset="0"/>
              </a:rPr>
              <a:t>deletes things from a map</a:t>
            </a:r>
            <a:r>
              <a:rPr lang="en-US" dirty="0">
                <a:latin typeface="Franklin Gothic Book" panose="020B0503020102020204" pitchFamily="34" charset="0"/>
              </a:rPr>
              <a:t> if they are </a:t>
            </a:r>
            <a:r>
              <a:rPr lang="en-US" dirty="0">
                <a:solidFill>
                  <a:srgbClr val="0000FF"/>
                </a:solidFill>
                <a:latin typeface="Franklin Gothic Book" panose="020B0503020102020204" pitchFamily="34" charset="0"/>
              </a:rPr>
              <a:t>not considered relevant</a:t>
            </a:r>
            <a:r>
              <a:rPr lang="en-US" dirty="0">
                <a:latin typeface="Franklin Gothic Book" panose="020B0503020102020204" pitchFamily="34" charset="0"/>
              </a:rPr>
              <a:t> to the purpose of the map; a domain model may exclude concepts in the problems domain not pertinent to the requirements. </a:t>
            </a:r>
          </a:p>
          <a:p>
            <a:pPr eaLnBrk="0" hangingPunct="0">
              <a:defRPr/>
            </a:pPr>
            <a:endParaRPr lang="en-US" dirty="0">
              <a:latin typeface="Franklin Gothic Book" panose="020B0503020102020204" pitchFamily="34" charset="0"/>
            </a:endParaRPr>
          </a:p>
          <a:p>
            <a:pPr marL="342900" indent="-342900" eaLnBrk="0" hangingPunct="0">
              <a:buFontTx/>
              <a:buChar char="•"/>
              <a:defRPr/>
            </a:pPr>
            <a:r>
              <a:rPr lang="en-US" dirty="0">
                <a:latin typeface="Franklin Gothic Book" panose="020B0503020102020204" pitchFamily="34" charset="0"/>
              </a:rPr>
              <a:t>A mapmaker </a:t>
            </a:r>
            <a:r>
              <a:rPr lang="en-US" dirty="0">
                <a:solidFill>
                  <a:srgbClr val="0000FF"/>
                </a:solidFill>
                <a:latin typeface="Franklin Gothic Book" panose="020B0503020102020204" pitchFamily="34" charset="0"/>
              </a:rPr>
              <a:t>does not show things</a:t>
            </a:r>
            <a:r>
              <a:rPr lang="en-US" dirty="0">
                <a:latin typeface="Franklin Gothic Book" panose="020B0503020102020204" pitchFamily="34" charset="0"/>
              </a:rPr>
              <a:t> that are </a:t>
            </a:r>
            <a:r>
              <a:rPr lang="en-US" dirty="0">
                <a:solidFill>
                  <a:srgbClr val="0000FF"/>
                </a:solidFill>
                <a:latin typeface="Franklin Gothic Book" panose="020B0503020102020204" pitchFamily="34" charset="0"/>
              </a:rPr>
              <a:t>not there</a:t>
            </a:r>
            <a:r>
              <a:rPr lang="en-US" dirty="0">
                <a:latin typeface="Franklin Gothic Book" panose="020B0503020102020204" pitchFamily="34" charset="0"/>
              </a:rPr>
              <a:t>, such as a mountain that does not exist. Similarly, the domain model should exclude things not in the problem domain under consideration.</a:t>
            </a:r>
          </a:p>
          <a:p>
            <a:pPr marL="342900" indent="-342900" algn="ctr" eaLnBrk="0" hangingPunct="0">
              <a:spcBef>
                <a:spcPct val="50000"/>
              </a:spcBef>
              <a:defRPr/>
            </a:pPr>
            <a:endParaRPr lang="en-US" sz="1600" dirty="0">
              <a:solidFill>
                <a:srgbClr val="000000"/>
              </a:solidFill>
              <a:latin typeface="Franklin Gothic Book" panose="020B0503020102020204" pitchFamily="34" charset="0"/>
            </a:endParaRPr>
          </a:p>
        </p:txBody>
      </p:sp>
    </p:spTree>
    <p:extLst>
      <p:ext uri="{BB962C8B-B14F-4D97-AF65-F5344CB8AC3E}">
        <p14:creationId xmlns:p14="http://schemas.microsoft.com/office/powerpoint/2010/main" val="2851936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ctr" eaLnBrk="1" hangingPunct="1"/>
            <a:r>
              <a:rPr lang="en-US" dirty="0">
                <a:solidFill>
                  <a:srgbClr val="0000FF"/>
                </a:solidFill>
                <a:latin typeface="Franklin Gothic Book" panose="020B0503020102020204" pitchFamily="34" charset="0"/>
                <a:ea typeface="ＭＳ Ｐゴシック" pitchFamily="34" charset="-128"/>
              </a:rPr>
              <a:t>Domain Modeling Guidelines</a:t>
            </a:r>
            <a:endParaRPr lang="en-US" dirty="0">
              <a:latin typeface="Franklin Gothic Book" panose="020B0503020102020204" pitchFamily="34" charset="0"/>
              <a:ea typeface="ＭＳ Ｐゴシック" pitchFamily="34" charset="-128"/>
            </a:endParaRPr>
          </a:p>
        </p:txBody>
      </p:sp>
      <p:sp>
        <p:nvSpPr>
          <p:cNvPr id="38915" name="Content Placeholder 2"/>
          <p:cNvSpPr>
            <a:spLocks noGrp="1"/>
          </p:cNvSpPr>
          <p:nvPr>
            <p:ph idx="1"/>
          </p:nvPr>
        </p:nvSpPr>
        <p:spPr>
          <a:xfrm>
            <a:off x="1981200" y="1714500"/>
            <a:ext cx="8229600" cy="4859338"/>
          </a:xfrm>
        </p:spPr>
        <p:txBody>
          <a:bodyPr/>
          <a:lstStyle/>
          <a:p>
            <a:pPr eaLnBrk="1" hangingPunct="1"/>
            <a:r>
              <a:rPr lang="en-US" dirty="0">
                <a:latin typeface="Franklin Gothic Book" panose="020B0503020102020204" pitchFamily="34" charset="0"/>
                <a:ea typeface="ＭＳ Ｐゴシック" pitchFamily="34" charset="-128"/>
              </a:rPr>
              <a:t>On Naming and Modeling Things: The Mapmaker</a:t>
            </a:r>
          </a:p>
          <a:p>
            <a:pPr eaLnBrk="1" hangingPunct="1"/>
            <a:endParaRPr lang="en-US" dirty="0">
              <a:latin typeface="Franklin Gothic Book" panose="020B0503020102020204" pitchFamily="34" charset="0"/>
              <a:ea typeface="ＭＳ Ｐゴシック" pitchFamily="34" charset="-128"/>
            </a:endParaRPr>
          </a:p>
          <a:p>
            <a:pPr algn="just" eaLnBrk="1" hangingPunct="1">
              <a:lnSpc>
                <a:spcPct val="90000"/>
              </a:lnSpc>
              <a:spcBef>
                <a:spcPct val="40000"/>
              </a:spcBef>
            </a:pPr>
            <a:r>
              <a:rPr lang="en-US" dirty="0">
                <a:latin typeface="Franklin Gothic Book" panose="020B0503020102020204" pitchFamily="34" charset="0"/>
                <a:ea typeface="ＭＳ Ｐゴシック" pitchFamily="34" charset="-128"/>
              </a:rPr>
              <a:t>Make a domain model in the spirit of how a mapmaker works:</a:t>
            </a:r>
          </a:p>
          <a:p>
            <a:pPr lvl="1" algn="just" eaLnBrk="1" hangingPunct="1">
              <a:lnSpc>
                <a:spcPct val="90000"/>
              </a:lnSpc>
              <a:spcBef>
                <a:spcPct val="40000"/>
              </a:spcBef>
            </a:pPr>
            <a:r>
              <a:rPr lang="en-US" dirty="0">
                <a:latin typeface="Franklin Gothic Book" panose="020B0503020102020204" pitchFamily="34" charset="0"/>
                <a:ea typeface="ＭＳ Ｐゴシック" pitchFamily="34" charset="-128"/>
              </a:rPr>
              <a:t>Use the </a:t>
            </a:r>
            <a:r>
              <a:rPr lang="en-US" dirty="0">
                <a:solidFill>
                  <a:srgbClr val="009900"/>
                </a:solidFill>
                <a:latin typeface="Franklin Gothic Book" panose="020B0503020102020204" pitchFamily="34" charset="0"/>
                <a:ea typeface="ＭＳ Ｐゴシック" pitchFamily="34" charset="-128"/>
              </a:rPr>
              <a:t>existing</a:t>
            </a:r>
            <a:r>
              <a:rPr lang="en-US" dirty="0">
                <a:latin typeface="Franklin Gothic Book" panose="020B0503020102020204" pitchFamily="34" charset="0"/>
                <a:ea typeface="ＭＳ Ｐゴシック" pitchFamily="34" charset="-128"/>
              </a:rPr>
              <a:t> names in the territory.</a:t>
            </a:r>
          </a:p>
          <a:p>
            <a:pPr lvl="1" algn="just" eaLnBrk="1" hangingPunct="1">
              <a:lnSpc>
                <a:spcPct val="90000"/>
              </a:lnSpc>
              <a:spcBef>
                <a:spcPct val="40000"/>
              </a:spcBef>
            </a:pPr>
            <a:r>
              <a:rPr lang="en-US" dirty="0">
                <a:latin typeface="Franklin Gothic Book" panose="020B0503020102020204" pitchFamily="34" charset="0"/>
                <a:ea typeface="ＭＳ Ｐゴシック" pitchFamily="34" charset="-128"/>
              </a:rPr>
              <a:t>Exclude </a:t>
            </a:r>
            <a:r>
              <a:rPr lang="en-US" dirty="0">
                <a:solidFill>
                  <a:srgbClr val="009900"/>
                </a:solidFill>
                <a:latin typeface="Franklin Gothic Book" panose="020B0503020102020204" pitchFamily="34" charset="0"/>
                <a:ea typeface="ＭＳ Ｐゴシック" pitchFamily="34" charset="-128"/>
              </a:rPr>
              <a:t>irrelevant</a:t>
            </a:r>
            <a:r>
              <a:rPr lang="en-US" dirty="0">
                <a:latin typeface="Franklin Gothic Book" panose="020B0503020102020204" pitchFamily="34" charset="0"/>
                <a:ea typeface="ＭＳ Ｐゴシック" pitchFamily="34" charset="-128"/>
              </a:rPr>
              <a:t> features. </a:t>
            </a:r>
          </a:p>
          <a:p>
            <a:pPr lvl="1" algn="just" eaLnBrk="1" hangingPunct="1">
              <a:lnSpc>
                <a:spcPct val="90000"/>
              </a:lnSpc>
              <a:spcBef>
                <a:spcPct val="40000"/>
              </a:spcBef>
            </a:pPr>
            <a:r>
              <a:rPr lang="en-US" dirty="0">
                <a:latin typeface="Franklin Gothic Book" panose="020B0503020102020204" pitchFamily="34" charset="0"/>
                <a:ea typeface="ＭＳ Ｐゴシック" pitchFamily="34" charset="-128"/>
              </a:rPr>
              <a:t>Do not add things that are </a:t>
            </a:r>
            <a:r>
              <a:rPr lang="en-US" dirty="0">
                <a:solidFill>
                  <a:srgbClr val="009900"/>
                </a:solidFill>
                <a:latin typeface="Franklin Gothic Book" panose="020B0503020102020204" pitchFamily="34" charset="0"/>
                <a:ea typeface="ＭＳ Ｐゴシック" pitchFamily="34" charset="-128"/>
              </a:rPr>
              <a:t>not there</a:t>
            </a:r>
            <a:r>
              <a:rPr lang="en-US" dirty="0">
                <a:latin typeface="Franklin Gothic Book" panose="020B0503020102020204" pitchFamily="34" charset="0"/>
                <a:ea typeface="ＭＳ Ｐゴシック" pitchFamily="34" charset="-128"/>
              </a:rPr>
              <a:t>.</a:t>
            </a:r>
          </a:p>
          <a:p>
            <a:pPr eaLnBrk="1" hangingPunct="1"/>
            <a:endParaRPr lang="en-US" dirty="0">
              <a:latin typeface="Franklin Gothic Book" panose="020B0503020102020204" pitchFamily="34" charset="0"/>
              <a:ea typeface="ＭＳ Ｐゴシック" pitchFamily="34" charset="-128"/>
            </a:endParaRPr>
          </a:p>
          <a:p>
            <a:pPr eaLnBrk="1" hangingPunct="1"/>
            <a:endParaRPr lang="en-US" dirty="0">
              <a:latin typeface="Franklin Gothic Book" panose="020B0503020102020204" pitchFamily="34" charset="0"/>
              <a:ea typeface="ＭＳ Ｐゴシック" pitchFamily="34" charset="-128"/>
            </a:endParaRPr>
          </a:p>
        </p:txBody>
      </p:sp>
      <p:sp>
        <p:nvSpPr>
          <p:cNvPr id="38916" name="Slide Number Placeholder 3"/>
          <p:cNvSpPr>
            <a:spLocks noGrp="1"/>
          </p:cNvSpPr>
          <p:nvPr>
            <p:ph type="sldNum" sz="quarter" idx="12"/>
          </p:nvPr>
        </p:nvSpPr>
        <p:spPr bwMode="auto">
          <a:noFill/>
          <a:ln>
            <a:miter lim="800000"/>
            <a:headEnd/>
            <a:tailEnd/>
          </a:ln>
        </p:spPr>
        <p:txBody>
          <a:bodyPr/>
          <a:lstStyle/>
          <a:p>
            <a:fld id="{3BE193E5-AF3A-40FD-A723-C107D1358DCE}" type="slidenum">
              <a:rPr lang="en-US" sz="2000">
                <a:solidFill>
                  <a:srgbClr val="FF0000"/>
                </a:solidFill>
              </a:rPr>
              <a:pPr/>
              <a:t>15</a:t>
            </a:fld>
            <a:endParaRPr lang="en-US" sz="2000">
              <a:solidFill>
                <a:srgbClr val="FF0000"/>
              </a:solidFill>
            </a:endParaRPr>
          </a:p>
        </p:txBody>
      </p:sp>
    </p:spTree>
    <p:extLst>
      <p:ext uri="{BB962C8B-B14F-4D97-AF65-F5344CB8AC3E}">
        <p14:creationId xmlns:p14="http://schemas.microsoft.com/office/powerpoint/2010/main" val="273368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91" name="Picture 7" descr="POST vs Reg"/>
          <p:cNvPicPr>
            <a:picLocks noChangeAspect="1" noChangeArrowheads="1"/>
          </p:cNvPicPr>
          <p:nvPr/>
        </p:nvPicPr>
        <p:blipFill>
          <a:blip r:embed="rId3"/>
          <a:srcRect/>
          <a:stretch>
            <a:fillRect/>
          </a:stretch>
        </p:blipFill>
        <p:spPr bwMode="auto">
          <a:xfrm>
            <a:off x="3667125" y="1403351"/>
            <a:ext cx="4572000" cy="2454275"/>
          </a:xfrm>
          <a:prstGeom prst="rect">
            <a:avLst/>
          </a:prstGeom>
          <a:noFill/>
          <a:ln w="9525">
            <a:noFill/>
            <a:miter lim="800000"/>
            <a:headEnd/>
            <a:tailEnd/>
          </a:ln>
        </p:spPr>
      </p:pic>
      <p:sp>
        <p:nvSpPr>
          <p:cNvPr id="118792" name="Text Box 8"/>
          <p:cNvSpPr txBox="1">
            <a:spLocks noChangeArrowheads="1"/>
          </p:cNvSpPr>
          <p:nvPr/>
        </p:nvSpPr>
        <p:spPr bwMode="auto">
          <a:xfrm>
            <a:off x="2166938" y="4286250"/>
            <a:ext cx="3962400" cy="840230"/>
          </a:xfrm>
          <a:prstGeom prst="rect">
            <a:avLst/>
          </a:prstGeom>
          <a:noFill/>
          <a:ln w="3175">
            <a:solidFill>
              <a:schemeClr val="tx1"/>
            </a:solidFill>
            <a:miter lim="800000"/>
            <a:headEnd/>
            <a:tailEnd/>
          </a:ln>
        </p:spPr>
        <p:txBody>
          <a:bodyPr>
            <a:spAutoFit/>
          </a:bodyPr>
          <a:lstStyle/>
          <a:p>
            <a:pPr eaLnBrk="0" hangingPunct="0">
              <a:lnSpc>
                <a:spcPct val="90000"/>
              </a:lnSpc>
              <a:spcBef>
                <a:spcPct val="40000"/>
              </a:spcBef>
            </a:pPr>
            <a:r>
              <a:rPr lang="en-US" dirty="0">
                <a:latin typeface="Franklin Gothic Book" panose="020B0503020102020204" pitchFamily="34" charset="0"/>
              </a:rPr>
              <a:t>Rule of thumb, a </a:t>
            </a:r>
            <a:r>
              <a:rPr lang="en-US" dirty="0">
                <a:solidFill>
                  <a:srgbClr val="FF5050"/>
                </a:solidFill>
                <a:latin typeface="Franklin Gothic Book" panose="020B0503020102020204" pitchFamily="34" charset="0"/>
              </a:rPr>
              <a:t>domain model</a:t>
            </a:r>
            <a:r>
              <a:rPr lang="en-US" dirty="0">
                <a:latin typeface="Franklin Gothic Book" panose="020B0503020102020204" pitchFamily="34" charset="0"/>
              </a:rPr>
              <a:t> is not </a:t>
            </a:r>
            <a:r>
              <a:rPr lang="en-US" dirty="0">
                <a:solidFill>
                  <a:srgbClr val="FF5050"/>
                </a:solidFill>
                <a:latin typeface="Franklin Gothic Book" panose="020B0503020102020204" pitchFamily="34" charset="0"/>
              </a:rPr>
              <a:t>absolutely correct</a:t>
            </a:r>
            <a:r>
              <a:rPr lang="en-US" dirty="0">
                <a:latin typeface="Franklin Gothic Book" panose="020B0503020102020204" pitchFamily="34" charset="0"/>
              </a:rPr>
              <a:t> or </a:t>
            </a:r>
            <a:r>
              <a:rPr lang="en-US" dirty="0">
                <a:solidFill>
                  <a:srgbClr val="FF5050"/>
                </a:solidFill>
                <a:latin typeface="Franklin Gothic Book" panose="020B0503020102020204" pitchFamily="34" charset="0"/>
              </a:rPr>
              <a:t>wrong</a:t>
            </a:r>
            <a:r>
              <a:rPr lang="en-US" dirty="0">
                <a:latin typeface="Franklin Gothic Book" panose="020B0503020102020204" pitchFamily="34" charset="0"/>
              </a:rPr>
              <a:t>, but useful tool of communication.</a:t>
            </a:r>
          </a:p>
        </p:txBody>
      </p:sp>
      <p:sp>
        <p:nvSpPr>
          <p:cNvPr id="118793" name="Text Box 9"/>
          <p:cNvSpPr txBox="1">
            <a:spLocks noChangeArrowheads="1"/>
          </p:cNvSpPr>
          <p:nvPr/>
        </p:nvSpPr>
        <p:spPr bwMode="auto">
          <a:xfrm>
            <a:off x="6524625" y="4286250"/>
            <a:ext cx="3886200" cy="923330"/>
          </a:xfrm>
          <a:prstGeom prst="rect">
            <a:avLst/>
          </a:prstGeom>
          <a:noFill/>
          <a:ln w="12700">
            <a:solidFill>
              <a:schemeClr val="accent1"/>
            </a:solidFill>
            <a:miter lim="800000"/>
            <a:headEnd/>
            <a:tailEnd/>
          </a:ln>
        </p:spPr>
        <p:txBody>
          <a:bodyPr>
            <a:spAutoFit/>
          </a:bodyPr>
          <a:lstStyle/>
          <a:p>
            <a:pPr eaLnBrk="0" hangingPunct="0"/>
            <a:r>
              <a:rPr lang="en-US" dirty="0">
                <a:latin typeface="Franklin Gothic Book" panose="020B0503020102020204" pitchFamily="34" charset="0"/>
              </a:rPr>
              <a:t>Both </a:t>
            </a:r>
            <a:r>
              <a:rPr lang="en-US" dirty="0">
                <a:solidFill>
                  <a:srgbClr val="009900"/>
                </a:solidFill>
                <a:latin typeface="Franklin Gothic Book" panose="020B0503020102020204" pitchFamily="34" charset="0"/>
              </a:rPr>
              <a:t>POST </a:t>
            </a:r>
            <a:r>
              <a:rPr lang="en-US" dirty="0">
                <a:latin typeface="Franklin Gothic Book" panose="020B0503020102020204" pitchFamily="34" charset="0"/>
              </a:rPr>
              <a:t>and </a:t>
            </a:r>
            <a:r>
              <a:rPr lang="en-US" dirty="0">
                <a:solidFill>
                  <a:srgbClr val="009900"/>
                </a:solidFill>
                <a:latin typeface="Franklin Gothic Book" panose="020B0503020102020204" pitchFamily="34" charset="0"/>
              </a:rPr>
              <a:t>Register</a:t>
            </a:r>
            <a:r>
              <a:rPr lang="en-US" dirty="0">
                <a:latin typeface="Franklin Gothic Book" panose="020B0503020102020204" pitchFamily="34" charset="0"/>
              </a:rPr>
              <a:t> are equally useful terms, but POST will give a better implementation view.</a:t>
            </a:r>
          </a:p>
        </p:txBody>
      </p:sp>
      <p:sp>
        <p:nvSpPr>
          <p:cNvPr id="39941" name="Title 5"/>
          <p:cNvSpPr>
            <a:spLocks noGrp="1"/>
          </p:cNvSpPr>
          <p:nvPr>
            <p:ph type="title"/>
          </p:nvPr>
        </p:nvSpPr>
        <p:spPr/>
        <p:txBody>
          <a:bodyPr/>
          <a:lstStyle/>
          <a:p>
            <a:pPr algn="ctr" eaLnBrk="1" hangingPunct="1"/>
            <a:r>
              <a:rPr lang="en-US" sz="2800" dirty="0">
                <a:solidFill>
                  <a:srgbClr val="0000FF"/>
                </a:solidFill>
                <a:latin typeface="Franklin Gothic Book" panose="020B0503020102020204" pitchFamily="34" charset="0"/>
                <a:ea typeface="ＭＳ Ｐゴシック" pitchFamily="34" charset="-128"/>
              </a:rPr>
              <a:t>Resolving Similar Concepts</a:t>
            </a:r>
            <a:r>
              <a:rPr lang="en-US" sz="2800" dirty="0">
                <a:latin typeface="Franklin Gothic Book" panose="020B0503020102020204" pitchFamily="34" charset="0"/>
                <a:ea typeface="ＭＳ Ｐゴシック" pitchFamily="34" charset="-128"/>
              </a:rPr>
              <a:t> - </a:t>
            </a:r>
            <a:r>
              <a:rPr lang="en-US" sz="2800" dirty="0">
                <a:solidFill>
                  <a:srgbClr val="FF5050"/>
                </a:solidFill>
                <a:latin typeface="Franklin Gothic Book" panose="020B0503020102020204" pitchFamily="34" charset="0"/>
                <a:ea typeface="ＭＳ Ｐゴシック" pitchFamily="34" charset="-128"/>
              </a:rPr>
              <a:t>POST</a:t>
            </a:r>
            <a:r>
              <a:rPr lang="en-US" sz="2800" dirty="0">
                <a:latin typeface="Franklin Gothic Book" panose="020B0503020102020204" pitchFamily="34" charset="0"/>
                <a:ea typeface="ＭＳ Ｐゴシック" pitchFamily="34" charset="-128"/>
              </a:rPr>
              <a:t> versus </a:t>
            </a:r>
            <a:r>
              <a:rPr lang="en-US" sz="2800" dirty="0">
                <a:solidFill>
                  <a:srgbClr val="FF5050"/>
                </a:solidFill>
                <a:latin typeface="Franklin Gothic Book" panose="020B0503020102020204" pitchFamily="34" charset="0"/>
                <a:ea typeface="ＭＳ Ｐゴシック" pitchFamily="34" charset="-128"/>
              </a:rPr>
              <a:t>Register</a:t>
            </a:r>
            <a:endParaRPr lang="en-US" sz="2800" dirty="0">
              <a:latin typeface="Franklin Gothic Book" panose="020B0503020102020204" pitchFamily="34" charset="0"/>
              <a:ea typeface="ＭＳ Ｐゴシック" pitchFamily="34" charset="-128"/>
            </a:endParaRPr>
          </a:p>
        </p:txBody>
      </p:sp>
      <p:sp>
        <p:nvSpPr>
          <p:cNvPr id="39942" name="Slide Number Placeholder 5"/>
          <p:cNvSpPr>
            <a:spLocks noGrp="1"/>
          </p:cNvSpPr>
          <p:nvPr>
            <p:ph type="sldNum" sz="quarter" idx="12"/>
          </p:nvPr>
        </p:nvSpPr>
        <p:spPr bwMode="auto">
          <a:noFill/>
          <a:ln>
            <a:miter lim="800000"/>
            <a:headEnd/>
            <a:tailEnd/>
          </a:ln>
        </p:spPr>
        <p:txBody>
          <a:bodyPr/>
          <a:lstStyle/>
          <a:p>
            <a:fld id="{89D20679-4935-4F78-B072-F25C2D568B1E}" type="slidenum">
              <a:rPr lang="en-US" sz="2000">
                <a:solidFill>
                  <a:srgbClr val="FF0000"/>
                </a:solidFill>
              </a:rPr>
              <a:pPr/>
              <a:t>16</a:t>
            </a:fld>
            <a:endParaRPr lang="en-US" sz="2000">
              <a:solidFill>
                <a:srgbClr val="FF0000"/>
              </a:solidFill>
            </a:endParaRPr>
          </a:p>
        </p:txBody>
      </p:sp>
    </p:spTree>
    <p:extLst>
      <p:ext uri="{BB962C8B-B14F-4D97-AF65-F5344CB8AC3E}">
        <p14:creationId xmlns:p14="http://schemas.microsoft.com/office/powerpoint/2010/main" val="2814277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18791"/>
                                        </p:tgtEl>
                                        <p:attrNameLst>
                                          <p:attrName>style.visibility</p:attrName>
                                        </p:attrNameLst>
                                      </p:cBhvr>
                                      <p:to>
                                        <p:strVal val="visible"/>
                                      </p:to>
                                    </p:set>
                                    <p:anim calcmode="lin" valueType="num">
                                      <p:cBhvr additive="base">
                                        <p:cTn id="7" dur="500" fill="hold"/>
                                        <p:tgtEl>
                                          <p:spTgt spid="118791"/>
                                        </p:tgtEl>
                                        <p:attrNameLst>
                                          <p:attrName>ppt_x</p:attrName>
                                        </p:attrNameLst>
                                      </p:cBhvr>
                                      <p:tavLst>
                                        <p:tav tm="0">
                                          <p:val>
                                            <p:strVal val="0-#ppt_w/2"/>
                                          </p:val>
                                        </p:tav>
                                        <p:tav tm="100000">
                                          <p:val>
                                            <p:strVal val="#ppt_x"/>
                                          </p:val>
                                        </p:tav>
                                      </p:tavLst>
                                    </p:anim>
                                    <p:anim calcmode="lin" valueType="num">
                                      <p:cBhvr additive="base">
                                        <p:cTn id="8" dur="500" fill="hold"/>
                                        <p:tgtEl>
                                          <p:spTgt spid="1187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8792"/>
                                        </p:tgtEl>
                                        <p:attrNameLst>
                                          <p:attrName>style.visibility</p:attrName>
                                        </p:attrNameLst>
                                      </p:cBhvr>
                                      <p:to>
                                        <p:strVal val="visible"/>
                                      </p:to>
                                    </p:set>
                                    <p:anim calcmode="lin" valueType="num">
                                      <p:cBhvr additive="base">
                                        <p:cTn id="13" dur="500" fill="hold"/>
                                        <p:tgtEl>
                                          <p:spTgt spid="118792"/>
                                        </p:tgtEl>
                                        <p:attrNameLst>
                                          <p:attrName>ppt_x</p:attrName>
                                        </p:attrNameLst>
                                      </p:cBhvr>
                                      <p:tavLst>
                                        <p:tav tm="0">
                                          <p:val>
                                            <p:strVal val="0-#ppt_w/2"/>
                                          </p:val>
                                        </p:tav>
                                        <p:tav tm="100000">
                                          <p:val>
                                            <p:strVal val="#ppt_x"/>
                                          </p:val>
                                        </p:tav>
                                      </p:tavLst>
                                    </p:anim>
                                    <p:anim calcmode="lin" valueType="num">
                                      <p:cBhvr additive="base">
                                        <p:cTn id="14" dur="500" fill="hold"/>
                                        <p:tgtEl>
                                          <p:spTgt spid="1187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8793"/>
                                        </p:tgtEl>
                                        <p:attrNameLst>
                                          <p:attrName>style.visibility</p:attrName>
                                        </p:attrNameLst>
                                      </p:cBhvr>
                                      <p:to>
                                        <p:strVal val="visible"/>
                                      </p:to>
                                    </p:set>
                                    <p:anim calcmode="lin" valueType="num">
                                      <p:cBhvr additive="base">
                                        <p:cTn id="19" dur="500" fill="hold"/>
                                        <p:tgtEl>
                                          <p:spTgt spid="118793"/>
                                        </p:tgtEl>
                                        <p:attrNameLst>
                                          <p:attrName>ppt_x</p:attrName>
                                        </p:attrNameLst>
                                      </p:cBhvr>
                                      <p:tavLst>
                                        <p:tav tm="0">
                                          <p:val>
                                            <p:strVal val="0-#ppt_w/2"/>
                                          </p:val>
                                        </p:tav>
                                        <p:tav tm="100000">
                                          <p:val>
                                            <p:strVal val="#ppt_x"/>
                                          </p:val>
                                        </p:tav>
                                      </p:tavLst>
                                    </p:anim>
                                    <p:anim calcmode="lin" valueType="num">
                                      <p:cBhvr additive="base">
                                        <p:cTn id="20" dur="500" fill="hold"/>
                                        <p:tgtEl>
                                          <p:spTgt spid="1187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2" grpId="0" animBg="1" autoUpdateAnimBg="0"/>
      <p:bldP spid="11879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2286000" y="5747129"/>
            <a:ext cx="7620000" cy="341632"/>
          </a:xfrm>
          <a:prstGeom prst="rect">
            <a:avLst/>
          </a:prstGeom>
          <a:noFill/>
          <a:ln w="3175">
            <a:solidFill>
              <a:schemeClr val="tx1"/>
            </a:solidFill>
            <a:miter lim="800000"/>
            <a:headEnd/>
            <a:tailEnd/>
          </a:ln>
        </p:spPr>
        <p:txBody>
          <a:bodyPr>
            <a:spAutoFit/>
          </a:bodyPr>
          <a:lstStyle/>
          <a:p>
            <a:pPr algn="ctr" eaLnBrk="0" hangingPunct="0">
              <a:lnSpc>
                <a:spcPct val="90000"/>
              </a:lnSpc>
              <a:spcBef>
                <a:spcPct val="40000"/>
              </a:spcBef>
            </a:pPr>
            <a:r>
              <a:rPr lang="en-US" dirty="0">
                <a:latin typeface="Franklin Gothic Book" panose="020B0503020102020204" pitchFamily="34" charset="0"/>
              </a:rPr>
              <a:t>If in doubt, make it a separate concept.</a:t>
            </a:r>
          </a:p>
        </p:txBody>
      </p:sp>
      <p:sp>
        <p:nvSpPr>
          <p:cNvPr id="15363" name="Text Box 3"/>
          <p:cNvSpPr txBox="1">
            <a:spLocks noChangeArrowheads="1"/>
          </p:cNvSpPr>
          <p:nvPr/>
        </p:nvSpPr>
        <p:spPr bwMode="auto">
          <a:xfrm>
            <a:off x="2095500" y="3114485"/>
            <a:ext cx="8001000" cy="701731"/>
          </a:xfrm>
          <a:prstGeom prst="rect">
            <a:avLst/>
          </a:prstGeom>
          <a:noFill/>
          <a:ln w="3175">
            <a:solidFill>
              <a:schemeClr val="tx1"/>
            </a:solidFill>
            <a:miter lim="800000"/>
            <a:headEnd/>
            <a:tailEnd/>
          </a:ln>
        </p:spPr>
        <p:txBody>
          <a:bodyPr>
            <a:spAutoFit/>
          </a:bodyPr>
          <a:lstStyle/>
          <a:p>
            <a:pPr marL="457200" indent="-457200" algn="just" eaLnBrk="0" hangingPunct="0">
              <a:lnSpc>
                <a:spcPct val="90000"/>
              </a:lnSpc>
              <a:spcBef>
                <a:spcPct val="40000"/>
              </a:spcBef>
            </a:pPr>
            <a:r>
              <a:rPr lang="en-US" dirty="0">
                <a:latin typeface="Franklin Gothic Book" panose="020B0503020102020204" pitchFamily="34" charset="0"/>
              </a:rPr>
              <a:t>	If we </a:t>
            </a:r>
            <a:r>
              <a:rPr lang="en-US" dirty="0">
                <a:solidFill>
                  <a:srgbClr val="0000FF"/>
                </a:solidFill>
                <a:latin typeface="Franklin Gothic Book" panose="020B0503020102020204" pitchFamily="34" charset="0"/>
              </a:rPr>
              <a:t>do not think</a:t>
            </a:r>
            <a:r>
              <a:rPr lang="en-US" dirty="0">
                <a:latin typeface="Franklin Gothic Book" panose="020B0503020102020204" pitchFamily="34" charset="0"/>
              </a:rPr>
              <a:t> of some </a:t>
            </a:r>
            <a:r>
              <a:rPr lang="en-US" dirty="0">
                <a:solidFill>
                  <a:srgbClr val="FF5050"/>
                </a:solidFill>
                <a:latin typeface="Franklin Gothic Book" panose="020B0503020102020204" pitchFamily="34" charset="0"/>
              </a:rPr>
              <a:t>concept X</a:t>
            </a:r>
            <a:r>
              <a:rPr lang="en-US" dirty="0">
                <a:latin typeface="Franklin Gothic Book" panose="020B0503020102020204" pitchFamily="34" charset="0"/>
              </a:rPr>
              <a:t> as a</a:t>
            </a:r>
            <a:r>
              <a:rPr lang="en-US" dirty="0">
                <a:solidFill>
                  <a:srgbClr val="FF5050"/>
                </a:solidFill>
                <a:latin typeface="Franklin Gothic Book" panose="020B0503020102020204" pitchFamily="34" charset="0"/>
              </a:rPr>
              <a:t> number</a:t>
            </a:r>
            <a:r>
              <a:rPr lang="en-US" dirty="0">
                <a:latin typeface="Franklin Gothic Book" panose="020B0503020102020204" pitchFamily="34" charset="0"/>
              </a:rPr>
              <a:t> or </a:t>
            </a:r>
            <a:r>
              <a:rPr lang="en-US" dirty="0">
                <a:solidFill>
                  <a:srgbClr val="FF5050"/>
                </a:solidFill>
                <a:latin typeface="Franklin Gothic Book" panose="020B0503020102020204" pitchFamily="34" charset="0"/>
              </a:rPr>
              <a:t>text</a:t>
            </a:r>
            <a:r>
              <a:rPr lang="en-US" dirty="0">
                <a:latin typeface="Franklin Gothic Book" panose="020B0503020102020204" pitchFamily="34" charset="0"/>
              </a:rPr>
              <a:t> in the real world,  </a:t>
            </a:r>
          </a:p>
          <a:p>
            <a:pPr marL="457200" indent="-457200" algn="just" eaLnBrk="0" hangingPunct="0">
              <a:lnSpc>
                <a:spcPct val="90000"/>
              </a:lnSpc>
              <a:spcBef>
                <a:spcPct val="40000"/>
              </a:spcBef>
            </a:pPr>
            <a:r>
              <a:rPr lang="en-US" dirty="0">
                <a:latin typeface="Franklin Gothic Book" panose="020B0503020102020204" pitchFamily="34" charset="0"/>
              </a:rPr>
              <a:t>	X is probably a </a:t>
            </a:r>
            <a:r>
              <a:rPr lang="en-US" dirty="0">
                <a:solidFill>
                  <a:srgbClr val="FF5050"/>
                </a:solidFill>
                <a:latin typeface="Franklin Gothic Book" panose="020B0503020102020204" pitchFamily="34" charset="0"/>
              </a:rPr>
              <a:t>concept</a:t>
            </a:r>
            <a:r>
              <a:rPr lang="en-US" dirty="0">
                <a:latin typeface="Franklin Gothic Book" panose="020B0503020102020204" pitchFamily="34" charset="0"/>
              </a:rPr>
              <a:t>, not an attribute.</a:t>
            </a:r>
          </a:p>
        </p:txBody>
      </p:sp>
      <p:sp>
        <p:nvSpPr>
          <p:cNvPr id="40965" name="Title 48"/>
          <p:cNvSpPr>
            <a:spLocks noGrp="1"/>
          </p:cNvSpPr>
          <p:nvPr>
            <p:ph type="title"/>
          </p:nvPr>
        </p:nvSpPr>
        <p:spPr/>
        <p:txBody>
          <a:bodyPr/>
          <a:lstStyle/>
          <a:p>
            <a:pPr algn="ctr" eaLnBrk="1" hangingPunct="1"/>
            <a:r>
              <a:rPr lang="en-US" sz="3600" dirty="0">
                <a:latin typeface="Franklin Gothic Book" panose="020B0503020102020204" pitchFamily="34" charset="0"/>
                <a:ea typeface="ＭＳ Ｐゴシック" pitchFamily="34" charset="-128"/>
              </a:rPr>
              <a:t>Concept vs. Attribute</a:t>
            </a:r>
            <a:endParaRPr lang="en-US" dirty="0">
              <a:latin typeface="Franklin Gothic Book" panose="020B0503020102020204" pitchFamily="34" charset="0"/>
              <a:ea typeface="ＭＳ Ｐゴシック" pitchFamily="34" charset="-128"/>
            </a:endParaRPr>
          </a:p>
        </p:txBody>
      </p:sp>
      <p:sp>
        <p:nvSpPr>
          <p:cNvPr id="40966" name="Content Placeholder 49"/>
          <p:cNvSpPr>
            <a:spLocks noGrp="1"/>
          </p:cNvSpPr>
          <p:nvPr>
            <p:ph idx="1"/>
          </p:nvPr>
        </p:nvSpPr>
        <p:spPr/>
        <p:txBody>
          <a:bodyPr/>
          <a:lstStyle/>
          <a:p>
            <a:pPr eaLnBrk="1" hangingPunct="1"/>
            <a:r>
              <a:rPr lang="en-US" sz="2400" dirty="0">
                <a:latin typeface="Franklin Gothic Book" panose="020B0503020102020204" pitchFamily="34" charset="0"/>
                <a:ea typeface="ＭＳ Ｐゴシック" pitchFamily="34" charset="-128"/>
              </a:rPr>
              <a:t>A </a:t>
            </a:r>
            <a:r>
              <a:rPr lang="en-US" sz="2400" dirty="0">
                <a:solidFill>
                  <a:srgbClr val="0000FF"/>
                </a:solidFill>
                <a:latin typeface="Franklin Gothic Book" panose="020B0503020102020204" pitchFamily="34" charset="0"/>
                <a:ea typeface="ＭＳ Ｐゴシック" pitchFamily="34" charset="-128"/>
              </a:rPr>
              <a:t>Common Mistake</a:t>
            </a:r>
            <a:r>
              <a:rPr lang="en-US" sz="2400" dirty="0">
                <a:latin typeface="Franklin Gothic Book" panose="020B0503020102020204" pitchFamily="34" charset="0"/>
                <a:ea typeface="ＭＳ Ｐゴシック" pitchFamily="34" charset="-128"/>
              </a:rPr>
              <a:t> in Identifying Concepts: </a:t>
            </a:r>
          </a:p>
          <a:p>
            <a:pPr marL="823913" lvl="1" indent="-457200">
              <a:buNone/>
            </a:pPr>
            <a:r>
              <a:rPr lang="en-US" sz="2100" dirty="0">
                <a:solidFill>
                  <a:srgbClr val="FF5050"/>
                </a:solidFill>
                <a:latin typeface="Franklin Gothic Book" panose="020B0503020102020204" pitchFamily="34" charset="0"/>
                <a:ea typeface="ＭＳ Ｐゴシック" pitchFamily="34" charset="-128"/>
              </a:rPr>
              <a:t>Attribute</a:t>
            </a:r>
            <a:r>
              <a:rPr lang="en-US" sz="2100" dirty="0">
                <a:latin typeface="Franklin Gothic Book" panose="020B0503020102020204" pitchFamily="34" charset="0"/>
                <a:ea typeface="ＭＳ Ｐゴシック" pitchFamily="34" charset="-128"/>
              </a:rPr>
              <a:t> OR </a:t>
            </a:r>
            <a:r>
              <a:rPr lang="en-US" sz="2100" dirty="0">
                <a:solidFill>
                  <a:srgbClr val="FF5050"/>
                </a:solidFill>
                <a:latin typeface="Franklin Gothic Book" panose="020B0503020102020204" pitchFamily="34" charset="0"/>
                <a:ea typeface="ＭＳ Ｐゴシック" pitchFamily="34" charset="-128"/>
              </a:rPr>
              <a:t>Concept</a:t>
            </a:r>
            <a:r>
              <a:rPr lang="en-US" sz="2100" dirty="0">
                <a:latin typeface="Franklin Gothic Book" panose="020B0503020102020204" pitchFamily="34" charset="0"/>
                <a:ea typeface="ＭＳ Ｐゴシック" pitchFamily="34" charset="-128"/>
              </a:rPr>
              <a:t>?</a:t>
            </a:r>
          </a:p>
        </p:txBody>
      </p:sp>
      <p:sp>
        <p:nvSpPr>
          <p:cNvPr id="40967" name="Slide Number Placeholder 6"/>
          <p:cNvSpPr>
            <a:spLocks noGrp="1"/>
          </p:cNvSpPr>
          <p:nvPr>
            <p:ph type="sldNum" sz="quarter" idx="12"/>
          </p:nvPr>
        </p:nvSpPr>
        <p:spPr bwMode="auto">
          <a:noFill/>
          <a:ln>
            <a:miter lim="800000"/>
            <a:headEnd/>
            <a:tailEnd/>
          </a:ln>
        </p:spPr>
        <p:txBody>
          <a:bodyPr/>
          <a:lstStyle/>
          <a:p>
            <a:fld id="{941027ED-0582-41F0-AB9B-859BC25213F6}" type="slidenum">
              <a:rPr lang="en-US" sz="2000">
                <a:solidFill>
                  <a:srgbClr val="FF0000"/>
                </a:solidFill>
              </a:rPr>
              <a:pPr/>
              <a:t>17</a:t>
            </a:fld>
            <a:endParaRPr lang="en-US" sz="2000">
              <a:solidFill>
                <a:srgbClr val="FF0000"/>
              </a:solidFill>
            </a:endParaRPr>
          </a:p>
        </p:txBody>
      </p:sp>
      <p:pic>
        <p:nvPicPr>
          <p:cNvPr id="2" name="Picture 1"/>
          <p:cNvPicPr>
            <a:picLocks noChangeAspect="1"/>
          </p:cNvPicPr>
          <p:nvPr/>
        </p:nvPicPr>
        <p:blipFill>
          <a:blip r:embed="rId3"/>
          <a:stretch>
            <a:fillRect/>
          </a:stretch>
        </p:blipFill>
        <p:spPr>
          <a:xfrm>
            <a:off x="2278912" y="4079569"/>
            <a:ext cx="7620000" cy="1321699"/>
          </a:xfrm>
          <a:prstGeom prst="rect">
            <a:avLst/>
          </a:prstGeom>
        </p:spPr>
      </p:pic>
    </p:spTree>
    <p:extLst>
      <p:ext uri="{BB962C8B-B14F-4D97-AF65-F5344CB8AC3E}">
        <p14:creationId xmlns:p14="http://schemas.microsoft.com/office/powerpoint/2010/main" val="58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 calcmode="lin" valueType="num">
                                      <p:cBhvr additive="base">
                                        <p:cTn id="7" dur="500" fill="hold"/>
                                        <p:tgtEl>
                                          <p:spTgt spid="15363"/>
                                        </p:tgtEl>
                                        <p:attrNameLst>
                                          <p:attrName>ppt_x</p:attrName>
                                        </p:attrNameLst>
                                      </p:cBhvr>
                                      <p:tavLst>
                                        <p:tav tm="0">
                                          <p:val>
                                            <p:strVal val="0-#ppt_w/2"/>
                                          </p:val>
                                        </p:tav>
                                        <p:tav tm="100000">
                                          <p:val>
                                            <p:strVal val="#ppt_x"/>
                                          </p:val>
                                        </p:tav>
                                      </p:tavLst>
                                    </p:anim>
                                    <p:anim calcmode="lin" valueType="num">
                                      <p:cBhvr additive="base">
                                        <p:cTn id="8" dur="500" fill="hold"/>
                                        <p:tgtEl>
                                          <p:spTgt spid="1536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2"/>
                                        </p:tgtEl>
                                        <p:attrNameLst>
                                          <p:attrName>style.visibility</p:attrName>
                                        </p:attrNameLst>
                                      </p:cBhvr>
                                      <p:to>
                                        <p:strVal val="visible"/>
                                      </p:to>
                                    </p:set>
                                    <p:anim calcmode="lin" valueType="num">
                                      <p:cBhvr additive="base">
                                        <p:cTn id="13" dur="500" fill="hold"/>
                                        <p:tgtEl>
                                          <p:spTgt spid="15362"/>
                                        </p:tgtEl>
                                        <p:attrNameLst>
                                          <p:attrName>ppt_x</p:attrName>
                                        </p:attrNameLst>
                                      </p:cBhvr>
                                      <p:tavLst>
                                        <p:tav tm="0">
                                          <p:val>
                                            <p:strVal val="0-#ppt_w/2"/>
                                          </p:val>
                                        </p:tav>
                                        <p:tav tm="100000">
                                          <p:val>
                                            <p:strVal val="#ppt_x"/>
                                          </p:val>
                                        </p:tav>
                                      </p:tavLst>
                                    </p:anim>
                                    <p:anim calcmode="lin" valueType="num">
                                      <p:cBhvr additive="base">
                                        <p:cTn id="14" dur="500" fill="hold"/>
                                        <p:tgtEl>
                                          <p:spTgt spid="153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autoUpdateAnimBg="0"/>
      <p:bldP spid="1536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0FDA-98A0-4C9E-AD8B-7F6D8A9BF894}"/>
              </a:ext>
            </a:extLst>
          </p:cNvPr>
          <p:cNvSpPr>
            <a:spLocks noGrp="1"/>
          </p:cNvSpPr>
          <p:nvPr>
            <p:ph type="title"/>
          </p:nvPr>
        </p:nvSpPr>
        <p:spPr/>
        <p:txBody>
          <a:bodyPr/>
          <a:lstStyle/>
          <a:p>
            <a:r>
              <a:rPr lang="en-US" dirty="0"/>
              <a:t>UML Attribute Notation</a:t>
            </a:r>
          </a:p>
        </p:txBody>
      </p:sp>
      <p:pic>
        <p:nvPicPr>
          <p:cNvPr id="5" name="Content Placeholder 4">
            <a:extLst>
              <a:ext uri="{FF2B5EF4-FFF2-40B4-BE49-F238E27FC236}">
                <a16:creationId xmlns:a16="http://schemas.microsoft.com/office/drawing/2014/main" id="{50772E5F-263E-4FCC-8F2E-7679FE8357FA}"/>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14600" y="1295400"/>
            <a:ext cx="7848600" cy="5287478"/>
          </a:xfrm>
        </p:spPr>
      </p:pic>
    </p:spTree>
    <p:extLst>
      <p:ext uri="{BB962C8B-B14F-4D97-AF65-F5344CB8AC3E}">
        <p14:creationId xmlns:p14="http://schemas.microsoft.com/office/powerpoint/2010/main" val="2393697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40E9-6CCD-4971-9454-80AD90F09D6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EEFAA84-3390-420B-8DA3-EE9D33B9137C}"/>
              </a:ext>
            </a:extLst>
          </p:cNvPr>
          <p:cNvSpPr>
            <a:spLocks noGrp="1"/>
          </p:cNvSpPr>
          <p:nvPr>
            <p:ph idx="1"/>
          </p:nvPr>
        </p:nvSpPr>
        <p:spPr>
          <a:xfrm>
            <a:off x="1371600" y="1828800"/>
            <a:ext cx="9601200" cy="4038600"/>
          </a:xfrm>
        </p:spPr>
        <p:txBody>
          <a:bodyPr>
            <a:normAutofit/>
          </a:bodyPr>
          <a:lstStyle/>
          <a:p>
            <a:pPr marL="285115" marR="488950" indent="-273050">
              <a:lnSpc>
                <a:spcPct val="100000"/>
              </a:lnSpc>
              <a:spcBef>
                <a:spcPts val="100"/>
              </a:spcBef>
            </a:pPr>
            <a:r>
              <a:rPr lang="en-US" sz="2400" spc="-5" dirty="0">
                <a:cs typeface="Schoolbook Uralic"/>
              </a:rPr>
              <a:t>When in doubt if the concept is required, </a:t>
            </a:r>
            <a:r>
              <a:rPr lang="en-US" sz="2400" b="1" spc="-5" dirty="0">
                <a:cs typeface="Schoolbook Uralic"/>
              </a:rPr>
              <a:t>keep the concept</a:t>
            </a:r>
            <a:r>
              <a:rPr lang="en-US" sz="2400" spc="-5" dirty="0">
                <a:cs typeface="Schoolbook Uralic"/>
              </a:rPr>
              <a:t>.</a:t>
            </a:r>
          </a:p>
          <a:p>
            <a:pPr marL="815467" marR="488950" lvl="1" indent="-273050">
              <a:lnSpc>
                <a:spcPct val="100000"/>
              </a:lnSpc>
              <a:spcBef>
                <a:spcPts val="100"/>
              </a:spcBef>
            </a:pPr>
            <a:endParaRPr lang="en-US" sz="2400" dirty="0">
              <a:cs typeface="Schoolbook Uralic"/>
            </a:endParaRPr>
          </a:p>
          <a:p>
            <a:pPr marL="815467" marR="488950" lvl="1" indent="-273050">
              <a:lnSpc>
                <a:spcPct val="100000"/>
              </a:lnSpc>
              <a:spcBef>
                <a:spcPts val="100"/>
              </a:spcBef>
            </a:pPr>
            <a:r>
              <a:rPr lang="en-US" sz="2400" dirty="0">
                <a:cs typeface="Schoolbook Uralic"/>
              </a:rPr>
              <a:t>Why?: During the analysis phase, it's important to </a:t>
            </a:r>
            <a:r>
              <a:rPr lang="en-US" sz="2400" b="1" dirty="0">
                <a:cs typeface="Schoolbook Uralic"/>
              </a:rPr>
              <a:t>capture all potentially relevant elements </a:t>
            </a:r>
            <a:r>
              <a:rPr lang="en-US" sz="2400" dirty="0">
                <a:cs typeface="Schoolbook Uralic"/>
              </a:rPr>
              <a:t>of the system. It's easier to later remove unnecessary classes or merge them with others during design or implementation than to add a missing concept that wasn’t initially considered.</a:t>
            </a:r>
          </a:p>
          <a:p>
            <a:pPr marL="815467" marR="488950" lvl="1" indent="-273050">
              <a:lnSpc>
                <a:spcPct val="100000"/>
              </a:lnSpc>
              <a:spcBef>
                <a:spcPts val="100"/>
              </a:spcBef>
            </a:pPr>
            <a:r>
              <a:rPr lang="en-US" sz="2400" dirty="0">
                <a:cs typeface="Schoolbook Uralic"/>
              </a:rPr>
              <a:t>Example: If you're not sure whether "</a:t>
            </a:r>
            <a:r>
              <a:rPr lang="en-US" sz="2400" b="1" dirty="0">
                <a:cs typeface="Schoolbook Uralic"/>
              </a:rPr>
              <a:t>Address</a:t>
            </a:r>
            <a:r>
              <a:rPr lang="en-US" sz="2400" dirty="0">
                <a:cs typeface="Schoolbook Uralic"/>
              </a:rPr>
              <a:t>" should be a separate class, it’s safer to keep it as a class in the diagram. You can refine it later.</a:t>
            </a:r>
          </a:p>
          <a:p>
            <a:pPr marL="0" indent="0">
              <a:lnSpc>
                <a:spcPct val="100000"/>
              </a:lnSpc>
              <a:spcBef>
                <a:spcPts val="600"/>
              </a:spcBef>
              <a:buNone/>
            </a:pPr>
            <a:endParaRPr lang="en-US" sz="2400" dirty="0">
              <a:cs typeface="Schoolbook Uralic"/>
            </a:endParaRPr>
          </a:p>
          <a:p>
            <a:endParaRPr lang="en-US" dirty="0"/>
          </a:p>
          <a:p>
            <a:pPr marL="0" indent="0">
              <a:buNone/>
            </a:pPr>
            <a:endParaRPr lang="en-US" dirty="0"/>
          </a:p>
        </p:txBody>
      </p:sp>
    </p:spTree>
    <p:extLst>
      <p:ext uri="{BB962C8B-B14F-4D97-AF65-F5344CB8AC3E}">
        <p14:creationId xmlns:p14="http://schemas.microsoft.com/office/powerpoint/2010/main" val="112131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85CD-51CE-1149-A2A5-0C3DBB2B1043}"/>
              </a:ext>
            </a:extLst>
          </p:cNvPr>
          <p:cNvSpPr>
            <a:spLocks noGrp="1"/>
          </p:cNvSpPr>
          <p:nvPr>
            <p:ph type="title"/>
          </p:nvPr>
        </p:nvSpPr>
        <p:spPr/>
        <p:txBody>
          <a:bodyPr/>
          <a:lstStyle/>
          <a:p>
            <a:r>
              <a:rPr lang="en-US" dirty="0"/>
              <a:t>Revision up till now</a:t>
            </a:r>
          </a:p>
        </p:txBody>
      </p:sp>
      <p:sp>
        <p:nvSpPr>
          <p:cNvPr id="4" name="Double Bracket 3">
            <a:extLst>
              <a:ext uri="{FF2B5EF4-FFF2-40B4-BE49-F238E27FC236}">
                <a16:creationId xmlns:a16="http://schemas.microsoft.com/office/drawing/2014/main" id="{8CF2008A-A643-7241-92F9-B97C1B3B360E}"/>
              </a:ext>
            </a:extLst>
          </p:cNvPr>
          <p:cNvSpPr/>
          <p:nvPr/>
        </p:nvSpPr>
        <p:spPr>
          <a:xfrm>
            <a:off x="2516777" y="2561953"/>
            <a:ext cx="1097280" cy="685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 name="TextBox 4">
            <a:extLst>
              <a:ext uri="{FF2B5EF4-FFF2-40B4-BE49-F238E27FC236}">
                <a16:creationId xmlns:a16="http://schemas.microsoft.com/office/drawing/2014/main" id="{A5CCDEAE-E25E-2346-B26B-48598A7F871C}"/>
              </a:ext>
            </a:extLst>
          </p:cNvPr>
          <p:cNvSpPr txBox="1"/>
          <p:nvPr/>
        </p:nvSpPr>
        <p:spPr>
          <a:xfrm>
            <a:off x="2425337" y="2614205"/>
            <a:ext cx="1280160" cy="715581"/>
          </a:xfrm>
          <a:prstGeom prst="rect">
            <a:avLst/>
          </a:prstGeom>
          <a:noFill/>
        </p:spPr>
        <p:txBody>
          <a:bodyPr wrap="square" rtlCol="0">
            <a:spAutoFit/>
          </a:bodyPr>
          <a:lstStyle/>
          <a:p>
            <a:pPr algn="ctr"/>
            <a:r>
              <a:rPr lang="en-US" sz="1350" b="1" dirty="0"/>
              <a:t>Set of Requirements</a:t>
            </a:r>
          </a:p>
        </p:txBody>
      </p:sp>
      <p:cxnSp>
        <p:nvCxnSpPr>
          <p:cNvPr id="7" name="Straight Connector 6">
            <a:extLst>
              <a:ext uri="{FF2B5EF4-FFF2-40B4-BE49-F238E27FC236}">
                <a16:creationId xmlns:a16="http://schemas.microsoft.com/office/drawing/2014/main" id="{8ECA1BAB-7CE3-A944-AB4C-CA47A03E00D2}"/>
              </a:ext>
            </a:extLst>
          </p:cNvPr>
          <p:cNvCxnSpPr/>
          <p:nvPr/>
        </p:nvCxnSpPr>
        <p:spPr>
          <a:xfrm flipH="1">
            <a:off x="2425339" y="3313068"/>
            <a:ext cx="561703" cy="463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2257F0C-09AE-C148-9869-2552123D4358}"/>
              </a:ext>
            </a:extLst>
          </p:cNvPr>
          <p:cNvCxnSpPr>
            <a:cxnSpLocks/>
          </p:cNvCxnSpPr>
          <p:nvPr/>
        </p:nvCxnSpPr>
        <p:spPr>
          <a:xfrm flipH="1" flipV="1">
            <a:off x="3062154" y="3313067"/>
            <a:ext cx="551905" cy="43434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892CFB2-D40C-BA4B-8618-7A0633A925F0}"/>
              </a:ext>
            </a:extLst>
          </p:cNvPr>
          <p:cNvSpPr txBox="1"/>
          <p:nvPr/>
        </p:nvSpPr>
        <p:spPr>
          <a:xfrm>
            <a:off x="1793420" y="3767002"/>
            <a:ext cx="1010740" cy="577081"/>
          </a:xfrm>
          <a:prstGeom prst="rect">
            <a:avLst/>
          </a:prstGeom>
          <a:noFill/>
        </p:spPr>
        <p:txBody>
          <a:bodyPr wrap="square" rtlCol="0">
            <a:spAutoFit/>
          </a:bodyPr>
          <a:lstStyle/>
          <a:p>
            <a:pPr algn="ctr"/>
            <a:r>
              <a:rPr lang="en-US" sz="1050" dirty="0"/>
              <a:t>Non-Functional Requirements</a:t>
            </a:r>
          </a:p>
        </p:txBody>
      </p:sp>
      <p:sp>
        <p:nvSpPr>
          <p:cNvPr id="11" name="TextBox 10">
            <a:extLst>
              <a:ext uri="{FF2B5EF4-FFF2-40B4-BE49-F238E27FC236}">
                <a16:creationId xmlns:a16="http://schemas.microsoft.com/office/drawing/2014/main" id="{00E2E9E7-8271-0B48-8DF4-D46B6692C8A3}"/>
              </a:ext>
            </a:extLst>
          </p:cNvPr>
          <p:cNvSpPr txBox="1"/>
          <p:nvPr/>
        </p:nvSpPr>
        <p:spPr>
          <a:xfrm>
            <a:off x="3113588" y="3776798"/>
            <a:ext cx="1010740" cy="415498"/>
          </a:xfrm>
          <a:prstGeom prst="rect">
            <a:avLst/>
          </a:prstGeom>
          <a:noFill/>
        </p:spPr>
        <p:txBody>
          <a:bodyPr wrap="square" rtlCol="0">
            <a:spAutoFit/>
          </a:bodyPr>
          <a:lstStyle/>
          <a:p>
            <a:pPr algn="ctr"/>
            <a:r>
              <a:rPr lang="en-US" sz="1050" dirty="0"/>
              <a:t>Functional Requirements</a:t>
            </a:r>
          </a:p>
        </p:txBody>
      </p:sp>
      <p:sp>
        <p:nvSpPr>
          <p:cNvPr id="12" name="Right Arrow 11">
            <a:extLst>
              <a:ext uri="{FF2B5EF4-FFF2-40B4-BE49-F238E27FC236}">
                <a16:creationId xmlns:a16="http://schemas.microsoft.com/office/drawing/2014/main" id="{6560F8BC-9CCF-DF4C-83CE-8BD47C02DF4E}"/>
              </a:ext>
            </a:extLst>
          </p:cNvPr>
          <p:cNvSpPr/>
          <p:nvPr/>
        </p:nvSpPr>
        <p:spPr>
          <a:xfrm>
            <a:off x="3836127" y="2803616"/>
            <a:ext cx="496389" cy="163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Double Bracket 12">
            <a:extLst>
              <a:ext uri="{FF2B5EF4-FFF2-40B4-BE49-F238E27FC236}">
                <a16:creationId xmlns:a16="http://schemas.microsoft.com/office/drawing/2014/main" id="{BE05B0D3-F364-AF46-9FA8-DCC2E31577F1}"/>
              </a:ext>
            </a:extLst>
          </p:cNvPr>
          <p:cNvSpPr/>
          <p:nvPr/>
        </p:nvSpPr>
        <p:spPr>
          <a:xfrm>
            <a:off x="4463143" y="2561953"/>
            <a:ext cx="1097280" cy="685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4" name="TextBox 13">
            <a:extLst>
              <a:ext uri="{FF2B5EF4-FFF2-40B4-BE49-F238E27FC236}">
                <a16:creationId xmlns:a16="http://schemas.microsoft.com/office/drawing/2014/main" id="{2F9C3513-16E9-9B43-B145-5C673B6DEC23}"/>
              </a:ext>
            </a:extLst>
          </p:cNvPr>
          <p:cNvSpPr txBox="1"/>
          <p:nvPr/>
        </p:nvSpPr>
        <p:spPr>
          <a:xfrm>
            <a:off x="4684281" y="2612321"/>
            <a:ext cx="955711" cy="507831"/>
          </a:xfrm>
          <a:prstGeom prst="rect">
            <a:avLst/>
          </a:prstGeom>
          <a:noFill/>
        </p:spPr>
        <p:txBody>
          <a:bodyPr wrap="none" rtlCol="0">
            <a:spAutoFit/>
          </a:bodyPr>
          <a:lstStyle/>
          <a:p>
            <a:r>
              <a:rPr lang="en-US" sz="1350" b="1" dirty="0"/>
              <a:t>Use Case </a:t>
            </a:r>
          </a:p>
          <a:p>
            <a:r>
              <a:rPr lang="en-US" sz="1350" b="1" dirty="0"/>
              <a:t>Diagram</a:t>
            </a:r>
          </a:p>
        </p:txBody>
      </p:sp>
      <p:sp>
        <p:nvSpPr>
          <p:cNvPr id="18" name="TextBox 17">
            <a:extLst>
              <a:ext uri="{FF2B5EF4-FFF2-40B4-BE49-F238E27FC236}">
                <a16:creationId xmlns:a16="http://schemas.microsoft.com/office/drawing/2014/main" id="{0F7CC0FC-3661-E549-8431-289DD2046574}"/>
              </a:ext>
            </a:extLst>
          </p:cNvPr>
          <p:cNvSpPr txBox="1"/>
          <p:nvPr/>
        </p:nvSpPr>
        <p:spPr>
          <a:xfrm>
            <a:off x="4463144" y="3430634"/>
            <a:ext cx="2574437" cy="900246"/>
          </a:xfrm>
          <a:prstGeom prst="rect">
            <a:avLst/>
          </a:prstGeom>
          <a:noFill/>
        </p:spPr>
        <p:txBody>
          <a:bodyPr wrap="square" rtlCol="0">
            <a:spAutoFit/>
          </a:bodyPr>
          <a:lstStyle/>
          <a:p>
            <a:r>
              <a:rPr lang="en-US" sz="1050" dirty="0"/>
              <a:t>Use case Identification</a:t>
            </a:r>
          </a:p>
          <a:p>
            <a:endParaRPr lang="en-US" sz="1050" dirty="0"/>
          </a:p>
          <a:p>
            <a:pPr marL="214313" indent="-214313">
              <a:buFont typeface="Arial" panose="020B0604020202020204" pitchFamily="34" charset="0"/>
              <a:buChar char="•"/>
            </a:pPr>
            <a:r>
              <a:rPr lang="en-US" sz="1050" dirty="0"/>
              <a:t>Boss test</a:t>
            </a:r>
          </a:p>
          <a:p>
            <a:pPr marL="214313" indent="-214313">
              <a:buFont typeface="Arial" panose="020B0604020202020204" pitchFamily="34" charset="0"/>
              <a:buChar char="•"/>
            </a:pPr>
            <a:r>
              <a:rPr lang="en-US" sz="1050" dirty="0"/>
              <a:t>Elementary Business Process</a:t>
            </a:r>
          </a:p>
          <a:p>
            <a:pPr marL="214313" indent="-214313">
              <a:buFont typeface="Arial" panose="020B0604020202020204" pitchFamily="34" charset="0"/>
              <a:buChar char="•"/>
            </a:pPr>
            <a:r>
              <a:rPr lang="en-US" sz="1050" dirty="0"/>
              <a:t>Size Test</a:t>
            </a:r>
          </a:p>
        </p:txBody>
      </p:sp>
      <p:sp>
        <p:nvSpPr>
          <p:cNvPr id="19" name="Double Bracket 18">
            <a:extLst>
              <a:ext uri="{FF2B5EF4-FFF2-40B4-BE49-F238E27FC236}">
                <a16:creationId xmlns:a16="http://schemas.microsoft.com/office/drawing/2014/main" id="{77DD919F-377B-2A4F-BA47-7B63866542D9}"/>
              </a:ext>
            </a:extLst>
          </p:cNvPr>
          <p:cNvSpPr/>
          <p:nvPr/>
        </p:nvSpPr>
        <p:spPr>
          <a:xfrm>
            <a:off x="6597989" y="2567415"/>
            <a:ext cx="1097280" cy="685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0" name="Right Arrow 19">
            <a:extLst>
              <a:ext uri="{FF2B5EF4-FFF2-40B4-BE49-F238E27FC236}">
                <a16:creationId xmlns:a16="http://schemas.microsoft.com/office/drawing/2014/main" id="{3A6568BB-406E-BB45-929C-2DC7F1B45B8B}"/>
              </a:ext>
            </a:extLst>
          </p:cNvPr>
          <p:cNvSpPr/>
          <p:nvPr/>
        </p:nvSpPr>
        <p:spPr>
          <a:xfrm>
            <a:off x="5847807" y="2823210"/>
            <a:ext cx="496389" cy="163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Elbow Connector 21">
            <a:extLst>
              <a:ext uri="{FF2B5EF4-FFF2-40B4-BE49-F238E27FC236}">
                <a16:creationId xmlns:a16="http://schemas.microsoft.com/office/drawing/2014/main" id="{54EC5E20-D186-5345-9087-61F25CB77EE2}"/>
              </a:ext>
            </a:extLst>
          </p:cNvPr>
          <p:cNvCxnSpPr>
            <a:cxnSpLocks/>
          </p:cNvCxnSpPr>
          <p:nvPr/>
        </p:nvCxnSpPr>
        <p:spPr>
          <a:xfrm flipV="1">
            <a:off x="5929447" y="3097067"/>
            <a:ext cx="668543" cy="46663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6AE2669-9C7C-014C-857F-AEBAE99DE8D3}"/>
              </a:ext>
            </a:extLst>
          </p:cNvPr>
          <p:cNvSpPr txBox="1"/>
          <p:nvPr/>
        </p:nvSpPr>
        <p:spPr>
          <a:xfrm>
            <a:off x="6631579" y="2601834"/>
            <a:ext cx="1063691" cy="830997"/>
          </a:xfrm>
          <a:prstGeom prst="rect">
            <a:avLst/>
          </a:prstGeom>
          <a:noFill/>
        </p:spPr>
        <p:txBody>
          <a:bodyPr wrap="square" rtlCol="0">
            <a:spAutoFit/>
          </a:bodyPr>
          <a:lstStyle/>
          <a:p>
            <a:pPr algn="ctr"/>
            <a:r>
              <a:rPr lang="en-US" sz="1200" b="1" dirty="0"/>
              <a:t>High-Level and Expanded Use cases</a:t>
            </a:r>
          </a:p>
        </p:txBody>
      </p:sp>
      <p:sp>
        <p:nvSpPr>
          <p:cNvPr id="24" name="TextBox 23">
            <a:extLst>
              <a:ext uri="{FF2B5EF4-FFF2-40B4-BE49-F238E27FC236}">
                <a16:creationId xmlns:a16="http://schemas.microsoft.com/office/drawing/2014/main" id="{71E89610-4B7F-874B-9C9D-1780D4248723}"/>
              </a:ext>
            </a:extLst>
          </p:cNvPr>
          <p:cNvSpPr txBox="1"/>
          <p:nvPr/>
        </p:nvSpPr>
        <p:spPr>
          <a:xfrm>
            <a:off x="6527310" y="3380981"/>
            <a:ext cx="1238639" cy="415498"/>
          </a:xfrm>
          <a:prstGeom prst="rect">
            <a:avLst/>
          </a:prstGeom>
          <a:noFill/>
        </p:spPr>
        <p:txBody>
          <a:bodyPr wrap="square" rtlCol="0">
            <a:spAutoFit/>
          </a:bodyPr>
          <a:lstStyle/>
          <a:p>
            <a:pPr algn="ctr"/>
            <a:r>
              <a:rPr lang="en-US" sz="1050" dirty="0"/>
              <a:t>Main Success Scenarios</a:t>
            </a:r>
          </a:p>
        </p:txBody>
      </p:sp>
      <p:sp>
        <p:nvSpPr>
          <p:cNvPr id="26" name="Right Arrow 25">
            <a:extLst>
              <a:ext uri="{FF2B5EF4-FFF2-40B4-BE49-F238E27FC236}">
                <a16:creationId xmlns:a16="http://schemas.microsoft.com/office/drawing/2014/main" id="{D0A8EE36-BD15-BD46-A140-6BADF4BBD2F0}"/>
              </a:ext>
            </a:extLst>
          </p:cNvPr>
          <p:cNvSpPr/>
          <p:nvPr/>
        </p:nvSpPr>
        <p:spPr>
          <a:xfrm>
            <a:off x="7830561" y="2823210"/>
            <a:ext cx="496389" cy="1632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8" name="Double Bracket 27">
            <a:extLst>
              <a:ext uri="{FF2B5EF4-FFF2-40B4-BE49-F238E27FC236}">
                <a16:creationId xmlns:a16="http://schemas.microsoft.com/office/drawing/2014/main" id="{A408FDAF-6F0B-C440-9AB5-B739982E2948}"/>
              </a:ext>
            </a:extLst>
          </p:cNvPr>
          <p:cNvSpPr/>
          <p:nvPr/>
        </p:nvSpPr>
        <p:spPr>
          <a:xfrm>
            <a:off x="8462241" y="2567415"/>
            <a:ext cx="1097280" cy="685800"/>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29" name="TextBox 28">
            <a:extLst>
              <a:ext uri="{FF2B5EF4-FFF2-40B4-BE49-F238E27FC236}">
                <a16:creationId xmlns:a16="http://schemas.microsoft.com/office/drawing/2014/main" id="{8CF1BB16-2EDD-5F44-A233-2B54949A7BC0}"/>
              </a:ext>
            </a:extLst>
          </p:cNvPr>
          <p:cNvSpPr txBox="1"/>
          <p:nvPr/>
        </p:nvSpPr>
        <p:spPr>
          <a:xfrm>
            <a:off x="8470040" y="2758302"/>
            <a:ext cx="1194558" cy="276999"/>
          </a:xfrm>
          <a:prstGeom prst="rect">
            <a:avLst/>
          </a:prstGeom>
          <a:noFill/>
        </p:spPr>
        <p:txBody>
          <a:bodyPr wrap="none" rtlCol="0">
            <a:spAutoFit/>
          </a:bodyPr>
          <a:lstStyle/>
          <a:p>
            <a:r>
              <a:rPr lang="en-US" sz="1200" b="1" dirty="0"/>
              <a:t>Domain Model</a:t>
            </a:r>
          </a:p>
        </p:txBody>
      </p:sp>
      <p:cxnSp>
        <p:nvCxnSpPr>
          <p:cNvPr id="30" name="Elbow Connector 29">
            <a:extLst>
              <a:ext uri="{FF2B5EF4-FFF2-40B4-BE49-F238E27FC236}">
                <a16:creationId xmlns:a16="http://schemas.microsoft.com/office/drawing/2014/main" id="{9D744B6C-B8B9-FA4B-956A-17C1CAE9BADD}"/>
              </a:ext>
            </a:extLst>
          </p:cNvPr>
          <p:cNvCxnSpPr>
            <a:cxnSpLocks/>
          </p:cNvCxnSpPr>
          <p:nvPr/>
        </p:nvCxnSpPr>
        <p:spPr>
          <a:xfrm flipV="1">
            <a:off x="7560208" y="3091783"/>
            <a:ext cx="816429" cy="44786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1" name="Elbow Connector 30">
            <a:extLst>
              <a:ext uri="{FF2B5EF4-FFF2-40B4-BE49-F238E27FC236}">
                <a16:creationId xmlns:a16="http://schemas.microsoft.com/office/drawing/2014/main" id="{44FF7FBE-FE17-A946-905F-AB8B6EF7786B}"/>
              </a:ext>
            </a:extLst>
          </p:cNvPr>
          <p:cNvCxnSpPr>
            <a:cxnSpLocks/>
          </p:cNvCxnSpPr>
          <p:nvPr/>
        </p:nvCxnSpPr>
        <p:spPr>
          <a:xfrm flipV="1">
            <a:off x="3557610" y="3091783"/>
            <a:ext cx="816429" cy="44786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721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P spid="11" grpId="0"/>
      <p:bldP spid="12" grpId="0" animBg="1"/>
      <p:bldP spid="13" grpId="0" animBg="1"/>
      <p:bldP spid="14" grpId="0"/>
      <p:bldP spid="18" grpId="0"/>
      <p:bldP spid="19" grpId="0" animBg="1"/>
      <p:bldP spid="20" grpId="0" animBg="1"/>
      <p:bldP spid="23" grpId="0"/>
      <p:bldP spid="24" grpId="0"/>
      <p:bldP spid="26" grpId="0" animBg="1"/>
      <p:bldP spid="28" grpId="0" animBg="1"/>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40E9-6CCD-4971-9454-80AD90F09D6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EEFAA84-3390-420B-8DA3-EE9D33B9137C}"/>
              </a:ext>
            </a:extLst>
          </p:cNvPr>
          <p:cNvSpPr>
            <a:spLocks noGrp="1"/>
          </p:cNvSpPr>
          <p:nvPr>
            <p:ph idx="1"/>
          </p:nvPr>
        </p:nvSpPr>
        <p:spPr>
          <a:xfrm>
            <a:off x="1371600" y="1828800"/>
            <a:ext cx="9601200" cy="4419600"/>
          </a:xfrm>
        </p:spPr>
        <p:txBody>
          <a:bodyPr>
            <a:normAutofit/>
          </a:bodyPr>
          <a:lstStyle/>
          <a:p>
            <a:pPr marL="285115" marR="488950" indent="-273050">
              <a:lnSpc>
                <a:spcPct val="100000"/>
              </a:lnSpc>
              <a:spcBef>
                <a:spcPts val="100"/>
              </a:spcBef>
            </a:pPr>
            <a:r>
              <a:rPr lang="en-US" sz="2400" spc="-5" dirty="0">
                <a:cs typeface="Schoolbook Uralic"/>
              </a:rPr>
              <a:t>When in doubt if the association is </a:t>
            </a:r>
            <a:r>
              <a:rPr lang="en-US" sz="2400" spc="-204" dirty="0">
                <a:cs typeface="Schoolbook Uralic"/>
              </a:rPr>
              <a:t>required, </a:t>
            </a:r>
            <a:r>
              <a:rPr lang="en-US" sz="2400" b="1" spc="-204" dirty="0">
                <a:cs typeface="Schoolbook Uralic"/>
              </a:rPr>
              <a:t>drop  </a:t>
            </a:r>
            <a:r>
              <a:rPr lang="en-US" sz="2400" b="1" spc="-5" dirty="0">
                <a:cs typeface="Schoolbook Uralic"/>
              </a:rPr>
              <a:t>it</a:t>
            </a:r>
            <a:r>
              <a:rPr lang="en-US" sz="2400" spc="-5" dirty="0">
                <a:cs typeface="Schoolbook Uralic"/>
              </a:rPr>
              <a:t>.</a:t>
            </a:r>
            <a:endParaRPr lang="en-US" sz="2400" dirty="0">
              <a:cs typeface="Schoolbook Uralic"/>
            </a:endParaRPr>
          </a:p>
          <a:p>
            <a:pPr marL="542417" marR="488950" lvl="1" indent="0">
              <a:lnSpc>
                <a:spcPct val="100000"/>
              </a:lnSpc>
              <a:spcBef>
                <a:spcPts val="100"/>
              </a:spcBef>
              <a:buNone/>
            </a:pPr>
            <a:endParaRPr lang="en-US" sz="2400" dirty="0">
              <a:cs typeface="Schoolbook Uralic"/>
            </a:endParaRPr>
          </a:p>
          <a:p>
            <a:pPr marL="815467" marR="488950" lvl="1" indent="-273050">
              <a:lnSpc>
                <a:spcPct val="100000"/>
              </a:lnSpc>
              <a:spcBef>
                <a:spcPts val="100"/>
              </a:spcBef>
            </a:pPr>
            <a:r>
              <a:rPr lang="en-US" sz="2400" dirty="0">
                <a:cs typeface="Schoolbook Uralic"/>
              </a:rPr>
              <a:t>Why?: Associations </a:t>
            </a:r>
            <a:r>
              <a:rPr lang="en-US" sz="2400" b="1" dirty="0">
                <a:cs typeface="Schoolbook Uralic"/>
              </a:rPr>
              <a:t>add complexity to your model</a:t>
            </a:r>
            <a:r>
              <a:rPr lang="en-US" sz="2400" dirty="0">
                <a:cs typeface="Schoolbook Uralic"/>
              </a:rPr>
              <a:t>. Unnecessary relationships can clutter the diagram and make the system harder to understand and implement. It’s easier to add an association later if it turns out to be needed, than to remove it if it proves to be unnecessary.</a:t>
            </a:r>
          </a:p>
          <a:p>
            <a:pPr marL="815467" marR="488950" lvl="1" indent="-273050">
              <a:lnSpc>
                <a:spcPct val="100000"/>
              </a:lnSpc>
              <a:spcBef>
                <a:spcPts val="100"/>
              </a:spcBef>
            </a:pPr>
            <a:r>
              <a:rPr lang="en-US" sz="2400" dirty="0">
                <a:cs typeface="Schoolbook Uralic"/>
              </a:rPr>
              <a:t>Example: If you’re not sure whether there should be a direct association between "</a:t>
            </a:r>
            <a:r>
              <a:rPr lang="en-US" sz="2400" b="1" dirty="0">
                <a:cs typeface="Schoolbook Uralic"/>
              </a:rPr>
              <a:t>Customer</a:t>
            </a:r>
            <a:r>
              <a:rPr lang="en-US" sz="2400" dirty="0">
                <a:cs typeface="Schoolbook Uralic"/>
              </a:rPr>
              <a:t>" and "</a:t>
            </a:r>
            <a:r>
              <a:rPr lang="en-US" sz="2400" b="1" dirty="0" err="1">
                <a:cs typeface="Schoolbook Uralic"/>
              </a:rPr>
              <a:t>OrderHistory</a:t>
            </a:r>
            <a:r>
              <a:rPr lang="en-US" sz="2400" dirty="0">
                <a:cs typeface="Schoolbook Uralic"/>
              </a:rPr>
              <a:t>," it’s better to omit it initially. You can always introduce it later if you determine that it's required.</a:t>
            </a:r>
          </a:p>
          <a:p>
            <a:pPr marL="0" indent="0">
              <a:lnSpc>
                <a:spcPct val="100000"/>
              </a:lnSpc>
              <a:spcBef>
                <a:spcPts val="600"/>
              </a:spcBef>
              <a:buNone/>
            </a:pPr>
            <a:endParaRPr lang="en-US" sz="2400" dirty="0">
              <a:cs typeface="Schoolbook Uralic"/>
            </a:endParaRPr>
          </a:p>
          <a:p>
            <a:endParaRPr lang="en-US" dirty="0"/>
          </a:p>
          <a:p>
            <a:pPr marL="0" indent="0">
              <a:buNone/>
            </a:pPr>
            <a:endParaRPr lang="en-US" dirty="0"/>
          </a:p>
        </p:txBody>
      </p:sp>
    </p:spTree>
    <p:extLst>
      <p:ext uri="{BB962C8B-B14F-4D97-AF65-F5344CB8AC3E}">
        <p14:creationId xmlns:p14="http://schemas.microsoft.com/office/powerpoint/2010/main" val="3116963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a:extLst>
              <a:ext uri="{FF2B5EF4-FFF2-40B4-BE49-F238E27FC236}">
                <a16:creationId xmlns:a16="http://schemas.microsoft.com/office/drawing/2014/main" id="{35F013FF-23B9-DE46-A96A-6CAD8F6C9093}"/>
              </a:ext>
            </a:extLst>
          </p:cNvPr>
          <p:cNvSpPr>
            <a:spLocks noGrp="1" noChangeArrowheads="1"/>
          </p:cNvSpPr>
          <p:nvPr>
            <p:ph type="title"/>
          </p:nvPr>
        </p:nvSpPr>
        <p:spPr>
          <a:xfrm>
            <a:off x="2286000" y="442317"/>
            <a:ext cx="7315200" cy="1073944"/>
          </a:xfrm>
        </p:spPr>
        <p:txBody>
          <a:bodyPr/>
          <a:lstStyle/>
          <a:p>
            <a:pPr eaLnBrk="1" hangingPunct="1"/>
            <a:r>
              <a:rPr lang="en-US" altLang="en-US" sz="2700" dirty="0"/>
              <a:t>Monopoly Game domain model</a:t>
            </a:r>
            <a:br>
              <a:rPr lang="en-US" altLang="en-US" sz="2700" dirty="0"/>
            </a:br>
            <a:r>
              <a:rPr lang="en-US" altLang="en-US" sz="2700" dirty="0"/>
              <a:t>(first identify concepts as classes)</a:t>
            </a:r>
          </a:p>
        </p:txBody>
      </p:sp>
      <p:grpSp>
        <p:nvGrpSpPr>
          <p:cNvPr id="37892" name="Group 8">
            <a:extLst>
              <a:ext uri="{FF2B5EF4-FFF2-40B4-BE49-F238E27FC236}">
                <a16:creationId xmlns:a16="http://schemas.microsoft.com/office/drawing/2014/main" id="{054E674F-9D9B-8341-B135-0D8ED395F367}"/>
              </a:ext>
            </a:extLst>
          </p:cNvPr>
          <p:cNvGrpSpPr>
            <a:grpSpLocks/>
          </p:cNvGrpSpPr>
          <p:nvPr/>
        </p:nvGrpSpPr>
        <p:grpSpPr bwMode="auto">
          <a:xfrm>
            <a:off x="2312894" y="2601955"/>
            <a:ext cx="1085850" cy="742950"/>
            <a:chOff x="528" y="1440"/>
            <a:chExt cx="912" cy="624"/>
          </a:xfrm>
        </p:grpSpPr>
        <p:sp>
          <p:nvSpPr>
            <p:cNvPr id="37919" name="Line 5">
              <a:extLst>
                <a:ext uri="{FF2B5EF4-FFF2-40B4-BE49-F238E27FC236}">
                  <a16:creationId xmlns:a16="http://schemas.microsoft.com/office/drawing/2014/main" id="{5F598F61-EFD1-8446-8051-95561EBF4834}"/>
                </a:ext>
              </a:extLst>
            </p:cNvPr>
            <p:cNvSpPr>
              <a:spLocks noChangeShapeType="1"/>
            </p:cNvSpPr>
            <p:nvPr/>
          </p:nvSpPr>
          <p:spPr bwMode="auto">
            <a:xfrm>
              <a:off x="528" y="1440"/>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20" name="Line 6">
              <a:extLst>
                <a:ext uri="{FF2B5EF4-FFF2-40B4-BE49-F238E27FC236}">
                  <a16:creationId xmlns:a16="http://schemas.microsoft.com/office/drawing/2014/main" id="{7F814329-B6FD-5C48-B1BF-35837DFD1022}"/>
                </a:ext>
              </a:extLst>
            </p:cNvPr>
            <p:cNvSpPr>
              <a:spLocks noChangeShapeType="1"/>
            </p:cNvSpPr>
            <p:nvPr/>
          </p:nvSpPr>
          <p:spPr bwMode="auto">
            <a:xfrm>
              <a:off x="528" y="144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21" name="Line 7">
              <a:extLst>
                <a:ext uri="{FF2B5EF4-FFF2-40B4-BE49-F238E27FC236}">
                  <a16:creationId xmlns:a16="http://schemas.microsoft.com/office/drawing/2014/main" id="{B08E7A0A-2F69-7943-91C2-137C9FE602E2}"/>
                </a:ext>
              </a:extLst>
            </p:cNvPr>
            <p:cNvSpPr>
              <a:spLocks noChangeShapeType="1"/>
            </p:cNvSpPr>
            <p:nvPr/>
          </p:nvSpPr>
          <p:spPr bwMode="auto">
            <a:xfrm>
              <a:off x="528" y="1824"/>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grpSp>
      <p:grpSp>
        <p:nvGrpSpPr>
          <p:cNvPr id="37893" name="Group 9">
            <a:extLst>
              <a:ext uri="{FF2B5EF4-FFF2-40B4-BE49-F238E27FC236}">
                <a16:creationId xmlns:a16="http://schemas.microsoft.com/office/drawing/2014/main" id="{9A85905D-B9A8-0543-AFAF-CA54CA476054}"/>
              </a:ext>
            </a:extLst>
          </p:cNvPr>
          <p:cNvGrpSpPr>
            <a:grpSpLocks/>
          </p:cNvGrpSpPr>
          <p:nvPr/>
        </p:nvGrpSpPr>
        <p:grpSpPr bwMode="auto">
          <a:xfrm>
            <a:off x="4313144" y="2601955"/>
            <a:ext cx="1085850" cy="742950"/>
            <a:chOff x="528" y="1440"/>
            <a:chExt cx="912" cy="624"/>
          </a:xfrm>
        </p:grpSpPr>
        <p:sp>
          <p:nvSpPr>
            <p:cNvPr id="37916" name="Line 10">
              <a:extLst>
                <a:ext uri="{FF2B5EF4-FFF2-40B4-BE49-F238E27FC236}">
                  <a16:creationId xmlns:a16="http://schemas.microsoft.com/office/drawing/2014/main" id="{96410166-0070-A14D-8F39-F7591A60CFB4}"/>
                </a:ext>
              </a:extLst>
            </p:cNvPr>
            <p:cNvSpPr>
              <a:spLocks noChangeShapeType="1"/>
            </p:cNvSpPr>
            <p:nvPr/>
          </p:nvSpPr>
          <p:spPr bwMode="auto">
            <a:xfrm>
              <a:off x="528" y="1440"/>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17" name="Line 11">
              <a:extLst>
                <a:ext uri="{FF2B5EF4-FFF2-40B4-BE49-F238E27FC236}">
                  <a16:creationId xmlns:a16="http://schemas.microsoft.com/office/drawing/2014/main" id="{F2699209-8139-D945-BB78-0A304D2E96A3}"/>
                </a:ext>
              </a:extLst>
            </p:cNvPr>
            <p:cNvSpPr>
              <a:spLocks noChangeShapeType="1"/>
            </p:cNvSpPr>
            <p:nvPr/>
          </p:nvSpPr>
          <p:spPr bwMode="auto">
            <a:xfrm>
              <a:off x="528" y="144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18" name="Line 12">
              <a:extLst>
                <a:ext uri="{FF2B5EF4-FFF2-40B4-BE49-F238E27FC236}">
                  <a16:creationId xmlns:a16="http://schemas.microsoft.com/office/drawing/2014/main" id="{A1F4B22B-F8DD-FD40-998F-634ECFAF553F}"/>
                </a:ext>
              </a:extLst>
            </p:cNvPr>
            <p:cNvSpPr>
              <a:spLocks noChangeShapeType="1"/>
            </p:cNvSpPr>
            <p:nvPr/>
          </p:nvSpPr>
          <p:spPr bwMode="auto">
            <a:xfrm>
              <a:off x="528" y="1824"/>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grpSp>
      <p:grpSp>
        <p:nvGrpSpPr>
          <p:cNvPr id="37894" name="Group 13">
            <a:extLst>
              <a:ext uri="{FF2B5EF4-FFF2-40B4-BE49-F238E27FC236}">
                <a16:creationId xmlns:a16="http://schemas.microsoft.com/office/drawing/2014/main" id="{0E88E30C-F7AD-D24B-AB86-9D498A56CB35}"/>
              </a:ext>
            </a:extLst>
          </p:cNvPr>
          <p:cNvGrpSpPr>
            <a:grpSpLocks/>
          </p:cNvGrpSpPr>
          <p:nvPr/>
        </p:nvGrpSpPr>
        <p:grpSpPr bwMode="auto">
          <a:xfrm>
            <a:off x="6427694" y="2601955"/>
            <a:ext cx="1085850" cy="742950"/>
            <a:chOff x="528" y="1440"/>
            <a:chExt cx="912" cy="624"/>
          </a:xfrm>
        </p:grpSpPr>
        <p:sp>
          <p:nvSpPr>
            <p:cNvPr id="37913" name="Line 14">
              <a:extLst>
                <a:ext uri="{FF2B5EF4-FFF2-40B4-BE49-F238E27FC236}">
                  <a16:creationId xmlns:a16="http://schemas.microsoft.com/office/drawing/2014/main" id="{C7AF78A6-A8D3-054C-B21E-D13FE9FE284C}"/>
                </a:ext>
              </a:extLst>
            </p:cNvPr>
            <p:cNvSpPr>
              <a:spLocks noChangeShapeType="1"/>
            </p:cNvSpPr>
            <p:nvPr/>
          </p:nvSpPr>
          <p:spPr bwMode="auto">
            <a:xfrm>
              <a:off x="528" y="1440"/>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14" name="Line 15">
              <a:extLst>
                <a:ext uri="{FF2B5EF4-FFF2-40B4-BE49-F238E27FC236}">
                  <a16:creationId xmlns:a16="http://schemas.microsoft.com/office/drawing/2014/main" id="{5F3142B3-9B8F-124C-A5E3-887C84D7EDEC}"/>
                </a:ext>
              </a:extLst>
            </p:cNvPr>
            <p:cNvSpPr>
              <a:spLocks noChangeShapeType="1"/>
            </p:cNvSpPr>
            <p:nvPr/>
          </p:nvSpPr>
          <p:spPr bwMode="auto">
            <a:xfrm>
              <a:off x="528" y="144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15" name="Line 16">
              <a:extLst>
                <a:ext uri="{FF2B5EF4-FFF2-40B4-BE49-F238E27FC236}">
                  <a16:creationId xmlns:a16="http://schemas.microsoft.com/office/drawing/2014/main" id="{4CD9D340-8EBE-3F49-AA25-A59F4514DE78}"/>
                </a:ext>
              </a:extLst>
            </p:cNvPr>
            <p:cNvSpPr>
              <a:spLocks noChangeShapeType="1"/>
            </p:cNvSpPr>
            <p:nvPr/>
          </p:nvSpPr>
          <p:spPr bwMode="auto">
            <a:xfrm>
              <a:off x="528" y="1824"/>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grpSp>
      <p:grpSp>
        <p:nvGrpSpPr>
          <p:cNvPr id="37895" name="Group 17">
            <a:extLst>
              <a:ext uri="{FF2B5EF4-FFF2-40B4-BE49-F238E27FC236}">
                <a16:creationId xmlns:a16="http://schemas.microsoft.com/office/drawing/2014/main" id="{05B882E5-2799-4446-BD25-78BCEFAF4AEB}"/>
              </a:ext>
            </a:extLst>
          </p:cNvPr>
          <p:cNvGrpSpPr>
            <a:grpSpLocks/>
          </p:cNvGrpSpPr>
          <p:nvPr/>
        </p:nvGrpSpPr>
        <p:grpSpPr bwMode="auto">
          <a:xfrm>
            <a:off x="2312894" y="4030705"/>
            <a:ext cx="1085850" cy="742950"/>
            <a:chOff x="528" y="1440"/>
            <a:chExt cx="912" cy="624"/>
          </a:xfrm>
        </p:grpSpPr>
        <p:sp>
          <p:nvSpPr>
            <p:cNvPr id="37910" name="Line 18">
              <a:extLst>
                <a:ext uri="{FF2B5EF4-FFF2-40B4-BE49-F238E27FC236}">
                  <a16:creationId xmlns:a16="http://schemas.microsoft.com/office/drawing/2014/main" id="{EC8A9D7B-51DA-414D-963D-0D03CF7B5130}"/>
                </a:ext>
              </a:extLst>
            </p:cNvPr>
            <p:cNvSpPr>
              <a:spLocks noChangeShapeType="1"/>
            </p:cNvSpPr>
            <p:nvPr/>
          </p:nvSpPr>
          <p:spPr bwMode="auto">
            <a:xfrm>
              <a:off x="528" y="1440"/>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11" name="Line 19">
              <a:extLst>
                <a:ext uri="{FF2B5EF4-FFF2-40B4-BE49-F238E27FC236}">
                  <a16:creationId xmlns:a16="http://schemas.microsoft.com/office/drawing/2014/main" id="{04EF2E0C-0770-9844-859C-33712DF22269}"/>
                </a:ext>
              </a:extLst>
            </p:cNvPr>
            <p:cNvSpPr>
              <a:spLocks noChangeShapeType="1"/>
            </p:cNvSpPr>
            <p:nvPr/>
          </p:nvSpPr>
          <p:spPr bwMode="auto">
            <a:xfrm>
              <a:off x="528" y="144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12" name="Line 20">
              <a:extLst>
                <a:ext uri="{FF2B5EF4-FFF2-40B4-BE49-F238E27FC236}">
                  <a16:creationId xmlns:a16="http://schemas.microsoft.com/office/drawing/2014/main" id="{CD400EBD-0947-704D-818A-1A8831E24332}"/>
                </a:ext>
              </a:extLst>
            </p:cNvPr>
            <p:cNvSpPr>
              <a:spLocks noChangeShapeType="1"/>
            </p:cNvSpPr>
            <p:nvPr/>
          </p:nvSpPr>
          <p:spPr bwMode="auto">
            <a:xfrm>
              <a:off x="528" y="1824"/>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grpSp>
      <p:grpSp>
        <p:nvGrpSpPr>
          <p:cNvPr id="37896" name="Group 21">
            <a:extLst>
              <a:ext uri="{FF2B5EF4-FFF2-40B4-BE49-F238E27FC236}">
                <a16:creationId xmlns:a16="http://schemas.microsoft.com/office/drawing/2014/main" id="{59318753-B4FF-DF41-A6CE-8AD89F51CE8D}"/>
              </a:ext>
            </a:extLst>
          </p:cNvPr>
          <p:cNvGrpSpPr>
            <a:grpSpLocks/>
          </p:cNvGrpSpPr>
          <p:nvPr/>
        </p:nvGrpSpPr>
        <p:grpSpPr bwMode="auto">
          <a:xfrm>
            <a:off x="4313144" y="4030705"/>
            <a:ext cx="1085850" cy="742950"/>
            <a:chOff x="528" y="1440"/>
            <a:chExt cx="912" cy="624"/>
          </a:xfrm>
        </p:grpSpPr>
        <p:sp>
          <p:nvSpPr>
            <p:cNvPr id="37907" name="Line 22">
              <a:extLst>
                <a:ext uri="{FF2B5EF4-FFF2-40B4-BE49-F238E27FC236}">
                  <a16:creationId xmlns:a16="http://schemas.microsoft.com/office/drawing/2014/main" id="{F3C8E2CB-6A0C-CD42-9FBE-9BBFDDC217E6}"/>
                </a:ext>
              </a:extLst>
            </p:cNvPr>
            <p:cNvSpPr>
              <a:spLocks noChangeShapeType="1"/>
            </p:cNvSpPr>
            <p:nvPr/>
          </p:nvSpPr>
          <p:spPr bwMode="auto">
            <a:xfrm>
              <a:off x="528" y="1440"/>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08" name="Line 23">
              <a:extLst>
                <a:ext uri="{FF2B5EF4-FFF2-40B4-BE49-F238E27FC236}">
                  <a16:creationId xmlns:a16="http://schemas.microsoft.com/office/drawing/2014/main" id="{51D3470C-18DF-D548-A113-FF890E96C757}"/>
                </a:ext>
              </a:extLst>
            </p:cNvPr>
            <p:cNvSpPr>
              <a:spLocks noChangeShapeType="1"/>
            </p:cNvSpPr>
            <p:nvPr/>
          </p:nvSpPr>
          <p:spPr bwMode="auto">
            <a:xfrm>
              <a:off x="528" y="144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09" name="Line 24">
              <a:extLst>
                <a:ext uri="{FF2B5EF4-FFF2-40B4-BE49-F238E27FC236}">
                  <a16:creationId xmlns:a16="http://schemas.microsoft.com/office/drawing/2014/main" id="{01775A72-9BB9-2E4E-9C88-C15063EFA73F}"/>
                </a:ext>
              </a:extLst>
            </p:cNvPr>
            <p:cNvSpPr>
              <a:spLocks noChangeShapeType="1"/>
            </p:cNvSpPr>
            <p:nvPr/>
          </p:nvSpPr>
          <p:spPr bwMode="auto">
            <a:xfrm>
              <a:off x="528" y="1824"/>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grpSp>
      <p:grpSp>
        <p:nvGrpSpPr>
          <p:cNvPr id="37897" name="Group 25">
            <a:extLst>
              <a:ext uri="{FF2B5EF4-FFF2-40B4-BE49-F238E27FC236}">
                <a16:creationId xmlns:a16="http://schemas.microsoft.com/office/drawing/2014/main" id="{DE81F3AB-AE48-8442-874E-5EC12A45AD85}"/>
              </a:ext>
            </a:extLst>
          </p:cNvPr>
          <p:cNvGrpSpPr>
            <a:grpSpLocks/>
          </p:cNvGrpSpPr>
          <p:nvPr/>
        </p:nvGrpSpPr>
        <p:grpSpPr bwMode="auto">
          <a:xfrm>
            <a:off x="6427694" y="3973555"/>
            <a:ext cx="1085850" cy="742950"/>
            <a:chOff x="528" y="1440"/>
            <a:chExt cx="912" cy="624"/>
          </a:xfrm>
        </p:grpSpPr>
        <p:sp>
          <p:nvSpPr>
            <p:cNvPr id="37904" name="Line 26">
              <a:extLst>
                <a:ext uri="{FF2B5EF4-FFF2-40B4-BE49-F238E27FC236}">
                  <a16:creationId xmlns:a16="http://schemas.microsoft.com/office/drawing/2014/main" id="{5A392253-19AE-1D49-A49F-FBA9A0DC3548}"/>
                </a:ext>
              </a:extLst>
            </p:cNvPr>
            <p:cNvSpPr>
              <a:spLocks noChangeShapeType="1"/>
            </p:cNvSpPr>
            <p:nvPr/>
          </p:nvSpPr>
          <p:spPr bwMode="auto">
            <a:xfrm>
              <a:off x="528" y="1440"/>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05" name="Line 27">
              <a:extLst>
                <a:ext uri="{FF2B5EF4-FFF2-40B4-BE49-F238E27FC236}">
                  <a16:creationId xmlns:a16="http://schemas.microsoft.com/office/drawing/2014/main" id="{124AE177-E91D-FF4D-BF6C-2B06C77816EC}"/>
                </a:ext>
              </a:extLst>
            </p:cNvPr>
            <p:cNvSpPr>
              <a:spLocks noChangeShapeType="1"/>
            </p:cNvSpPr>
            <p:nvPr/>
          </p:nvSpPr>
          <p:spPr bwMode="auto">
            <a:xfrm>
              <a:off x="528" y="1440"/>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sp>
          <p:nvSpPr>
            <p:cNvPr id="37906" name="Line 28">
              <a:extLst>
                <a:ext uri="{FF2B5EF4-FFF2-40B4-BE49-F238E27FC236}">
                  <a16:creationId xmlns:a16="http://schemas.microsoft.com/office/drawing/2014/main" id="{06E09FC4-23E7-E34E-A371-301D2F11B7EE}"/>
                </a:ext>
              </a:extLst>
            </p:cNvPr>
            <p:cNvSpPr>
              <a:spLocks noChangeShapeType="1"/>
            </p:cNvSpPr>
            <p:nvPr/>
          </p:nvSpPr>
          <p:spPr bwMode="auto">
            <a:xfrm>
              <a:off x="528" y="1824"/>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400"/>
            </a:p>
          </p:txBody>
        </p:sp>
      </p:grpSp>
      <p:sp>
        <p:nvSpPr>
          <p:cNvPr id="37898" name="Text Box 29">
            <a:extLst>
              <a:ext uri="{FF2B5EF4-FFF2-40B4-BE49-F238E27FC236}">
                <a16:creationId xmlns:a16="http://schemas.microsoft.com/office/drawing/2014/main" id="{687C61C9-6269-2043-BB50-154BF278A45F}"/>
              </a:ext>
            </a:extLst>
          </p:cNvPr>
          <p:cNvSpPr txBox="1">
            <a:spLocks noChangeArrowheads="1"/>
          </p:cNvSpPr>
          <p:nvPr/>
        </p:nvSpPr>
        <p:spPr bwMode="auto">
          <a:xfrm>
            <a:off x="2334326" y="2659106"/>
            <a:ext cx="1497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9pPr>
          </a:lstStyle>
          <a:p>
            <a:pPr>
              <a:spcBef>
                <a:spcPct val="0"/>
              </a:spcBef>
              <a:buClrTx/>
              <a:buFontTx/>
              <a:buNone/>
            </a:pPr>
            <a:r>
              <a:rPr lang="en-US" altLang="en-US" sz="1400"/>
              <a:t>Monopoly Game</a:t>
            </a:r>
          </a:p>
        </p:txBody>
      </p:sp>
      <p:sp>
        <p:nvSpPr>
          <p:cNvPr id="37899" name="Text Box 30">
            <a:extLst>
              <a:ext uri="{FF2B5EF4-FFF2-40B4-BE49-F238E27FC236}">
                <a16:creationId xmlns:a16="http://schemas.microsoft.com/office/drawing/2014/main" id="{C2901026-C3A0-E941-828A-B22E37DD9186}"/>
              </a:ext>
            </a:extLst>
          </p:cNvPr>
          <p:cNvSpPr txBox="1">
            <a:spLocks noChangeArrowheads="1"/>
          </p:cNvSpPr>
          <p:nvPr/>
        </p:nvSpPr>
        <p:spPr bwMode="auto">
          <a:xfrm>
            <a:off x="2370046" y="4145006"/>
            <a:ext cx="7786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9pPr>
          </a:lstStyle>
          <a:p>
            <a:pPr>
              <a:spcBef>
                <a:spcPct val="0"/>
              </a:spcBef>
              <a:buClrTx/>
              <a:buFontTx/>
              <a:buNone/>
            </a:pPr>
            <a:r>
              <a:rPr lang="en-US" altLang="en-US" sz="1400"/>
              <a:t>Player</a:t>
            </a:r>
          </a:p>
        </p:txBody>
      </p:sp>
      <p:sp>
        <p:nvSpPr>
          <p:cNvPr id="37900" name="Text Box 31">
            <a:extLst>
              <a:ext uri="{FF2B5EF4-FFF2-40B4-BE49-F238E27FC236}">
                <a16:creationId xmlns:a16="http://schemas.microsoft.com/office/drawing/2014/main" id="{17FDAE27-A4D2-0E4F-ABDD-AA6E020AAE28}"/>
              </a:ext>
            </a:extLst>
          </p:cNvPr>
          <p:cNvSpPr txBox="1">
            <a:spLocks noChangeArrowheads="1"/>
          </p:cNvSpPr>
          <p:nvPr/>
        </p:nvSpPr>
        <p:spPr bwMode="auto">
          <a:xfrm>
            <a:off x="4370296" y="4087856"/>
            <a:ext cx="6335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9pPr>
          </a:lstStyle>
          <a:p>
            <a:pPr>
              <a:spcBef>
                <a:spcPct val="0"/>
              </a:spcBef>
              <a:buClrTx/>
              <a:buFontTx/>
              <a:buNone/>
            </a:pPr>
            <a:r>
              <a:rPr lang="en-US" altLang="en-US" sz="1400"/>
              <a:t>Piece</a:t>
            </a:r>
          </a:p>
        </p:txBody>
      </p:sp>
      <p:sp>
        <p:nvSpPr>
          <p:cNvPr id="37901" name="Text Box 32">
            <a:extLst>
              <a:ext uri="{FF2B5EF4-FFF2-40B4-BE49-F238E27FC236}">
                <a16:creationId xmlns:a16="http://schemas.microsoft.com/office/drawing/2014/main" id="{47C972D1-E4C3-C243-A714-F0C73B864509}"/>
              </a:ext>
            </a:extLst>
          </p:cNvPr>
          <p:cNvSpPr txBox="1">
            <a:spLocks noChangeArrowheads="1"/>
          </p:cNvSpPr>
          <p:nvPr/>
        </p:nvSpPr>
        <p:spPr bwMode="auto">
          <a:xfrm>
            <a:off x="4370294" y="2659106"/>
            <a:ext cx="10751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9pPr>
          </a:lstStyle>
          <a:p>
            <a:pPr>
              <a:spcBef>
                <a:spcPct val="0"/>
              </a:spcBef>
              <a:buClrTx/>
              <a:buFontTx/>
              <a:buNone/>
            </a:pPr>
            <a:r>
              <a:rPr lang="en-US" altLang="en-US" sz="1400" dirty="0"/>
              <a:t>Dice</a:t>
            </a:r>
          </a:p>
        </p:txBody>
      </p:sp>
      <p:sp>
        <p:nvSpPr>
          <p:cNvPr id="37902" name="Text Box 33">
            <a:extLst>
              <a:ext uri="{FF2B5EF4-FFF2-40B4-BE49-F238E27FC236}">
                <a16:creationId xmlns:a16="http://schemas.microsoft.com/office/drawing/2014/main" id="{5DC14F48-52C0-EE4D-8938-47720E68F277}"/>
              </a:ext>
            </a:extLst>
          </p:cNvPr>
          <p:cNvSpPr txBox="1">
            <a:spLocks noChangeArrowheads="1"/>
          </p:cNvSpPr>
          <p:nvPr/>
        </p:nvSpPr>
        <p:spPr bwMode="auto">
          <a:xfrm>
            <a:off x="6474131" y="2659106"/>
            <a:ext cx="662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9pPr>
          </a:lstStyle>
          <a:p>
            <a:pPr>
              <a:spcBef>
                <a:spcPct val="0"/>
              </a:spcBef>
              <a:buClrTx/>
              <a:buFontTx/>
              <a:buNone/>
            </a:pPr>
            <a:r>
              <a:rPr lang="en-US" altLang="en-US" sz="1400"/>
              <a:t>Board</a:t>
            </a:r>
          </a:p>
        </p:txBody>
      </p:sp>
      <p:sp>
        <p:nvSpPr>
          <p:cNvPr id="37903" name="Text Box 34">
            <a:extLst>
              <a:ext uri="{FF2B5EF4-FFF2-40B4-BE49-F238E27FC236}">
                <a16:creationId xmlns:a16="http://schemas.microsoft.com/office/drawing/2014/main" id="{A498FE33-1669-3E46-A0E7-EAE14D6783B7}"/>
              </a:ext>
            </a:extLst>
          </p:cNvPr>
          <p:cNvSpPr txBox="1">
            <a:spLocks noChangeArrowheads="1"/>
          </p:cNvSpPr>
          <p:nvPr/>
        </p:nvSpPr>
        <p:spPr bwMode="auto">
          <a:xfrm>
            <a:off x="6455081" y="4087856"/>
            <a:ext cx="76174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panose="020B0604020202020204" pitchFamily="34"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panose="020B0604020202020204" pitchFamily="34"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panose="020B0604020202020204" pitchFamily="34"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panose="020B0604020202020204" pitchFamily="34"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panose="020B0604020202020204" pitchFamily="34" charset="0"/>
              </a:defRPr>
            </a:lvl9pPr>
          </a:lstStyle>
          <a:p>
            <a:pPr>
              <a:spcBef>
                <a:spcPct val="0"/>
              </a:spcBef>
              <a:buClrTx/>
              <a:buFontTx/>
              <a:buNone/>
            </a:pPr>
            <a:r>
              <a:rPr lang="en-US" altLang="en-US" sz="1400"/>
              <a:t>Square</a:t>
            </a:r>
          </a:p>
        </p:txBody>
      </p:sp>
      <p:pic>
        <p:nvPicPr>
          <p:cNvPr id="2" name="Picture 1">
            <a:extLst>
              <a:ext uri="{FF2B5EF4-FFF2-40B4-BE49-F238E27FC236}">
                <a16:creationId xmlns:a16="http://schemas.microsoft.com/office/drawing/2014/main" id="{B33088E3-AC23-634E-9266-781D53C7173C}"/>
              </a:ext>
            </a:extLst>
          </p:cNvPr>
          <p:cNvPicPr>
            <a:picLocks noChangeAspect="1"/>
          </p:cNvPicPr>
          <p:nvPr/>
        </p:nvPicPr>
        <p:blipFill>
          <a:blip r:embed="rId4"/>
          <a:stretch>
            <a:fillRect/>
          </a:stretch>
        </p:blipFill>
        <p:spPr>
          <a:xfrm>
            <a:off x="7800975" y="487405"/>
            <a:ext cx="2857500" cy="2857500"/>
          </a:xfrm>
          <a:prstGeom prst="rect">
            <a:avLst/>
          </a:prstGeom>
        </p:spPr>
      </p:pic>
    </p:spTree>
    <p:extLst>
      <p:ext uri="{BB962C8B-B14F-4D97-AF65-F5344CB8AC3E}">
        <p14:creationId xmlns:p14="http://schemas.microsoft.com/office/powerpoint/2010/main" val="339896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8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9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9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9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8" grpId="0"/>
      <p:bldP spid="37899" grpId="0"/>
      <p:bldP spid="37900" grpId="0"/>
      <p:bldP spid="37901" grpId="0"/>
      <p:bldP spid="37902" grpId="0"/>
      <p:bldP spid="3790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1200" y="609465"/>
            <a:ext cx="9067800" cy="6093434"/>
          </a:xfrm>
          <a:prstGeom prst="rect">
            <a:avLst/>
          </a:prstGeom>
        </p:spPr>
      </p:pic>
    </p:spTree>
    <p:extLst>
      <p:ext uri="{BB962C8B-B14F-4D97-AF65-F5344CB8AC3E}">
        <p14:creationId xmlns:p14="http://schemas.microsoft.com/office/powerpoint/2010/main" val="3207658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38313" y="3196828"/>
            <a:ext cx="8715375" cy="80367"/>
          </a:xfrm>
          <a:custGeom>
            <a:avLst/>
            <a:gdLst/>
            <a:ahLst/>
            <a:cxnLst/>
            <a:rect l="l" t="t" r="r" b="b"/>
            <a:pathLst>
              <a:path w="12395200" h="114300">
                <a:moveTo>
                  <a:pt x="0" y="114300"/>
                </a:moveTo>
                <a:lnTo>
                  <a:pt x="12395200" y="114300"/>
                </a:lnTo>
                <a:lnTo>
                  <a:pt x="12395200" y="0"/>
                </a:lnTo>
                <a:lnTo>
                  <a:pt x="0" y="0"/>
                </a:lnTo>
                <a:lnTo>
                  <a:pt x="0" y="114300"/>
                </a:lnTo>
                <a:close/>
              </a:path>
            </a:pathLst>
          </a:custGeom>
          <a:solidFill>
            <a:srgbClr val="0069B5"/>
          </a:solidFill>
        </p:spPr>
        <p:txBody>
          <a:bodyPr wrap="square" lIns="0" tIns="0" rIns="0" bIns="0" rtlCol="0"/>
          <a:lstStyle/>
          <a:p>
            <a:endParaRPr sz="1266"/>
          </a:p>
        </p:txBody>
      </p:sp>
      <p:sp>
        <p:nvSpPr>
          <p:cNvPr id="4" name="object 4"/>
          <p:cNvSpPr txBox="1">
            <a:spLocks noGrp="1"/>
          </p:cNvSpPr>
          <p:nvPr>
            <p:ph type="title"/>
          </p:nvPr>
        </p:nvSpPr>
        <p:spPr>
          <a:xfrm>
            <a:off x="1765101" y="1955602"/>
            <a:ext cx="3492401" cy="1224894"/>
          </a:xfrm>
          <a:prstGeom prst="rect">
            <a:avLst/>
          </a:prstGeom>
        </p:spPr>
        <p:txBody>
          <a:bodyPr vert="horz" wrap="square" lIns="0" tIns="44648" rIns="0" bIns="0" rtlCol="0" anchor="t">
            <a:spAutoFit/>
          </a:bodyPr>
          <a:lstStyle/>
          <a:p>
            <a:pPr marL="8929" marR="3572">
              <a:lnSpc>
                <a:spcPts val="4570"/>
              </a:lnSpc>
              <a:spcBef>
                <a:spcPts val="352"/>
              </a:spcBef>
            </a:pPr>
            <a:r>
              <a:rPr sz="3937" spc="-186" dirty="0">
                <a:solidFill>
                  <a:srgbClr val="0069B5"/>
                </a:solidFill>
                <a:latin typeface="Lucida Sans Unicode"/>
                <a:cs typeface="Lucida Sans Unicode"/>
              </a:rPr>
              <a:t>Visualizing  </a:t>
            </a:r>
            <a:r>
              <a:rPr sz="3937" spc="-176" dirty="0">
                <a:solidFill>
                  <a:srgbClr val="0069B5"/>
                </a:solidFill>
                <a:latin typeface="Lucida Sans Unicode"/>
                <a:cs typeface="Lucida Sans Unicode"/>
              </a:rPr>
              <a:t>Domain</a:t>
            </a:r>
            <a:r>
              <a:rPr sz="3937" spc="-179" dirty="0">
                <a:solidFill>
                  <a:srgbClr val="0069B5"/>
                </a:solidFill>
                <a:latin typeface="Lucida Sans Unicode"/>
                <a:cs typeface="Lucida Sans Unicode"/>
              </a:rPr>
              <a:t> </a:t>
            </a:r>
            <a:r>
              <a:rPr sz="3937" spc="-193" dirty="0">
                <a:solidFill>
                  <a:srgbClr val="0069B5"/>
                </a:solidFill>
                <a:latin typeface="Lucida Sans Unicode"/>
                <a:cs typeface="Lucida Sans Unicode"/>
              </a:rPr>
              <a:t>Models</a:t>
            </a:r>
            <a:endParaRPr sz="3937" dirty="0">
              <a:latin typeface="Lucida Sans Unicode"/>
              <a:cs typeface="Lucida Sans Unicode"/>
            </a:endParaRPr>
          </a:p>
        </p:txBody>
      </p:sp>
    </p:spTree>
    <p:extLst>
      <p:ext uri="{BB962C8B-B14F-4D97-AF65-F5344CB8AC3E}">
        <p14:creationId xmlns:p14="http://schemas.microsoft.com/office/powerpoint/2010/main" val="117906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21447" y="830357"/>
            <a:ext cx="8750201" cy="446"/>
          </a:xfrm>
          <a:custGeom>
            <a:avLst/>
            <a:gdLst/>
            <a:ahLst/>
            <a:cxnLst/>
            <a:rect l="l" t="t" r="r" b="b"/>
            <a:pathLst>
              <a:path w="12444730" h="634">
                <a:moveTo>
                  <a:pt x="0" y="147"/>
                </a:moveTo>
                <a:lnTo>
                  <a:pt x="12444586" y="0"/>
                </a:lnTo>
              </a:path>
            </a:pathLst>
          </a:custGeom>
          <a:ln w="63500">
            <a:solidFill>
              <a:srgbClr val="0069B5"/>
            </a:solidFill>
          </a:ln>
        </p:spPr>
        <p:txBody>
          <a:bodyPr wrap="square" lIns="0" tIns="0" rIns="0" bIns="0" rtlCol="0"/>
          <a:lstStyle/>
          <a:p>
            <a:endParaRPr sz="1266"/>
          </a:p>
        </p:txBody>
      </p:sp>
      <p:sp>
        <p:nvSpPr>
          <p:cNvPr id="3" name="object 3"/>
          <p:cNvSpPr txBox="1"/>
          <p:nvPr/>
        </p:nvSpPr>
        <p:spPr>
          <a:xfrm>
            <a:off x="1711523" y="1012821"/>
            <a:ext cx="9525000" cy="5548995"/>
          </a:xfrm>
          <a:prstGeom prst="rect">
            <a:avLst/>
          </a:prstGeom>
        </p:spPr>
        <p:txBody>
          <a:bodyPr vert="horz" wrap="square" lIns="0" tIns="8930" rIns="0" bIns="0" rtlCol="0">
            <a:spAutoFit/>
          </a:bodyPr>
          <a:lstStyle/>
          <a:p>
            <a:pPr marL="410751" indent="-401822">
              <a:spcBef>
                <a:spcPts val="70"/>
              </a:spcBef>
              <a:buSzPct val="150000"/>
              <a:buFont typeface="Microsoft Sans Serif"/>
              <a:buChar char="•"/>
              <a:tabLst>
                <a:tab pos="410751" algn="l"/>
              </a:tabLst>
            </a:pPr>
            <a:r>
              <a:rPr sz="2250" spc="197" dirty="0">
                <a:latin typeface="+mj-lt"/>
                <a:cs typeface="Gill Sans MT"/>
              </a:rPr>
              <a:t>During</a:t>
            </a:r>
            <a:r>
              <a:rPr sz="2250" spc="84" dirty="0">
                <a:latin typeface="+mj-lt"/>
                <a:cs typeface="Gill Sans MT"/>
              </a:rPr>
              <a:t> </a:t>
            </a:r>
            <a:r>
              <a:rPr sz="2250" spc="418" dirty="0">
                <a:latin typeface="+mj-lt"/>
                <a:cs typeface="Gill Sans MT"/>
              </a:rPr>
              <a:t>a</a:t>
            </a:r>
            <a:r>
              <a:rPr sz="2250" spc="88" dirty="0">
                <a:latin typeface="+mj-lt"/>
                <a:cs typeface="Gill Sans MT"/>
              </a:rPr>
              <a:t> </a:t>
            </a:r>
            <a:r>
              <a:rPr lang="en-US" sz="2250" spc="267" dirty="0">
                <a:solidFill>
                  <a:srgbClr val="FF0000"/>
                </a:solidFill>
                <a:latin typeface="+mj-lt"/>
                <a:cs typeface="Gill Sans MT"/>
              </a:rPr>
              <a:t>semester,</a:t>
            </a:r>
            <a:r>
              <a:rPr sz="2250" spc="84" dirty="0">
                <a:latin typeface="+mj-lt"/>
                <a:cs typeface="Gill Sans MT"/>
              </a:rPr>
              <a:t> </a:t>
            </a:r>
            <a:r>
              <a:rPr sz="2250" spc="418" dirty="0">
                <a:latin typeface="+mj-lt"/>
                <a:cs typeface="Gill Sans MT"/>
              </a:rPr>
              <a:t>a</a:t>
            </a:r>
            <a:r>
              <a:rPr sz="2250" spc="88" dirty="0">
                <a:latin typeface="+mj-lt"/>
                <a:cs typeface="Gill Sans MT"/>
              </a:rPr>
              <a:t> </a:t>
            </a:r>
            <a:r>
              <a:rPr sz="2250" spc="179" dirty="0">
                <a:solidFill>
                  <a:srgbClr val="FF0000"/>
                </a:solidFill>
                <a:latin typeface="+mj-lt"/>
                <a:cs typeface="Gill Sans MT"/>
              </a:rPr>
              <a:t>lecturer</a:t>
            </a:r>
            <a:r>
              <a:rPr sz="2250" spc="84" dirty="0">
                <a:latin typeface="+mj-lt"/>
                <a:cs typeface="Gill Sans MT"/>
              </a:rPr>
              <a:t> </a:t>
            </a:r>
            <a:r>
              <a:rPr lang="en-US" sz="2250" spc="257" dirty="0">
                <a:latin typeface="+mj-lt"/>
                <a:cs typeface="Gill Sans MT"/>
              </a:rPr>
              <a:t>delivers</a:t>
            </a:r>
            <a:r>
              <a:rPr sz="2250" spc="88" dirty="0">
                <a:latin typeface="+mj-lt"/>
                <a:cs typeface="Gill Sans MT"/>
              </a:rPr>
              <a:t> </a:t>
            </a:r>
            <a:r>
              <a:rPr sz="2250" spc="246" dirty="0">
                <a:latin typeface="+mj-lt"/>
                <a:cs typeface="Gill Sans MT"/>
              </a:rPr>
              <a:t>one</a:t>
            </a:r>
            <a:r>
              <a:rPr sz="2250" spc="84" dirty="0">
                <a:latin typeface="+mj-lt"/>
                <a:cs typeface="Gill Sans MT"/>
              </a:rPr>
              <a:t> </a:t>
            </a:r>
            <a:r>
              <a:rPr sz="2250" spc="80" dirty="0">
                <a:latin typeface="+mj-lt"/>
                <a:cs typeface="Gill Sans MT"/>
              </a:rPr>
              <a:t>or</a:t>
            </a:r>
            <a:r>
              <a:rPr sz="2250" spc="88" dirty="0">
                <a:latin typeface="+mj-lt"/>
                <a:cs typeface="Gill Sans MT"/>
              </a:rPr>
              <a:t> </a:t>
            </a:r>
            <a:r>
              <a:rPr sz="2250" spc="218" dirty="0">
                <a:latin typeface="+mj-lt"/>
                <a:cs typeface="Gill Sans MT"/>
              </a:rPr>
              <a:t>more</a:t>
            </a:r>
            <a:r>
              <a:rPr sz="2250" spc="84" dirty="0">
                <a:latin typeface="+mj-lt"/>
                <a:cs typeface="Gill Sans MT"/>
              </a:rPr>
              <a:t> </a:t>
            </a:r>
            <a:r>
              <a:rPr sz="2250" spc="211" dirty="0">
                <a:solidFill>
                  <a:srgbClr val="FF0000"/>
                </a:solidFill>
                <a:latin typeface="+mj-lt"/>
                <a:cs typeface="Gill Sans MT"/>
              </a:rPr>
              <a:t>lectures</a:t>
            </a:r>
            <a:endParaRPr sz="2250" dirty="0">
              <a:solidFill>
                <a:srgbClr val="FF0000"/>
              </a:solidFill>
              <a:latin typeface="+mj-lt"/>
              <a:cs typeface="Gill Sans MT"/>
            </a:endParaRPr>
          </a:p>
          <a:p>
            <a:pPr marL="410751" marR="742924" indent="-401822">
              <a:lnSpc>
                <a:spcPts val="2644"/>
              </a:lnSpc>
              <a:spcBef>
                <a:spcPts val="1371"/>
              </a:spcBef>
              <a:buSzPct val="150000"/>
              <a:buFont typeface="Microsoft Sans Serif"/>
              <a:buChar char="•"/>
              <a:tabLst>
                <a:tab pos="410751" algn="l"/>
              </a:tabLst>
            </a:pPr>
            <a:r>
              <a:rPr sz="2250" spc="288" dirty="0">
                <a:latin typeface="+mj-lt"/>
                <a:cs typeface="Gill Sans MT"/>
              </a:rPr>
              <a:t>Sometimes</a:t>
            </a:r>
            <a:r>
              <a:rPr sz="2250" spc="84" dirty="0">
                <a:latin typeface="+mj-lt"/>
                <a:cs typeface="Gill Sans MT"/>
              </a:rPr>
              <a:t> </a:t>
            </a:r>
            <a:r>
              <a:rPr sz="2250" spc="246" dirty="0">
                <a:latin typeface="+mj-lt"/>
                <a:cs typeface="Gill Sans MT"/>
              </a:rPr>
              <a:t>the</a:t>
            </a:r>
            <a:r>
              <a:rPr sz="2250" spc="84" dirty="0">
                <a:latin typeface="+mj-lt"/>
                <a:cs typeface="Gill Sans MT"/>
              </a:rPr>
              <a:t> </a:t>
            </a:r>
            <a:r>
              <a:rPr sz="2250" spc="179" dirty="0">
                <a:latin typeface="+mj-lt"/>
                <a:cs typeface="Gill Sans MT"/>
              </a:rPr>
              <a:t>lecturer</a:t>
            </a:r>
            <a:r>
              <a:rPr sz="2250" spc="88" dirty="0">
                <a:latin typeface="+mj-lt"/>
                <a:cs typeface="Gill Sans MT"/>
              </a:rPr>
              <a:t> </a:t>
            </a:r>
            <a:r>
              <a:rPr sz="2250" spc="214" dirty="0">
                <a:latin typeface="+mj-lt"/>
                <a:cs typeface="Gill Sans MT"/>
              </a:rPr>
              <a:t>is</a:t>
            </a:r>
            <a:r>
              <a:rPr sz="2250" spc="84" dirty="0">
                <a:latin typeface="+mj-lt"/>
                <a:cs typeface="Gill Sans MT"/>
              </a:rPr>
              <a:t> </a:t>
            </a:r>
            <a:r>
              <a:rPr sz="2250" spc="214" dirty="0">
                <a:latin typeface="+mj-lt"/>
                <a:cs typeface="Gill Sans MT"/>
              </a:rPr>
              <a:t>on</a:t>
            </a:r>
            <a:r>
              <a:rPr sz="2250" spc="84" dirty="0">
                <a:latin typeface="+mj-lt"/>
                <a:cs typeface="Gill Sans MT"/>
              </a:rPr>
              <a:t> </a:t>
            </a:r>
            <a:r>
              <a:rPr sz="2250" spc="299" dirty="0">
                <a:solidFill>
                  <a:srgbClr val="0070C0"/>
                </a:solidFill>
                <a:latin typeface="+mj-lt"/>
                <a:cs typeface="Gill Sans MT"/>
              </a:rPr>
              <a:t>leave</a:t>
            </a:r>
            <a:r>
              <a:rPr sz="2250" spc="88" dirty="0">
                <a:latin typeface="+mj-lt"/>
                <a:cs typeface="Gill Sans MT"/>
              </a:rPr>
              <a:t> </a:t>
            </a:r>
            <a:r>
              <a:rPr sz="2250" spc="134" dirty="0">
                <a:latin typeface="+mj-lt"/>
                <a:cs typeface="Gill Sans MT"/>
              </a:rPr>
              <a:t>to</a:t>
            </a:r>
            <a:r>
              <a:rPr sz="2250" spc="84" dirty="0">
                <a:latin typeface="+mj-lt"/>
                <a:cs typeface="Gill Sans MT"/>
              </a:rPr>
              <a:t> </a:t>
            </a:r>
            <a:r>
              <a:rPr sz="2250" spc="243" dirty="0">
                <a:latin typeface="+mj-lt"/>
                <a:cs typeface="Gill Sans MT"/>
              </a:rPr>
              <a:t>focus</a:t>
            </a:r>
            <a:r>
              <a:rPr sz="2250" spc="88" dirty="0">
                <a:latin typeface="+mj-lt"/>
                <a:cs typeface="Gill Sans MT"/>
              </a:rPr>
              <a:t> </a:t>
            </a:r>
            <a:r>
              <a:rPr sz="2250" spc="214" dirty="0">
                <a:latin typeface="+mj-lt"/>
                <a:cs typeface="Gill Sans MT"/>
              </a:rPr>
              <a:t>on</a:t>
            </a:r>
            <a:r>
              <a:rPr sz="2250" spc="84" dirty="0">
                <a:latin typeface="+mj-lt"/>
                <a:cs typeface="Gill Sans MT"/>
              </a:rPr>
              <a:t> </a:t>
            </a:r>
            <a:r>
              <a:rPr sz="2250" spc="246" dirty="0">
                <a:latin typeface="+mj-lt"/>
                <a:cs typeface="Gill Sans MT"/>
              </a:rPr>
              <a:t>doing  </a:t>
            </a:r>
            <a:r>
              <a:rPr sz="2250" spc="229" dirty="0">
                <a:solidFill>
                  <a:srgbClr val="0070C0"/>
                </a:solidFill>
                <a:latin typeface="+mj-lt"/>
                <a:cs typeface="Gill Sans MT"/>
              </a:rPr>
              <a:t>research</a:t>
            </a:r>
            <a:r>
              <a:rPr sz="2250" spc="229" dirty="0">
                <a:latin typeface="+mj-lt"/>
                <a:cs typeface="Gill Sans MT"/>
              </a:rPr>
              <a:t>,</a:t>
            </a:r>
            <a:r>
              <a:rPr sz="2250" spc="84" dirty="0">
                <a:latin typeface="+mj-lt"/>
                <a:cs typeface="Gill Sans MT"/>
              </a:rPr>
              <a:t> </a:t>
            </a:r>
            <a:r>
              <a:rPr sz="2250" spc="214" dirty="0">
                <a:latin typeface="+mj-lt"/>
                <a:cs typeface="Gill Sans MT"/>
              </a:rPr>
              <a:t>in</a:t>
            </a:r>
            <a:r>
              <a:rPr sz="2250" spc="88" dirty="0">
                <a:latin typeface="+mj-lt"/>
                <a:cs typeface="Gill Sans MT"/>
              </a:rPr>
              <a:t> </a:t>
            </a:r>
            <a:r>
              <a:rPr sz="2250" spc="214" dirty="0">
                <a:latin typeface="+mj-lt"/>
                <a:cs typeface="Gill Sans MT"/>
              </a:rPr>
              <a:t>this</a:t>
            </a:r>
            <a:r>
              <a:rPr sz="2250" spc="88" dirty="0">
                <a:latin typeface="+mj-lt"/>
                <a:cs typeface="Gill Sans MT"/>
              </a:rPr>
              <a:t> </a:t>
            </a:r>
            <a:r>
              <a:rPr sz="2250" spc="320" dirty="0">
                <a:latin typeface="+mj-lt"/>
                <a:cs typeface="Gill Sans MT"/>
              </a:rPr>
              <a:t>case</a:t>
            </a:r>
            <a:r>
              <a:rPr sz="2250" spc="88" dirty="0">
                <a:latin typeface="+mj-lt"/>
                <a:cs typeface="Gill Sans MT"/>
              </a:rPr>
              <a:t> </a:t>
            </a:r>
            <a:r>
              <a:rPr sz="2250" spc="239" dirty="0">
                <a:latin typeface="+mj-lt"/>
                <a:cs typeface="Gill Sans MT"/>
              </a:rPr>
              <a:t>(s)he</a:t>
            </a:r>
            <a:r>
              <a:rPr sz="2250" spc="88" dirty="0">
                <a:latin typeface="+mj-lt"/>
                <a:cs typeface="Gill Sans MT"/>
              </a:rPr>
              <a:t> </a:t>
            </a:r>
            <a:r>
              <a:rPr sz="2250" spc="253" dirty="0">
                <a:latin typeface="+mj-lt"/>
                <a:cs typeface="Gill Sans MT"/>
              </a:rPr>
              <a:t>does</a:t>
            </a:r>
            <a:r>
              <a:rPr sz="2250" spc="88" dirty="0">
                <a:latin typeface="+mj-lt"/>
                <a:cs typeface="Gill Sans MT"/>
              </a:rPr>
              <a:t> </a:t>
            </a:r>
            <a:r>
              <a:rPr sz="2250" spc="186" dirty="0">
                <a:latin typeface="+mj-lt"/>
                <a:cs typeface="Gill Sans MT"/>
              </a:rPr>
              <a:t>not</a:t>
            </a:r>
            <a:r>
              <a:rPr sz="2250" spc="88" dirty="0">
                <a:latin typeface="+mj-lt"/>
                <a:cs typeface="Gill Sans MT"/>
              </a:rPr>
              <a:t> </a:t>
            </a:r>
            <a:r>
              <a:rPr sz="2250" spc="292" dirty="0">
                <a:latin typeface="+mj-lt"/>
                <a:cs typeface="Gill Sans MT"/>
              </a:rPr>
              <a:t>give</a:t>
            </a:r>
            <a:r>
              <a:rPr sz="2250" spc="88" dirty="0">
                <a:latin typeface="+mj-lt"/>
                <a:cs typeface="Gill Sans MT"/>
              </a:rPr>
              <a:t> </a:t>
            </a:r>
            <a:r>
              <a:rPr sz="2250" spc="418" dirty="0">
                <a:latin typeface="+mj-lt"/>
                <a:cs typeface="Gill Sans MT"/>
              </a:rPr>
              <a:t>a</a:t>
            </a:r>
            <a:r>
              <a:rPr sz="2250" spc="88" dirty="0">
                <a:latin typeface="+mj-lt"/>
                <a:cs typeface="Gill Sans MT"/>
              </a:rPr>
              <a:t> </a:t>
            </a:r>
            <a:r>
              <a:rPr sz="2250" spc="200" dirty="0">
                <a:latin typeface="+mj-lt"/>
                <a:cs typeface="Gill Sans MT"/>
              </a:rPr>
              <a:t>lecture</a:t>
            </a:r>
            <a:endParaRPr sz="2250" dirty="0">
              <a:latin typeface="+mj-lt"/>
              <a:cs typeface="Gill Sans MT"/>
            </a:endParaRPr>
          </a:p>
          <a:p>
            <a:pPr marL="410751" marR="470578" indent="-401822">
              <a:lnSpc>
                <a:spcPts val="2644"/>
              </a:lnSpc>
              <a:spcBef>
                <a:spcPts val="1322"/>
              </a:spcBef>
              <a:buSzPct val="150000"/>
              <a:buFont typeface="Microsoft Sans Serif"/>
              <a:buChar char="•"/>
              <a:tabLst>
                <a:tab pos="410751" algn="l"/>
              </a:tabLst>
            </a:pPr>
            <a:r>
              <a:rPr sz="2250" spc="35" dirty="0">
                <a:latin typeface="+mj-lt"/>
                <a:cs typeface="Gill Sans MT"/>
              </a:rPr>
              <a:t>A</a:t>
            </a:r>
            <a:r>
              <a:rPr sz="2250" spc="84" dirty="0">
                <a:latin typeface="+mj-lt"/>
                <a:cs typeface="Gill Sans MT"/>
              </a:rPr>
              <a:t> </a:t>
            </a:r>
            <a:r>
              <a:rPr sz="2250" spc="250" dirty="0">
                <a:solidFill>
                  <a:srgbClr val="FF0000"/>
                </a:solidFill>
                <a:latin typeface="+mj-lt"/>
                <a:cs typeface="Gill Sans MT"/>
              </a:rPr>
              <a:t>student</a:t>
            </a:r>
            <a:r>
              <a:rPr sz="2250" spc="88" dirty="0">
                <a:latin typeface="+mj-lt"/>
                <a:cs typeface="Gill Sans MT"/>
              </a:rPr>
              <a:t> </a:t>
            </a:r>
            <a:r>
              <a:rPr sz="2250" spc="274" dirty="0">
                <a:latin typeface="+mj-lt"/>
                <a:cs typeface="Gill Sans MT"/>
              </a:rPr>
              <a:t>usually</a:t>
            </a:r>
            <a:r>
              <a:rPr sz="2250" spc="88" dirty="0">
                <a:latin typeface="+mj-lt"/>
                <a:cs typeface="Gill Sans MT"/>
              </a:rPr>
              <a:t> </a:t>
            </a:r>
            <a:r>
              <a:rPr sz="2250" spc="267" dirty="0">
                <a:latin typeface="+mj-lt"/>
                <a:cs typeface="Gill Sans MT"/>
              </a:rPr>
              <a:t>attends</a:t>
            </a:r>
            <a:r>
              <a:rPr sz="2250" spc="88" dirty="0">
                <a:latin typeface="+mj-lt"/>
                <a:cs typeface="Gill Sans MT"/>
              </a:rPr>
              <a:t> </a:t>
            </a:r>
            <a:r>
              <a:rPr lang="en-US" sz="2250" spc="246" dirty="0">
                <a:latin typeface="+mj-lt"/>
                <a:cs typeface="Gill Sans MT"/>
              </a:rPr>
              <a:t>many</a:t>
            </a:r>
            <a:r>
              <a:rPr sz="2250" spc="211" dirty="0">
                <a:latin typeface="+mj-lt"/>
                <a:cs typeface="Gill Sans MT"/>
              </a:rPr>
              <a:t>,</a:t>
            </a:r>
            <a:r>
              <a:rPr sz="2250" spc="88" dirty="0">
                <a:latin typeface="+mj-lt"/>
                <a:cs typeface="Gill Sans MT"/>
              </a:rPr>
              <a:t> </a:t>
            </a:r>
            <a:r>
              <a:rPr sz="2250" spc="274" dirty="0">
                <a:latin typeface="+mj-lt"/>
                <a:cs typeface="Gill Sans MT"/>
              </a:rPr>
              <a:t>unless </a:t>
            </a:r>
            <a:r>
              <a:rPr sz="2250" spc="239" dirty="0">
                <a:latin typeface="+mj-lt"/>
                <a:cs typeface="Gill Sans MT"/>
              </a:rPr>
              <a:t>(s)he </a:t>
            </a:r>
            <a:r>
              <a:rPr sz="2250" spc="340" dirty="0">
                <a:latin typeface="+mj-lt"/>
                <a:cs typeface="Gill Sans MT"/>
              </a:rPr>
              <a:t>has</a:t>
            </a:r>
            <a:r>
              <a:rPr lang="en-US" sz="2250" spc="340" dirty="0">
                <a:latin typeface="+mj-lt"/>
                <a:cs typeface="Gill Sans MT"/>
              </a:rPr>
              <a:t> </a:t>
            </a:r>
            <a:r>
              <a:rPr sz="2250" spc="271" dirty="0">
                <a:latin typeface="+mj-lt"/>
                <a:cs typeface="Gill Sans MT"/>
              </a:rPr>
              <a:t>something </a:t>
            </a:r>
            <a:r>
              <a:rPr sz="2250" spc="200" dirty="0">
                <a:latin typeface="+mj-lt"/>
                <a:cs typeface="Gill Sans MT"/>
              </a:rPr>
              <a:t>better </a:t>
            </a:r>
            <a:r>
              <a:rPr sz="2250" spc="134" dirty="0">
                <a:latin typeface="+mj-lt"/>
                <a:cs typeface="Gill Sans MT"/>
              </a:rPr>
              <a:t>to </a:t>
            </a:r>
            <a:r>
              <a:rPr sz="2250" spc="207" dirty="0">
                <a:latin typeface="+mj-lt"/>
                <a:cs typeface="Gill Sans MT"/>
              </a:rPr>
              <a:t>do</a:t>
            </a:r>
            <a:endParaRPr sz="2250" dirty="0">
              <a:latin typeface="+mj-lt"/>
              <a:cs typeface="Gill Sans MT"/>
            </a:endParaRPr>
          </a:p>
          <a:p>
            <a:pPr marL="410751" marR="30360" indent="-401822">
              <a:lnSpc>
                <a:spcPts val="2644"/>
              </a:lnSpc>
              <a:spcBef>
                <a:spcPts val="1322"/>
              </a:spcBef>
              <a:buSzPct val="150000"/>
              <a:buFont typeface="Microsoft Sans Serif"/>
              <a:buChar char="•"/>
              <a:tabLst>
                <a:tab pos="410751" algn="l"/>
              </a:tabLst>
            </a:pPr>
            <a:r>
              <a:rPr sz="2250" spc="197" dirty="0">
                <a:latin typeface="+mj-lt"/>
                <a:cs typeface="Gill Sans MT"/>
              </a:rPr>
              <a:t>During</a:t>
            </a:r>
            <a:r>
              <a:rPr sz="2250" spc="88" dirty="0">
                <a:latin typeface="+mj-lt"/>
                <a:cs typeface="Gill Sans MT"/>
              </a:rPr>
              <a:t> </a:t>
            </a:r>
            <a:r>
              <a:rPr sz="2250" spc="246" dirty="0">
                <a:latin typeface="+mj-lt"/>
                <a:cs typeface="Gill Sans MT"/>
              </a:rPr>
              <a:t>the</a:t>
            </a:r>
            <a:r>
              <a:rPr sz="2250" spc="91" dirty="0">
                <a:latin typeface="+mj-lt"/>
                <a:cs typeface="Gill Sans MT"/>
              </a:rPr>
              <a:t> </a:t>
            </a:r>
            <a:r>
              <a:rPr sz="2250" spc="267" dirty="0">
                <a:solidFill>
                  <a:srgbClr val="FF0000"/>
                </a:solidFill>
                <a:latin typeface="+mj-lt"/>
                <a:cs typeface="Gill Sans MT"/>
              </a:rPr>
              <a:t>semester</a:t>
            </a:r>
            <a:r>
              <a:rPr sz="2250" spc="88" dirty="0">
                <a:latin typeface="+mj-lt"/>
                <a:cs typeface="Gill Sans MT"/>
              </a:rPr>
              <a:t> </a:t>
            </a:r>
            <a:r>
              <a:rPr sz="2250" spc="204" dirty="0">
                <a:latin typeface="+mj-lt"/>
                <a:cs typeface="Gill Sans MT"/>
              </a:rPr>
              <a:t>there</a:t>
            </a:r>
            <a:r>
              <a:rPr sz="2250" spc="91" dirty="0">
                <a:latin typeface="+mj-lt"/>
                <a:cs typeface="Gill Sans MT"/>
              </a:rPr>
              <a:t> </a:t>
            </a:r>
            <a:r>
              <a:rPr sz="2250" spc="151" dirty="0">
                <a:latin typeface="+mj-lt"/>
                <a:cs typeface="Gill Sans MT"/>
              </a:rPr>
              <a:t>will</a:t>
            </a:r>
            <a:r>
              <a:rPr sz="2250" spc="91" dirty="0">
                <a:latin typeface="+mj-lt"/>
                <a:cs typeface="Gill Sans MT"/>
              </a:rPr>
              <a:t> </a:t>
            </a:r>
            <a:r>
              <a:rPr sz="2250" spc="302" dirty="0">
                <a:latin typeface="+mj-lt"/>
                <a:cs typeface="Gill Sans MT"/>
              </a:rPr>
              <a:t>be</a:t>
            </a:r>
            <a:r>
              <a:rPr sz="2250" spc="88" dirty="0">
                <a:latin typeface="+mj-lt"/>
                <a:cs typeface="Gill Sans MT"/>
              </a:rPr>
              <a:t> </a:t>
            </a:r>
            <a:r>
              <a:rPr sz="2250" spc="260" dirty="0">
                <a:latin typeface="+mj-lt"/>
                <a:cs typeface="Gill Sans MT"/>
              </a:rPr>
              <a:t>several</a:t>
            </a:r>
            <a:r>
              <a:rPr sz="2250" spc="91" dirty="0">
                <a:latin typeface="+mj-lt"/>
                <a:cs typeface="Gill Sans MT"/>
              </a:rPr>
              <a:t> </a:t>
            </a:r>
            <a:r>
              <a:rPr sz="2250" spc="218" dirty="0">
                <a:solidFill>
                  <a:srgbClr val="FF0000"/>
                </a:solidFill>
                <a:latin typeface="+mj-lt"/>
                <a:cs typeface="Gill Sans MT"/>
              </a:rPr>
              <a:t>exercises</a:t>
            </a:r>
            <a:r>
              <a:rPr sz="2250" spc="88" dirty="0">
                <a:latin typeface="+mj-lt"/>
                <a:cs typeface="Gill Sans MT"/>
              </a:rPr>
              <a:t> </a:t>
            </a:r>
            <a:r>
              <a:rPr sz="2250" spc="239" dirty="0">
                <a:latin typeface="+mj-lt"/>
                <a:cs typeface="Gill Sans MT"/>
              </a:rPr>
              <a:t>which  </a:t>
            </a:r>
            <a:r>
              <a:rPr sz="2250" spc="232" dirty="0">
                <a:latin typeface="+mj-lt"/>
                <a:cs typeface="Gill Sans MT"/>
              </a:rPr>
              <a:t>are</a:t>
            </a:r>
            <a:r>
              <a:rPr sz="2250" spc="84" dirty="0">
                <a:latin typeface="+mj-lt"/>
                <a:cs typeface="Gill Sans MT"/>
              </a:rPr>
              <a:t> </a:t>
            </a:r>
            <a:r>
              <a:rPr sz="2250" spc="320" dirty="0">
                <a:latin typeface="+mj-lt"/>
                <a:cs typeface="Gill Sans MT"/>
              </a:rPr>
              <a:t>meant</a:t>
            </a:r>
            <a:r>
              <a:rPr sz="2250" spc="88" dirty="0">
                <a:latin typeface="+mj-lt"/>
                <a:cs typeface="Gill Sans MT"/>
              </a:rPr>
              <a:t> </a:t>
            </a:r>
            <a:r>
              <a:rPr sz="2250" spc="134" dirty="0">
                <a:latin typeface="+mj-lt"/>
                <a:cs typeface="Gill Sans MT"/>
              </a:rPr>
              <a:t>to</a:t>
            </a:r>
            <a:r>
              <a:rPr sz="2250" spc="88" dirty="0">
                <a:latin typeface="+mj-lt"/>
                <a:cs typeface="Gill Sans MT"/>
              </a:rPr>
              <a:t> </a:t>
            </a:r>
            <a:r>
              <a:rPr sz="2250" spc="302" dirty="0">
                <a:latin typeface="+mj-lt"/>
                <a:cs typeface="Gill Sans MT"/>
              </a:rPr>
              <a:t>be</a:t>
            </a:r>
            <a:r>
              <a:rPr sz="2250" spc="88" dirty="0">
                <a:latin typeface="+mj-lt"/>
                <a:cs typeface="Gill Sans MT"/>
              </a:rPr>
              <a:t> </a:t>
            </a:r>
            <a:r>
              <a:rPr sz="2250" spc="246" dirty="0">
                <a:latin typeface="+mj-lt"/>
                <a:cs typeface="Gill Sans MT"/>
              </a:rPr>
              <a:t>solved</a:t>
            </a:r>
            <a:r>
              <a:rPr sz="2250" spc="88" dirty="0">
                <a:latin typeface="+mj-lt"/>
                <a:cs typeface="Gill Sans MT"/>
              </a:rPr>
              <a:t> </a:t>
            </a:r>
            <a:r>
              <a:rPr sz="2250" spc="323" dirty="0">
                <a:latin typeface="+mj-lt"/>
                <a:cs typeface="Gill Sans MT"/>
              </a:rPr>
              <a:t>by</a:t>
            </a:r>
            <a:r>
              <a:rPr sz="2250" spc="88" dirty="0">
                <a:latin typeface="+mj-lt"/>
                <a:cs typeface="Gill Sans MT"/>
              </a:rPr>
              <a:t> </a:t>
            </a:r>
            <a:r>
              <a:rPr sz="2250" spc="288" dirty="0">
                <a:latin typeface="+mj-lt"/>
                <a:cs typeface="Gill Sans MT"/>
              </a:rPr>
              <a:t>small</a:t>
            </a:r>
            <a:r>
              <a:rPr sz="2250" spc="88" dirty="0">
                <a:latin typeface="+mj-lt"/>
                <a:cs typeface="Gill Sans MT"/>
              </a:rPr>
              <a:t> </a:t>
            </a:r>
            <a:r>
              <a:rPr sz="2250" spc="271" dirty="0">
                <a:solidFill>
                  <a:srgbClr val="FF0000"/>
                </a:solidFill>
                <a:latin typeface="+mj-lt"/>
                <a:cs typeface="Gill Sans MT"/>
              </a:rPr>
              <a:t>study</a:t>
            </a:r>
            <a:r>
              <a:rPr sz="2250" spc="88" dirty="0">
                <a:solidFill>
                  <a:srgbClr val="FF0000"/>
                </a:solidFill>
                <a:latin typeface="+mj-lt"/>
                <a:cs typeface="Gill Sans MT"/>
              </a:rPr>
              <a:t> </a:t>
            </a:r>
            <a:r>
              <a:rPr sz="2250" spc="236" dirty="0">
                <a:solidFill>
                  <a:srgbClr val="FF0000"/>
                </a:solidFill>
                <a:latin typeface="+mj-lt"/>
                <a:cs typeface="Gill Sans MT"/>
              </a:rPr>
              <a:t>groups</a:t>
            </a:r>
            <a:endParaRPr sz="2250" dirty="0">
              <a:solidFill>
                <a:srgbClr val="FF0000"/>
              </a:solidFill>
              <a:latin typeface="+mj-lt"/>
              <a:cs typeface="Gill Sans MT"/>
            </a:endParaRPr>
          </a:p>
          <a:p>
            <a:pPr marL="410751" marR="3572" indent="-401822">
              <a:lnSpc>
                <a:spcPts val="2644"/>
              </a:lnSpc>
              <a:spcBef>
                <a:spcPts val="1322"/>
              </a:spcBef>
              <a:buSzPct val="150000"/>
              <a:buFont typeface="Microsoft Sans Serif"/>
              <a:buChar char="•"/>
              <a:tabLst>
                <a:tab pos="410751" algn="l"/>
              </a:tabLst>
            </a:pPr>
            <a:r>
              <a:rPr sz="2250" spc="313" dirty="0">
                <a:latin typeface="+mj-lt"/>
                <a:cs typeface="Gill Sans MT"/>
              </a:rPr>
              <a:t>Each</a:t>
            </a:r>
            <a:r>
              <a:rPr sz="2250" spc="88" dirty="0">
                <a:latin typeface="+mj-lt"/>
                <a:cs typeface="Gill Sans MT"/>
              </a:rPr>
              <a:t> </a:t>
            </a:r>
            <a:r>
              <a:rPr sz="2250" spc="250" dirty="0">
                <a:latin typeface="+mj-lt"/>
                <a:cs typeface="Gill Sans MT"/>
              </a:rPr>
              <a:t>student</a:t>
            </a:r>
            <a:r>
              <a:rPr sz="2250" spc="91" dirty="0">
                <a:latin typeface="+mj-lt"/>
                <a:cs typeface="Gill Sans MT"/>
              </a:rPr>
              <a:t> </a:t>
            </a:r>
            <a:r>
              <a:rPr sz="2250" spc="214" dirty="0">
                <a:latin typeface="+mj-lt"/>
                <a:cs typeface="Gill Sans MT"/>
              </a:rPr>
              <a:t>is</a:t>
            </a:r>
            <a:r>
              <a:rPr sz="2250" spc="88" dirty="0">
                <a:latin typeface="+mj-lt"/>
                <a:cs typeface="Gill Sans MT"/>
              </a:rPr>
              <a:t> </a:t>
            </a:r>
            <a:r>
              <a:rPr sz="2250" spc="302" dirty="0">
                <a:latin typeface="+mj-lt"/>
                <a:cs typeface="Gill Sans MT"/>
              </a:rPr>
              <a:t>assigned</a:t>
            </a:r>
            <a:r>
              <a:rPr sz="2250" spc="91" dirty="0">
                <a:latin typeface="+mj-lt"/>
                <a:cs typeface="Gill Sans MT"/>
              </a:rPr>
              <a:t> </a:t>
            </a:r>
            <a:r>
              <a:rPr sz="2250" spc="134" dirty="0">
                <a:latin typeface="+mj-lt"/>
                <a:cs typeface="Gill Sans MT"/>
              </a:rPr>
              <a:t>to</a:t>
            </a:r>
            <a:r>
              <a:rPr sz="2250" spc="88" dirty="0">
                <a:latin typeface="+mj-lt"/>
                <a:cs typeface="Gill Sans MT"/>
              </a:rPr>
              <a:t> </a:t>
            </a:r>
            <a:r>
              <a:rPr sz="2250" spc="246" dirty="0">
                <a:latin typeface="+mj-lt"/>
                <a:cs typeface="Gill Sans MT"/>
              </a:rPr>
              <a:t>one</a:t>
            </a:r>
            <a:r>
              <a:rPr sz="2250" spc="91" dirty="0">
                <a:latin typeface="+mj-lt"/>
                <a:cs typeface="Gill Sans MT"/>
              </a:rPr>
              <a:t> </a:t>
            </a:r>
            <a:r>
              <a:rPr sz="2250" spc="214" dirty="0">
                <a:latin typeface="+mj-lt"/>
                <a:cs typeface="Gill Sans MT"/>
              </a:rPr>
              <a:t>particular</a:t>
            </a:r>
            <a:r>
              <a:rPr sz="2250" spc="88" dirty="0">
                <a:latin typeface="+mj-lt"/>
                <a:cs typeface="Gill Sans MT"/>
              </a:rPr>
              <a:t> </a:t>
            </a:r>
            <a:r>
              <a:rPr sz="2250" spc="271" dirty="0">
                <a:latin typeface="+mj-lt"/>
                <a:cs typeface="Gill Sans MT"/>
              </a:rPr>
              <a:t>study</a:t>
            </a:r>
            <a:r>
              <a:rPr sz="2250" spc="91" dirty="0">
                <a:latin typeface="+mj-lt"/>
                <a:cs typeface="Gill Sans MT"/>
              </a:rPr>
              <a:t> </a:t>
            </a:r>
            <a:r>
              <a:rPr sz="2250" spc="218" dirty="0">
                <a:latin typeface="+mj-lt"/>
                <a:cs typeface="Gill Sans MT"/>
              </a:rPr>
              <a:t>group</a:t>
            </a:r>
            <a:r>
              <a:rPr sz="2250" spc="88" dirty="0">
                <a:latin typeface="+mj-lt"/>
                <a:cs typeface="Gill Sans MT"/>
              </a:rPr>
              <a:t> </a:t>
            </a:r>
            <a:r>
              <a:rPr sz="2250" spc="130" dirty="0">
                <a:latin typeface="+mj-lt"/>
                <a:cs typeface="Gill Sans MT"/>
              </a:rPr>
              <a:t>for  </a:t>
            </a:r>
            <a:r>
              <a:rPr sz="2250" spc="246" dirty="0">
                <a:latin typeface="+mj-lt"/>
                <a:cs typeface="Gill Sans MT"/>
              </a:rPr>
              <a:t>the </a:t>
            </a:r>
            <a:r>
              <a:rPr sz="2250" spc="214" dirty="0">
                <a:latin typeface="+mj-lt"/>
                <a:cs typeface="Gill Sans MT"/>
              </a:rPr>
              <a:t>whole</a:t>
            </a:r>
            <a:r>
              <a:rPr sz="2250" spc="-74" dirty="0">
                <a:latin typeface="+mj-lt"/>
                <a:cs typeface="Gill Sans MT"/>
              </a:rPr>
              <a:t> </a:t>
            </a:r>
            <a:r>
              <a:rPr sz="2250" spc="267" dirty="0">
                <a:latin typeface="+mj-lt"/>
                <a:cs typeface="Gill Sans MT"/>
              </a:rPr>
              <a:t>semester</a:t>
            </a:r>
            <a:endParaRPr sz="2250" dirty="0">
              <a:latin typeface="+mj-lt"/>
              <a:cs typeface="Gill Sans MT"/>
            </a:endParaRPr>
          </a:p>
          <a:p>
            <a:pPr marL="410751" indent="-401822">
              <a:spcBef>
                <a:spcPts val="1188"/>
              </a:spcBef>
              <a:buSzPct val="150000"/>
              <a:buFont typeface="Microsoft Sans Serif"/>
              <a:buChar char="•"/>
              <a:tabLst>
                <a:tab pos="410751" algn="l"/>
              </a:tabLst>
            </a:pPr>
            <a:r>
              <a:rPr sz="2250" spc="35" dirty="0">
                <a:latin typeface="+mj-lt"/>
                <a:cs typeface="Gill Sans MT"/>
              </a:rPr>
              <a:t>A</a:t>
            </a:r>
            <a:r>
              <a:rPr sz="2250" spc="88" dirty="0">
                <a:latin typeface="+mj-lt"/>
                <a:cs typeface="Gill Sans MT"/>
              </a:rPr>
              <a:t> </a:t>
            </a:r>
            <a:r>
              <a:rPr sz="2250" spc="271" dirty="0">
                <a:latin typeface="+mj-lt"/>
                <a:cs typeface="Gill Sans MT"/>
              </a:rPr>
              <a:t>study</a:t>
            </a:r>
            <a:r>
              <a:rPr sz="2250" spc="84" dirty="0">
                <a:latin typeface="+mj-lt"/>
                <a:cs typeface="Gill Sans MT"/>
              </a:rPr>
              <a:t> </a:t>
            </a:r>
            <a:r>
              <a:rPr sz="2250" spc="218" dirty="0">
                <a:latin typeface="+mj-lt"/>
                <a:cs typeface="Gill Sans MT"/>
              </a:rPr>
              <a:t>group</a:t>
            </a:r>
            <a:r>
              <a:rPr sz="2250" spc="88" dirty="0">
                <a:latin typeface="+mj-lt"/>
                <a:cs typeface="Gill Sans MT"/>
              </a:rPr>
              <a:t> </a:t>
            </a:r>
            <a:r>
              <a:rPr sz="2250" spc="232" dirty="0">
                <a:latin typeface="+mj-lt"/>
                <a:cs typeface="Gill Sans MT"/>
              </a:rPr>
              <a:t>consists</a:t>
            </a:r>
            <a:r>
              <a:rPr sz="2250" spc="88" dirty="0">
                <a:latin typeface="+mj-lt"/>
                <a:cs typeface="Gill Sans MT"/>
              </a:rPr>
              <a:t> </a:t>
            </a:r>
            <a:r>
              <a:rPr sz="2250" spc="179" dirty="0">
                <a:latin typeface="+mj-lt"/>
                <a:cs typeface="Gill Sans MT"/>
              </a:rPr>
              <a:t>of</a:t>
            </a:r>
            <a:r>
              <a:rPr sz="2250" spc="88" dirty="0">
                <a:latin typeface="+mj-lt"/>
                <a:cs typeface="Gill Sans MT"/>
              </a:rPr>
              <a:t> </a:t>
            </a:r>
            <a:r>
              <a:rPr sz="2250" spc="161" dirty="0">
                <a:latin typeface="+mj-lt"/>
                <a:cs typeface="Gill Sans MT"/>
              </a:rPr>
              <a:t>two</a:t>
            </a:r>
            <a:r>
              <a:rPr sz="2250" spc="88" dirty="0">
                <a:latin typeface="+mj-lt"/>
                <a:cs typeface="Gill Sans MT"/>
              </a:rPr>
              <a:t> </a:t>
            </a:r>
            <a:r>
              <a:rPr sz="2250" spc="134" dirty="0">
                <a:latin typeface="+mj-lt"/>
                <a:cs typeface="Gill Sans MT"/>
              </a:rPr>
              <a:t>to</a:t>
            </a:r>
            <a:r>
              <a:rPr sz="2250" spc="88" dirty="0">
                <a:latin typeface="+mj-lt"/>
                <a:cs typeface="Gill Sans MT"/>
              </a:rPr>
              <a:t> </a:t>
            </a:r>
            <a:r>
              <a:rPr sz="2250" spc="204" dirty="0">
                <a:latin typeface="+mj-lt"/>
                <a:cs typeface="Gill Sans MT"/>
              </a:rPr>
              <a:t>three</a:t>
            </a:r>
            <a:r>
              <a:rPr sz="2250" spc="88" dirty="0">
                <a:latin typeface="+mj-lt"/>
                <a:cs typeface="Gill Sans MT"/>
              </a:rPr>
              <a:t> </a:t>
            </a:r>
            <a:r>
              <a:rPr sz="2250" spc="257" dirty="0">
                <a:latin typeface="+mj-lt"/>
                <a:cs typeface="Gill Sans MT"/>
              </a:rPr>
              <a:t>students</a:t>
            </a:r>
            <a:endParaRPr sz="2250" dirty="0">
              <a:latin typeface="+mj-lt"/>
              <a:cs typeface="Gill Sans MT"/>
            </a:endParaRPr>
          </a:p>
          <a:p>
            <a:pPr marL="410751" marR="960354" indent="-401822">
              <a:lnSpc>
                <a:spcPts val="2644"/>
              </a:lnSpc>
              <a:spcBef>
                <a:spcPts val="1371"/>
              </a:spcBef>
              <a:buSzPct val="150000"/>
              <a:buFont typeface="Microsoft Sans Serif"/>
              <a:buChar char="•"/>
              <a:tabLst>
                <a:tab pos="410751" algn="l"/>
              </a:tabLst>
            </a:pPr>
            <a:r>
              <a:rPr sz="2250" spc="120" dirty="0">
                <a:latin typeface="+mj-lt"/>
                <a:cs typeface="Gill Sans MT"/>
              </a:rPr>
              <a:t>After</a:t>
            </a:r>
            <a:r>
              <a:rPr sz="2250" spc="88" dirty="0">
                <a:latin typeface="+mj-lt"/>
                <a:cs typeface="Gill Sans MT"/>
              </a:rPr>
              <a:t> </a:t>
            </a:r>
            <a:r>
              <a:rPr sz="2250" spc="264" dirty="0">
                <a:latin typeface="+mj-lt"/>
                <a:cs typeface="Gill Sans MT"/>
              </a:rPr>
              <a:t>submission</a:t>
            </a:r>
            <a:r>
              <a:rPr sz="2250" spc="91" dirty="0">
                <a:latin typeface="+mj-lt"/>
                <a:cs typeface="Gill Sans MT"/>
              </a:rPr>
              <a:t> </a:t>
            </a:r>
            <a:r>
              <a:rPr sz="2250" spc="179" dirty="0">
                <a:latin typeface="+mj-lt"/>
                <a:cs typeface="Gill Sans MT"/>
              </a:rPr>
              <a:t>of</a:t>
            </a:r>
            <a:r>
              <a:rPr sz="2250" spc="91" dirty="0">
                <a:latin typeface="+mj-lt"/>
                <a:cs typeface="Gill Sans MT"/>
              </a:rPr>
              <a:t> </a:t>
            </a:r>
            <a:r>
              <a:rPr sz="2250" spc="418" dirty="0">
                <a:latin typeface="+mj-lt"/>
                <a:cs typeface="Gill Sans MT"/>
              </a:rPr>
              <a:t>a</a:t>
            </a:r>
            <a:r>
              <a:rPr sz="2250" spc="91" dirty="0">
                <a:latin typeface="+mj-lt"/>
                <a:cs typeface="Gill Sans MT"/>
              </a:rPr>
              <a:t> </a:t>
            </a:r>
            <a:r>
              <a:rPr sz="2250" spc="193" dirty="0">
                <a:solidFill>
                  <a:srgbClr val="FF0000"/>
                </a:solidFill>
                <a:latin typeface="+mj-lt"/>
                <a:cs typeface="Gill Sans MT"/>
              </a:rPr>
              <a:t>solution</a:t>
            </a:r>
            <a:r>
              <a:rPr sz="2250" spc="91" dirty="0">
                <a:latin typeface="+mj-lt"/>
                <a:cs typeface="Gill Sans MT"/>
              </a:rPr>
              <a:t> </a:t>
            </a:r>
            <a:r>
              <a:rPr sz="2250" spc="323" dirty="0">
                <a:latin typeface="+mj-lt"/>
                <a:cs typeface="Gill Sans MT"/>
              </a:rPr>
              <a:t>by</a:t>
            </a:r>
            <a:r>
              <a:rPr sz="2250" spc="91" dirty="0">
                <a:latin typeface="+mj-lt"/>
                <a:cs typeface="Gill Sans MT"/>
              </a:rPr>
              <a:t> </a:t>
            </a:r>
            <a:r>
              <a:rPr sz="2250" spc="418" dirty="0">
                <a:latin typeface="+mj-lt"/>
                <a:cs typeface="Gill Sans MT"/>
              </a:rPr>
              <a:t>a</a:t>
            </a:r>
            <a:r>
              <a:rPr sz="2250" spc="91" dirty="0">
                <a:latin typeface="+mj-lt"/>
                <a:cs typeface="Gill Sans MT"/>
              </a:rPr>
              <a:t> </a:t>
            </a:r>
            <a:r>
              <a:rPr sz="2250" spc="271" dirty="0">
                <a:latin typeface="+mj-lt"/>
                <a:cs typeface="Gill Sans MT"/>
              </a:rPr>
              <a:t>study</a:t>
            </a:r>
            <a:r>
              <a:rPr sz="2250" spc="91" dirty="0">
                <a:latin typeface="+mj-lt"/>
                <a:cs typeface="Gill Sans MT"/>
              </a:rPr>
              <a:t> </a:t>
            </a:r>
            <a:r>
              <a:rPr sz="2250" spc="218" dirty="0">
                <a:latin typeface="+mj-lt"/>
                <a:cs typeface="Gill Sans MT"/>
              </a:rPr>
              <a:t>group</a:t>
            </a:r>
            <a:r>
              <a:rPr sz="2250" spc="91" dirty="0">
                <a:latin typeface="+mj-lt"/>
                <a:cs typeface="Gill Sans MT"/>
              </a:rPr>
              <a:t> </a:t>
            </a:r>
            <a:r>
              <a:rPr sz="2250" spc="130" dirty="0">
                <a:latin typeface="+mj-lt"/>
                <a:cs typeface="Gill Sans MT"/>
              </a:rPr>
              <a:t>it</a:t>
            </a:r>
            <a:r>
              <a:rPr sz="2250" spc="91" dirty="0">
                <a:latin typeface="+mj-lt"/>
                <a:cs typeface="Gill Sans MT"/>
              </a:rPr>
              <a:t> </a:t>
            </a:r>
            <a:r>
              <a:rPr sz="2250" spc="214" dirty="0">
                <a:latin typeface="+mj-lt"/>
                <a:cs typeface="Gill Sans MT"/>
              </a:rPr>
              <a:t>is </a:t>
            </a:r>
            <a:r>
              <a:rPr sz="2250" spc="281" dirty="0">
                <a:solidFill>
                  <a:srgbClr val="FF0000"/>
                </a:solidFill>
                <a:latin typeface="+mj-lt"/>
                <a:cs typeface="Gill Sans MT"/>
              </a:rPr>
              <a:t>grade</a:t>
            </a:r>
            <a:r>
              <a:rPr sz="2250" spc="281" dirty="0">
                <a:latin typeface="+mj-lt"/>
                <a:cs typeface="Gill Sans MT"/>
              </a:rPr>
              <a:t>d </a:t>
            </a:r>
            <a:r>
              <a:rPr sz="2250" spc="323" dirty="0">
                <a:latin typeface="+mj-lt"/>
                <a:cs typeface="Gill Sans MT"/>
              </a:rPr>
              <a:t>by </a:t>
            </a:r>
            <a:r>
              <a:rPr sz="2250" spc="418" dirty="0">
                <a:latin typeface="+mj-lt"/>
                <a:cs typeface="Gill Sans MT"/>
              </a:rPr>
              <a:t>a</a:t>
            </a:r>
            <a:r>
              <a:rPr sz="2250" spc="-337" dirty="0">
                <a:latin typeface="+mj-lt"/>
                <a:cs typeface="Gill Sans MT"/>
              </a:rPr>
              <a:t> </a:t>
            </a:r>
            <a:r>
              <a:rPr sz="2250" spc="143" dirty="0">
                <a:solidFill>
                  <a:srgbClr val="FF0000"/>
                </a:solidFill>
                <a:latin typeface="+mj-lt"/>
                <a:cs typeface="Gill Sans MT"/>
              </a:rPr>
              <a:t>tutor</a:t>
            </a:r>
            <a:endParaRPr sz="2250" dirty="0">
              <a:solidFill>
                <a:srgbClr val="FF0000"/>
              </a:solidFill>
              <a:latin typeface="+mj-lt"/>
              <a:cs typeface="Gill Sans MT"/>
            </a:endParaRPr>
          </a:p>
          <a:p>
            <a:pPr marL="410751" indent="-401822">
              <a:spcBef>
                <a:spcPts val="1188"/>
              </a:spcBef>
              <a:buSzPct val="150000"/>
              <a:buFont typeface="Microsoft Sans Serif"/>
              <a:buChar char="•"/>
              <a:tabLst>
                <a:tab pos="410751" algn="l"/>
              </a:tabLst>
            </a:pPr>
            <a:r>
              <a:rPr sz="2250" spc="221" dirty="0">
                <a:latin typeface="+mj-lt"/>
                <a:cs typeface="Gill Sans MT"/>
              </a:rPr>
              <a:t>...</a:t>
            </a:r>
            <a:endParaRPr sz="2250" dirty="0">
              <a:latin typeface="+mj-lt"/>
              <a:cs typeface="Gill Sans MT"/>
            </a:endParaRPr>
          </a:p>
        </p:txBody>
      </p:sp>
      <p:sp>
        <p:nvSpPr>
          <p:cNvPr id="4" name="object 4"/>
          <p:cNvSpPr txBox="1">
            <a:spLocks noGrp="1"/>
          </p:cNvSpPr>
          <p:nvPr>
            <p:ph type="title"/>
          </p:nvPr>
        </p:nvSpPr>
        <p:spPr>
          <a:xfrm>
            <a:off x="685801" y="148145"/>
            <a:ext cx="9525000" cy="501460"/>
          </a:xfrm>
          <a:prstGeom prst="rect">
            <a:avLst/>
          </a:prstGeom>
        </p:spPr>
        <p:txBody>
          <a:bodyPr vert="horz" wrap="square" lIns="0" tIns="8930" rIns="0" bIns="0" rtlCol="0" anchor="t">
            <a:spAutoFit/>
          </a:bodyPr>
          <a:lstStyle/>
          <a:p>
            <a:pPr marL="8929" algn="ctr">
              <a:lnSpc>
                <a:spcPct val="100000"/>
              </a:lnSpc>
              <a:spcBef>
                <a:spcPts val="70"/>
              </a:spcBef>
            </a:pPr>
            <a:r>
              <a:rPr sz="3200" spc="-53" dirty="0">
                <a:cs typeface="Lucida Sans Unicode"/>
              </a:rPr>
              <a:t>Statements </a:t>
            </a:r>
            <a:r>
              <a:rPr sz="3200" spc="-105" dirty="0">
                <a:cs typeface="Lucida Sans Unicode"/>
              </a:rPr>
              <a:t>about </a:t>
            </a:r>
            <a:r>
              <a:rPr sz="3200" spc="-4" dirty="0">
                <a:cs typeface="Lucida Sans Unicode"/>
              </a:rPr>
              <a:t>a </a:t>
            </a:r>
            <a:r>
              <a:rPr sz="3200" spc="-120" dirty="0">
                <a:cs typeface="Lucida Sans Unicode"/>
              </a:rPr>
              <a:t>Course </a:t>
            </a:r>
            <a:r>
              <a:rPr sz="3200" spc="-91" dirty="0">
                <a:cs typeface="Lucida Sans Unicode"/>
              </a:rPr>
              <a:t>Management</a:t>
            </a:r>
            <a:r>
              <a:rPr sz="3200" spc="-158" dirty="0">
                <a:cs typeface="Lucida Sans Unicode"/>
              </a:rPr>
              <a:t> </a:t>
            </a:r>
            <a:r>
              <a:rPr sz="3200" spc="-39" dirty="0">
                <a:cs typeface="Lucida Sans Unicode"/>
              </a:rPr>
              <a:t>System</a:t>
            </a:r>
          </a:p>
        </p:txBody>
      </p:sp>
    </p:spTree>
    <p:extLst>
      <p:ext uri="{BB962C8B-B14F-4D97-AF65-F5344CB8AC3E}">
        <p14:creationId xmlns:p14="http://schemas.microsoft.com/office/powerpoint/2010/main" val="2863412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5139" y="329594"/>
            <a:ext cx="8281392" cy="829354"/>
          </a:xfrm>
          <a:prstGeom prst="rect">
            <a:avLst/>
          </a:prstGeom>
        </p:spPr>
        <p:txBody>
          <a:bodyPr vert="horz" wrap="square" lIns="0" tIns="33933" rIns="0" bIns="0" rtlCol="0" anchor="t">
            <a:spAutoFit/>
          </a:bodyPr>
          <a:lstStyle/>
          <a:p>
            <a:pPr marL="8929" marR="3572" algn="ctr">
              <a:lnSpc>
                <a:spcPts val="3094"/>
              </a:lnSpc>
              <a:spcBef>
                <a:spcPts val="267"/>
              </a:spcBef>
            </a:pPr>
            <a:r>
              <a:rPr sz="3094" b="1" spc="-229" dirty="0">
                <a:cs typeface="Gill Sans MT"/>
              </a:rPr>
              <a:t>A</a:t>
            </a:r>
            <a:r>
              <a:rPr lang="en-US" sz="3094" b="1" spc="-229" dirty="0">
                <a:cs typeface="Gill Sans MT"/>
              </a:rPr>
              <a:t> </a:t>
            </a:r>
            <a:r>
              <a:rPr sz="3094" b="1" spc="-229" dirty="0">
                <a:cs typeface="Gill Sans MT"/>
              </a:rPr>
              <a:t> </a:t>
            </a:r>
            <a:r>
              <a:rPr sz="3094" b="1" spc="190" dirty="0">
                <a:cs typeface="Gill Sans MT"/>
              </a:rPr>
              <a:t>class </a:t>
            </a:r>
            <a:r>
              <a:rPr sz="3094" b="1" spc="151" dirty="0">
                <a:cs typeface="Gill Sans MT"/>
              </a:rPr>
              <a:t>describes </a:t>
            </a:r>
            <a:r>
              <a:rPr sz="3094" b="1" spc="200" dirty="0">
                <a:cs typeface="Gill Sans MT"/>
              </a:rPr>
              <a:t>a </a:t>
            </a:r>
            <a:r>
              <a:rPr sz="3094" b="1" spc="169" dirty="0">
                <a:cs typeface="Gill Sans MT"/>
              </a:rPr>
              <a:t>set </a:t>
            </a:r>
            <a:r>
              <a:rPr sz="3094" b="1" spc="151" dirty="0">
                <a:cs typeface="Gill Sans MT"/>
              </a:rPr>
              <a:t>of </a:t>
            </a:r>
            <a:r>
              <a:rPr sz="3094" b="1" spc="130" dirty="0">
                <a:cs typeface="Gill Sans MT"/>
              </a:rPr>
              <a:t>objects </a:t>
            </a:r>
            <a:r>
              <a:rPr sz="3094" b="1" spc="112" dirty="0">
                <a:cs typeface="Gill Sans MT"/>
              </a:rPr>
              <a:t>with </a:t>
            </a:r>
            <a:r>
              <a:rPr sz="3094" b="1" spc="123" dirty="0">
                <a:cs typeface="Gill Sans MT"/>
              </a:rPr>
              <a:t>the</a:t>
            </a:r>
            <a:r>
              <a:rPr sz="3094" b="1" spc="-46" dirty="0">
                <a:cs typeface="Gill Sans MT"/>
              </a:rPr>
              <a:t> </a:t>
            </a:r>
            <a:r>
              <a:rPr sz="3094" b="1" spc="143" dirty="0">
                <a:cs typeface="Gill Sans MT"/>
              </a:rPr>
              <a:t>same semantics, </a:t>
            </a:r>
            <a:r>
              <a:rPr sz="3094" b="1" spc="109" dirty="0">
                <a:cs typeface="Gill Sans MT"/>
              </a:rPr>
              <a:t>properties </a:t>
            </a:r>
            <a:r>
              <a:rPr sz="3094" b="1" spc="169" dirty="0">
                <a:cs typeface="Gill Sans MT"/>
              </a:rPr>
              <a:t>and</a:t>
            </a:r>
            <a:r>
              <a:rPr sz="3094" b="1" spc="18" dirty="0">
                <a:cs typeface="Gill Sans MT"/>
              </a:rPr>
              <a:t> </a:t>
            </a:r>
            <a:r>
              <a:rPr sz="3094" b="1" spc="91" dirty="0">
                <a:cs typeface="Gill Sans MT"/>
              </a:rPr>
              <a:t>behavior.</a:t>
            </a:r>
          </a:p>
        </p:txBody>
      </p:sp>
      <p:sp>
        <p:nvSpPr>
          <p:cNvPr id="3" name="object 3"/>
          <p:cNvSpPr txBox="1"/>
          <p:nvPr/>
        </p:nvSpPr>
        <p:spPr>
          <a:xfrm>
            <a:off x="1693664" y="2062758"/>
            <a:ext cx="4753389" cy="3881872"/>
          </a:xfrm>
          <a:prstGeom prst="rect">
            <a:avLst/>
          </a:prstGeom>
        </p:spPr>
        <p:txBody>
          <a:bodyPr vert="horz" wrap="square" lIns="0" tIns="8930" rIns="0" bIns="0" rtlCol="0">
            <a:spAutoFit/>
          </a:bodyPr>
          <a:lstStyle/>
          <a:p>
            <a:pPr marL="241093" indent="-214305" algn="just">
              <a:lnSpc>
                <a:spcPts val="2686"/>
              </a:lnSpc>
              <a:spcBef>
                <a:spcPts val="70"/>
              </a:spcBef>
              <a:buFont typeface="Microsoft Sans Serif"/>
              <a:buChar char="•"/>
              <a:tabLst>
                <a:tab pos="241093" algn="l"/>
              </a:tabLst>
            </a:pPr>
            <a:r>
              <a:rPr sz="2250" spc="197" dirty="0">
                <a:latin typeface="+mj-lt"/>
                <a:cs typeface="Gill Sans MT"/>
              </a:rPr>
              <a:t>During </a:t>
            </a:r>
            <a:r>
              <a:rPr sz="2250" spc="418" dirty="0">
                <a:latin typeface="+mj-lt"/>
                <a:cs typeface="Gill Sans MT"/>
              </a:rPr>
              <a:t>a </a:t>
            </a:r>
            <a:r>
              <a:rPr sz="2250" spc="-63" dirty="0">
                <a:solidFill>
                  <a:srgbClr val="FF0000"/>
                </a:solidFill>
                <a:latin typeface="+mj-lt"/>
                <a:cs typeface="Lucida Sans Unicode"/>
              </a:rPr>
              <a:t>semester</a:t>
            </a:r>
            <a:r>
              <a:rPr sz="2250" spc="-63" dirty="0">
                <a:latin typeface="+mj-lt"/>
                <a:cs typeface="Lucida Sans Unicode"/>
              </a:rPr>
              <a:t> </a:t>
            </a:r>
            <a:r>
              <a:rPr sz="2250" spc="418" dirty="0">
                <a:latin typeface="+mj-lt"/>
                <a:cs typeface="Gill Sans MT"/>
              </a:rPr>
              <a:t>a</a:t>
            </a:r>
            <a:r>
              <a:rPr sz="2250" spc="-302" dirty="0">
                <a:latin typeface="+mj-lt"/>
                <a:cs typeface="Gill Sans MT"/>
              </a:rPr>
              <a:t> </a:t>
            </a:r>
            <a:r>
              <a:rPr sz="2250" spc="-70" dirty="0">
                <a:solidFill>
                  <a:srgbClr val="FF0000"/>
                </a:solidFill>
                <a:latin typeface="+mj-lt"/>
                <a:cs typeface="Lucida Sans Unicode"/>
              </a:rPr>
              <a:t>lecturer</a:t>
            </a:r>
            <a:r>
              <a:rPr lang="en-US" sz="2250" dirty="0">
                <a:solidFill>
                  <a:srgbClr val="FF0000"/>
                </a:solidFill>
                <a:latin typeface="+mj-lt"/>
                <a:cs typeface="Lucida Sans Unicode"/>
              </a:rPr>
              <a:t> </a:t>
            </a:r>
            <a:r>
              <a:rPr lang="en-US" sz="2250" spc="257" dirty="0">
                <a:latin typeface="+mj-lt"/>
                <a:cs typeface="Gill Sans MT"/>
              </a:rPr>
              <a:t>delivers</a:t>
            </a:r>
            <a:r>
              <a:rPr sz="2250" spc="257" dirty="0">
                <a:latin typeface="+mj-lt"/>
                <a:cs typeface="Gill Sans MT"/>
              </a:rPr>
              <a:t> </a:t>
            </a:r>
            <a:r>
              <a:rPr sz="2250" spc="246" dirty="0">
                <a:latin typeface="+mj-lt"/>
                <a:cs typeface="Gill Sans MT"/>
              </a:rPr>
              <a:t>one </a:t>
            </a:r>
            <a:r>
              <a:rPr sz="2250" spc="80" dirty="0">
                <a:latin typeface="+mj-lt"/>
                <a:cs typeface="Gill Sans MT"/>
              </a:rPr>
              <a:t>or </a:t>
            </a:r>
            <a:r>
              <a:rPr sz="2250" spc="218" dirty="0">
                <a:latin typeface="+mj-lt"/>
                <a:cs typeface="Gill Sans MT"/>
              </a:rPr>
              <a:t>more</a:t>
            </a:r>
            <a:r>
              <a:rPr sz="2250" spc="-253" dirty="0">
                <a:latin typeface="+mj-lt"/>
                <a:cs typeface="Gill Sans MT"/>
              </a:rPr>
              <a:t> </a:t>
            </a:r>
            <a:r>
              <a:rPr sz="2250" spc="-70" dirty="0">
                <a:solidFill>
                  <a:srgbClr val="FF0000"/>
                </a:solidFill>
                <a:latin typeface="+mj-lt"/>
                <a:cs typeface="Lucida Sans Unicode"/>
              </a:rPr>
              <a:t>lectures</a:t>
            </a:r>
            <a:endParaRPr sz="2250" dirty="0">
              <a:solidFill>
                <a:srgbClr val="FF0000"/>
              </a:solidFill>
              <a:latin typeface="+mj-lt"/>
              <a:cs typeface="Lucida Sans Unicode"/>
            </a:endParaRPr>
          </a:p>
          <a:p>
            <a:pPr marL="241093" marR="583088" indent="-214305" algn="just">
              <a:lnSpc>
                <a:spcPts val="2672"/>
              </a:lnSpc>
              <a:spcBef>
                <a:spcPts val="928"/>
              </a:spcBef>
              <a:buFont typeface="Microsoft Sans Serif"/>
              <a:buChar char="•"/>
              <a:tabLst>
                <a:tab pos="241093" algn="l"/>
              </a:tabLst>
            </a:pPr>
            <a:r>
              <a:rPr sz="2250" spc="35" dirty="0">
                <a:latin typeface="+mj-lt"/>
                <a:cs typeface="Gill Sans MT"/>
              </a:rPr>
              <a:t>A </a:t>
            </a:r>
            <a:r>
              <a:rPr sz="2250" spc="-80" dirty="0">
                <a:solidFill>
                  <a:srgbClr val="FF0000"/>
                </a:solidFill>
                <a:latin typeface="+mj-lt"/>
                <a:cs typeface="Lucida Sans Unicode"/>
              </a:rPr>
              <a:t>student</a:t>
            </a:r>
            <a:r>
              <a:rPr sz="2250" spc="-80" dirty="0">
                <a:latin typeface="+mj-lt"/>
                <a:cs typeface="Lucida Sans Unicode"/>
              </a:rPr>
              <a:t> </a:t>
            </a:r>
            <a:r>
              <a:rPr sz="2250" spc="274" dirty="0">
                <a:latin typeface="+mj-lt"/>
                <a:cs typeface="Gill Sans MT"/>
              </a:rPr>
              <a:t>usually</a:t>
            </a:r>
            <a:r>
              <a:rPr sz="2250" spc="169" dirty="0">
                <a:latin typeface="+mj-lt"/>
                <a:cs typeface="Gill Sans MT"/>
              </a:rPr>
              <a:t> </a:t>
            </a:r>
            <a:r>
              <a:rPr sz="2250" spc="267" dirty="0">
                <a:latin typeface="+mj-lt"/>
                <a:cs typeface="Gill Sans MT"/>
              </a:rPr>
              <a:t>attends </a:t>
            </a:r>
            <a:r>
              <a:rPr lang="en-US" sz="2250" spc="246" dirty="0">
                <a:latin typeface="+mj-lt"/>
                <a:cs typeface="Gill Sans MT"/>
              </a:rPr>
              <a:t>many</a:t>
            </a:r>
            <a:r>
              <a:rPr sz="2250" spc="218" dirty="0">
                <a:latin typeface="+mj-lt"/>
                <a:cs typeface="Gill Sans MT"/>
              </a:rPr>
              <a:t> </a:t>
            </a:r>
            <a:r>
              <a:rPr sz="2250" spc="-39" dirty="0">
                <a:solidFill>
                  <a:srgbClr val="FF0000"/>
                </a:solidFill>
                <a:latin typeface="+mj-lt"/>
                <a:cs typeface="Lucida Sans Unicode"/>
              </a:rPr>
              <a:t>lectures</a:t>
            </a:r>
            <a:r>
              <a:rPr sz="2250" spc="-39" dirty="0">
                <a:latin typeface="+mj-lt"/>
                <a:cs typeface="Gill Sans MT"/>
              </a:rPr>
              <a:t>,</a:t>
            </a:r>
            <a:r>
              <a:rPr sz="2250" spc="-225" dirty="0">
                <a:latin typeface="+mj-lt"/>
                <a:cs typeface="Gill Sans MT"/>
              </a:rPr>
              <a:t> </a:t>
            </a:r>
            <a:r>
              <a:rPr sz="2250" spc="221" dirty="0">
                <a:latin typeface="+mj-lt"/>
                <a:cs typeface="Gill Sans MT"/>
              </a:rPr>
              <a:t>...</a:t>
            </a:r>
            <a:endParaRPr sz="2250" dirty="0">
              <a:latin typeface="+mj-lt"/>
              <a:cs typeface="Gill Sans MT"/>
            </a:endParaRPr>
          </a:p>
          <a:p>
            <a:pPr marL="241093" marR="353603" indent="-214305" algn="just">
              <a:lnSpc>
                <a:spcPts val="2672"/>
              </a:lnSpc>
              <a:spcBef>
                <a:spcPts val="844"/>
              </a:spcBef>
              <a:buFont typeface="Microsoft Sans Serif"/>
              <a:buChar char="•"/>
              <a:tabLst>
                <a:tab pos="241093" algn="l"/>
              </a:tabLst>
            </a:pPr>
            <a:r>
              <a:rPr sz="2250" spc="197" dirty="0">
                <a:latin typeface="+mj-lt"/>
                <a:cs typeface="Gill Sans MT"/>
              </a:rPr>
              <a:t>During </a:t>
            </a:r>
            <a:r>
              <a:rPr sz="2250" spc="246" dirty="0">
                <a:latin typeface="+mj-lt"/>
                <a:cs typeface="Gill Sans MT"/>
              </a:rPr>
              <a:t>the </a:t>
            </a:r>
            <a:r>
              <a:rPr sz="2250" spc="267" dirty="0">
                <a:latin typeface="+mj-lt"/>
                <a:cs typeface="Gill Sans MT"/>
              </a:rPr>
              <a:t>semester</a:t>
            </a:r>
            <a:r>
              <a:rPr sz="2250" spc="-225" dirty="0">
                <a:latin typeface="+mj-lt"/>
                <a:cs typeface="Gill Sans MT"/>
              </a:rPr>
              <a:t> </a:t>
            </a:r>
            <a:r>
              <a:rPr sz="2250" spc="204" dirty="0">
                <a:latin typeface="+mj-lt"/>
                <a:cs typeface="Gill Sans MT"/>
              </a:rPr>
              <a:t>there  </a:t>
            </a:r>
            <a:r>
              <a:rPr sz="2250" spc="151" dirty="0">
                <a:latin typeface="+mj-lt"/>
                <a:cs typeface="Gill Sans MT"/>
              </a:rPr>
              <a:t>will </a:t>
            </a:r>
            <a:r>
              <a:rPr sz="2250" spc="302" dirty="0">
                <a:latin typeface="+mj-lt"/>
                <a:cs typeface="Gill Sans MT"/>
              </a:rPr>
              <a:t>be </a:t>
            </a:r>
            <a:r>
              <a:rPr sz="2250" spc="260" dirty="0">
                <a:latin typeface="+mj-lt"/>
                <a:cs typeface="Gill Sans MT"/>
              </a:rPr>
              <a:t>several</a:t>
            </a:r>
            <a:r>
              <a:rPr sz="2250" spc="-207" dirty="0">
                <a:latin typeface="+mj-lt"/>
                <a:cs typeface="Gill Sans MT"/>
              </a:rPr>
              <a:t> </a:t>
            </a:r>
            <a:r>
              <a:rPr sz="2250" spc="-11" dirty="0">
                <a:solidFill>
                  <a:srgbClr val="FF0000"/>
                </a:solidFill>
                <a:latin typeface="+mj-lt"/>
                <a:cs typeface="Lucida Sans Unicode"/>
              </a:rPr>
              <a:t>exercises</a:t>
            </a:r>
            <a:r>
              <a:rPr sz="2250" spc="-11" dirty="0">
                <a:latin typeface="+mj-lt"/>
                <a:cs typeface="Gill Sans MT"/>
              </a:rPr>
              <a:t>...</a:t>
            </a:r>
            <a:endParaRPr sz="2250" dirty="0">
              <a:latin typeface="+mj-lt"/>
              <a:cs typeface="Gill Sans MT"/>
            </a:endParaRPr>
          </a:p>
          <a:p>
            <a:pPr marL="241093" marR="21430" indent="-214305" algn="just">
              <a:lnSpc>
                <a:spcPts val="2672"/>
              </a:lnSpc>
              <a:spcBef>
                <a:spcPts val="844"/>
              </a:spcBef>
              <a:buFont typeface="Microsoft Sans Serif"/>
              <a:buChar char="•"/>
              <a:tabLst>
                <a:tab pos="241093" algn="l"/>
              </a:tabLst>
            </a:pPr>
            <a:r>
              <a:rPr sz="2250" spc="313" dirty="0">
                <a:latin typeface="+mj-lt"/>
                <a:cs typeface="Gill Sans MT"/>
              </a:rPr>
              <a:t>Each </a:t>
            </a:r>
            <a:r>
              <a:rPr sz="2250" spc="250" dirty="0">
                <a:latin typeface="+mj-lt"/>
                <a:cs typeface="Gill Sans MT"/>
              </a:rPr>
              <a:t>student </a:t>
            </a:r>
            <a:r>
              <a:rPr sz="2250" spc="214" dirty="0">
                <a:latin typeface="+mj-lt"/>
                <a:cs typeface="Gill Sans MT"/>
              </a:rPr>
              <a:t>is </a:t>
            </a:r>
            <a:r>
              <a:rPr sz="2250" spc="302" dirty="0">
                <a:latin typeface="+mj-lt"/>
                <a:cs typeface="Gill Sans MT"/>
              </a:rPr>
              <a:t>assigned </a:t>
            </a:r>
            <a:r>
              <a:rPr sz="2250" spc="134" dirty="0">
                <a:latin typeface="+mj-lt"/>
                <a:cs typeface="Gill Sans MT"/>
              </a:rPr>
              <a:t>to  </a:t>
            </a:r>
            <a:r>
              <a:rPr sz="2250" spc="246" dirty="0">
                <a:latin typeface="+mj-lt"/>
                <a:cs typeface="Gill Sans MT"/>
              </a:rPr>
              <a:t>one </a:t>
            </a:r>
            <a:r>
              <a:rPr sz="2250" spc="214" dirty="0">
                <a:latin typeface="+mj-lt"/>
                <a:cs typeface="Gill Sans MT"/>
              </a:rPr>
              <a:t>particular </a:t>
            </a:r>
            <a:r>
              <a:rPr sz="2250" spc="-77" dirty="0">
                <a:solidFill>
                  <a:srgbClr val="FF0000"/>
                </a:solidFill>
                <a:latin typeface="+mj-lt"/>
                <a:cs typeface="Lucida Sans Unicode"/>
              </a:rPr>
              <a:t>study </a:t>
            </a:r>
            <a:r>
              <a:rPr sz="2250" spc="-130" dirty="0">
                <a:solidFill>
                  <a:srgbClr val="FF0000"/>
                </a:solidFill>
                <a:latin typeface="+mj-lt"/>
                <a:cs typeface="Lucida Sans Unicode"/>
              </a:rPr>
              <a:t>group</a:t>
            </a:r>
            <a:r>
              <a:rPr sz="2250" spc="-313" dirty="0">
                <a:latin typeface="+mj-lt"/>
                <a:cs typeface="Lucida Sans Unicode"/>
              </a:rPr>
              <a:t> </a:t>
            </a:r>
            <a:r>
              <a:rPr sz="2250" spc="127" dirty="0">
                <a:latin typeface="+mj-lt"/>
                <a:cs typeface="Gill Sans MT"/>
              </a:rPr>
              <a:t>for  </a:t>
            </a:r>
            <a:r>
              <a:rPr sz="2250" spc="246" dirty="0">
                <a:latin typeface="+mj-lt"/>
                <a:cs typeface="Gill Sans MT"/>
              </a:rPr>
              <a:t>the </a:t>
            </a:r>
            <a:r>
              <a:rPr sz="2250" spc="214" dirty="0">
                <a:latin typeface="+mj-lt"/>
                <a:cs typeface="Gill Sans MT"/>
              </a:rPr>
              <a:t>whole</a:t>
            </a:r>
            <a:r>
              <a:rPr sz="2250" spc="-77" dirty="0">
                <a:latin typeface="+mj-lt"/>
                <a:cs typeface="Gill Sans MT"/>
              </a:rPr>
              <a:t> </a:t>
            </a:r>
            <a:r>
              <a:rPr lang="en-US" sz="2250" spc="-77" dirty="0">
                <a:solidFill>
                  <a:srgbClr val="FF0000"/>
                </a:solidFill>
                <a:latin typeface="+mj-lt"/>
                <a:cs typeface="Lucida Sans Unicode"/>
              </a:rPr>
              <a:t>Semester</a:t>
            </a:r>
            <a:endParaRPr sz="2250" spc="-77" dirty="0">
              <a:solidFill>
                <a:srgbClr val="FF0000"/>
              </a:solidFill>
              <a:latin typeface="+mj-lt"/>
              <a:cs typeface="Lucida Sans Unicode"/>
            </a:endParaRPr>
          </a:p>
          <a:p>
            <a:pPr marL="241093" indent="-214305" algn="just">
              <a:spcBef>
                <a:spcPts val="731"/>
              </a:spcBef>
              <a:buFont typeface="Microsoft Sans Serif"/>
              <a:buChar char="•"/>
              <a:tabLst>
                <a:tab pos="241093" algn="l"/>
              </a:tabLst>
            </a:pPr>
            <a:r>
              <a:rPr sz="2250" spc="221" dirty="0">
                <a:latin typeface="+mj-lt"/>
                <a:cs typeface="Gill Sans MT"/>
              </a:rPr>
              <a:t>...</a:t>
            </a:r>
            <a:r>
              <a:rPr sz="2250" spc="84" dirty="0">
                <a:latin typeface="+mj-lt"/>
                <a:cs typeface="Gill Sans MT"/>
              </a:rPr>
              <a:t> </a:t>
            </a:r>
            <a:r>
              <a:rPr sz="2250" spc="130" dirty="0">
                <a:latin typeface="+mj-lt"/>
                <a:cs typeface="Gill Sans MT"/>
              </a:rPr>
              <a:t>it</a:t>
            </a:r>
            <a:r>
              <a:rPr sz="2250" spc="84" dirty="0">
                <a:latin typeface="+mj-lt"/>
                <a:cs typeface="Gill Sans MT"/>
              </a:rPr>
              <a:t> </a:t>
            </a:r>
            <a:r>
              <a:rPr sz="2250" spc="214" dirty="0">
                <a:latin typeface="+mj-lt"/>
                <a:cs typeface="Gill Sans MT"/>
              </a:rPr>
              <a:t>is</a:t>
            </a:r>
            <a:r>
              <a:rPr sz="2250" spc="84" dirty="0">
                <a:latin typeface="+mj-lt"/>
                <a:cs typeface="Gill Sans MT"/>
              </a:rPr>
              <a:t> </a:t>
            </a:r>
            <a:r>
              <a:rPr sz="2250" spc="281" dirty="0">
                <a:latin typeface="+mj-lt"/>
                <a:cs typeface="Gill Sans MT"/>
              </a:rPr>
              <a:t>graded</a:t>
            </a:r>
            <a:r>
              <a:rPr sz="2250" spc="88" dirty="0">
                <a:latin typeface="+mj-lt"/>
                <a:cs typeface="Gill Sans MT"/>
              </a:rPr>
              <a:t> </a:t>
            </a:r>
            <a:r>
              <a:rPr sz="2250" spc="323" dirty="0">
                <a:latin typeface="+mj-lt"/>
                <a:cs typeface="Gill Sans MT"/>
              </a:rPr>
              <a:t>by</a:t>
            </a:r>
            <a:r>
              <a:rPr sz="2250" spc="84" dirty="0">
                <a:latin typeface="+mj-lt"/>
                <a:cs typeface="Gill Sans MT"/>
              </a:rPr>
              <a:t> </a:t>
            </a:r>
            <a:r>
              <a:rPr sz="2250" spc="418" dirty="0">
                <a:latin typeface="+mj-lt"/>
                <a:cs typeface="Gill Sans MT"/>
              </a:rPr>
              <a:t>a</a:t>
            </a:r>
            <a:r>
              <a:rPr sz="2250" spc="84" dirty="0">
                <a:latin typeface="+mj-lt"/>
                <a:cs typeface="Gill Sans MT"/>
              </a:rPr>
              <a:t> </a:t>
            </a:r>
            <a:r>
              <a:rPr sz="2250" spc="-91" dirty="0">
                <a:solidFill>
                  <a:srgbClr val="FF0000"/>
                </a:solidFill>
                <a:latin typeface="+mj-lt"/>
                <a:cs typeface="Lucida Sans Unicode"/>
              </a:rPr>
              <a:t>tutor</a:t>
            </a:r>
            <a:endParaRPr sz="2250" dirty="0">
              <a:solidFill>
                <a:srgbClr val="FF0000"/>
              </a:solidFill>
              <a:latin typeface="+mj-lt"/>
              <a:cs typeface="Lucida Sans Unicode"/>
            </a:endParaRPr>
          </a:p>
        </p:txBody>
      </p:sp>
      <p:sp>
        <p:nvSpPr>
          <p:cNvPr id="5" name="object 5"/>
          <p:cNvSpPr/>
          <p:nvPr/>
        </p:nvSpPr>
        <p:spPr>
          <a:xfrm>
            <a:off x="7164316" y="3070200"/>
            <a:ext cx="1596159" cy="1152520"/>
          </a:xfrm>
          <a:prstGeom prst="rect">
            <a:avLst/>
          </a:prstGeom>
          <a:blipFill>
            <a:blip r:embed="rId2" cstate="print"/>
            <a:stretch>
              <a:fillRect/>
            </a:stretch>
          </a:blipFill>
        </p:spPr>
        <p:txBody>
          <a:bodyPr wrap="square" lIns="0" tIns="0" rIns="0" bIns="0" rtlCol="0"/>
          <a:lstStyle/>
          <a:p>
            <a:endParaRPr sz="1266"/>
          </a:p>
        </p:txBody>
      </p:sp>
      <p:sp>
        <p:nvSpPr>
          <p:cNvPr id="6" name="object 6"/>
          <p:cNvSpPr/>
          <p:nvPr/>
        </p:nvSpPr>
        <p:spPr>
          <a:xfrm>
            <a:off x="8457407" y="4465355"/>
            <a:ext cx="1515341" cy="1152520"/>
          </a:xfrm>
          <a:prstGeom prst="rect">
            <a:avLst/>
          </a:prstGeom>
          <a:blipFill>
            <a:blip r:embed="rId3" cstate="print"/>
            <a:stretch>
              <a:fillRect/>
            </a:stretch>
          </a:blipFill>
        </p:spPr>
        <p:txBody>
          <a:bodyPr wrap="square" lIns="0" tIns="0" rIns="0" bIns="0" rtlCol="0"/>
          <a:lstStyle/>
          <a:p>
            <a:endParaRPr sz="1266"/>
          </a:p>
        </p:txBody>
      </p:sp>
      <p:sp>
        <p:nvSpPr>
          <p:cNvPr id="7" name="object 7"/>
          <p:cNvSpPr/>
          <p:nvPr/>
        </p:nvSpPr>
        <p:spPr>
          <a:xfrm>
            <a:off x="6962269" y="4303598"/>
            <a:ext cx="1454727" cy="1152520"/>
          </a:xfrm>
          <a:prstGeom prst="rect">
            <a:avLst/>
          </a:prstGeom>
          <a:blipFill>
            <a:blip r:embed="rId4" cstate="print"/>
            <a:stretch>
              <a:fillRect/>
            </a:stretch>
          </a:blipFill>
        </p:spPr>
        <p:txBody>
          <a:bodyPr wrap="square" lIns="0" tIns="0" rIns="0" bIns="0" rtlCol="0"/>
          <a:lstStyle/>
          <a:p>
            <a:endParaRPr sz="1266"/>
          </a:p>
        </p:txBody>
      </p:sp>
      <p:sp>
        <p:nvSpPr>
          <p:cNvPr id="8" name="object 8"/>
          <p:cNvSpPr/>
          <p:nvPr/>
        </p:nvSpPr>
        <p:spPr>
          <a:xfrm>
            <a:off x="8861497" y="3231956"/>
            <a:ext cx="1485034" cy="1152520"/>
          </a:xfrm>
          <a:prstGeom prst="rect">
            <a:avLst/>
          </a:prstGeom>
          <a:blipFill>
            <a:blip r:embed="rId5" cstate="print"/>
            <a:stretch>
              <a:fillRect/>
            </a:stretch>
          </a:blipFill>
        </p:spPr>
        <p:txBody>
          <a:bodyPr wrap="square" lIns="0" tIns="0" rIns="0" bIns="0" rtlCol="0"/>
          <a:lstStyle/>
          <a:p>
            <a:endParaRPr sz="1266"/>
          </a:p>
        </p:txBody>
      </p:sp>
      <p:sp>
        <p:nvSpPr>
          <p:cNvPr id="9" name="object 9"/>
          <p:cNvSpPr/>
          <p:nvPr/>
        </p:nvSpPr>
        <p:spPr>
          <a:xfrm>
            <a:off x="8113929" y="2099657"/>
            <a:ext cx="1515341" cy="1152520"/>
          </a:xfrm>
          <a:prstGeom prst="rect">
            <a:avLst/>
          </a:prstGeom>
          <a:blipFill>
            <a:blip r:embed="rId3" cstate="print"/>
            <a:stretch>
              <a:fillRect/>
            </a:stretch>
          </a:blipFill>
        </p:spPr>
        <p:txBody>
          <a:bodyPr wrap="square" lIns="0" tIns="0" rIns="0" bIns="0" rtlCol="0"/>
          <a:lstStyle/>
          <a:p>
            <a:endParaRPr sz="1266"/>
          </a:p>
        </p:txBody>
      </p:sp>
      <p:sp>
        <p:nvSpPr>
          <p:cNvPr id="10" name="object 10"/>
          <p:cNvSpPr/>
          <p:nvPr/>
        </p:nvSpPr>
        <p:spPr>
          <a:xfrm>
            <a:off x="6356133" y="2200755"/>
            <a:ext cx="1293090" cy="1152520"/>
          </a:xfrm>
          <a:prstGeom prst="rect">
            <a:avLst/>
          </a:prstGeom>
          <a:blipFill>
            <a:blip r:embed="rId6" cstate="print"/>
            <a:stretch>
              <a:fillRect/>
            </a:stretch>
          </a:blipFill>
        </p:spPr>
        <p:txBody>
          <a:bodyPr wrap="square" lIns="0" tIns="0" rIns="0" bIns="0" rtlCol="0"/>
          <a:lstStyle/>
          <a:p>
            <a:endParaRPr sz="1266"/>
          </a:p>
        </p:txBody>
      </p:sp>
      <p:sp>
        <p:nvSpPr>
          <p:cNvPr id="11" name="object 11"/>
          <p:cNvSpPr/>
          <p:nvPr/>
        </p:nvSpPr>
        <p:spPr>
          <a:xfrm>
            <a:off x="6537974" y="5536996"/>
            <a:ext cx="1879022" cy="1142410"/>
          </a:xfrm>
          <a:prstGeom prst="rect">
            <a:avLst/>
          </a:prstGeom>
          <a:blipFill>
            <a:blip r:embed="rId7" cstate="print"/>
            <a:stretch>
              <a:fillRect/>
            </a:stretch>
          </a:blipFill>
        </p:spPr>
        <p:txBody>
          <a:bodyPr wrap="square" lIns="0" tIns="0" rIns="0" bIns="0" rtlCol="0"/>
          <a:lstStyle/>
          <a:p>
            <a:endParaRPr sz="1266"/>
          </a:p>
        </p:txBody>
      </p:sp>
      <p:sp>
        <p:nvSpPr>
          <p:cNvPr id="12" name="object 12"/>
          <p:cNvSpPr/>
          <p:nvPr/>
        </p:nvSpPr>
        <p:spPr>
          <a:xfrm>
            <a:off x="8780678" y="5334799"/>
            <a:ext cx="1333499" cy="1152520"/>
          </a:xfrm>
          <a:prstGeom prst="rect">
            <a:avLst/>
          </a:prstGeom>
          <a:blipFill>
            <a:blip r:embed="rId8" cstate="print"/>
            <a:stretch>
              <a:fillRect/>
            </a:stretch>
          </a:blipFill>
        </p:spPr>
        <p:txBody>
          <a:bodyPr wrap="square" lIns="0" tIns="0" rIns="0" bIns="0" rtlCol="0"/>
          <a:lstStyle/>
          <a:p>
            <a:endParaRPr sz="1266"/>
          </a:p>
        </p:txBody>
      </p:sp>
      <p:sp>
        <p:nvSpPr>
          <p:cNvPr id="13" name="object 13"/>
          <p:cNvSpPr txBox="1"/>
          <p:nvPr/>
        </p:nvSpPr>
        <p:spPr>
          <a:xfrm>
            <a:off x="7386565" y="3211736"/>
            <a:ext cx="1151930" cy="469338"/>
          </a:xfrm>
          <a:prstGeom prst="rect">
            <a:avLst/>
          </a:prstGeom>
          <a:solidFill>
            <a:srgbClr val="FFFFFF"/>
          </a:solidFill>
          <a:ln w="28750">
            <a:solidFill>
              <a:srgbClr val="000000"/>
            </a:solidFill>
          </a:ln>
        </p:spPr>
        <p:txBody>
          <a:bodyPr vert="horz" wrap="square" lIns="0" tIns="223689" rIns="0" bIns="0" rtlCol="0">
            <a:spAutoFit/>
          </a:bodyPr>
          <a:lstStyle/>
          <a:p>
            <a:pPr marL="200018">
              <a:spcBef>
                <a:spcPts val="1761"/>
              </a:spcBef>
            </a:pPr>
            <a:r>
              <a:rPr sz="1582" spc="-95" dirty="0">
                <a:latin typeface="Tahoma"/>
                <a:cs typeface="Tahoma"/>
              </a:rPr>
              <a:t>Semester</a:t>
            </a:r>
            <a:endParaRPr sz="1582">
              <a:latin typeface="Tahoma"/>
              <a:cs typeface="Tahoma"/>
            </a:endParaRPr>
          </a:p>
        </p:txBody>
      </p:sp>
      <p:sp>
        <p:nvSpPr>
          <p:cNvPr id="14" name="object 14"/>
          <p:cNvSpPr txBox="1"/>
          <p:nvPr/>
        </p:nvSpPr>
        <p:spPr>
          <a:xfrm>
            <a:off x="8679656" y="4606892"/>
            <a:ext cx="1071116" cy="469338"/>
          </a:xfrm>
          <a:prstGeom prst="rect">
            <a:avLst/>
          </a:prstGeom>
          <a:solidFill>
            <a:srgbClr val="FFFFFF"/>
          </a:solidFill>
          <a:ln w="28750">
            <a:solidFill>
              <a:srgbClr val="000000"/>
            </a:solidFill>
          </a:ln>
        </p:spPr>
        <p:txBody>
          <a:bodyPr vert="horz" wrap="square" lIns="0" tIns="223689" rIns="0" bIns="0" rtlCol="0">
            <a:spAutoFit/>
          </a:bodyPr>
          <a:lstStyle/>
          <a:p>
            <a:pPr marL="193321">
              <a:spcBef>
                <a:spcPts val="1761"/>
              </a:spcBef>
            </a:pPr>
            <a:r>
              <a:rPr sz="1582" spc="-63" dirty="0">
                <a:latin typeface="Tahoma"/>
                <a:cs typeface="Tahoma"/>
              </a:rPr>
              <a:t>Lecturer</a:t>
            </a:r>
            <a:endParaRPr sz="1582">
              <a:latin typeface="Tahoma"/>
              <a:cs typeface="Tahoma"/>
            </a:endParaRPr>
          </a:p>
        </p:txBody>
      </p:sp>
      <p:sp>
        <p:nvSpPr>
          <p:cNvPr id="15" name="object 15"/>
          <p:cNvSpPr txBox="1"/>
          <p:nvPr/>
        </p:nvSpPr>
        <p:spPr>
          <a:xfrm>
            <a:off x="7184519" y="4445135"/>
            <a:ext cx="1010394" cy="469338"/>
          </a:xfrm>
          <a:prstGeom prst="rect">
            <a:avLst/>
          </a:prstGeom>
          <a:solidFill>
            <a:srgbClr val="FFFFFF"/>
          </a:solidFill>
          <a:ln w="28749">
            <a:solidFill>
              <a:srgbClr val="000000"/>
            </a:solidFill>
          </a:ln>
        </p:spPr>
        <p:txBody>
          <a:bodyPr vert="horz" wrap="square" lIns="0" tIns="223689" rIns="0" bIns="0" rtlCol="0">
            <a:spAutoFit/>
          </a:bodyPr>
          <a:lstStyle/>
          <a:p>
            <a:pPr marL="195553">
              <a:spcBef>
                <a:spcPts val="1761"/>
              </a:spcBef>
            </a:pPr>
            <a:r>
              <a:rPr sz="1582" spc="-63" dirty="0">
                <a:latin typeface="Tahoma"/>
                <a:cs typeface="Tahoma"/>
              </a:rPr>
              <a:t>Lecture</a:t>
            </a:r>
            <a:endParaRPr sz="1582">
              <a:latin typeface="Tahoma"/>
              <a:cs typeface="Tahoma"/>
            </a:endParaRPr>
          </a:p>
        </p:txBody>
      </p:sp>
      <p:sp>
        <p:nvSpPr>
          <p:cNvPr id="16" name="object 16"/>
          <p:cNvSpPr txBox="1"/>
          <p:nvPr/>
        </p:nvSpPr>
        <p:spPr>
          <a:xfrm>
            <a:off x="9083746" y="3373494"/>
            <a:ext cx="1051024" cy="469338"/>
          </a:xfrm>
          <a:prstGeom prst="rect">
            <a:avLst/>
          </a:prstGeom>
          <a:solidFill>
            <a:srgbClr val="FFFFFF"/>
          </a:solidFill>
          <a:ln w="28750">
            <a:solidFill>
              <a:srgbClr val="000000"/>
            </a:solidFill>
          </a:ln>
        </p:spPr>
        <p:txBody>
          <a:bodyPr vert="horz" wrap="square" lIns="0" tIns="223689" rIns="0" bIns="0" rtlCol="0">
            <a:spAutoFit/>
          </a:bodyPr>
          <a:lstStyle/>
          <a:p>
            <a:pPr marL="200911">
              <a:spcBef>
                <a:spcPts val="1761"/>
              </a:spcBef>
            </a:pPr>
            <a:r>
              <a:rPr sz="1582" spc="-67" dirty="0">
                <a:latin typeface="Tahoma"/>
                <a:cs typeface="Tahoma"/>
              </a:rPr>
              <a:t>Student</a:t>
            </a:r>
            <a:endParaRPr sz="1582">
              <a:latin typeface="Tahoma"/>
              <a:cs typeface="Tahoma"/>
            </a:endParaRPr>
          </a:p>
        </p:txBody>
      </p:sp>
      <p:sp>
        <p:nvSpPr>
          <p:cNvPr id="17" name="object 17"/>
          <p:cNvSpPr txBox="1"/>
          <p:nvPr/>
        </p:nvSpPr>
        <p:spPr>
          <a:xfrm>
            <a:off x="8336178" y="2241194"/>
            <a:ext cx="1071116" cy="469338"/>
          </a:xfrm>
          <a:prstGeom prst="rect">
            <a:avLst/>
          </a:prstGeom>
          <a:solidFill>
            <a:srgbClr val="FFFFFF"/>
          </a:solidFill>
          <a:ln w="28750">
            <a:solidFill>
              <a:srgbClr val="000000"/>
            </a:solidFill>
          </a:ln>
        </p:spPr>
        <p:txBody>
          <a:bodyPr vert="horz" wrap="square" lIns="0" tIns="223689" rIns="0" bIns="0" rtlCol="0">
            <a:spAutoFit/>
          </a:bodyPr>
          <a:lstStyle/>
          <a:p>
            <a:pPr marL="201804">
              <a:spcBef>
                <a:spcPts val="1761"/>
              </a:spcBef>
            </a:pPr>
            <a:r>
              <a:rPr sz="1582" spc="-77" dirty="0">
                <a:latin typeface="Tahoma"/>
                <a:cs typeface="Tahoma"/>
              </a:rPr>
              <a:t>Exercise</a:t>
            </a:r>
            <a:endParaRPr sz="1582">
              <a:latin typeface="Tahoma"/>
              <a:cs typeface="Tahoma"/>
            </a:endParaRPr>
          </a:p>
        </p:txBody>
      </p:sp>
      <p:sp>
        <p:nvSpPr>
          <p:cNvPr id="18" name="object 18"/>
          <p:cNvSpPr txBox="1"/>
          <p:nvPr/>
        </p:nvSpPr>
        <p:spPr>
          <a:xfrm>
            <a:off x="6578383" y="2342292"/>
            <a:ext cx="848767" cy="469338"/>
          </a:xfrm>
          <a:prstGeom prst="rect">
            <a:avLst/>
          </a:prstGeom>
          <a:solidFill>
            <a:srgbClr val="FFFFFF"/>
          </a:solidFill>
          <a:ln w="28748">
            <a:solidFill>
              <a:srgbClr val="000000"/>
            </a:solidFill>
          </a:ln>
        </p:spPr>
        <p:txBody>
          <a:bodyPr vert="horz" wrap="square" lIns="0" tIns="223689" rIns="0" bIns="0" rtlCol="0">
            <a:spAutoFit/>
          </a:bodyPr>
          <a:lstStyle/>
          <a:p>
            <a:pPr marL="195553">
              <a:spcBef>
                <a:spcPts val="1761"/>
              </a:spcBef>
            </a:pPr>
            <a:r>
              <a:rPr sz="1582" spc="-63" dirty="0">
                <a:latin typeface="Tahoma"/>
                <a:cs typeface="Tahoma"/>
              </a:rPr>
              <a:t>Tutor</a:t>
            </a:r>
            <a:endParaRPr sz="1582">
              <a:latin typeface="Tahoma"/>
              <a:cs typeface="Tahoma"/>
            </a:endParaRPr>
          </a:p>
        </p:txBody>
      </p:sp>
      <p:sp>
        <p:nvSpPr>
          <p:cNvPr id="19" name="object 19"/>
          <p:cNvSpPr txBox="1"/>
          <p:nvPr/>
        </p:nvSpPr>
        <p:spPr>
          <a:xfrm>
            <a:off x="6760224" y="5678533"/>
            <a:ext cx="1434554" cy="469338"/>
          </a:xfrm>
          <a:prstGeom prst="rect">
            <a:avLst/>
          </a:prstGeom>
          <a:solidFill>
            <a:srgbClr val="FFFFFF"/>
          </a:solidFill>
          <a:ln w="28752">
            <a:solidFill>
              <a:srgbClr val="000000"/>
            </a:solidFill>
          </a:ln>
        </p:spPr>
        <p:txBody>
          <a:bodyPr vert="horz" wrap="square" lIns="0" tIns="223689" rIns="0" bIns="0" rtlCol="0">
            <a:spAutoFit/>
          </a:bodyPr>
          <a:lstStyle/>
          <a:p>
            <a:pPr marL="202250">
              <a:spcBef>
                <a:spcPts val="1761"/>
              </a:spcBef>
            </a:pPr>
            <a:r>
              <a:rPr sz="1582" spc="-67" dirty="0">
                <a:latin typeface="Tahoma"/>
                <a:cs typeface="Tahoma"/>
              </a:rPr>
              <a:t>Study</a:t>
            </a:r>
            <a:r>
              <a:rPr sz="1582" spc="4" dirty="0">
                <a:latin typeface="Tahoma"/>
                <a:cs typeface="Tahoma"/>
              </a:rPr>
              <a:t> </a:t>
            </a:r>
            <a:r>
              <a:rPr sz="1582" spc="-84" dirty="0">
                <a:latin typeface="Tahoma"/>
                <a:cs typeface="Tahoma"/>
              </a:rPr>
              <a:t>Group</a:t>
            </a:r>
            <a:endParaRPr sz="1582">
              <a:latin typeface="Tahoma"/>
              <a:cs typeface="Tahoma"/>
            </a:endParaRPr>
          </a:p>
        </p:txBody>
      </p:sp>
      <p:sp>
        <p:nvSpPr>
          <p:cNvPr id="20" name="object 20"/>
          <p:cNvSpPr txBox="1"/>
          <p:nvPr/>
        </p:nvSpPr>
        <p:spPr>
          <a:xfrm>
            <a:off x="9002928" y="5476337"/>
            <a:ext cx="889397" cy="469338"/>
          </a:xfrm>
          <a:prstGeom prst="rect">
            <a:avLst/>
          </a:prstGeom>
          <a:solidFill>
            <a:srgbClr val="FFFFFF"/>
          </a:solidFill>
          <a:ln w="28748">
            <a:solidFill>
              <a:srgbClr val="000000"/>
            </a:solidFill>
          </a:ln>
        </p:spPr>
        <p:txBody>
          <a:bodyPr vert="horz" wrap="square" lIns="0" tIns="223689" rIns="0" bIns="0" rtlCol="0">
            <a:spAutoFit/>
          </a:bodyPr>
          <a:lstStyle/>
          <a:p>
            <a:pPr marL="199125">
              <a:spcBef>
                <a:spcPts val="1761"/>
              </a:spcBef>
            </a:pPr>
            <a:r>
              <a:rPr sz="1582" spc="-91" dirty="0">
                <a:latin typeface="Tahoma"/>
                <a:cs typeface="Tahoma"/>
              </a:rPr>
              <a:t>Grade</a:t>
            </a:r>
            <a:endParaRPr sz="1582">
              <a:latin typeface="Tahoma"/>
              <a:cs typeface="Tahoma"/>
            </a:endParaRPr>
          </a:p>
        </p:txBody>
      </p:sp>
    </p:spTree>
    <p:extLst>
      <p:ext uri="{BB962C8B-B14F-4D97-AF65-F5344CB8AC3E}">
        <p14:creationId xmlns:p14="http://schemas.microsoft.com/office/powerpoint/2010/main" val="1281140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721447" y="830357"/>
            <a:ext cx="8750201" cy="446"/>
          </a:xfrm>
          <a:custGeom>
            <a:avLst/>
            <a:gdLst/>
            <a:ahLst/>
            <a:cxnLst/>
            <a:rect l="l" t="t" r="r" b="b"/>
            <a:pathLst>
              <a:path w="12444730" h="634">
                <a:moveTo>
                  <a:pt x="0" y="147"/>
                </a:moveTo>
                <a:lnTo>
                  <a:pt x="12444586" y="0"/>
                </a:lnTo>
              </a:path>
            </a:pathLst>
          </a:custGeom>
          <a:ln w="63500">
            <a:solidFill>
              <a:srgbClr val="0069B5"/>
            </a:solidFill>
          </a:ln>
        </p:spPr>
        <p:txBody>
          <a:bodyPr wrap="square" lIns="0" tIns="0" rIns="0" bIns="0" rtlCol="0"/>
          <a:lstStyle/>
          <a:p>
            <a:endParaRPr sz="1266"/>
          </a:p>
        </p:txBody>
      </p:sp>
      <p:sp>
        <p:nvSpPr>
          <p:cNvPr id="4" name="object 4"/>
          <p:cNvSpPr txBox="1">
            <a:spLocks noGrp="1"/>
          </p:cNvSpPr>
          <p:nvPr>
            <p:ph type="title"/>
          </p:nvPr>
        </p:nvSpPr>
        <p:spPr>
          <a:xfrm>
            <a:off x="1721447" y="148145"/>
            <a:ext cx="8489354" cy="501460"/>
          </a:xfrm>
          <a:prstGeom prst="rect">
            <a:avLst/>
          </a:prstGeom>
        </p:spPr>
        <p:txBody>
          <a:bodyPr vert="horz" wrap="square" lIns="0" tIns="8930" rIns="0" bIns="0" rtlCol="0" anchor="t">
            <a:spAutoFit/>
          </a:bodyPr>
          <a:lstStyle/>
          <a:p>
            <a:pPr marL="8929">
              <a:lnSpc>
                <a:spcPct val="100000"/>
              </a:lnSpc>
              <a:spcBef>
                <a:spcPts val="70"/>
              </a:spcBef>
            </a:pPr>
            <a:r>
              <a:rPr lang="en-US" sz="3200" spc="-53" dirty="0">
                <a:cs typeface="Lucida Sans Unicode"/>
              </a:rPr>
              <a:t>Derived Attribute</a:t>
            </a:r>
            <a:endParaRPr sz="3200" spc="-39" dirty="0">
              <a:cs typeface="Lucida Sans Unicode"/>
            </a:endParaRPr>
          </a:p>
        </p:txBody>
      </p:sp>
      <p:sp>
        <p:nvSpPr>
          <p:cNvPr id="6" name="TextBox 5">
            <a:extLst>
              <a:ext uri="{FF2B5EF4-FFF2-40B4-BE49-F238E27FC236}">
                <a16:creationId xmlns:a16="http://schemas.microsoft.com/office/drawing/2014/main" id="{374CD22A-3AE1-15F0-18DC-BAF430B831CB}"/>
              </a:ext>
            </a:extLst>
          </p:cNvPr>
          <p:cNvSpPr txBox="1"/>
          <p:nvPr/>
        </p:nvSpPr>
        <p:spPr>
          <a:xfrm>
            <a:off x="1828800" y="1526230"/>
            <a:ext cx="8642848" cy="1200329"/>
          </a:xfrm>
          <a:prstGeom prst="rect">
            <a:avLst/>
          </a:prstGeom>
          <a:noFill/>
        </p:spPr>
        <p:txBody>
          <a:bodyPr wrap="square">
            <a:spAutoFit/>
          </a:bodyPr>
          <a:lstStyle/>
          <a:p>
            <a:r>
              <a:rPr lang="en-US" sz="2400" dirty="0"/>
              <a:t>A </a:t>
            </a:r>
            <a:r>
              <a:rPr lang="en-US" sz="2400" b="1" dirty="0"/>
              <a:t>derived attribute</a:t>
            </a:r>
            <a:r>
              <a:rPr lang="en-US" sz="2400" dirty="0"/>
              <a:t> is an attribute in a class that is not stored directly but is calculated or derived from other attributes or entities in the system. </a:t>
            </a:r>
          </a:p>
        </p:txBody>
      </p:sp>
      <p:graphicFrame>
        <p:nvGraphicFramePr>
          <p:cNvPr id="8" name="Table 7">
            <a:extLst>
              <a:ext uri="{FF2B5EF4-FFF2-40B4-BE49-F238E27FC236}">
                <a16:creationId xmlns:a16="http://schemas.microsoft.com/office/drawing/2014/main" id="{427FED0C-D3B0-59C6-0CF6-7455B0CADA2E}"/>
              </a:ext>
            </a:extLst>
          </p:cNvPr>
          <p:cNvGraphicFramePr>
            <a:graphicFrameLocks noGrp="1"/>
          </p:cNvGraphicFramePr>
          <p:nvPr>
            <p:extLst>
              <p:ext uri="{D42A27DB-BD31-4B8C-83A1-F6EECF244321}">
                <p14:modId xmlns:p14="http://schemas.microsoft.com/office/powerpoint/2010/main" val="2152613072"/>
              </p:ext>
            </p:extLst>
          </p:nvPr>
        </p:nvGraphicFramePr>
        <p:xfrm>
          <a:off x="2819400" y="3604437"/>
          <a:ext cx="2057400" cy="17983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934049633"/>
                    </a:ext>
                  </a:extLst>
                </a:gridCol>
              </a:tblGrid>
              <a:tr h="609600">
                <a:tc>
                  <a:txBody>
                    <a:bodyPr/>
                    <a:lstStyle/>
                    <a:p>
                      <a:pPr algn="ctr"/>
                      <a:r>
                        <a:rPr lang="en-US" dirty="0">
                          <a:solidFill>
                            <a:schemeClr val="tx1"/>
                          </a:solidFill>
                        </a:rPr>
                        <a:t>Emp</a:t>
                      </a:r>
                      <a:r>
                        <a:rPr lang="en-US" dirty="0">
                          <a:solidFill>
                            <a:schemeClr val="tx2"/>
                          </a:solidFill>
                        </a:rPr>
                        <a:t>loyee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6231143"/>
                  </a:ext>
                </a:extLst>
              </a:tr>
              <a:tr h="723900">
                <a:tc>
                  <a:txBody>
                    <a:bodyPr/>
                    <a:lstStyle/>
                    <a:p>
                      <a:pPr algn="ctr"/>
                      <a:r>
                        <a:rPr lang="en-US" dirty="0" err="1"/>
                        <a:t>firstName</a:t>
                      </a:r>
                      <a:endParaRPr lang="en-US" dirty="0"/>
                    </a:p>
                    <a:p>
                      <a:pPr algn="ctr"/>
                      <a:r>
                        <a:rPr lang="en-US" dirty="0" err="1"/>
                        <a:t>lastName</a:t>
                      </a:r>
                      <a:endParaRPr lang="en-US" dirty="0"/>
                    </a:p>
                    <a:p>
                      <a:pPr algn="ctr"/>
                      <a:r>
                        <a:rPr lang="en-US" dirty="0" err="1"/>
                        <a:t>dateOfBirth</a:t>
                      </a:r>
                      <a:endParaRPr lang="en-US" dirty="0"/>
                    </a:p>
                    <a:p>
                      <a:pPr algn="ctr"/>
                      <a:r>
                        <a:rPr lang="en-US"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3675437"/>
                  </a:ext>
                </a:extLst>
              </a:tr>
            </a:tbl>
          </a:graphicData>
        </a:graphic>
      </p:graphicFrame>
      <p:graphicFrame>
        <p:nvGraphicFramePr>
          <p:cNvPr id="9" name="Table 8">
            <a:extLst>
              <a:ext uri="{FF2B5EF4-FFF2-40B4-BE49-F238E27FC236}">
                <a16:creationId xmlns:a16="http://schemas.microsoft.com/office/drawing/2014/main" id="{E960644D-89A1-F35E-04B4-6148A84DE3D2}"/>
              </a:ext>
            </a:extLst>
          </p:cNvPr>
          <p:cNvGraphicFramePr>
            <a:graphicFrameLocks noGrp="1"/>
          </p:cNvGraphicFramePr>
          <p:nvPr>
            <p:extLst>
              <p:ext uri="{D42A27DB-BD31-4B8C-83A1-F6EECF244321}">
                <p14:modId xmlns:p14="http://schemas.microsoft.com/office/powerpoint/2010/main" val="2003255656"/>
              </p:ext>
            </p:extLst>
          </p:nvPr>
        </p:nvGraphicFramePr>
        <p:xfrm>
          <a:off x="7048502" y="3604437"/>
          <a:ext cx="2057400" cy="15240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934049633"/>
                    </a:ext>
                  </a:extLst>
                </a:gridCol>
              </a:tblGrid>
              <a:tr h="609600">
                <a:tc>
                  <a:txBody>
                    <a:bodyPr/>
                    <a:lstStyle/>
                    <a:p>
                      <a:pPr algn="ctr"/>
                      <a:r>
                        <a:rPr lang="en-US" dirty="0">
                          <a:solidFill>
                            <a:schemeClr val="tx1"/>
                          </a:solidFill>
                        </a:rPr>
                        <a:t>Rectangle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6231143"/>
                  </a:ext>
                </a:extLst>
              </a:tr>
              <a:tr h="723900">
                <a:tc>
                  <a:txBody>
                    <a:bodyPr/>
                    <a:lstStyle/>
                    <a:p>
                      <a:pPr algn="ctr"/>
                      <a:r>
                        <a:rPr lang="en-US" dirty="0"/>
                        <a:t>length</a:t>
                      </a:r>
                    </a:p>
                    <a:p>
                      <a:pPr algn="ctr"/>
                      <a:r>
                        <a:rPr lang="en-US" dirty="0"/>
                        <a:t>width</a:t>
                      </a:r>
                    </a:p>
                    <a:p>
                      <a:pPr algn="ctr"/>
                      <a:r>
                        <a:rPr lang="en-US" dirty="0"/>
                        <a:t>/area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3675437"/>
                  </a:ext>
                </a:extLst>
              </a:tr>
            </a:tbl>
          </a:graphicData>
        </a:graphic>
      </p:graphicFrame>
      <p:cxnSp>
        <p:nvCxnSpPr>
          <p:cNvPr id="13" name="Straight Arrow Connector 12">
            <a:extLst>
              <a:ext uri="{FF2B5EF4-FFF2-40B4-BE49-F238E27FC236}">
                <a16:creationId xmlns:a16="http://schemas.microsoft.com/office/drawing/2014/main" id="{7D2D24D7-E990-146D-91A9-B3D3F325F88E}"/>
              </a:ext>
            </a:extLst>
          </p:cNvPr>
          <p:cNvCxnSpPr/>
          <p:nvPr/>
        </p:nvCxnSpPr>
        <p:spPr>
          <a:xfrm>
            <a:off x="2514600" y="5257800"/>
            <a:ext cx="914400"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141E1329-D755-5E5B-B446-9B438C4C47C8}"/>
              </a:ext>
            </a:extLst>
          </p:cNvPr>
          <p:cNvSpPr txBox="1"/>
          <p:nvPr/>
        </p:nvSpPr>
        <p:spPr>
          <a:xfrm>
            <a:off x="1472165" y="4934634"/>
            <a:ext cx="1042435" cy="646331"/>
          </a:xfrm>
          <a:prstGeom prst="rect">
            <a:avLst/>
          </a:prstGeom>
          <a:noFill/>
        </p:spPr>
        <p:txBody>
          <a:bodyPr wrap="square" rtlCol="0">
            <a:spAutoFit/>
          </a:bodyPr>
          <a:lstStyle/>
          <a:p>
            <a:pPr algn="ctr"/>
            <a:r>
              <a:rPr lang="en-US" dirty="0">
                <a:solidFill>
                  <a:srgbClr val="FF0000"/>
                </a:solidFill>
              </a:rPr>
              <a:t>Derived Attribute</a:t>
            </a:r>
          </a:p>
        </p:txBody>
      </p:sp>
      <p:sp>
        <p:nvSpPr>
          <p:cNvPr id="15" name="TextBox 14">
            <a:extLst>
              <a:ext uri="{FF2B5EF4-FFF2-40B4-BE49-F238E27FC236}">
                <a16:creationId xmlns:a16="http://schemas.microsoft.com/office/drawing/2014/main" id="{A27CCEA9-28D7-AD4D-2201-E24CFF8FF3E5}"/>
              </a:ext>
            </a:extLst>
          </p:cNvPr>
          <p:cNvSpPr txBox="1"/>
          <p:nvPr/>
        </p:nvSpPr>
        <p:spPr>
          <a:xfrm>
            <a:off x="5663165" y="4630961"/>
            <a:ext cx="1042435" cy="646331"/>
          </a:xfrm>
          <a:prstGeom prst="rect">
            <a:avLst/>
          </a:prstGeom>
          <a:noFill/>
        </p:spPr>
        <p:txBody>
          <a:bodyPr wrap="square" rtlCol="0">
            <a:spAutoFit/>
          </a:bodyPr>
          <a:lstStyle/>
          <a:p>
            <a:pPr algn="ctr"/>
            <a:r>
              <a:rPr lang="en-US" dirty="0">
                <a:solidFill>
                  <a:srgbClr val="FF0000"/>
                </a:solidFill>
              </a:rPr>
              <a:t>Derived Attribute</a:t>
            </a:r>
          </a:p>
        </p:txBody>
      </p:sp>
      <p:cxnSp>
        <p:nvCxnSpPr>
          <p:cNvPr id="16" name="Straight Arrow Connector 15">
            <a:extLst>
              <a:ext uri="{FF2B5EF4-FFF2-40B4-BE49-F238E27FC236}">
                <a16:creationId xmlns:a16="http://schemas.microsoft.com/office/drawing/2014/main" id="{5DBB1552-DBBB-30C2-511E-32D30595F5D7}"/>
              </a:ext>
            </a:extLst>
          </p:cNvPr>
          <p:cNvCxnSpPr/>
          <p:nvPr/>
        </p:nvCxnSpPr>
        <p:spPr>
          <a:xfrm>
            <a:off x="6705600" y="4954127"/>
            <a:ext cx="914400"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07665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7977" y="345407"/>
            <a:ext cx="8048774" cy="1363234"/>
          </a:xfrm>
          <a:prstGeom prst="rect">
            <a:avLst/>
          </a:prstGeom>
        </p:spPr>
        <p:txBody>
          <a:bodyPr vert="horz" wrap="square" lIns="0" tIns="8930" rIns="0" bIns="0" rtlCol="0" anchor="t">
            <a:spAutoFit/>
          </a:bodyPr>
          <a:lstStyle/>
          <a:p>
            <a:pPr marL="8929" algn="ctr">
              <a:lnSpc>
                <a:spcPct val="100000"/>
              </a:lnSpc>
              <a:spcBef>
                <a:spcPts val="70"/>
              </a:spcBef>
            </a:pPr>
            <a:r>
              <a:rPr b="1" spc="80" dirty="0">
                <a:cs typeface="Gill Sans MT"/>
              </a:rPr>
              <a:t>Attributes </a:t>
            </a:r>
            <a:r>
              <a:rPr b="1" spc="112" dirty="0">
                <a:cs typeface="Gill Sans MT"/>
              </a:rPr>
              <a:t>are </a:t>
            </a:r>
            <a:r>
              <a:rPr b="1" spc="130" dirty="0">
                <a:cs typeface="Gill Sans MT"/>
              </a:rPr>
              <a:t>logical </a:t>
            </a:r>
            <a:r>
              <a:rPr b="1" spc="155" dirty="0">
                <a:cs typeface="Gill Sans MT"/>
              </a:rPr>
              <a:t>data </a:t>
            </a:r>
            <a:r>
              <a:rPr b="1" spc="183" dirty="0">
                <a:cs typeface="Gill Sans MT"/>
              </a:rPr>
              <a:t>values </a:t>
            </a:r>
            <a:r>
              <a:rPr b="1" spc="151" dirty="0">
                <a:cs typeface="Gill Sans MT"/>
              </a:rPr>
              <a:t>of </a:t>
            </a:r>
            <a:r>
              <a:rPr b="1" spc="176" dirty="0">
                <a:cs typeface="Gill Sans MT"/>
              </a:rPr>
              <a:t>an</a:t>
            </a:r>
            <a:r>
              <a:rPr b="1" spc="-204" dirty="0">
                <a:cs typeface="Gill Sans MT"/>
              </a:rPr>
              <a:t> </a:t>
            </a:r>
            <a:r>
              <a:rPr b="1" spc="116" dirty="0">
                <a:cs typeface="Gill Sans MT"/>
              </a:rPr>
              <a:t>object.</a:t>
            </a:r>
          </a:p>
        </p:txBody>
      </p:sp>
      <p:sp>
        <p:nvSpPr>
          <p:cNvPr id="9" name="object 9"/>
          <p:cNvSpPr/>
          <p:nvPr/>
        </p:nvSpPr>
        <p:spPr>
          <a:xfrm>
            <a:off x="8802694" y="3112791"/>
            <a:ext cx="1438855" cy="921511"/>
          </a:xfrm>
          <a:prstGeom prst="rect">
            <a:avLst/>
          </a:prstGeom>
          <a:blipFill>
            <a:blip r:embed="rId3" cstate="print"/>
            <a:stretch>
              <a:fillRect/>
            </a:stretch>
          </a:blipFill>
        </p:spPr>
        <p:txBody>
          <a:bodyPr wrap="square" lIns="0" tIns="0" rIns="0" bIns="0" rtlCol="0"/>
          <a:lstStyle/>
          <a:p>
            <a:endParaRPr sz="1266"/>
          </a:p>
        </p:txBody>
      </p:sp>
      <p:sp>
        <p:nvSpPr>
          <p:cNvPr id="11" name="object 11"/>
          <p:cNvSpPr/>
          <p:nvPr/>
        </p:nvSpPr>
        <p:spPr>
          <a:xfrm>
            <a:off x="6607518" y="3149651"/>
            <a:ext cx="1771204" cy="737592"/>
          </a:xfrm>
          <a:custGeom>
            <a:avLst/>
            <a:gdLst/>
            <a:ahLst/>
            <a:cxnLst/>
            <a:rect l="l" t="t" r="r" b="b"/>
            <a:pathLst>
              <a:path w="2519045" h="1049020">
                <a:moveTo>
                  <a:pt x="0" y="1048474"/>
                </a:moveTo>
                <a:lnTo>
                  <a:pt x="2518610" y="1048474"/>
                </a:lnTo>
                <a:lnTo>
                  <a:pt x="2518610" y="0"/>
                </a:lnTo>
                <a:lnTo>
                  <a:pt x="0" y="0"/>
                </a:lnTo>
                <a:lnTo>
                  <a:pt x="0" y="1048474"/>
                </a:lnTo>
                <a:close/>
              </a:path>
            </a:pathLst>
          </a:custGeom>
          <a:solidFill>
            <a:srgbClr val="FFFFFF"/>
          </a:solidFill>
        </p:spPr>
        <p:txBody>
          <a:bodyPr wrap="square" lIns="0" tIns="0" rIns="0" bIns="0" rtlCol="0"/>
          <a:lstStyle/>
          <a:p>
            <a:endParaRPr sz="1266"/>
          </a:p>
        </p:txBody>
      </p:sp>
      <p:sp>
        <p:nvSpPr>
          <p:cNvPr id="23" name="object 23"/>
          <p:cNvSpPr/>
          <p:nvPr/>
        </p:nvSpPr>
        <p:spPr>
          <a:xfrm>
            <a:off x="9005609" y="3241802"/>
            <a:ext cx="1033024" cy="516047"/>
          </a:xfrm>
          <a:prstGeom prst="rect">
            <a:avLst/>
          </a:prstGeom>
          <a:blipFill>
            <a:blip r:embed="rId4" cstate="print"/>
            <a:stretch>
              <a:fillRect/>
            </a:stretch>
          </a:blipFill>
        </p:spPr>
        <p:txBody>
          <a:bodyPr wrap="square" lIns="0" tIns="0" rIns="0" bIns="0" rtlCol="0"/>
          <a:lstStyle/>
          <a:p>
            <a:endParaRPr sz="1266"/>
          </a:p>
        </p:txBody>
      </p:sp>
      <p:sp>
        <p:nvSpPr>
          <p:cNvPr id="24" name="object 24"/>
          <p:cNvSpPr/>
          <p:nvPr/>
        </p:nvSpPr>
        <p:spPr>
          <a:xfrm>
            <a:off x="9005607" y="3241801"/>
            <a:ext cx="1033165" cy="516136"/>
          </a:xfrm>
          <a:custGeom>
            <a:avLst/>
            <a:gdLst/>
            <a:ahLst/>
            <a:cxnLst/>
            <a:rect l="l" t="t" r="r" b="b"/>
            <a:pathLst>
              <a:path w="1469390" h="734060">
                <a:moveTo>
                  <a:pt x="104942" y="0"/>
                </a:moveTo>
                <a:lnTo>
                  <a:pt x="1364247" y="0"/>
                </a:lnTo>
                <a:lnTo>
                  <a:pt x="1405094" y="8239"/>
                </a:lnTo>
                <a:lnTo>
                  <a:pt x="1438451" y="30709"/>
                </a:lnTo>
                <a:lnTo>
                  <a:pt x="1460942" y="64036"/>
                </a:lnTo>
                <a:lnTo>
                  <a:pt x="1469189" y="104847"/>
                </a:lnTo>
                <a:lnTo>
                  <a:pt x="1469189" y="629084"/>
                </a:lnTo>
                <a:lnTo>
                  <a:pt x="1460942" y="669894"/>
                </a:lnTo>
                <a:lnTo>
                  <a:pt x="1438451" y="703221"/>
                </a:lnTo>
                <a:lnTo>
                  <a:pt x="1405094" y="725692"/>
                </a:lnTo>
                <a:lnTo>
                  <a:pt x="1364247" y="733932"/>
                </a:lnTo>
                <a:lnTo>
                  <a:pt x="104942" y="733932"/>
                </a:lnTo>
                <a:lnTo>
                  <a:pt x="64094" y="725692"/>
                </a:lnTo>
                <a:lnTo>
                  <a:pt x="30737" y="703221"/>
                </a:lnTo>
                <a:lnTo>
                  <a:pt x="8247" y="669894"/>
                </a:lnTo>
                <a:lnTo>
                  <a:pt x="0" y="629084"/>
                </a:lnTo>
                <a:lnTo>
                  <a:pt x="0" y="104847"/>
                </a:lnTo>
                <a:lnTo>
                  <a:pt x="8247" y="64036"/>
                </a:lnTo>
                <a:lnTo>
                  <a:pt x="30737" y="30709"/>
                </a:lnTo>
                <a:lnTo>
                  <a:pt x="64094" y="8239"/>
                </a:lnTo>
                <a:lnTo>
                  <a:pt x="104942" y="0"/>
                </a:lnTo>
                <a:close/>
              </a:path>
            </a:pathLst>
          </a:custGeom>
          <a:ln w="26216">
            <a:solidFill>
              <a:srgbClr val="7E7E7E"/>
            </a:solidFill>
          </a:ln>
        </p:spPr>
        <p:txBody>
          <a:bodyPr wrap="square" lIns="0" tIns="0" rIns="0" bIns="0" rtlCol="0"/>
          <a:lstStyle/>
          <a:p>
            <a:endParaRPr sz="1266"/>
          </a:p>
        </p:txBody>
      </p:sp>
      <p:sp>
        <p:nvSpPr>
          <p:cNvPr id="25" name="object 25"/>
          <p:cNvSpPr txBox="1"/>
          <p:nvPr/>
        </p:nvSpPr>
        <p:spPr>
          <a:xfrm>
            <a:off x="9135031" y="3398744"/>
            <a:ext cx="744736" cy="187528"/>
          </a:xfrm>
          <a:prstGeom prst="rect">
            <a:avLst/>
          </a:prstGeom>
        </p:spPr>
        <p:txBody>
          <a:bodyPr vert="horz" wrap="square" lIns="0" tIns="8930" rIns="0" bIns="0" rtlCol="0">
            <a:spAutoFit/>
          </a:bodyPr>
          <a:lstStyle/>
          <a:p>
            <a:pPr marL="8929">
              <a:spcBef>
                <a:spcPts val="70"/>
              </a:spcBef>
            </a:pPr>
            <a:r>
              <a:rPr sz="1160" spc="-56" dirty="0">
                <a:latin typeface="Arial Black"/>
                <a:cs typeface="Arial Black"/>
              </a:rPr>
              <a:t>attributes</a:t>
            </a:r>
            <a:endParaRPr sz="1160">
              <a:latin typeface="Arial Black"/>
              <a:cs typeface="Arial Black"/>
            </a:endParaRPr>
          </a:p>
        </p:txBody>
      </p:sp>
      <p:sp>
        <p:nvSpPr>
          <p:cNvPr id="26" name="object 26"/>
          <p:cNvSpPr/>
          <p:nvPr/>
        </p:nvSpPr>
        <p:spPr>
          <a:xfrm>
            <a:off x="8378415" y="3470208"/>
            <a:ext cx="618381" cy="16073"/>
          </a:xfrm>
          <a:custGeom>
            <a:avLst/>
            <a:gdLst/>
            <a:ahLst/>
            <a:cxnLst/>
            <a:rect l="l" t="t" r="r" b="b"/>
            <a:pathLst>
              <a:path w="879475" h="22860">
                <a:moveTo>
                  <a:pt x="878895" y="22759"/>
                </a:moveTo>
                <a:lnTo>
                  <a:pt x="0" y="0"/>
                </a:lnTo>
              </a:path>
            </a:pathLst>
          </a:custGeom>
          <a:ln w="26211">
            <a:solidFill>
              <a:srgbClr val="000000"/>
            </a:solidFill>
            <a:prstDash val="dash"/>
          </a:ln>
        </p:spPr>
        <p:txBody>
          <a:bodyPr wrap="square" lIns="0" tIns="0" rIns="0" bIns="0" rtlCol="0"/>
          <a:lstStyle/>
          <a:p>
            <a:endParaRPr sz="1266"/>
          </a:p>
        </p:txBody>
      </p:sp>
      <p:sp>
        <p:nvSpPr>
          <p:cNvPr id="36" name="object 36"/>
          <p:cNvSpPr/>
          <p:nvPr/>
        </p:nvSpPr>
        <p:spPr>
          <a:xfrm>
            <a:off x="1838079" y="4879808"/>
            <a:ext cx="3848695" cy="1160859"/>
          </a:xfrm>
          <a:custGeom>
            <a:avLst/>
            <a:gdLst/>
            <a:ahLst/>
            <a:cxnLst/>
            <a:rect l="l" t="t" r="r" b="b"/>
            <a:pathLst>
              <a:path w="5473700" h="1651000">
                <a:moveTo>
                  <a:pt x="5219700" y="660400"/>
                </a:moveTo>
                <a:lnTo>
                  <a:pt x="254000" y="660400"/>
                </a:lnTo>
                <a:lnTo>
                  <a:pt x="208343" y="664492"/>
                </a:lnTo>
                <a:lnTo>
                  <a:pt x="165371" y="676290"/>
                </a:lnTo>
                <a:lnTo>
                  <a:pt x="125801" y="695078"/>
                </a:lnTo>
                <a:lnTo>
                  <a:pt x="90351" y="720137"/>
                </a:lnTo>
                <a:lnTo>
                  <a:pt x="59737" y="750751"/>
                </a:lnTo>
                <a:lnTo>
                  <a:pt x="34678" y="786201"/>
                </a:lnTo>
                <a:lnTo>
                  <a:pt x="15890" y="825771"/>
                </a:lnTo>
                <a:lnTo>
                  <a:pt x="4092" y="868743"/>
                </a:lnTo>
                <a:lnTo>
                  <a:pt x="0" y="914400"/>
                </a:lnTo>
                <a:lnTo>
                  <a:pt x="0" y="1397000"/>
                </a:lnTo>
                <a:lnTo>
                  <a:pt x="4092" y="1442656"/>
                </a:lnTo>
                <a:lnTo>
                  <a:pt x="15890" y="1485628"/>
                </a:lnTo>
                <a:lnTo>
                  <a:pt x="34678" y="1525198"/>
                </a:lnTo>
                <a:lnTo>
                  <a:pt x="59737" y="1560648"/>
                </a:lnTo>
                <a:lnTo>
                  <a:pt x="90351" y="1591262"/>
                </a:lnTo>
                <a:lnTo>
                  <a:pt x="125801" y="1616321"/>
                </a:lnTo>
                <a:lnTo>
                  <a:pt x="165371" y="1635109"/>
                </a:lnTo>
                <a:lnTo>
                  <a:pt x="208343" y="1646907"/>
                </a:lnTo>
                <a:lnTo>
                  <a:pt x="254000" y="1651000"/>
                </a:lnTo>
                <a:lnTo>
                  <a:pt x="5219700" y="1651000"/>
                </a:lnTo>
                <a:lnTo>
                  <a:pt x="5265356" y="1646907"/>
                </a:lnTo>
                <a:lnTo>
                  <a:pt x="5308328" y="1635109"/>
                </a:lnTo>
                <a:lnTo>
                  <a:pt x="5347898" y="1616321"/>
                </a:lnTo>
                <a:lnTo>
                  <a:pt x="5383348" y="1591262"/>
                </a:lnTo>
                <a:lnTo>
                  <a:pt x="5413962" y="1560648"/>
                </a:lnTo>
                <a:lnTo>
                  <a:pt x="5439021" y="1525198"/>
                </a:lnTo>
                <a:lnTo>
                  <a:pt x="5457809" y="1485628"/>
                </a:lnTo>
                <a:lnTo>
                  <a:pt x="5469607" y="1442656"/>
                </a:lnTo>
                <a:lnTo>
                  <a:pt x="5473700" y="1397000"/>
                </a:lnTo>
                <a:lnTo>
                  <a:pt x="5473700" y="914400"/>
                </a:lnTo>
                <a:lnTo>
                  <a:pt x="5469607" y="868743"/>
                </a:lnTo>
                <a:lnTo>
                  <a:pt x="5457809" y="825771"/>
                </a:lnTo>
                <a:lnTo>
                  <a:pt x="5439021" y="786201"/>
                </a:lnTo>
                <a:lnTo>
                  <a:pt x="5413962" y="750751"/>
                </a:lnTo>
                <a:lnTo>
                  <a:pt x="5383348" y="720137"/>
                </a:lnTo>
                <a:lnTo>
                  <a:pt x="5347898" y="695078"/>
                </a:lnTo>
                <a:lnTo>
                  <a:pt x="5308328" y="676290"/>
                </a:lnTo>
                <a:lnTo>
                  <a:pt x="5265356" y="664492"/>
                </a:lnTo>
                <a:lnTo>
                  <a:pt x="5219700" y="660400"/>
                </a:lnTo>
                <a:close/>
              </a:path>
              <a:path w="5473700" h="1651000">
                <a:moveTo>
                  <a:pt x="1028700" y="0"/>
                </a:moveTo>
                <a:lnTo>
                  <a:pt x="901700" y="660400"/>
                </a:lnTo>
                <a:lnTo>
                  <a:pt x="1155700" y="660400"/>
                </a:lnTo>
                <a:lnTo>
                  <a:pt x="1028700" y="0"/>
                </a:lnTo>
                <a:close/>
              </a:path>
            </a:pathLst>
          </a:custGeom>
          <a:solidFill>
            <a:srgbClr val="0069B5"/>
          </a:solidFill>
        </p:spPr>
        <p:txBody>
          <a:bodyPr wrap="square" lIns="0" tIns="0" rIns="0" bIns="0" rtlCol="0"/>
          <a:lstStyle/>
          <a:p>
            <a:endParaRPr sz="1266" dirty="0"/>
          </a:p>
        </p:txBody>
      </p:sp>
      <p:sp>
        <p:nvSpPr>
          <p:cNvPr id="37" name="object 37"/>
          <p:cNvSpPr/>
          <p:nvPr/>
        </p:nvSpPr>
        <p:spPr>
          <a:xfrm>
            <a:off x="1838080" y="4879809"/>
            <a:ext cx="3848695" cy="1160859"/>
          </a:xfrm>
          <a:custGeom>
            <a:avLst/>
            <a:gdLst/>
            <a:ahLst/>
            <a:cxnLst/>
            <a:rect l="l" t="t" r="r" b="b"/>
            <a:pathLst>
              <a:path w="5473700" h="1651000">
                <a:moveTo>
                  <a:pt x="1028700" y="0"/>
                </a:moveTo>
                <a:lnTo>
                  <a:pt x="901700" y="660400"/>
                </a:lnTo>
                <a:lnTo>
                  <a:pt x="254000" y="660400"/>
                </a:lnTo>
                <a:lnTo>
                  <a:pt x="208343" y="664492"/>
                </a:lnTo>
                <a:lnTo>
                  <a:pt x="165371" y="676290"/>
                </a:lnTo>
                <a:lnTo>
                  <a:pt x="125801" y="695078"/>
                </a:lnTo>
                <a:lnTo>
                  <a:pt x="90351" y="720137"/>
                </a:lnTo>
                <a:lnTo>
                  <a:pt x="59737" y="750751"/>
                </a:lnTo>
                <a:lnTo>
                  <a:pt x="34678" y="786201"/>
                </a:lnTo>
                <a:lnTo>
                  <a:pt x="15890" y="825771"/>
                </a:lnTo>
                <a:lnTo>
                  <a:pt x="4092" y="868743"/>
                </a:lnTo>
                <a:lnTo>
                  <a:pt x="0" y="914400"/>
                </a:lnTo>
                <a:lnTo>
                  <a:pt x="0" y="1397000"/>
                </a:lnTo>
                <a:lnTo>
                  <a:pt x="4092" y="1442656"/>
                </a:lnTo>
                <a:lnTo>
                  <a:pt x="15890" y="1485628"/>
                </a:lnTo>
                <a:lnTo>
                  <a:pt x="34678" y="1525198"/>
                </a:lnTo>
                <a:lnTo>
                  <a:pt x="59737" y="1560648"/>
                </a:lnTo>
                <a:lnTo>
                  <a:pt x="90351" y="1591262"/>
                </a:lnTo>
                <a:lnTo>
                  <a:pt x="125801" y="1616321"/>
                </a:lnTo>
                <a:lnTo>
                  <a:pt x="165371" y="1635109"/>
                </a:lnTo>
                <a:lnTo>
                  <a:pt x="208343" y="1646907"/>
                </a:lnTo>
                <a:lnTo>
                  <a:pt x="254000" y="1651000"/>
                </a:lnTo>
                <a:lnTo>
                  <a:pt x="5219700" y="1651000"/>
                </a:lnTo>
                <a:lnTo>
                  <a:pt x="5265356" y="1646907"/>
                </a:lnTo>
                <a:lnTo>
                  <a:pt x="5308328" y="1635109"/>
                </a:lnTo>
                <a:lnTo>
                  <a:pt x="5347898" y="1616321"/>
                </a:lnTo>
                <a:lnTo>
                  <a:pt x="5383348" y="1591262"/>
                </a:lnTo>
                <a:lnTo>
                  <a:pt x="5413962" y="1560648"/>
                </a:lnTo>
                <a:lnTo>
                  <a:pt x="5439021" y="1525198"/>
                </a:lnTo>
                <a:lnTo>
                  <a:pt x="5457809" y="1485628"/>
                </a:lnTo>
                <a:lnTo>
                  <a:pt x="5469607" y="1442656"/>
                </a:lnTo>
                <a:lnTo>
                  <a:pt x="5473700" y="1397000"/>
                </a:lnTo>
                <a:lnTo>
                  <a:pt x="5473700" y="914400"/>
                </a:lnTo>
                <a:lnTo>
                  <a:pt x="5469607" y="868743"/>
                </a:lnTo>
                <a:lnTo>
                  <a:pt x="5457809" y="825771"/>
                </a:lnTo>
                <a:lnTo>
                  <a:pt x="5439021" y="786201"/>
                </a:lnTo>
                <a:lnTo>
                  <a:pt x="5413962" y="750751"/>
                </a:lnTo>
                <a:lnTo>
                  <a:pt x="5383348" y="720137"/>
                </a:lnTo>
                <a:lnTo>
                  <a:pt x="5347898" y="695078"/>
                </a:lnTo>
                <a:lnTo>
                  <a:pt x="5308328" y="676290"/>
                </a:lnTo>
                <a:lnTo>
                  <a:pt x="5265356" y="664492"/>
                </a:lnTo>
                <a:lnTo>
                  <a:pt x="5219700" y="660400"/>
                </a:lnTo>
                <a:lnTo>
                  <a:pt x="1155700" y="660400"/>
                </a:lnTo>
                <a:lnTo>
                  <a:pt x="1028700" y="0"/>
                </a:lnTo>
                <a:close/>
              </a:path>
            </a:pathLst>
          </a:custGeom>
          <a:ln w="25400">
            <a:solidFill>
              <a:srgbClr val="000000"/>
            </a:solidFill>
          </a:ln>
        </p:spPr>
        <p:txBody>
          <a:bodyPr wrap="square" lIns="0" tIns="0" rIns="0" bIns="0" rtlCol="0"/>
          <a:lstStyle/>
          <a:p>
            <a:endParaRPr sz="1266" dirty="0"/>
          </a:p>
        </p:txBody>
      </p:sp>
      <p:sp>
        <p:nvSpPr>
          <p:cNvPr id="39" name="object 39"/>
          <p:cNvSpPr txBox="1"/>
          <p:nvPr/>
        </p:nvSpPr>
        <p:spPr>
          <a:xfrm>
            <a:off x="1412553" y="2236269"/>
            <a:ext cx="4411712" cy="3007466"/>
          </a:xfrm>
          <a:prstGeom prst="rect">
            <a:avLst/>
          </a:prstGeom>
        </p:spPr>
        <p:txBody>
          <a:bodyPr vert="horz" wrap="square" lIns="0" tIns="23217" rIns="0" bIns="0" rtlCol="0">
            <a:spAutoFit/>
          </a:bodyPr>
          <a:lstStyle/>
          <a:p>
            <a:pPr marL="241093" marR="21430" indent="-214305" algn="just">
              <a:lnSpc>
                <a:spcPts val="2672"/>
              </a:lnSpc>
              <a:spcBef>
                <a:spcPts val="183"/>
              </a:spcBef>
              <a:buFont typeface="Microsoft Sans Serif"/>
              <a:buChar char="•"/>
              <a:tabLst>
                <a:tab pos="241093" algn="l"/>
              </a:tabLst>
            </a:pPr>
            <a:r>
              <a:rPr sz="2250" spc="221" dirty="0">
                <a:latin typeface="Calibri" panose="020F0502020204030204" pitchFamily="34" charset="0"/>
                <a:ea typeface="Calibri" panose="020F0502020204030204" pitchFamily="34" charset="0"/>
                <a:cs typeface="Calibri" panose="020F0502020204030204" pitchFamily="34" charset="0"/>
              </a:rPr>
              <a:t>... </a:t>
            </a:r>
            <a:r>
              <a:rPr sz="2250" spc="214" dirty="0">
                <a:latin typeface="Calibri" panose="020F0502020204030204" pitchFamily="34" charset="0"/>
                <a:ea typeface="Calibri" panose="020F0502020204030204" pitchFamily="34" charset="0"/>
                <a:cs typeface="Calibri" panose="020F0502020204030204" pitchFamily="34" charset="0"/>
              </a:rPr>
              <a:t>after </a:t>
            </a:r>
            <a:r>
              <a:rPr sz="2250" spc="257" dirty="0">
                <a:latin typeface="Calibri" panose="020F0502020204030204" pitchFamily="34" charset="0"/>
                <a:ea typeface="Calibri" panose="020F0502020204030204" pitchFamily="34" charset="0"/>
                <a:cs typeface="Calibri" panose="020F0502020204030204" pitchFamily="34" charset="0"/>
              </a:rPr>
              <a:t>submitting </a:t>
            </a:r>
            <a:r>
              <a:rPr sz="2250" spc="418" dirty="0">
                <a:latin typeface="Calibri" panose="020F0502020204030204" pitchFamily="34" charset="0"/>
                <a:ea typeface="Calibri" panose="020F0502020204030204" pitchFamily="34" charset="0"/>
                <a:cs typeface="Calibri" panose="020F0502020204030204" pitchFamily="34" charset="0"/>
              </a:rPr>
              <a:t>a</a:t>
            </a:r>
            <a:r>
              <a:rPr sz="2250" spc="-383" dirty="0">
                <a:latin typeface="Calibri" panose="020F0502020204030204" pitchFamily="34" charset="0"/>
                <a:ea typeface="Calibri" panose="020F0502020204030204" pitchFamily="34" charset="0"/>
                <a:cs typeface="Calibri" panose="020F0502020204030204" pitchFamily="34" charset="0"/>
              </a:rPr>
              <a:t> </a:t>
            </a:r>
            <a:r>
              <a:rPr lang="en-US" sz="2250" spc="193" dirty="0">
                <a:latin typeface="Calibri" panose="020F0502020204030204" pitchFamily="34" charset="0"/>
                <a:ea typeface="Calibri" panose="020F0502020204030204" pitchFamily="34" charset="0"/>
                <a:cs typeface="Calibri" panose="020F0502020204030204" pitchFamily="34" charset="0"/>
              </a:rPr>
              <a:t>solution,</a:t>
            </a:r>
            <a:r>
              <a:rPr sz="2250" spc="193" dirty="0">
                <a:latin typeface="Calibri" panose="020F0502020204030204" pitchFamily="34" charset="0"/>
                <a:ea typeface="Calibri" panose="020F0502020204030204" pitchFamily="34" charset="0"/>
                <a:cs typeface="Calibri" panose="020F0502020204030204" pitchFamily="34" charset="0"/>
              </a:rPr>
              <a:t> </a:t>
            </a:r>
            <a:r>
              <a:rPr sz="2250" spc="130" dirty="0">
                <a:latin typeface="Calibri" panose="020F0502020204030204" pitchFamily="34" charset="0"/>
                <a:ea typeface="Calibri" panose="020F0502020204030204" pitchFamily="34" charset="0"/>
                <a:cs typeface="Calibri" panose="020F0502020204030204" pitchFamily="34" charset="0"/>
              </a:rPr>
              <a:t>it</a:t>
            </a:r>
            <a:r>
              <a:rPr sz="2250" spc="84" dirty="0">
                <a:latin typeface="Calibri" panose="020F0502020204030204" pitchFamily="34" charset="0"/>
                <a:ea typeface="Calibri" panose="020F0502020204030204" pitchFamily="34" charset="0"/>
                <a:cs typeface="Calibri" panose="020F0502020204030204" pitchFamily="34" charset="0"/>
              </a:rPr>
              <a:t> </a:t>
            </a:r>
            <a:r>
              <a:rPr sz="2250" spc="214" dirty="0">
                <a:latin typeface="Calibri" panose="020F0502020204030204" pitchFamily="34" charset="0"/>
                <a:ea typeface="Calibri" panose="020F0502020204030204" pitchFamily="34" charset="0"/>
                <a:cs typeface="Calibri" panose="020F0502020204030204" pitchFamily="34" charset="0"/>
              </a:rPr>
              <a:t>is</a:t>
            </a:r>
            <a:r>
              <a:rPr sz="2250" spc="84" dirty="0">
                <a:latin typeface="Calibri" panose="020F0502020204030204" pitchFamily="34" charset="0"/>
                <a:ea typeface="Calibri" panose="020F0502020204030204" pitchFamily="34" charset="0"/>
                <a:cs typeface="Calibri" panose="020F0502020204030204" pitchFamily="34" charset="0"/>
              </a:rPr>
              <a:t> </a:t>
            </a:r>
            <a:r>
              <a:rPr sz="2250" spc="281" dirty="0">
                <a:latin typeface="Calibri" panose="020F0502020204030204" pitchFamily="34" charset="0"/>
                <a:ea typeface="Calibri" panose="020F0502020204030204" pitchFamily="34" charset="0"/>
                <a:cs typeface="Calibri" panose="020F0502020204030204" pitchFamily="34" charset="0"/>
              </a:rPr>
              <a:t>graded</a:t>
            </a:r>
            <a:r>
              <a:rPr sz="2250" spc="88" dirty="0">
                <a:latin typeface="Calibri" panose="020F0502020204030204" pitchFamily="34" charset="0"/>
                <a:ea typeface="Calibri" panose="020F0502020204030204" pitchFamily="34" charset="0"/>
                <a:cs typeface="Calibri" panose="020F0502020204030204" pitchFamily="34" charset="0"/>
              </a:rPr>
              <a:t> </a:t>
            </a:r>
            <a:r>
              <a:rPr sz="2250" spc="323" dirty="0">
                <a:latin typeface="Calibri" panose="020F0502020204030204" pitchFamily="34" charset="0"/>
                <a:ea typeface="Calibri" panose="020F0502020204030204" pitchFamily="34" charset="0"/>
                <a:cs typeface="Calibri" panose="020F0502020204030204" pitchFamily="34" charset="0"/>
              </a:rPr>
              <a:t>by</a:t>
            </a:r>
            <a:r>
              <a:rPr sz="2250" spc="84" dirty="0">
                <a:latin typeface="Calibri" panose="020F0502020204030204" pitchFamily="34" charset="0"/>
                <a:ea typeface="Calibri" panose="020F0502020204030204" pitchFamily="34" charset="0"/>
                <a:cs typeface="Calibri" panose="020F0502020204030204" pitchFamily="34" charset="0"/>
              </a:rPr>
              <a:t> </a:t>
            </a:r>
            <a:r>
              <a:rPr sz="2250" spc="418" dirty="0">
                <a:latin typeface="Calibri" panose="020F0502020204030204" pitchFamily="34" charset="0"/>
                <a:ea typeface="Calibri" panose="020F0502020204030204" pitchFamily="34" charset="0"/>
                <a:cs typeface="Calibri" panose="020F0502020204030204" pitchFamily="34" charset="0"/>
              </a:rPr>
              <a:t>a</a:t>
            </a:r>
            <a:r>
              <a:rPr sz="2250" spc="88" dirty="0">
                <a:latin typeface="Calibri" panose="020F0502020204030204" pitchFamily="34" charset="0"/>
                <a:ea typeface="Calibri" panose="020F0502020204030204" pitchFamily="34" charset="0"/>
                <a:cs typeface="Calibri" panose="020F0502020204030204" pitchFamily="34" charset="0"/>
              </a:rPr>
              <a:t> </a:t>
            </a:r>
            <a:r>
              <a:rPr sz="2250" spc="143" dirty="0">
                <a:latin typeface="Calibri" panose="020F0502020204030204" pitchFamily="34" charset="0"/>
                <a:ea typeface="Calibri" panose="020F0502020204030204" pitchFamily="34" charset="0"/>
                <a:cs typeface="Calibri" panose="020F0502020204030204" pitchFamily="34" charset="0"/>
              </a:rPr>
              <a:t>tutor</a:t>
            </a:r>
            <a:endParaRPr sz="2250" dirty="0">
              <a:latin typeface="Calibri" panose="020F0502020204030204" pitchFamily="34" charset="0"/>
              <a:ea typeface="Calibri" panose="020F0502020204030204" pitchFamily="34" charset="0"/>
              <a:cs typeface="Calibri" panose="020F0502020204030204" pitchFamily="34" charset="0"/>
            </a:endParaRPr>
          </a:p>
          <a:p>
            <a:pPr marL="241093" marR="51790" indent="-214305" algn="just">
              <a:lnSpc>
                <a:spcPts val="2672"/>
              </a:lnSpc>
              <a:spcBef>
                <a:spcPts val="844"/>
              </a:spcBef>
              <a:buFont typeface="Microsoft Sans Serif"/>
              <a:buChar char="•"/>
              <a:tabLst>
                <a:tab pos="241093" algn="l"/>
              </a:tabLst>
            </a:pPr>
            <a:r>
              <a:rPr sz="2250" spc="207" dirty="0">
                <a:latin typeface="Calibri" panose="020F0502020204030204" pitchFamily="34" charset="0"/>
                <a:ea typeface="Calibri" panose="020F0502020204030204" pitchFamily="34" charset="0"/>
                <a:cs typeface="Calibri" panose="020F0502020204030204" pitchFamily="34" charset="0"/>
              </a:rPr>
              <a:t>The </a:t>
            </a:r>
            <a:r>
              <a:rPr sz="2250" spc="-120" dirty="0">
                <a:latin typeface="Calibri" panose="020F0502020204030204" pitchFamily="34" charset="0"/>
                <a:ea typeface="Calibri" panose="020F0502020204030204" pitchFamily="34" charset="0"/>
                <a:cs typeface="Calibri" panose="020F0502020204030204" pitchFamily="34" charset="0"/>
              </a:rPr>
              <a:t>bonus </a:t>
            </a:r>
            <a:r>
              <a:rPr sz="2250" spc="214" dirty="0">
                <a:latin typeface="Calibri" panose="020F0502020204030204" pitchFamily="34" charset="0"/>
                <a:ea typeface="Calibri" panose="020F0502020204030204" pitchFamily="34" charset="0"/>
                <a:cs typeface="Calibri" panose="020F0502020204030204" pitchFamily="34" charset="0"/>
              </a:rPr>
              <a:t>is </a:t>
            </a:r>
            <a:r>
              <a:rPr sz="2250" spc="418" dirty="0">
                <a:solidFill>
                  <a:srgbClr val="0069B5"/>
                </a:solidFill>
                <a:latin typeface="Calibri" panose="020F0502020204030204" pitchFamily="34" charset="0"/>
                <a:ea typeface="Calibri" panose="020F0502020204030204" pitchFamily="34" charset="0"/>
                <a:cs typeface="Calibri" panose="020F0502020204030204" pitchFamily="34" charset="0"/>
              </a:rPr>
              <a:t>a </a:t>
            </a:r>
            <a:r>
              <a:rPr sz="2250" spc="214" dirty="0">
                <a:solidFill>
                  <a:srgbClr val="0069B5"/>
                </a:solidFill>
                <a:latin typeface="Calibri" panose="020F0502020204030204" pitchFamily="34" charset="0"/>
                <a:ea typeface="Calibri" panose="020F0502020204030204" pitchFamily="34" charset="0"/>
                <a:cs typeface="Calibri" panose="020F0502020204030204" pitchFamily="34" charset="0"/>
              </a:rPr>
              <a:t>relative</a:t>
            </a:r>
            <a:r>
              <a:rPr sz="2250" spc="-401" dirty="0">
                <a:solidFill>
                  <a:srgbClr val="0069B5"/>
                </a:solidFill>
                <a:latin typeface="Calibri" panose="020F0502020204030204" pitchFamily="34" charset="0"/>
                <a:ea typeface="Calibri" panose="020F0502020204030204" pitchFamily="34" charset="0"/>
                <a:cs typeface="Calibri" panose="020F0502020204030204" pitchFamily="34" charset="0"/>
              </a:rPr>
              <a:t> </a:t>
            </a:r>
            <a:r>
              <a:rPr sz="2250" spc="267" dirty="0">
                <a:solidFill>
                  <a:srgbClr val="0069B5"/>
                </a:solidFill>
                <a:latin typeface="Calibri" panose="020F0502020204030204" pitchFamily="34" charset="0"/>
                <a:ea typeface="Calibri" panose="020F0502020204030204" pitchFamily="34" charset="0"/>
                <a:cs typeface="Calibri" panose="020F0502020204030204" pitchFamily="34" charset="0"/>
              </a:rPr>
              <a:t>bonus  </a:t>
            </a:r>
            <a:r>
              <a:rPr sz="2250" spc="246" dirty="0">
                <a:solidFill>
                  <a:srgbClr val="0069B5"/>
                </a:solidFill>
                <a:latin typeface="Calibri" panose="020F0502020204030204" pitchFamily="34" charset="0"/>
                <a:ea typeface="Calibri" panose="020F0502020204030204" pitchFamily="34" charset="0"/>
                <a:cs typeface="Calibri" panose="020F0502020204030204" pitchFamily="34" charset="0"/>
              </a:rPr>
              <a:t>that </a:t>
            </a:r>
            <a:r>
              <a:rPr sz="2250" spc="221" dirty="0">
                <a:solidFill>
                  <a:srgbClr val="0069B5"/>
                </a:solidFill>
                <a:latin typeface="Calibri" panose="020F0502020204030204" pitchFamily="34" charset="0"/>
                <a:ea typeface="Calibri" panose="020F0502020204030204" pitchFamily="34" charset="0"/>
                <a:cs typeface="Calibri" panose="020F0502020204030204" pitchFamily="34" charset="0"/>
              </a:rPr>
              <a:t>reﬂects </a:t>
            </a:r>
            <a:r>
              <a:rPr sz="2250" spc="246" dirty="0">
                <a:solidFill>
                  <a:srgbClr val="0069B5"/>
                </a:solidFill>
                <a:latin typeface="Calibri" panose="020F0502020204030204" pitchFamily="34" charset="0"/>
                <a:ea typeface="Calibri" panose="020F0502020204030204" pitchFamily="34" charset="0"/>
                <a:cs typeface="Calibri" panose="020F0502020204030204" pitchFamily="34" charset="0"/>
              </a:rPr>
              <a:t>the </a:t>
            </a:r>
            <a:r>
              <a:rPr sz="2250" spc="218" dirty="0">
                <a:solidFill>
                  <a:srgbClr val="0069B5"/>
                </a:solidFill>
                <a:latin typeface="Calibri" panose="020F0502020204030204" pitchFamily="34" charset="0"/>
                <a:ea typeface="Calibri" panose="020F0502020204030204" pitchFamily="34" charset="0"/>
                <a:cs typeface="Calibri" panose="020F0502020204030204" pitchFamily="34" charset="0"/>
              </a:rPr>
              <a:t>relative  </a:t>
            </a:r>
            <a:r>
              <a:rPr sz="2250" spc="281" dirty="0">
                <a:solidFill>
                  <a:srgbClr val="0069B5"/>
                </a:solidFill>
                <a:latin typeface="Calibri" panose="020F0502020204030204" pitchFamily="34" charset="0"/>
                <a:ea typeface="Calibri" panose="020F0502020204030204" pitchFamily="34" charset="0"/>
                <a:cs typeface="Calibri" panose="020F0502020204030204" pitchFamily="34" charset="0"/>
              </a:rPr>
              <a:t>number </a:t>
            </a:r>
            <a:r>
              <a:rPr sz="2250" spc="179" dirty="0">
                <a:solidFill>
                  <a:srgbClr val="0069B5"/>
                </a:solidFill>
                <a:latin typeface="Calibri" panose="020F0502020204030204" pitchFamily="34" charset="0"/>
                <a:ea typeface="Calibri" panose="020F0502020204030204" pitchFamily="34" charset="0"/>
                <a:cs typeface="Calibri" panose="020F0502020204030204" pitchFamily="34" charset="0"/>
              </a:rPr>
              <a:t>of </a:t>
            </a:r>
            <a:r>
              <a:rPr sz="2250" spc="207" dirty="0">
                <a:solidFill>
                  <a:srgbClr val="0069B5"/>
                </a:solidFill>
                <a:latin typeface="Calibri" panose="020F0502020204030204" pitchFamily="34" charset="0"/>
                <a:ea typeface="Calibri" panose="020F0502020204030204" pitchFamily="34" charset="0"/>
                <a:cs typeface="Calibri" panose="020F0502020204030204" pitchFamily="34" charset="0"/>
              </a:rPr>
              <a:t>exercise </a:t>
            </a:r>
            <a:r>
              <a:rPr sz="2250" spc="214" dirty="0">
                <a:solidFill>
                  <a:srgbClr val="0069B5"/>
                </a:solidFill>
                <a:latin typeface="Calibri" panose="020F0502020204030204" pitchFamily="34" charset="0"/>
                <a:ea typeface="Calibri" panose="020F0502020204030204" pitchFamily="34" charset="0"/>
                <a:cs typeface="Calibri" panose="020F0502020204030204" pitchFamily="34" charset="0"/>
              </a:rPr>
              <a:t>points  </a:t>
            </a:r>
            <a:r>
              <a:rPr sz="2250" spc="302" dirty="0">
                <a:solidFill>
                  <a:srgbClr val="0069B5"/>
                </a:solidFill>
                <a:latin typeface="Calibri" panose="020F0502020204030204" pitchFamily="34" charset="0"/>
                <a:ea typeface="Calibri" panose="020F0502020204030204" pitchFamily="34" charset="0"/>
                <a:cs typeface="Calibri" panose="020F0502020204030204" pitchFamily="34" charset="0"/>
              </a:rPr>
              <a:t>gained </a:t>
            </a:r>
            <a:r>
              <a:rPr sz="2250" spc="236" dirty="0">
                <a:latin typeface="Calibri" panose="020F0502020204030204" pitchFamily="34" charset="0"/>
                <a:ea typeface="Calibri" panose="020F0502020204030204" pitchFamily="34" charset="0"/>
                <a:cs typeface="Calibri" panose="020F0502020204030204" pitchFamily="34" charset="0"/>
              </a:rPr>
              <a:t>during </a:t>
            </a:r>
            <a:r>
              <a:rPr sz="2250" spc="246" dirty="0">
                <a:latin typeface="Calibri" panose="020F0502020204030204" pitchFamily="34" charset="0"/>
                <a:ea typeface="Calibri" panose="020F0502020204030204" pitchFamily="34" charset="0"/>
                <a:cs typeface="Calibri" panose="020F0502020204030204" pitchFamily="34" charset="0"/>
              </a:rPr>
              <a:t>the</a:t>
            </a:r>
            <a:r>
              <a:rPr lang="en-US" sz="2250" spc="246" dirty="0">
                <a:latin typeface="Calibri" panose="020F0502020204030204" pitchFamily="34" charset="0"/>
                <a:ea typeface="Calibri" panose="020F0502020204030204" pitchFamily="34" charset="0"/>
                <a:cs typeface="Calibri" panose="020F0502020204030204" pitchFamily="34" charset="0"/>
              </a:rPr>
              <a:t> </a:t>
            </a:r>
            <a:r>
              <a:rPr sz="2250" spc="-292" dirty="0">
                <a:latin typeface="Calibri" panose="020F0502020204030204" pitchFamily="34" charset="0"/>
                <a:ea typeface="Calibri" panose="020F0502020204030204" pitchFamily="34" charset="0"/>
                <a:cs typeface="Calibri" panose="020F0502020204030204" pitchFamily="34" charset="0"/>
              </a:rPr>
              <a:t> </a:t>
            </a:r>
            <a:r>
              <a:rPr sz="2250" spc="267" dirty="0">
                <a:latin typeface="Calibri" panose="020F0502020204030204" pitchFamily="34" charset="0"/>
                <a:ea typeface="Calibri" panose="020F0502020204030204" pitchFamily="34" charset="0"/>
                <a:cs typeface="Calibri" panose="020F0502020204030204" pitchFamily="34" charset="0"/>
              </a:rPr>
              <a:t>semester</a:t>
            </a:r>
            <a:endParaRPr sz="2250" dirty="0">
              <a:latin typeface="Calibri" panose="020F0502020204030204" pitchFamily="34" charset="0"/>
              <a:ea typeface="Calibri" panose="020F0502020204030204" pitchFamily="34" charset="0"/>
              <a:cs typeface="Calibri" panose="020F0502020204030204" pitchFamily="34" charset="0"/>
            </a:endParaRPr>
          </a:p>
          <a:p>
            <a:pPr marL="241093" indent="-214305" algn="just">
              <a:spcBef>
                <a:spcPts val="731"/>
              </a:spcBef>
              <a:buFont typeface="Microsoft Sans Serif"/>
              <a:buChar char="•"/>
              <a:tabLst>
                <a:tab pos="241093" algn="l"/>
              </a:tabLst>
            </a:pPr>
            <a:r>
              <a:rPr sz="2250" spc="221" dirty="0">
                <a:latin typeface="Calibri" panose="020F0502020204030204" pitchFamily="34" charset="0"/>
                <a:ea typeface="Calibri" panose="020F0502020204030204" pitchFamily="34" charset="0"/>
                <a:cs typeface="Calibri" panose="020F0502020204030204" pitchFamily="34" charset="0"/>
              </a:rPr>
              <a:t>...</a:t>
            </a:r>
            <a:r>
              <a:rPr sz="2391" spc="134" dirty="0">
                <a:solidFill>
                  <a:srgbClr val="FFFFFF"/>
                </a:solidFill>
                <a:latin typeface="Calibri" panose="020F0502020204030204" pitchFamily="34" charset="0"/>
                <a:ea typeface="Calibri" panose="020F0502020204030204" pitchFamily="34" charset="0"/>
                <a:cs typeface="Calibri" panose="020F0502020204030204" pitchFamily="34" charset="0"/>
              </a:rPr>
              <a:t>.</a:t>
            </a:r>
            <a:endParaRPr sz="239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D67EA0B-8E93-B3DA-776D-00D649D2DE37}"/>
              </a:ext>
            </a:extLst>
          </p:cNvPr>
          <p:cNvSpPr txBox="1"/>
          <p:nvPr/>
        </p:nvSpPr>
        <p:spPr>
          <a:xfrm>
            <a:off x="2276526" y="5486670"/>
            <a:ext cx="2971800" cy="400110"/>
          </a:xfrm>
          <a:prstGeom prst="rect">
            <a:avLst/>
          </a:prstGeom>
          <a:noFill/>
        </p:spPr>
        <p:txBody>
          <a:bodyPr wrap="square" rtlCol="0">
            <a:spAutoFit/>
          </a:bodyPr>
          <a:lstStyle/>
          <a:p>
            <a:pPr algn="ctr"/>
            <a:r>
              <a:rPr lang="en-US" sz="2000" dirty="0">
                <a:solidFill>
                  <a:schemeClr val="bg1"/>
                </a:solidFill>
              </a:rPr>
              <a:t>The bonus is derived</a:t>
            </a:r>
          </a:p>
        </p:txBody>
      </p:sp>
      <p:graphicFrame>
        <p:nvGraphicFramePr>
          <p:cNvPr id="6" name="Table 5">
            <a:extLst>
              <a:ext uri="{FF2B5EF4-FFF2-40B4-BE49-F238E27FC236}">
                <a16:creationId xmlns:a16="http://schemas.microsoft.com/office/drawing/2014/main" id="{8D69450E-3689-D676-3574-44559B3F9DBC}"/>
              </a:ext>
            </a:extLst>
          </p:cNvPr>
          <p:cNvGraphicFramePr>
            <a:graphicFrameLocks noGrp="1"/>
          </p:cNvGraphicFramePr>
          <p:nvPr>
            <p:extLst>
              <p:ext uri="{D42A27DB-BD31-4B8C-83A1-F6EECF244321}">
                <p14:modId xmlns:p14="http://schemas.microsoft.com/office/powerpoint/2010/main" val="1826107157"/>
              </p:ext>
            </p:extLst>
          </p:nvPr>
        </p:nvGraphicFramePr>
        <p:xfrm>
          <a:off x="6431815" y="2474379"/>
          <a:ext cx="2057400" cy="13335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934049633"/>
                    </a:ext>
                  </a:extLst>
                </a:gridCol>
              </a:tblGrid>
              <a:tr h="609600">
                <a:tc>
                  <a:txBody>
                    <a:bodyPr/>
                    <a:lstStyle/>
                    <a:p>
                      <a:pPr algn="ctr"/>
                      <a:r>
                        <a:rPr lang="en-US" dirty="0">
                          <a:solidFill>
                            <a:schemeClr val="tx1"/>
                          </a:solidFill>
                        </a:rPr>
                        <a:t>Student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6231143"/>
                  </a:ext>
                </a:extLst>
              </a:tr>
              <a:tr h="723900">
                <a:tc>
                  <a:txBody>
                    <a:bodyPr/>
                    <a:lstStyle/>
                    <a:p>
                      <a:pPr algn="ctr"/>
                      <a:r>
                        <a:rPr lang="en-US" dirty="0"/>
                        <a:t>name</a:t>
                      </a:r>
                    </a:p>
                    <a:p>
                      <a:pPr algn="ctr"/>
                      <a:r>
                        <a:rPr lang="en-US" dirty="0"/>
                        <a:t>/bonus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3675437"/>
                  </a:ext>
                </a:extLst>
              </a:tr>
            </a:tbl>
          </a:graphicData>
        </a:graphic>
      </p:graphicFrame>
      <p:sp>
        <p:nvSpPr>
          <p:cNvPr id="10" name="object 10"/>
          <p:cNvSpPr/>
          <p:nvPr/>
        </p:nvSpPr>
        <p:spPr>
          <a:xfrm>
            <a:off x="7010400" y="3882197"/>
            <a:ext cx="2471878" cy="921511"/>
          </a:xfrm>
          <a:prstGeom prst="rect">
            <a:avLst/>
          </a:prstGeom>
          <a:blipFill>
            <a:blip r:embed="rId5" cstate="print"/>
            <a:stretch>
              <a:fillRect/>
            </a:stretch>
          </a:blipFill>
        </p:spPr>
        <p:txBody>
          <a:bodyPr wrap="square" lIns="0" tIns="0" rIns="0" bIns="0" rtlCol="0"/>
          <a:lstStyle/>
          <a:p>
            <a:endParaRPr sz="1266"/>
          </a:p>
        </p:txBody>
      </p:sp>
      <p:sp>
        <p:nvSpPr>
          <p:cNvPr id="27" name="object 27"/>
          <p:cNvSpPr/>
          <p:nvPr/>
        </p:nvSpPr>
        <p:spPr>
          <a:xfrm>
            <a:off x="7213316" y="4011209"/>
            <a:ext cx="2066047" cy="516047"/>
          </a:xfrm>
          <a:prstGeom prst="rect">
            <a:avLst/>
          </a:prstGeom>
          <a:blipFill>
            <a:blip r:embed="rId6" cstate="print"/>
            <a:stretch>
              <a:fillRect/>
            </a:stretch>
          </a:blipFill>
        </p:spPr>
        <p:txBody>
          <a:bodyPr wrap="square" lIns="0" tIns="0" rIns="0" bIns="0" rtlCol="0"/>
          <a:lstStyle/>
          <a:p>
            <a:endParaRPr sz="1266" dirty="0"/>
          </a:p>
        </p:txBody>
      </p:sp>
      <p:sp>
        <p:nvSpPr>
          <p:cNvPr id="28" name="object 28"/>
          <p:cNvSpPr/>
          <p:nvPr/>
        </p:nvSpPr>
        <p:spPr>
          <a:xfrm>
            <a:off x="7213314" y="4011208"/>
            <a:ext cx="2066330" cy="516136"/>
          </a:xfrm>
          <a:custGeom>
            <a:avLst/>
            <a:gdLst/>
            <a:ahLst/>
            <a:cxnLst/>
            <a:rect l="l" t="t" r="r" b="b"/>
            <a:pathLst>
              <a:path w="2938779" h="734059">
                <a:moveTo>
                  <a:pt x="104942" y="0"/>
                </a:moveTo>
                <a:lnTo>
                  <a:pt x="2833436" y="0"/>
                </a:lnTo>
                <a:lnTo>
                  <a:pt x="2874283" y="8239"/>
                </a:lnTo>
                <a:lnTo>
                  <a:pt x="2907641" y="30709"/>
                </a:lnTo>
                <a:lnTo>
                  <a:pt x="2930131" y="64036"/>
                </a:lnTo>
                <a:lnTo>
                  <a:pt x="2938378" y="104847"/>
                </a:lnTo>
                <a:lnTo>
                  <a:pt x="2938378" y="629084"/>
                </a:lnTo>
                <a:lnTo>
                  <a:pt x="2930131" y="669895"/>
                </a:lnTo>
                <a:lnTo>
                  <a:pt x="2907641" y="703222"/>
                </a:lnTo>
                <a:lnTo>
                  <a:pt x="2874283" y="725692"/>
                </a:lnTo>
                <a:lnTo>
                  <a:pt x="2833436" y="733932"/>
                </a:lnTo>
                <a:lnTo>
                  <a:pt x="104942" y="733932"/>
                </a:lnTo>
                <a:lnTo>
                  <a:pt x="64094" y="725692"/>
                </a:lnTo>
                <a:lnTo>
                  <a:pt x="30737" y="703222"/>
                </a:lnTo>
                <a:lnTo>
                  <a:pt x="8247" y="669895"/>
                </a:lnTo>
                <a:lnTo>
                  <a:pt x="0" y="629084"/>
                </a:lnTo>
                <a:lnTo>
                  <a:pt x="0" y="104847"/>
                </a:lnTo>
                <a:lnTo>
                  <a:pt x="8247" y="64036"/>
                </a:lnTo>
                <a:lnTo>
                  <a:pt x="30737" y="30709"/>
                </a:lnTo>
                <a:lnTo>
                  <a:pt x="64094" y="8239"/>
                </a:lnTo>
                <a:lnTo>
                  <a:pt x="104942" y="0"/>
                </a:lnTo>
                <a:close/>
              </a:path>
            </a:pathLst>
          </a:custGeom>
          <a:ln w="26213">
            <a:solidFill>
              <a:srgbClr val="7E7E7E"/>
            </a:solidFill>
          </a:ln>
        </p:spPr>
        <p:txBody>
          <a:bodyPr wrap="square" lIns="0" tIns="0" rIns="0" bIns="0" rtlCol="0"/>
          <a:lstStyle/>
          <a:p>
            <a:endParaRPr sz="1266"/>
          </a:p>
        </p:txBody>
      </p:sp>
      <p:sp>
        <p:nvSpPr>
          <p:cNvPr id="29" name="object 29"/>
          <p:cNvSpPr txBox="1"/>
          <p:nvPr/>
        </p:nvSpPr>
        <p:spPr>
          <a:xfrm>
            <a:off x="7342737" y="4168151"/>
            <a:ext cx="1715393" cy="187528"/>
          </a:xfrm>
          <a:prstGeom prst="rect">
            <a:avLst/>
          </a:prstGeom>
        </p:spPr>
        <p:txBody>
          <a:bodyPr vert="horz" wrap="square" lIns="0" tIns="8930" rIns="0" bIns="0" rtlCol="0">
            <a:spAutoFit/>
          </a:bodyPr>
          <a:lstStyle/>
          <a:p>
            <a:pPr marL="8929">
              <a:spcBef>
                <a:spcPts val="70"/>
              </a:spcBef>
            </a:pPr>
            <a:r>
              <a:rPr sz="1160" spc="-74" dirty="0">
                <a:latin typeface="Arial Black"/>
                <a:cs typeface="Arial Black"/>
              </a:rPr>
              <a:t>derived </a:t>
            </a:r>
            <a:r>
              <a:rPr sz="1160" spc="-42" dirty="0">
                <a:latin typeface="Arial Black"/>
                <a:cs typeface="Arial Black"/>
              </a:rPr>
              <a:t>attribute</a:t>
            </a:r>
            <a:r>
              <a:rPr sz="1160" spc="-91" dirty="0">
                <a:latin typeface="Arial Black"/>
                <a:cs typeface="Arial Black"/>
              </a:rPr>
              <a:t> </a:t>
            </a:r>
            <a:r>
              <a:rPr sz="1160" spc="127" dirty="0">
                <a:latin typeface="Arial Black"/>
                <a:cs typeface="Arial Black"/>
              </a:rPr>
              <a:t>("/")</a:t>
            </a:r>
            <a:endParaRPr sz="1160">
              <a:latin typeface="Arial Black"/>
              <a:cs typeface="Arial Black"/>
            </a:endParaRPr>
          </a:p>
        </p:txBody>
      </p:sp>
      <p:sp>
        <p:nvSpPr>
          <p:cNvPr id="30" name="object 30"/>
          <p:cNvSpPr/>
          <p:nvPr/>
        </p:nvSpPr>
        <p:spPr>
          <a:xfrm>
            <a:off x="7526910" y="3688679"/>
            <a:ext cx="392906" cy="317004"/>
          </a:xfrm>
          <a:custGeom>
            <a:avLst/>
            <a:gdLst/>
            <a:ahLst/>
            <a:cxnLst/>
            <a:rect l="l" t="t" r="r" b="b"/>
            <a:pathLst>
              <a:path w="558800" h="450850">
                <a:moveTo>
                  <a:pt x="558231" y="450471"/>
                </a:moveTo>
                <a:lnTo>
                  <a:pt x="0" y="0"/>
                </a:lnTo>
              </a:path>
            </a:pathLst>
          </a:custGeom>
          <a:ln w="26221">
            <a:solidFill>
              <a:srgbClr val="000000"/>
            </a:solidFill>
            <a:prstDash val="dash"/>
          </a:ln>
        </p:spPr>
        <p:txBody>
          <a:bodyPr wrap="square" lIns="0" tIns="0" rIns="0" bIns="0" rtlCol="0"/>
          <a:lstStyle/>
          <a:p>
            <a:endParaRPr sz="1266"/>
          </a:p>
        </p:txBody>
      </p:sp>
    </p:spTree>
    <p:extLst>
      <p:ext uri="{BB962C8B-B14F-4D97-AF65-F5344CB8AC3E}">
        <p14:creationId xmlns:p14="http://schemas.microsoft.com/office/powerpoint/2010/main" val="99510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99110" y="255841"/>
            <a:ext cx="7792938" cy="1201651"/>
          </a:xfrm>
          <a:prstGeom prst="rect">
            <a:avLst/>
          </a:prstGeom>
        </p:spPr>
        <p:txBody>
          <a:bodyPr vert="horz" wrap="square" lIns="0" tIns="8930" rIns="0" bIns="0" rtlCol="0" anchor="t">
            <a:spAutoFit/>
          </a:bodyPr>
          <a:lstStyle/>
          <a:p>
            <a:pPr marL="8929" marR="1378695" algn="ctr">
              <a:lnSpc>
                <a:spcPts val="3094"/>
              </a:lnSpc>
              <a:spcBef>
                <a:spcPts val="141"/>
              </a:spcBef>
            </a:pPr>
            <a:r>
              <a:rPr sz="2812" spc="-123" dirty="0">
                <a:cs typeface="Lucida Sans Unicode"/>
              </a:rPr>
              <a:t>The </a:t>
            </a:r>
            <a:r>
              <a:rPr sz="2812" spc="-105" dirty="0">
                <a:cs typeface="Lucida Sans Unicode"/>
              </a:rPr>
              <a:t>ends </a:t>
            </a:r>
            <a:r>
              <a:rPr sz="2812" spc="-155" dirty="0">
                <a:cs typeface="Lucida Sans Unicode"/>
              </a:rPr>
              <a:t>of </a:t>
            </a:r>
            <a:r>
              <a:rPr sz="2812" spc="-70" dirty="0">
                <a:cs typeface="Lucida Sans Unicode"/>
              </a:rPr>
              <a:t>an </a:t>
            </a:r>
            <a:r>
              <a:rPr sz="2812" spc="-95" dirty="0">
                <a:cs typeface="Lucida Sans Unicode"/>
              </a:rPr>
              <a:t>association </a:t>
            </a:r>
            <a:r>
              <a:rPr sz="2812" spc="-60" dirty="0">
                <a:cs typeface="Lucida Sans Unicode"/>
              </a:rPr>
              <a:t>are </a:t>
            </a:r>
            <a:r>
              <a:rPr sz="2812" spc="-74" dirty="0">
                <a:cs typeface="Lucida Sans Unicode"/>
              </a:rPr>
              <a:t>called </a:t>
            </a:r>
            <a:r>
              <a:rPr sz="2812" spc="-109" dirty="0">
                <a:cs typeface="Lucida Sans Unicode"/>
              </a:rPr>
              <a:t>roles.  Roles </a:t>
            </a:r>
            <a:r>
              <a:rPr sz="2812" spc="-98" dirty="0">
                <a:cs typeface="Lucida Sans Unicode"/>
              </a:rPr>
              <a:t>optionally </a:t>
            </a:r>
            <a:r>
              <a:rPr sz="2812" spc="-28" dirty="0">
                <a:cs typeface="Lucida Sans Unicode"/>
              </a:rPr>
              <a:t>have </a:t>
            </a:r>
            <a:r>
              <a:rPr sz="2812" spc="-4" dirty="0">
                <a:cs typeface="Lucida Sans Unicode"/>
              </a:rPr>
              <a:t>a </a:t>
            </a:r>
            <a:r>
              <a:rPr sz="2812" spc="-95" dirty="0">
                <a:cs typeface="Lucida Sans Unicode"/>
              </a:rPr>
              <a:t>multiplicity, </a:t>
            </a:r>
            <a:r>
              <a:rPr sz="2812" spc="-77" dirty="0">
                <a:cs typeface="Lucida Sans Unicode"/>
              </a:rPr>
              <a:t>name</a:t>
            </a:r>
            <a:r>
              <a:rPr sz="2812" spc="-183" dirty="0">
                <a:cs typeface="Lucida Sans Unicode"/>
              </a:rPr>
              <a:t> </a:t>
            </a:r>
            <a:r>
              <a:rPr sz="2812" spc="-98" dirty="0">
                <a:cs typeface="Lucida Sans Unicode"/>
              </a:rPr>
              <a:t>and  </a:t>
            </a:r>
            <a:r>
              <a:rPr sz="2812" spc="-102" dirty="0">
                <a:cs typeface="Lucida Sans Unicode"/>
              </a:rPr>
              <a:t>navigability.</a:t>
            </a:r>
          </a:p>
        </p:txBody>
      </p:sp>
      <p:sp>
        <p:nvSpPr>
          <p:cNvPr id="3" name="object 3"/>
          <p:cNvSpPr txBox="1"/>
          <p:nvPr/>
        </p:nvSpPr>
        <p:spPr>
          <a:xfrm>
            <a:off x="1693664" y="2062758"/>
            <a:ext cx="4878657" cy="2870377"/>
          </a:xfrm>
          <a:prstGeom prst="rect">
            <a:avLst/>
          </a:prstGeom>
        </p:spPr>
        <p:txBody>
          <a:bodyPr vert="horz" wrap="square" lIns="0" tIns="23217" rIns="0" bIns="0" rtlCol="0">
            <a:spAutoFit/>
          </a:bodyPr>
          <a:lstStyle/>
          <a:p>
            <a:pPr marL="241093" marR="210287" indent="-214305">
              <a:lnSpc>
                <a:spcPts val="2672"/>
              </a:lnSpc>
              <a:spcBef>
                <a:spcPts val="183"/>
              </a:spcBef>
              <a:buFont typeface="Microsoft Sans Serif"/>
              <a:buChar char="•"/>
              <a:tabLst>
                <a:tab pos="241093" algn="l"/>
              </a:tabLst>
            </a:pPr>
            <a:r>
              <a:rPr lang="en-US" sz="2250" dirty="0">
                <a:latin typeface="Calibri" panose="020F0502020204030204" pitchFamily="34" charset="0"/>
                <a:ea typeface="Calibri" panose="020F0502020204030204" pitchFamily="34" charset="0"/>
                <a:cs typeface="Calibri" panose="020F0502020204030204" pitchFamily="34" charset="0"/>
              </a:rPr>
              <a:t>A lecturer </a:t>
            </a:r>
            <a:r>
              <a:rPr lang="en-US" sz="2250" dirty="0">
                <a:solidFill>
                  <a:srgbClr val="FF0000"/>
                </a:solidFill>
                <a:latin typeface="Calibri" panose="020F0502020204030204" pitchFamily="34" charset="0"/>
                <a:ea typeface="Calibri" panose="020F0502020204030204" pitchFamily="34" charset="0"/>
                <a:cs typeface="Calibri" panose="020F0502020204030204" pitchFamily="34" charset="0"/>
              </a:rPr>
              <a:t>reads</a:t>
            </a:r>
            <a:r>
              <a:rPr lang="en-US" sz="2250" dirty="0">
                <a:latin typeface="Calibri" panose="020F0502020204030204" pitchFamily="34" charset="0"/>
                <a:ea typeface="Calibri" panose="020F0502020204030204" pitchFamily="34" charset="0"/>
                <a:cs typeface="Calibri" panose="020F0502020204030204" pitchFamily="34" charset="0"/>
              </a:rPr>
              <a:t> one or more lectures... </a:t>
            </a:r>
          </a:p>
          <a:p>
            <a:pPr marL="241093" marR="210287" indent="-214305">
              <a:lnSpc>
                <a:spcPts val="2672"/>
              </a:lnSpc>
              <a:spcBef>
                <a:spcPts val="183"/>
              </a:spcBef>
              <a:buFont typeface="Microsoft Sans Serif"/>
              <a:buChar char="•"/>
              <a:tabLst>
                <a:tab pos="241093" algn="l"/>
              </a:tabLst>
            </a:pPr>
            <a:r>
              <a:rPr lang="en-US" sz="2250" dirty="0">
                <a:latin typeface="Calibri" panose="020F0502020204030204" pitchFamily="34" charset="0"/>
                <a:ea typeface="Calibri" panose="020F0502020204030204" pitchFamily="34" charset="0"/>
                <a:cs typeface="Calibri" panose="020F0502020204030204" pitchFamily="34" charset="0"/>
              </a:rPr>
              <a:t>A student usually attends many lectures... </a:t>
            </a:r>
          </a:p>
          <a:p>
            <a:pPr marL="241093" marR="210287" indent="-214305">
              <a:lnSpc>
                <a:spcPts val="2672"/>
              </a:lnSpc>
              <a:spcBef>
                <a:spcPts val="183"/>
              </a:spcBef>
              <a:buFont typeface="Microsoft Sans Serif"/>
              <a:buChar char="•"/>
              <a:tabLst>
                <a:tab pos="241093" algn="l"/>
              </a:tabLst>
            </a:pPr>
            <a:r>
              <a:rPr lang="en-US" sz="2250" dirty="0">
                <a:latin typeface="Calibri" panose="020F0502020204030204" pitchFamily="34" charset="0"/>
                <a:ea typeface="Calibri" panose="020F0502020204030204" pitchFamily="34" charset="0"/>
                <a:cs typeface="Calibri" panose="020F0502020204030204" pitchFamily="34" charset="0"/>
              </a:rPr>
              <a:t>A study group </a:t>
            </a:r>
            <a:r>
              <a:rPr lang="en-US" sz="2250" dirty="0">
                <a:solidFill>
                  <a:srgbClr val="FF0000"/>
                </a:solidFill>
                <a:latin typeface="Calibri" panose="020F0502020204030204" pitchFamily="34" charset="0"/>
                <a:ea typeface="Calibri" panose="020F0502020204030204" pitchFamily="34" charset="0"/>
                <a:cs typeface="Calibri" panose="020F0502020204030204" pitchFamily="34" charset="0"/>
              </a:rPr>
              <a:t>consists of</a:t>
            </a:r>
            <a:r>
              <a:rPr lang="en-US" sz="2250" dirty="0">
                <a:latin typeface="Calibri" panose="020F0502020204030204" pitchFamily="34" charset="0"/>
                <a:ea typeface="Calibri" panose="020F0502020204030204" pitchFamily="34" charset="0"/>
                <a:cs typeface="Calibri" panose="020F0502020204030204" pitchFamily="34" charset="0"/>
              </a:rPr>
              <a:t> two to three students... </a:t>
            </a:r>
          </a:p>
          <a:p>
            <a:pPr marL="241093" marR="210287" indent="-214305">
              <a:lnSpc>
                <a:spcPts val="2672"/>
              </a:lnSpc>
              <a:spcBef>
                <a:spcPts val="183"/>
              </a:spcBef>
              <a:buFont typeface="Microsoft Sans Serif"/>
              <a:buChar char="•"/>
              <a:tabLst>
                <a:tab pos="241093" algn="l"/>
              </a:tabLst>
            </a:pPr>
            <a:r>
              <a:rPr lang="en-US" sz="2250" dirty="0">
                <a:latin typeface="Calibri" panose="020F0502020204030204" pitchFamily="34" charset="0"/>
                <a:ea typeface="Calibri" panose="020F0502020204030204" pitchFamily="34" charset="0"/>
                <a:cs typeface="Calibri" panose="020F0502020204030204" pitchFamily="34" charset="0"/>
              </a:rPr>
              <a:t>During the semester there will be several exercises</a:t>
            </a:r>
            <a:endParaRPr sz="2250" dirty="0">
              <a:latin typeface="Calibri" panose="020F0502020204030204" pitchFamily="34" charset="0"/>
              <a:ea typeface="Calibri" panose="020F0502020204030204" pitchFamily="34" charset="0"/>
              <a:cs typeface="Calibri" panose="020F0502020204030204" pitchFamily="34" charset="0"/>
            </a:endParaRPr>
          </a:p>
        </p:txBody>
      </p:sp>
      <p:pic>
        <p:nvPicPr>
          <p:cNvPr id="36" name="Picture 35">
            <a:extLst>
              <a:ext uri="{FF2B5EF4-FFF2-40B4-BE49-F238E27FC236}">
                <a16:creationId xmlns:a16="http://schemas.microsoft.com/office/drawing/2014/main" id="{2670AD7E-3EA9-9A53-BD46-F001C57D0008}"/>
              </a:ext>
            </a:extLst>
          </p:cNvPr>
          <p:cNvPicPr>
            <a:picLocks noChangeAspect="1"/>
          </p:cNvPicPr>
          <p:nvPr/>
        </p:nvPicPr>
        <p:blipFill>
          <a:blip r:embed="rId3"/>
          <a:stretch>
            <a:fillRect/>
          </a:stretch>
        </p:blipFill>
        <p:spPr>
          <a:xfrm>
            <a:off x="6572320" y="1457492"/>
            <a:ext cx="4878657" cy="4638508"/>
          </a:xfrm>
          <a:prstGeom prst="rect">
            <a:avLst/>
          </a:prstGeom>
        </p:spPr>
      </p:pic>
      <p:sp>
        <p:nvSpPr>
          <p:cNvPr id="37" name="TextBox 36">
            <a:extLst>
              <a:ext uri="{FF2B5EF4-FFF2-40B4-BE49-F238E27FC236}">
                <a16:creationId xmlns:a16="http://schemas.microsoft.com/office/drawing/2014/main" id="{FAEF22DF-2DD0-D099-160D-2133321F3FF5}"/>
              </a:ext>
            </a:extLst>
          </p:cNvPr>
          <p:cNvSpPr txBox="1"/>
          <p:nvPr/>
        </p:nvSpPr>
        <p:spPr>
          <a:xfrm>
            <a:off x="9506248" y="5105400"/>
            <a:ext cx="6858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3506225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9383" y="305454"/>
            <a:ext cx="8657779" cy="1226899"/>
          </a:xfrm>
          <a:prstGeom prst="rect">
            <a:avLst/>
          </a:prstGeom>
        </p:spPr>
        <p:txBody>
          <a:bodyPr vert="horz" wrap="square" lIns="0" tIns="33933" rIns="0" bIns="0" rtlCol="0" anchor="t">
            <a:spAutoFit/>
          </a:bodyPr>
          <a:lstStyle/>
          <a:p>
            <a:pPr marL="8929" marR="3572" algn="ctr">
              <a:lnSpc>
                <a:spcPts val="3094"/>
              </a:lnSpc>
              <a:spcBef>
                <a:spcPts val="267"/>
              </a:spcBef>
            </a:pPr>
            <a:r>
              <a:rPr sz="2531" spc="-123" dirty="0">
                <a:cs typeface="Lucida Sans Unicode"/>
              </a:rPr>
              <a:t>The </a:t>
            </a:r>
            <a:r>
              <a:rPr sz="2531" spc="-95" dirty="0">
                <a:cs typeface="Lucida Sans Unicode"/>
              </a:rPr>
              <a:t>multiplicity defines </a:t>
            </a:r>
            <a:r>
              <a:rPr sz="2531" spc="-134" dirty="0">
                <a:cs typeface="Lucida Sans Unicode"/>
              </a:rPr>
              <a:t>how </a:t>
            </a:r>
            <a:r>
              <a:rPr sz="2531" spc="-67" dirty="0">
                <a:cs typeface="Lucida Sans Unicode"/>
              </a:rPr>
              <a:t>many </a:t>
            </a:r>
            <a:r>
              <a:rPr sz="2531" spc="-80" dirty="0">
                <a:cs typeface="Lucida Sans Unicode"/>
              </a:rPr>
              <a:t>instances </a:t>
            </a:r>
            <a:r>
              <a:rPr sz="2531" spc="-155" dirty="0">
                <a:cs typeface="Lucida Sans Unicode"/>
              </a:rPr>
              <a:t>of </a:t>
            </a:r>
            <a:r>
              <a:rPr sz="2531" spc="-4" dirty="0">
                <a:cs typeface="Lucida Sans Unicode"/>
              </a:rPr>
              <a:t>a </a:t>
            </a:r>
            <a:r>
              <a:rPr sz="2531" spc="-77" dirty="0">
                <a:cs typeface="Lucida Sans Unicode"/>
              </a:rPr>
              <a:t>class </a:t>
            </a:r>
            <a:r>
              <a:rPr sz="2531" spc="-200" dirty="0">
                <a:cs typeface="Lucida Sans Unicode"/>
              </a:rPr>
              <a:t>A  </a:t>
            </a:r>
            <a:r>
              <a:rPr sz="2531" spc="-63" dirty="0">
                <a:cs typeface="Lucida Sans Unicode"/>
              </a:rPr>
              <a:t>can </a:t>
            </a:r>
            <a:r>
              <a:rPr sz="2531" spc="-84" dirty="0">
                <a:cs typeface="Lucida Sans Unicode"/>
              </a:rPr>
              <a:t>be </a:t>
            </a:r>
            <a:r>
              <a:rPr sz="2531" spc="-80" dirty="0">
                <a:cs typeface="Lucida Sans Unicode"/>
              </a:rPr>
              <a:t>associated </a:t>
            </a:r>
            <a:r>
              <a:rPr sz="2531" spc="-102" dirty="0">
                <a:cs typeface="Lucida Sans Unicode"/>
              </a:rPr>
              <a:t>with </a:t>
            </a:r>
            <a:r>
              <a:rPr sz="2531" spc="-105" dirty="0">
                <a:cs typeface="Lucida Sans Unicode"/>
              </a:rPr>
              <a:t>one </a:t>
            </a:r>
            <a:r>
              <a:rPr sz="2531" spc="-77" dirty="0">
                <a:cs typeface="Lucida Sans Unicode"/>
              </a:rPr>
              <a:t>instance </a:t>
            </a:r>
            <a:r>
              <a:rPr sz="2531" spc="-155" dirty="0">
                <a:cs typeface="Lucida Sans Unicode"/>
              </a:rPr>
              <a:t>of </a:t>
            </a:r>
            <a:r>
              <a:rPr sz="2531" spc="-4" dirty="0">
                <a:cs typeface="Lucida Sans Unicode"/>
              </a:rPr>
              <a:t>a </a:t>
            </a:r>
            <a:r>
              <a:rPr sz="2531" spc="-77" dirty="0">
                <a:cs typeface="Lucida Sans Unicode"/>
              </a:rPr>
              <a:t>class </a:t>
            </a:r>
            <a:r>
              <a:rPr sz="2531" spc="109" dirty="0">
                <a:cs typeface="Lucida Sans Unicode"/>
              </a:rPr>
              <a:t>B </a:t>
            </a:r>
            <a:r>
              <a:rPr sz="2531" spc="-32" dirty="0">
                <a:cs typeface="Lucida Sans Unicode"/>
              </a:rPr>
              <a:t>at </a:t>
            </a:r>
            <a:r>
              <a:rPr sz="2531" spc="-39" dirty="0">
                <a:cs typeface="Lucida Sans Unicode"/>
              </a:rPr>
              <a:t>any  </a:t>
            </a:r>
            <a:r>
              <a:rPr sz="2531" spc="-84" dirty="0">
                <a:cs typeface="Lucida Sans Unicode"/>
              </a:rPr>
              <a:t>particular</a:t>
            </a:r>
            <a:r>
              <a:rPr sz="2531" spc="-88" dirty="0">
                <a:cs typeface="Lucida Sans Unicode"/>
              </a:rPr>
              <a:t> </a:t>
            </a:r>
            <a:r>
              <a:rPr sz="2531" spc="-109" dirty="0">
                <a:cs typeface="Lucida Sans Unicode"/>
              </a:rPr>
              <a:t>moment.</a:t>
            </a:r>
          </a:p>
        </p:txBody>
      </p:sp>
      <p:sp>
        <p:nvSpPr>
          <p:cNvPr id="14" name="object 14"/>
          <p:cNvSpPr txBox="1"/>
          <p:nvPr/>
        </p:nvSpPr>
        <p:spPr>
          <a:xfrm>
            <a:off x="1729383" y="1990950"/>
            <a:ext cx="8803332" cy="3820565"/>
          </a:xfrm>
          <a:prstGeom prst="rect">
            <a:avLst/>
          </a:prstGeom>
        </p:spPr>
        <p:txBody>
          <a:bodyPr vert="horz" wrap="square" lIns="0" tIns="35719" rIns="0" bIns="0" rtlCol="0">
            <a:spAutoFit/>
          </a:bodyPr>
          <a:lstStyle/>
          <a:p>
            <a:pPr marL="53576">
              <a:spcBef>
                <a:spcPts val="281"/>
              </a:spcBef>
            </a:pPr>
            <a:r>
              <a:rPr sz="2531" spc="-49" dirty="0">
                <a:solidFill>
                  <a:srgbClr val="584D4D"/>
                </a:solidFill>
                <a:latin typeface="+mj-lt"/>
                <a:cs typeface="Lucida Sans Unicode"/>
              </a:rPr>
              <a:t>(e.g., </a:t>
            </a:r>
            <a:r>
              <a:rPr sz="2531" b="1" dirty="0">
                <a:solidFill>
                  <a:srgbClr val="584D4D"/>
                </a:solidFill>
                <a:latin typeface="+mj-lt"/>
                <a:cs typeface="Gill Sans MT"/>
              </a:rPr>
              <a:t>* </a:t>
            </a:r>
            <a:r>
              <a:rPr sz="2531" spc="-95" dirty="0">
                <a:solidFill>
                  <a:srgbClr val="584D4D"/>
                </a:solidFill>
                <a:latin typeface="+mj-lt"/>
                <a:cs typeface="Lucida Sans Unicode"/>
              </a:rPr>
              <a:t>≙ </a:t>
            </a:r>
            <a:r>
              <a:rPr sz="2531" spc="-134" dirty="0">
                <a:solidFill>
                  <a:srgbClr val="584D4D"/>
                </a:solidFill>
                <a:latin typeface="+mj-lt"/>
                <a:cs typeface="Lucida Sans Unicode"/>
              </a:rPr>
              <a:t>zero </a:t>
            </a:r>
            <a:r>
              <a:rPr sz="2531" spc="-120" dirty="0">
                <a:solidFill>
                  <a:srgbClr val="584D4D"/>
                </a:solidFill>
                <a:latin typeface="+mj-lt"/>
                <a:cs typeface="Lucida Sans Unicode"/>
              </a:rPr>
              <a:t>or </a:t>
            </a:r>
            <a:r>
              <a:rPr sz="2531" spc="-91" dirty="0">
                <a:solidFill>
                  <a:srgbClr val="584D4D"/>
                </a:solidFill>
                <a:latin typeface="+mj-lt"/>
                <a:cs typeface="Lucida Sans Unicode"/>
              </a:rPr>
              <a:t>more; </a:t>
            </a:r>
            <a:r>
              <a:rPr sz="2531" b="1" spc="161" dirty="0">
                <a:solidFill>
                  <a:srgbClr val="584D4D"/>
                </a:solidFill>
                <a:latin typeface="+mj-lt"/>
                <a:cs typeface="Gill Sans MT"/>
              </a:rPr>
              <a:t>1..10 </a:t>
            </a:r>
            <a:r>
              <a:rPr sz="2531" spc="-60" dirty="0">
                <a:solidFill>
                  <a:srgbClr val="584D4D"/>
                </a:solidFill>
                <a:latin typeface="+mj-lt"/>
                <a:cs typeface="Lucida Sans Unicode"/>
              </a:rPr>
              <a:t>between </a:t>
            </a:r>
            <a:r>
              <a:rPr sz="2531" spc="-137" dirty="0">
                <a:solidFill>
                  <a:srgbClr val="584D4D"/>
                </a:solidFill>
                <a:latin typeface="+mj-lt"/>
                <a:cs typeface="Lucida Sans Unicode"/>
              </a:rPr>
              <a:t>1 </a:t>
            </a:r>
            <a:r>
              <a:rPr sz="2531" spc="-84" dirty="0">
                <a:solidFill>
                  <a:srgbClr val="584D4D"/>
                </a:solidFill>
                <a:latin typeface="+mj-lt"/>
                <a:cs typeface="Lucida Sans Unicode"/>
              </a:rPr>
              <a:t>and </a:t>
            </a:r>
            <a:r>
              <a:rPr sz="2531" spc="-102" dirty="0">
                <a:solidFill>
                  <a:srgbClr val="584D4D"/>
                </a:solidFill>
                <a:latin typeface="+mj-lt"/>
                <a:cs typeface="Lucida Sans Unicode"/>
              </a:rPr>
              <a:t>10; </a:t>
            </a:r>
            <a:r>
              <a:rPr sz="2531" b="1" spc="161" dirty="0">
                <a:solidFill>
                  <a:srgbClr val="584D4D"/>
                </a:solidFill>
                <a:latin typeface="+mj-lt"/>
                <a:cs typeface="Gill Sans MT"/>
              </a:rPr>
              <a:t>1,2 </a:t>
            </a:r>
            <a:r>
              <a:rPr sz="2531" spc="-91" dirty="0">
                <a:solidFill>
                  <a:srgbClr val="584D4D"/>
                </a:solidFill>
                <a:latin typeface="+mj-lt"/>
                <a:cs typeface="Lucida Sans Unicode"/>
              </a:rPr>
              <a:t>one </a:t>
            </a:r>
            <a:r>
              <a:rPr sz="2531" spc="-120" dirty="0">
                <a:solidFill>
                  <a:srgbClr val="584D4D"/>
                </a:solidFill>
                <a:latin typeface="+mj-lt"/>
                <a:cs typeface="Lucida Sans Unicode"/>
              </a:rPr>
              <a:t>or</a:t>
            </a:r>
            <a:r>
              <a:rPr sz="2531" spc="-74" dirty="0">
                <a:solidFill>
                  <a:srgbClr val="584D4D"/>
                </a:solidFill>
                <a:latin typeface="+mj-lt"/>
                <a:cs typeface="Lucida Sans Unicode"/>
              </a:rPr>
              <a:t> </a:t>
            </a:r>
            <a:r>
              <a:rPr sz="2531" spc="-56" dirty="0">
                <a:solidFill>
                  <a:srgbClr val="584D4D"/>
                </a:solidFill>
                <a:latin typeface="+mj-lt"/>
                <a:cs typeface="Lucida Sans Unicode"/>
              </a:rPr>
              <a:t>two)</a:t>
            </a:r>
            <a:endParaRPr sz="2531" dirty="0">
              <a:latin typeface="+mj-lt"/>
              <a:cs typeface="Lucida Sans Unicode"/>
            </a:endParaRPr>
          </a:p>
          <a:p>
            <a:pPr>
              <a:spcBef>
                <a:spcPts val="11"/>
              </a:spcBef>
            </a:pPr>
            <a:endParaRPr sz="2531" dirty="0">
              <a:latin typeface="+mj-lt"/>
              <a:cs typeface="Times New Roman"/>
            </a:endParaRPr>
          </a:p>
          <a:p>
            <a:pPr marL="250022" marR="4457542" indent="-214305">
              <a:lnSpc>
                <a:spcPts val="2672"/>
              </a:lnSpc>
              <a:buFont typeface="Microsoft Sans Serif"/>
              <a:buChar char="•"/>
              <a:tabLst>
                <a:tab pos="250022" algn="l"/>
              </a:tabLst>
            </a:pPr>
            <a:r>
              <a:rPr sz="2531" spc="35" dirty="0">
                <a:latin typeface="+mj-lt"/>
                <a:cs typeface="Gill Sans MT"/>
              </a:rPr>
              <a:t>A </a:t>
            </a:r>
            <a:r>
              <a:rPr sz="2531" spc="98" dirty="0">
                <a:latin typeface="+mj-lt"/>
                <a:cs typeface="Yu Gothic"/>
              </a:rPr>
              <a:t>student </a:t>
            </a:r>
            <a:r>
              <a:rPr sz="2531" spc="274" dirty="0">
                <a:latin typeface="+mj-lt"/>
                <a:cs typeface="Gill Sans MT"/>
              </a:rPr>
              <a:t>usually </a:t>
            </a:r>
            <a:r>
              <a:rPr sz="2531" spc="98" dirty="0">
                <a:latin typeface="+mj-lt"/>
                <a:cs typeface="Yu Gothic"/>
              </a:rPr>
              <a:t>attends  </a:t>
            </a:r>
            <a:r>
              <a:rPr lang="en-US" sz="2531" b="1" spc="102" dirty="0">
                <a:solidFill>
                  <a:srgbClr val="FF0000"/>
                </a:solidFill>
                <a:latin typeface="+mj-lt"/>
                <a:cs typeface="Gill Sans MT"/>
              </a:rPr>
              <a:t>many </a:t>
            </a:r>
            <a:r>
              <a:rPr sz="2531" spc="95" dirty="0">
                <a:latin typeface="+mj-lt"/>
                <a:cs typeface="Yu Gothic"/>
              </a:rPr>
              <a:t>lectures</a:t>
            </a:r>
            <a:r>
              <a:rPr sz="2531" spc="95" dirty="0">
                <a:latin typeface="+mj-lt"/>
                <a:cs typeface="Gill Sans MT"/>
              </a:rPr>
              <a:t>, </a:t>
            </a:r>
            <a:r>
              <a:rPr sz="2531" spc="274" dirty="0">
                <a:latin typeface="+mj-lt"/>
                <a:cs typeface="Gill Sans MT"/>
              </a:rPr>
              <a:t>unless  </a:t>
            </a:r>
            <a:r>
              <a:rPr sz="2531" spc="239" dirty="0">
                <a:latin typeface="+mj-lt"/>
                <a:cs typeface="Gill Sans MT"/>
              </a:rPr>
              <a:t>(s)he </a:t>
            </a:r>
            <a:r>
              <a:rPr sz="2531" spc="340" dirty="0">
                <a:latin typeface="+mj-lt"/>
                <a:cs typeface="Gill Sans MT"/>
              </a:rPr>
              <a:t>has </a:t>
            </a:r>
            <a:r>
              <a:rPr sz="2531" spc="271" dirty="0">
                <a:latin typeface="+mj-lt"/>
                <a:cs typeface="Gill Sans MT"/>
              </a:rPr>
              <a:t>something </a:t>
            </a:r>
            <a:r>
              <a:rPr sz="2531" spc="200" dirty="0">
                <a:latin typeface="+mj-lt"/>
                <a:cs typeface="Gill Sans MT"/>
              </a:rPr>
              <a:t>better  </a:t>
            </a:r>
            <a:r>
              <a:rPr sz="2531" spc="130" dirty="0">
                <a:latin typeface="+mj-lt"/>
                <a:cs typeface="Gill Sans MT"/>
              </a:rPr>
              <a:t>to</a:t>
            </a:r>
            <a:r>
              <a:rPr sz="2531" spc="84" dirty="0">
                <a:latin typeface="+mj-lt"/>
                <a:cs typeface="Gill Sans MT"/>
              </a:rPr>
              <a:t> </a:t>
            </a:r>
            <a:r>
              <a:rPr sz="2531" spc="207" dirty="0">
                <a:latin typeface="+mj-lt"/>
                <a:cs typeface="Gill Sans MT"/>
              </a:rPr>
              <a:t>do</a:t>
            </a:r>
            <a:endParaRPr lang="en-US" sz="2531" spc="207" dirty="0">
              <a:latin typeface="+mj-lt"/>
              <a:cs typeface="Gill Sans MT"/>
            </a:endParaRPr>
          </a:p>
          <a:p>
            <a:pPr marL="250022" marR="4457542" indent="-214305">
              <a:lnSpc>
                <a:spcPts val="2672"/>
              </a:lnSpc>
              <a:buFont typeface="Microsoft Sans Serif"/>
              <a:buChar char="•"/>
              <a:tabLst>
                <a:tab pos="250022" algn="l"/>
              </a:tabLst>
            </a:pPr>
            <a:endParaRPr sz="2531" dirty="0">
              <a:latin typeface="+mj-lt"/>
              <a:cs typeface="Gill Sans MT"/>
            </a:endParaRPr>
          </a:p>
          <a:p>
            <a:pPr marL="250022" marR="4684348" indent="-214305">
              <a:lnSpc>
                <a:spcPts val="2672"/>
              </a:lnSpc>
              <a:spcBef>
                <a:spcPts val="844"/>
              </a:spcBef>
              <a:buFont typeface="Microsoft Sans Serif"/>
              <a:buChar char="•"/>
              <a:tabLst>
                <a:tab pos="250022" algn="l"/>
              </a:tabLst>
            </a:pPr>
            <a:r>
              <a:rPr sz="2531" spc="-169" dirty="0">
                <a:latin typeface="+mj-lt"/>
                <a:cs typeface="Lucida Sans Unicode"/>
              </a:rPr>
              <a:t>A </a:t>
            </a:r>
            <a:r>
              <a:rPr sz="2531" spc="-77" dirty="0">
                <a:latin typeface="+mj-lt"/>
                <a:cs typeface="Lucida Sans Unicode"/>
              </a:rPr>
              <a:t>study </a:t>
            </a:r>
            <a:r>
              <a:rPr sz="2531" spc="-130" dirty="0">
                <a:latin typeface="+mj-lt"/>
                <a:cs typeface="Lucida Sans Unicode"/>
              </a:rPr>
              <a:t>group </a:t>
            </a:r>
            <a:r>
              <a:rPr sz="2531" spc="-91" dirty="0">
                <a:latin typeface="+mj-lt"/>
                <a:cs typeface="Lucida Sans Unicode"/>
              </a:rPr>
              <a:t>consists </a:t>
            </a:r>
            <a:r>
              <a:rPr sz="2531" spc="-130" dirty="0">
                <a:latin typeface="+mj-lt"/>
                <a:cs typeface="Lucida Sans Unicode"/>
              </a:rPr>
              <a:t>of </a:t>
            </a:r>
            <a:r>
              <a:rPr sz="2531" b="1" spc="70" dirty="0">
                <a:solidFill>
                  <a:srgbClr val="FF0000"/>
                </a:solidFill>
                <a:latin typeface="+mj-lt"/>
                <a:cs typeface="Gill Sans MT"/>
              </a:rPr>
              <a:t>two  </a:t>
            </a:r>
            <a:r>
              <a:rPr sz="2531" b="1" spc="53" dirty="0">
                <a:solidFill>
                  <a:srgbClr val="FF0000"/>
                </a:solidFill>
                <a:latin typeface="+mj-lt"/>
                <a:cs typeface="Gill Sans MT"/>
              </a:rPr>
              <a:t>to </a:t>
            </a:r>
            <a:r>
              <a:rPr sz="2531" b="1" spc="84" dirty="0">
                <a:solidFill>
                  <a:srgbClr val="FF0000"/>
                </a:solidFill>
                <a:latin typeface="+mj-lt"/>
                <a:cs typeface="Gill Sans MT"/>
              </a:rPr>
              <a:t>three</a:t>
            </a:r>
            <a:r>
              <a:rPr sz="2531" b="1" spc="95" dirty="0">
                <a:latin typeface="+mj-lt"/>
                <a:cs typeface="Gill Sans MT"/>
              </a:rPr>
              <a:t> </a:t>
            </a:r>
            <a:r>
              <a:rPr sz="2531" dirty="0">
                <a:latin typeface="+mj-lt"/>
                <a:cs typeface="Lucida Sans Unicode"/>
              </a:rPr>
              <a:t>students</a:t>
            </a:r>
            <a:r>
              <a:rPr sz="2531" dirty="0">
                <a:latin typeface="+mj-lt"/>
                <a:cs typeface="Gill Sans MT"/>
              </a:rPr>
              <a:t>...</a:t>
            </a:r>
          </a:p>
          <a:p>
            <a:pPr marL="250022" indent="-214305">
              <a:spcBef>
                <a:spcPts val="731"/>
              </a:spcBef>
              <a:buFont typeface="Microsoft Sans Serif"/>
              <a:buChar char="•"/>
              <a:tabLst>
                <a:tab pos="250022" algn="l"/>
              </a:tabLst>
            </a:pPr>
            <a:r>
              <a:rPr sz="2531" spc="221" dirty="0">
                <a:latin typeface="+mj-lt"/>
                <a:cs typeface="Gill Sans MT"/>
              </a:rPr>
              <a:t>...</a:t>
            </a:r>
            <a:endParaRPr sz="2531" dirty="0">
              <a:latin typeface="+mj-lt"/>
              <a:cs typeface="Gill Sans MT"/>
            </a:endParaRPr>
          </a:p>
        </p:txBody>
      </p:sp>
      <p:pic>
        <p:nvPicPr>
          <p:cNvPr id="16" name="Picture 15">
            <a:extLst>
              <a:ext uri="{FF2B5EF4-FFF2-40B4-BE49-F238E27FC236}">
                <a16:creationId xmlns:a16="http://schemas.microsoft.com/office/drawing/2014/main" id="{7A40A7A6-4C23-C1B1-BFC0-31E6FF56FF9D}"/>
              </a:ext>
            </a:extLst>
          </p:cNvPr>
          <p:cNvPicPr>
            <a:picLocks noChangeAspect="1"/>
          </p:cNvPicPr>
          <p:nvPr/>
        </p:nvPicPr>
        <p:blipFill>
          <a:blip r:embed="rId2"/>
          <a:stretch>
            <a:fillRect/>
          </a:stretch>
        </p:blipFill>
        <p:spPr>
          <a:xfrm>
            <a:off x="6781800" y="2836406"/>
            <a:ext cx="4465707" cy="2865368"/>
          </a:xfrm>
          <a:prstGeom prst="rect">
            <a:avLst/>
          </a:prstGeom>
        </p:spPr>
      </p:pic>
    </p:spTree>
    <p:extLst>
      <p:ext uri="{BB962C8B-B14F-4D97-AF65-F5344CB8AC3E}">
        <p14:creationId xmlns:p14="http://schemas.microsoft.com/office/powerpoint/2010/main" val="2201082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CAB05F81-B01F-A34C-A87E-CAED4C4A740D}"/>
              </a:ext>
            </a:extLst>
          </p:cNvPr>
          <p:cNvSpPr>
            <a:spLocks noGrp="1" noChangeArrowheads="1"/>
          </p:cNvSpPr>
          <p:nvPr>
            <p:ph type="ctrTitle"/>
          </p:nvPr>
        </p:nvSpPr>
        <p:spPr/>
        <p:txBody>
          <a:bodyPr/>
          <a:lstStyle/>
          <a:p>
            <a:r>
              <a:rPr lang="en-US" altLang="en-US" sz="3600" dirty="0"/>
              <a:t>How to Create Domain Model</a:t>
            </a:r>
          </a:p>
        </p:txBody>
      </p:sp>
    </p:spTree>
    <p:extLst>
      <p:ext uri="{BB962C8B-B14F-4D97-AF65-F5344CB8AC3E}">
        <p14:creationId xmlns:p14="http://schemas.microsoft.com/office/powerpoint/2010/main" val="2931542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6373" y="533400"/>
            <a:ext cx="7620000" cy="406562"/>
          </a:xfrm>
          <a:prstGeom prst="rect">
            <a:avLst/>
          </a:prstGeom>
        </p:spPr>
        <p:txBody>
          <a:bodyPr vert="horz" wrap="square" lIns="0" tIns="8930" rIns="0" bIns="0" rtlCol="0" anchor="t">
            <a:spAutoFit/>
          </a:bodyPr>
          <a:lstStyle/>
          <a:p>
            <a:pPr marL="8929" marR="1378695" algn="ctr">
              <a:lnSpc>
                <a:spcPts val="3094"/>
              </a:lnSpc>
              <a:spcBef>
                <a:spcPts val="141"/>
              </a:spcBef>
            </a:pPr>
            <a:r>
              <a:rPr lang="en-US" sz="2812" spc="-123" dirty="0">
                <a:cs typeface="Lucida Sans Unicode"/>
              </a:rPr>
              <a:t>Two Classes can have multiple associations</a:t>
            </a:r>
            <a:endParaRPr sz="2812" spc="-102" dirty="0">
              <a:cs typeface="Lucida Sans Unicode"/>
            </a:endParaRPr>
          </a:p>
        </p:txBody>
      </p:sp>
      <p:sp>
        <p:nvSpPr>
          <p:cNvPr id="3" name="object 3"/>
          <p:cNvSpPr txBox="1"/>
          <p:nvPr/>
        </p:nvSpPr>
        <p:spPr>
          <a:xfrm>
            <a:off x="1693665" y="2062758"/>
            <a:ext cx="4173736" cy="2472832"/>
          </a:xfrm>
          <a:prstGeom prst="rect">
            <a:avLst/>
          </a:prstGeom>
        </p:spPr>
        <p:txBody>
          <a:bodyPr vert="horz" wrap="square" lIns="0" tIns="23217" rIns="0" bIns="0" rtlCol="0">
            <a:spAutoFit/>
          </a:bodyPr>
          <a:lstStyle/>
          <a:p>
            <a:pPr marL="241093" marR="210287" indent="-214305">
              <a:lnSpc>
                <a:spcPts val="2672"/>
              </a:lnSpc>
              <a:spcBef>
                <a:spcPts val="183"/>
              </a:spcBef>
              <a:buFont typeface="Microsoft Sans Serif"/>
              <a:buChar char="•"/>
              <a:tabLst>
                <a:tab pos="241093" algn="l"/>
              </a:tabLst>
            </a:pPr>
            <a:r>
              <a:rPr lang="en-US" sz="2250" dirty="0">
                <a:latin typeface="Calibri" panose="020F0502020204030204" pitchFamily="34" charset="0"/>
                <a:ea typeface="Calibri" panose="020F0502020204030204" pitchFamily="34" charset="0"/>
                <a:cs typeface="Calibri" panose="020F0502020204030204" pitchFamily="34" charset="0"/>
              </a:rPr>
              <a:t>A </a:t>
            </a:r>
            <a:r>
              <a:rPr lang="en-US" sz="2250" b="1" dirty="0">
                <a:latin typeface="Calibri" panose="020F0502020204030204" pitchFamily="34" charset="0"/>
                <a:ea typeface="Calibri" panose="020F0502020204030204" pitchFamily="34" charset="0"/>
                <a:cs typeface="Calibri" panose="020F0502020204030204" pitchFamily="34" charset="0"/>
              </a:rPr>
              <a:t>student</a:t>
            </a:r>
            <a:r>
              <a:rPr lang="en-US" sz="2250" dirty="0">
                <a:latin typeface="Calibri" panose="020F0502020204030204" pitchFamily="34" charset="0"/>
                <a:ea typeface="Calibri" panose="020F0502020204030204" pitchFamily="34" charset="0"/>
                <a:cs typeface="Calibri" panose="020F0502020204030204" pitchFamily="34" charset="0"/>
              </a:rPr>
              <a:t> usually </a:t>
            </a:r>
            <a:r>
              <a:rPr lang="en-US" sz="2250" b="1" dirty="0">
                <a:latin typeface="Calibri" panose="020F0502020204030204" pitchFamily="34" charset="0"/>
                <a:ea typeface="Calibri" panose="020F0502020204030204" pitchFamily="34" charset="0"/>
                <a:cs typeface="Calibri" panose="020F0502020204030204" pitchFamily="34" charset="0"/>
              </a:rPr>
              <a:t>attends many lectures</a:t>
            </a:r>
            <a:r>
              <a:rPr lang="en-US" sz="2250" dirty="0">
                <a:latin typeface="Calibri" panose="020F0502020204030204" pitchFamily="34" charset="0"/>
                <a:ea typeface="Calibri" panose="020F0502020204030204" pitchFamily="34" charset="0"/>
                <a:cs typeface="Calibri" panose="020F0502020204030204" pitchFamily="34" charset="0"/>
              </a:rPr>
              <a:t>, unless the student has something better to do </a:t>
            </a:r>
          </a:p>
          <a:p>
            <a:pPr marL="241093" marR="210287" indent="-214305">
              <a:lnSpc>
                <a:spcPts val="2672"/>
              </a:lnSpc>
              <a:spcBef>
                <a:spcPts val="183"/>
              </a:spcBef>
              <a:buFont typeface="Microsoft Sans Serif"/>
              <a:buChar char="•"/>
              <a:tabLst>
                <a:tab pos="241093" algn="l"/>
              </a:tabLst>
            </a:pPr>
            <a:r>
              <a:rPr lang="en-US" sz="2250" dirty="0">
                <a:latin typeface="Calibri" panose="020F0502020204030204" pitchFamily="34" charset="0"/>
                <a:ea typeface="Calibri" panose="020F0502020204030204" pitchFamily="34" charset="0"/>
                <a:cs typeface="Calibri" panose="020F0502020204030204" pitchFamily="34" charset="0"/>
              </a:rPr>
              <a:t>A study group consists of two to three students; after submitting a solution it is graded by a </a:t>
            </a:r>
            <a:r>
              <a:rPr lang="en-US" sz="2250" b="1" dirty="0">
                <a:latin typeface="Calibri" panose="020F0502020204030204" pitchFamily="34" charset="0"/>
                <a:ea typeface="Calibri" panose="020F0502020204030204" pitchFamily="34" charset="0"/>
                <a:cs typeface="Calibri" panose="020F0502020204030204" pitchFamily="34" charset="0"/>
              </a:rPr>
              <a:t>tutor who is also a student</a:t>
            </a:r>
            <a:endParaRPr sz="225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40A1348-AB06-7BE6-B013-8F1A6D5EAA81}"/>
              </a:ext>
            </a:extLst>
          </p:cNvPr>
          <p:cNvPicPr>
            <a:picLocks noChangeAspect="1"/>
          </p:cNvPicPr>
          <p:nvPr/>
        </p:nvPicPr>
        <p:blipFill>
          <a:blip r:embed="rId3"/>
          <a:stretch>
            <a:fillRect/>
          </a:stretch>
        </p:blipFill>
        <p:spPr>
          <a:xfrm>
            <a:off x="6326373" y="2288678"/>
            <a:ext cx="5389033" cy="2367239"/>
          </a:xfrm>
          <a:prstGeom prst="rect">
            <a:avLst/>
          </a:prstGeom>
        </p:spPr>
      </p:pic>
    </p:spTree>
    <p:extLst>
      <p:ext uri="{BB962C8B-B14F-4D97-AF65-F5344CB8AC3E}">
        <p14:creationId xmlns:p14="http://schemas.microsoft.com/office/powerpoint/2010/main" val="2674687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64"/>
          <p:cNvSpPr txBox="1">
            <a:spLocks noGrp="1"/>
          </p:cNvSpPr>
          <p:nvPr>
            <p:ph type="title"/>
          </p:nvPr>
        </p:nvSpPr>
        <p:spPr>
          <a:xfrm>
            <a:off x="1721123" y="519868"/>
            <a:ext cx="8749754" cy="899245"/>
          </a:xfrm>
          <a:prstGeom prst="rect">
            <a:avLst/>
          </a:prstGeom>
        </p:spPr>
        <p:txBody>
          <a:bodyPr vert="horz" wrap="square" lIns="0" tIns="33933" rIns="0" bIns="0" rtlCol="0" anchor="t">
            <a:spAutoFit/>
          </a:bodyPr>
          <a:lstStyle/>
          <a:p>
            <a:pPr marL="8929" marR="342888">
              <a:lnSpc>
                <a:spcPts val="3094"/>
              </a:lnSpc>
              <a:spcBef>
                <a:spcPts val="267"/>
              </a:spcBef>
            </a:pPr>
            <a:r>
              <a:rPr spc="-200" dirty="0">
                <a:latin typeface="Lucida Sans Unicode"/>
                <a:cs typeface="Lucida Sans Unicode"/>
              </a:rPr>
              <a:t>A </a:t>
            </a:r>
            <a:r>
              <a:rPr spc="-95" dirty="0">
                <a:latin typeface="Lucida Sans Unicode"/>
                <a:cs typeface="Lucida Sans Unicode"/>
              </a:rPr>
              <a:t>preliminary </a:t>
            </a:r>
            <a:r>
              <a:rPr spc="-123" dirty="0">
                <a:latin typeface="Lucida Sans Unicode"/>
                <a:cs typeface="Lucida Sans Unicode"/>
              </a:rPr>
              <a:t>domain </a:t>
            </a:r>
            <a:r>
              <a:rPr spc="-120" dirty="0">
                <a:latin typeface="Lucida Sans Unicode"/>
                <a:cs typeface="Lucida Sans Unicode"/>
              </a:rPr>
              <a:t>model </a:t>
            </a:r>
            <a:r>
              <a:rPr spc="-141" dirty="0">
                <a:latin typeface="Lucida Sans Unicode"/>
                <a:cs typeface="Lucida Sans Unicode"/>
              </a:rPr>
              <a:t>for </a:t>
            </a:r>
            <a:r>
              <a:rPr spc="-4" dirty="0">
                <a:latin typeface="Lucida Sans Unicode"/>
                <a:cs typeface="Lucida Sans Unicode"/>
              </a:rPr>
              <a:t>a </a:t>
            </a:r>
            <a:r>
              <a:rPr spc="-98" dirty="0">
                <a:latin typeface="Lucida Sans Unicode"/>
                <a:cs typeface="Lucida Sans Unicode"/>
              </a:rPr>
              <a:t>course </a:t>
            </a:r>
            <a:r>
              <a:rPr spc="-80" dirty="0">
                <a:latin typeface="Lucida Sans Unicode"/>
                <a:cs typeface="Lucida Sans Unicode"/>
              </a:rPr>
              <a:t>management  </a:t>
            </a:r>
            <a:r>
              <a:rPr spc="-74" dirty="0">
                <a:latin typeface="Lucida Sans Unicode"/>
                <a:cs typeface="Lucida Sans Unicode"/>
              </a:rPr>
              <a:t>system.</a:t>
            </a:r>
          </a:p>
        </p:txBody>
      </p:sp>
      <p:sp>
        <p:nvSpPr>
          <p:cNvPr id="65" name="object 65"/>
          <p:cNvSpPr/>
          <p:nvPr/>
        </p:nvSpPr>
        <p:spPr>
          <a:xfrm>
            <a:off x="7694414" y="5715000"/>
            <a:ext cx="2768203" cy="1017984"/>
          </a:xfrm>
          <a:custGeom>
            <a:avLst/>
            <a:gdLst/>
            <a:ahLst/>
            <a:cxnLst/>
            <a:rect l="l" t="t" r="r" b="b"/>
            <a:pathLst>
              <a:path w="3937000" h="1447800">
                <a:moveTo>
                  <a:pt x="3746500" y="0"/>
                </a:moveTo>
                <a:lnTo>
                  <a:pt x="190500" y="0"/>
                </a:lnTo>
                <a:lnTo>
                  <a:pt x="146819" y="5031"/>
                </a:lnTo>
                <a:lnTo>
                  <a:pt x="106722" y="19362"/>
                </a:lnTo>
                <a:lnTo>
                  <a:pt x="71351" y="41850"/>
                </a:lnTo>
                <a:lnTo>
                  <a:pt x="41850" y="71351"/>
                </a:lnTo>
                <a:lnTo>
                  <a:pt x="19362" y="106722"/>
                </a:lnTo>
                <a:lnTo>
                  <a:pt x="5031" y="146819"/>
                </a:lnTo>
                <a:lnTo>
                  <a:pt x="0" y="190500"/>
                </a:lnTo>
                <a:lnTo>
                  <a:pt x="0" y="1257300"/>
                </a:lnTo>
                <a:lnTo>
                  <a:pt x="5031" y="1300980"/>
                </a:lnTo>
                <a:lnTo>
                  <a:pt x="19363" y="1341077"/>
                </a:lnTo>
                <a:lnTo>
                  <a:pt x="41851" y="1376448"/>
                </a:lnTo>
                <a:lnTo>
                  <a:pt x="71352" y="1405949"/>
                </a:lnTo>
                <a:lnTo>
                  <a:pt x="106723" y="1428437"/>
                </a:lnTo>
                <a:lnTo>
                  <a:pt x="146820" y="1442768"/>
                </a:lnTo>
                <a:lnTo>
                  <a:pt x="190500" y="1447800"/>
                </a:lnTo>
                <a:lnTo>
                  <a:pt x="3746500" y="1447800"/>
                </a:lnTo>
                <a:lnTo>
                  <a:pt x="3790180" y="1442768"/>
                </a:lnTo>
                <a:lnTo>
                  <a:pt x="3830277" y="1428437"/>
                </a:lnTo>
                <a:lnTo>
                  <a:pt x="3865648" y="1405949"/>
                </a:lnTo>
                <a:lnTo>
                  <a:pt x="3895149" y="1376447"/>
                </a:lnTo>
                <a:lnTo>
                  <a:pt x="3917637" y="1341076"/>
                </a:lnTo>
                <a:lnTo>
                  <a:pt x="3931968" y="1300979"/>
                </a:lnTo>
                <a:lnTo>
                  <a:pt x="3937000" y="1257300"/>
                </a:lnTo>
                <a:lnTo>
                  <a:pt x="3937000" y="190500"/>
                </a:lnTo>
                <a:lnTo>
                  <a:pt x="3931968" y="146819"/>
                </a:lnTo>
                <a:lnTo>
                  <a:pt x="3917637" y="106722"/>
                </a:lnTo>
                <a:lnTo>
                  <a:pt x="3895149" y="71351"/>
                </a:lnTo>
                <a:lnTo>
                  <a:pt x="3865648" y="41850"/>
                </a:lnTo>
                <a:lnTo>
                  <a:pt x="3830277" y="19362"/>
                </a:lnTo>
                <a:lnTo>
                  <a:pt x="3790180" y="5031"/>
                </a:lnTo>
                <a:lnTo>
                  <a:pt x="3746500" y="0"/>
                </a:lnTo>
                <a:close/>
              </a:path>
            </a:pathLst>
          </a:custGeom>
          <a:solidFill>
            <a:srgbClr val="0069B5"/>
          </a:solidFill>
        </p:spPr>
        <p:txBody>
          <a:bodyPr wrap="square" lIns="0" tIns="0" rIns="0" bIns="0" rtlCol="0"/>
          <a:lstStyle/>
          <a:p>
            <a:endParaRPr sz="1266"/>
          </a:p>
        </p:txBody>
      </p:sp>
      <p:sp>
        <p:nvSpPr>
          <p:cNvPr id="66" name="object 66"/>
          <p:cNvSpPr/>
          <p:nvPr/>
        </p:nvSpPr>
        <p:spPr>
          <a:xfrm>
            <a:off x="7694414" y="5715000"/>
            <a:ext cx="2768203" cy="1017984"/>
          </a:xfrm>
          <a:custGeom>
            <a:avLst/>
            <a:gdLst/>
            <a:ahLst/>
            <a:cxnLst/>
            <a:rect l="l" t="t" r="r" b="b"/>
            <a:pathLst>
              <a:path w="3937000" h="1447800">
                <a:moveTo>
                  <a:pt x="0" y="1257300"/>
                </a:moveTo>
                <a:lnTo>
                  <a:pt x="0" y="190500"/>
                </a:lnTo>
                <a:lnTo>
                  <a:pt x="5031" y="146819"/>
                </a:lnTo>
                <a:lnTo>
                  <a:pt x="19362" y="106722"/>
                </a:lnTo>
                <a:lnTo>
                  <a:pt x="41850" y="71351"/>
                </a:lnTo>
                <a:lnTo>
                  <a:pt x="71351" y="41850"/>
                </a:lnTo>
                <a:lnTo>
                  <a:pt x="106722" y="19362"/>
                </a:lnTo>
                <a:lnTo>
                  <a:pt x="146819" y="5031"/>
                </a:lnTo>
                <a:lnTo>
                  <a:pt x="190500" y="0"/>
                </a:lnTo>
                <a:lnTo>
                  <a:pt x="3746500" y="0"/>
                </a:lnTo>
                <a:lnTo>
                  <a:pt x="3790180" y="5031"/>
                </a:lnTo>
                <a:lnTo>
                  <a:pt x="3830277" y="19362"/>
                </a:lnTo>
                <a:lnTo>
                  <a:pt x="3865648" y="41850"/>
                </a:lnTo>
                <a:lnTo>
                  <a:pt x="3895149" y="71351"/>
                </a:lnTo>
                <a:lnTo>
                  <a:pt x="3917637" y="106722"/>
                </a:lnTo>
                <a:lnTo>
                  <a:pt x="3931968" y="146819"/>
                </a:lnTo>
                <a:lnTo>
                  <a:pt x="3937000" y="190500"/>
                </a:lnTo>
                <a:lnTo>
                  <a:pt x="3937000" y="1257300"/>
                </a:lnTo>
                <a:lnTo>
                  <a:pt x="3931968" y="1300980"/>
                </a:lnTo>
                <a:lnTo>
                  <a:pt x="3917637" y="1341077"/>
                </a:lnTo>
                <a:lnTo>
                  <a:pt x="3895149" y="1376448"/>
                </a:lnTo>
                <a:lnTo>
                  <a:pt x="3865648" y="1405949"/>
                </a:lnTo>
                <a:lnTo>
                  <a:pt x="3830277" y="1428437"/>
                </a:lnTo>
                <a:lnTo>
                  <a:pt x="3790180" y="1442768"/>
                </a:lnTo>
                <a:lnTo>
                  <a:pt x="3746500" y="1447800"/>
                </a:lnTo>
                <a:lnTo>
                  <a:pt x="190500" y="1447800"/>
                </a:lnTo>
                <a:lnTo>
                  <a:pt x="146820" y="1442768"/>
                </a:lnTo>
                <a:lnTo>
                  <a:pt x="106723" y="1428437"/>
                </a:lnTo>
                <a:lnTo>
                  <a:pt x="71352" y="1405949"/>
                </a:lnTo>
                <a:lnTo>
                  <a:pt x="41850" y="1376447"/>
                </a:lnTo>
                <a:lnTo>
                  <a:pt x="19362" y="1341076"/>
                </a:lnTo>
                <a:lnTo>
                  <a:pt x="5031" y="1300979"/>
                </a:lnTo>
                <a:lnTo>
                  <a:pt x="0" y="1257300"/>
                </a:lnTo>
                <a:close/>
              </a:path>
            </a:pathLst>
          </a:custGeom>
          <a:ln w="25400">
            <a:solidFill>
              <a:srgbClr val="000000"/>
            </a:solidFill>
          </a:ln>
        </p:spPr>
        <p:txBody>
          <a:bodyPr wrap="square" lIns="0" tIns="0" rIns="0" bIns="0" rtlCol="0"/>
          <a:lstStyle/>
          <a:p>
            <a:endParaRPr sz="1266"/>
          </a:p>
        </p:txBody>
      </p:sp>
      <p:sp>
        <p:nvSpPr>
          <p:cNvPr id="67" name="object 67"/>
          <p:cNvSpPr/>
          <p:nvPr/>
        </p:nvSpPr>
        <p:spPr>
          <a:xfrm>
            <a:off x="7864078" y="5804297"/>
            <a:ext cx="2411016" cy="258961"/>
          </a:xfrm>
          <a:prstGeom prst="rect">
            <a:avLst/>
          </a:prstGeom>
          <a:blipFill>
            <a:blip r:embed="rId2" cstate="print"/>
            <a:stretch>
              <a:fillRect/>
            </a:stretch>
          </a:blipFill>
        </p:spPr>
        <p:txBody>
          <a:bodyPr wrap="square" lIns="0" tIns="0" rIns="0" bIns="0" rtlCol="0"/>
          <a:lstStyle/>
          <a:p>
            <a:endParaRPr sz="1266"/>
          </a:p>
        </p:txBody>
      </p:sp>
      <p:sp>
        <p:nvSpPr>
          <p:cNvPr id="68" name="object 68"/>
          <p:cNvSpPr/>
          <p:nvPr/>
        </p:nvSpPr>
        <p:spPr>
          <a:xfrm>
            <a:off x="7801570" y="6098977"/>
            <a:ext cx="2536031" cy="258961"/>
          </a:xfrm>
          <a:prstGeom prst="rect">
            <a:avLst/>
          </a:prstGeom>
          <a:blipFill>
            <a:blip r:embed="rId3" cstate="print"/>
            <a:stretch>
              <a:fillRect/>
            </a:stretch>
          </a:blipFill>
        </p:spPr>
        <p:txBody>
          <a:bodyPr wrap="square" lIns="0" tIns="0" rIns="0" bIns="0" rtlCol="0"/>
          <a:lstStyle/>
          <a:p>
            <a:endParaRPr sz="1266"/>
          </a:p>
        </p:txBody>
      </p:sp>
      <p:sp>
        <p:nvSpPr>
          <p:cNvPr id="69" name="object 69"/>
          <p:cNvSpPr/>
          <p:nvPr/>
        </p:nvSpPr>
        <p:spPr>
          <a:xfrm>
            <a:off x="7989094" y="6393656"/>
            <a:ext cx="2160984" cy="303609"/>
          </a:xfrm>
          <a:prstGeom prst="rect">
            <a:avLst/>
          </a:prstGeom>
          <a:blipFill>
            <a:blip r:embed="rId4" cstate="print"/>
            <a:stretch>
              <a:fillRect/>
            </a:stretch>
          </a:blipFill>
        </p:spPr>
        <p:txBody>
          <a:bodyPr wrap="square" lIns="0" tIns="0" rIns="0" bIns="0" rtlCol="0"/>
          <a:lstStyle/>
          <a:p>
            <a:endParaRPr sz="1266"/>
          </a:p>
        </p:txBody>
      </p:sp>
      <p:sp>
        <p:nvSpPr>
          <p:cNvPr id="70" name="object 70"/>
          <p:cNvSpPr txBox="1"/>
          <p:nvPr/>
        </p:nvSpPr>
        <p:spPr>
          <a:xfrm>
            <a:off x="7817781" y="5759649"/>
            <a:ext cx="2521743" cy="908300"/>
          </a:xfrm>
          <a:prstGeom prst="rect">
            <a:avLst/>
          </a:prstGeom>
        </p:spPr>
        <p:txBody>
          <a:bodyPr vert="horz" wrap="square" lIns="0" tIns="23216" rIns="0" bIns="0" rtlCol="0">
            <a:spAutoFit/>
          </a:bodyPr>
          <a:lstStyle/>
          <a:p>
            <a:pPr marL="8929" marR="3572" algn="ctr">
              <a:lnSpc>
                <a:spcPts val="2320"/>
              </a:lnSpc>
              <a:spcBef>
                <a:spcPts val="182"/>
              </a:spcBef>
            </a:pPr>
            <a:r>
              <a:rPr sz="1969" spc="-91" dirty="0">
                <a:solidFill>
                  <a:srgbClr val="FFFFFF"/>
                </a:solidFill>
                <a:latin typeface="Lucida Sans Unicode"/>
                <a:cs typeface="Lucida Sans Unicode"/>
              </a:rPr>
              <a:t>The </a:t>
            </a:r>
            <a:r>
              <a:rPr sz="1969" spc="-88" dirty="0">
                <a:solidFill>
                  <a:srgbClr val="FFFFFF"/>
                </a:solidFill>
                <a:latin typeface="Lucida Sans Unicode"/>
                <a:cs typeface="Lucida Sans Unicode"/>
              </a:rPr>
              <a:t>Domain </a:t>
            </a:r>
            <a:r>
              <a:rPr sz="1969" spc="-98" dirty="0">
                <a:solidFill>
                  <a:srgbClr val="FFFFFF"/>
                </a:solidFill>
                <a:latin typeface="Lucida Sans Unicode"/>
                <a:cs typeface="Lucida Sans Unicode"/>
              </a:rPr>
              <a:t>Model </a:t>
            </a:r>
            <a:r>
              <a:rPr sz="1969" spc="-80" dirty="0">
                <a:solidFill>
                  <a:srgbClr val="FFFFFF"/>
                </a:solidFill>
                <a:latin typeface="Lucida Sans Unicode"/>
                <a:cs typeface="Lucida Sans Unicode"/>
              </a:rPr>
              <a:t>is  </a:t>
            </a:r>
            <a:r>
              <a:rPr sz="1969" spc="-74" dirty="0">
                <a:solidFill>
                  <a:srgbClr val="FFFFFF"/>
                </a:solidFill>
                <a:latin typeface="Lucida Sans Unicode"/>
                <a:cs typeface="Lucida Sans Unicode"/>
              </a:rPr>
              <a:t>sometimes also</a:t>
            </a:r>
            <a:r>
              <a:rPr sz="1969" spc="-84" dirty="0">
                <a:solidFill>
                  <a:srgbClr val="FFFFFF"/>
                </a:solidFill>
                <a:latin typeface="Lucida Sans Unicode"/>
                <a:cs typeface="Lucida Sans Unicode"/>
              </a:rPr>
              <a:t> </a:t>
            </a:r>
            <a:r>
              <a:rPr sz="1969" spc="-56" dirty="0">
                <a:solidFill>
                  <a:srgbClr val="FFFFFF"/>
                </a:solidFill>
                <a:latin typeface="Lucida Sans Unicode"/>
                <a:cs typeface="Lucida Sans Unicode"/>
              </a:rPr>
              <a:t>called  </a:t>
            </a:r>
            <a:r>
              <a:rPr sz="1969" spc="-4" dirty="0">
                <a:solidFill>
                  <a:srgbClr val="FFFFFF"/>
                </a:solidFill>
                <a:latin typeface="Lucida Sans Unicode"/>
                <a:cs typeface="Lucida Sans Unicode"/>
              </a:rPr>
              <a:t>a </a:t>
            </a:r>
            <a:r>
              <a:rPr sz="1969" spc="-77" dirty="0">
                <a:solidFill>
                  <a:srgbClr val="FFFFFF"/>
                </a:solidFill>
                <a:latin typeface="Lucida Sans Unicode"/>
                <a:cs typeface="Lucida Sans Unicode"/>
              </a:rPr>
              <a:t>Visual</a:t>
            </a:r>
            <a:r>
              <a:rPr sz="1969" spc="-141" dirty="0">
                <a:solidFill>
                  <a:srgbClr val="FFFFFF"/>
                </a:solidFill>
                <a:latin typeface="Lucida Sans Unicode"/>
                <a:cs typeface="Lucida Sans Unicode"/>
              </a:rPr>
              <a:t> </a:t>
            </a:r>
            <a:r>
              <a:rPr sz="1969" spc="-91" dirty="0">
                <a:solidFill>
                  <a:srgbClr val="FFFFFF"/>
                </a:solidFill>
                <a:latin typeface="Lucida Sans Unicode"/>
                <a:cs typeface="Lucida Sans Unicode"/>
              </a:rPr>
              <a:t>Dictionary.</a:t>
            </a:r>
            <a:endParaRPr sz="1969">
              <a:latin typeface="Lucida Sans Unicode"/>
              <a:cs typeface="Lucida Sans Unicode"/>
            </a:endParaRPr>
          </a:p>
        </p:txBody>
      </p:sp>
      <p:graphicFrame>
        <p:nvGraphicFramePr>
          <p:cNvPr id="8" name="Table 7">
            <a:extLst>
              <a:ext uri="{FF2B5EF4-FFF2-40B4-BE49-F238E27FC236}">
                <a16:creationId xmlns:a16="http://schemas.microsoft.com/office/drawing/2014/main" id="{B68140FE-57E4-BAD7-7546-8F0891CF7365}"/>
              </a:ext>
            </a:extLst>
          </p:cNvPr>
          <p:cNvGraphicFramePr>
            <a:graphicFrameLocks noGrp="1"/>
          </p:cNvGraphicFramePr>
          <p:nvPr>
            <p:extLst>
              <p:ext uri="{D42A27DB-BD31-4B8C-83A1-F6EECF244321}">
                <p14:modId xmlns:p14="http://schemas.microsoft.com/office/powerpoint/2010/main" val="1582733332"/>
              </p:ext>
            </p:extLst>
          </p:nvPr>
        </p:nvGraphicFramePr>
        <p:xfrm>
          <a:off x="1600200" y="1628318"/>
          <a:ext cx="2057400" cy="1188516"/>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934049633"/>
                    </a:ext>
                  </a:extLst>
                </a:gridCol>
              </a:tblGrid>
              <a:tr h="543322">
                <a:tc>
                  <a:txBody>
                    <a:bodyPr/>
                    <a:lstStyle/>
                    <a:p>
                      <a:pPr algn="ctr"/>
                      <a:r>
                        <a:rPr lang="en-US" dirty="0">
                          <a:solidFill>
                            <a:schemeClr val="tx1"/>
                          </a:solidFill>
                        </a:rPr>
                        <a:t>Student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6231143"/>
                  </a:ext>
                </a:extLst>
              </a:tr>
              <a:tr h="645194">
                <a:tc>
                  <a:txBody>
                    <a:bodyPr/>
                    <a:lstStyle/>
                    <a:p>
                      <a:pPr algn="ctr"/>
                      <a:r>
                        <a:rPr lang="en-US" dirty="0"/>
                        <a:t>name</a:t>
                      </a:r>
                    </a:p>
                    <a:p>
                      <a:pPr algn="ctr"/>
                      <a:r>
                        <a:rPr lang="en-US" dirty="0"/>
                        <a:t>/bonus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3675437"/>
                  </a:ext>
                </a:extLst>
              </a:tr>
            </a:tbl>
          </a:graphicData>
        </a:graphic>
      </p:graphicFrame>
      <p:graphicFrame>
        <p:nvGraphicFramePr>
          <p:cNvPr id="62" name="Table 61">
            <a:extLst>
              <a:ext uri="{FF2B5EF4-FFF2-40B4-BE49-F238E27FC236}">
                <a16:creationId xmlns:a16="http://schemas.microsoft.com/office/drawing/2014/main" id="{D310BC22-B103-8549-E0BE-ED0B9446589B}"/>
              </a:ext>
            </a:extLst>
          </p:cNvPr>
          <p:cNvGraphicFramePr>
            <a:graphicFrameLocks noGrp="1"/>
          </p:cNvGraphicFramePr>
          <p:nvPr>
            <p:extLst>
              <p:ext uri="{D42A27DB-BD31-4B8C-83A1-F6EECF244321}">
                <p14:modId xmlns:p14="http://schemas.microsoft.com/office/powerpoint/2010/main" val="440396558"/>
              </p:ext>
            </p:extLst>
          </p:nvPr>
        </p:nvGraphicFramePr>
        <p:xfrm>
          <a:off x="5571460" y="1783284"/>
          <a:ext cx="1638300" cy="1051515"/>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3934049633"/>
                    </a:ext>
                  </a:extLst>
                </a:gridCol>
              </a:tblGrid>
              <a:tr h="480693">
                <a:tc>
                  <a:txBody>
                    <a:bodyPr/>
                    <a:lstStyle/>
                    <a:p>
                      <a:pPr algn="ctr"/>
                      <a:r>
                        <a:rPr lang="en-US" dirty="0">
                          <a:solidFill>
                            <a:schemeClr val="tx1"/>
                          </a:solidFill>
                        </a:rPr>
                        <a:t>Lecture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6231143"/>
                  </a:ext>
                </a:extLst>
              </a:tr>
              <a:tr h="570822">
                <a:tc>
                  <a:txBody>
                    <a:bodyPr/>
                    <a:lstStyle/>
                    <a:p>
                      <a:pPr algn="ctr"/>
                      <a:r>
                        <a:rPr lang="en-US"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3675437"/>
                  </a:ext>
                </a:extLst>
              </a:tr>
            </a:tbl>
          </a:graphicData>
        </a:graphic>
      </p:graphicFrame>
      <p:graphicFrame>
        <p:nvGraphicFramePr>
          <p:cNvPr id="71" name="Table 70">
            <a:extLst>
              <a:ext uri="{FF2B5EF4-FFF2-40B4-BE49-F238E27FC236}">
                <a16:creationId xmlns:a16="http://schemas.microsoft.com/office/drawing/2014/main" id="{48DF7CD8-0416-59B3-7C7F-3BE6949A63EA}"/>
              </a:ext>
            </a:extLst>
          </p:cNvPr>
          <p:cNvGraphicFramePr>
            <a:graphicFrameLocks noGrp="1"/>
          </p:cNvGraphicFramePr>
          <p:nvPr>
            <p:extLst>
              <p:ext uri="{D42A27DB-BD31-4B8C-83A1-F6EECF244321}">
                <p14:modId xmlns:p14="http://schemas.microsoft.com/office/powerpoint/2010/main" val="2127097698"/>
              </p:ext>
            </p:extLst>
          </p:nvPr>
        </p:nvGraphicFramePr>
        <p:xfrm>
          <a:off x="9069585" y="1774354"/>
          <a:ext cx="1752600" cy="1043763"/>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934049633"/>
                    </a:ext>
                  </a:extLst>
                </a:gridCol>
              </a:tblGrid>
              <a:tr h="477149">
                <a:tc>
                  <a:txBody>
                    <a:bodyPr/>
                    <a:lstStyle/>
                    <a:p>
                      <a:pPr algn="ctr"/>
                      <a:r>
                        <a:rPr lang="en-US" dirty="0">
                          <a:solidFill>
                            <a:schemeClr val="tx1"/>
                          </a:solidFill>
                        </a:rPr>
                        <a:t>Lecturer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6231143"/>
                  </a:ext>
                </a:extLst>
              </a:tr>
              <a:tr h="566614">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3675437"/>
                  </a:ext>
                </a:extLst>
              </a:tr>
            </a:tbl>
          </a:graphicData>
        </a:graphic>
      </p:graphicFrame>
      <p:graphicFrame>
        <p:nvGraphicFramePr>
          <p:cNvPr id="72" name="Table 71">
            <a:extLst>
              <a:ext uri="{FF2B5EF4-FFF2-40B4-BE49-F238E27FC236}">
                <a16:creationId xmlns:a16="http://schemas.microsoft.com/office/drawing/2014/main" id="{D3361F16-15BD-C15E-D49E-18131701F08A}"/>
              </a:ext>
            </a:extLst>
          </p:cNvPr>
          <p:cNvGraphicFramePr>
            <a:graphicFrameLocks noGrp="1"/>
          </p:cNvGraphicFramePr>
          <p:nvPr>
            <p:extLst>
              <p:ext uri="{D42A27DB-BD31-4B8C-83A1-F6EECF244321}">
                <p14:modId xmlns:p14="http://schemas.microsoft.com/office/powerpoint/2010/main" val="878116380"/>
              </p:ext>
            </p:extLst>
          </p:nvPr>
        </p:nvGraphicFramePr>
        <p:xfrm>
          <a:off x="1702654" y="4087910"/>
          <a:ext cx="1752600" cy="6400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3934049633"/>
                    </a:ext>
                  </a:extLst>
                </a:gridCol>
              </a:tblGrid>
              <a:tr h="533399">
                <a:tc>
                  <a:txBody>
                    <a:bodyPr/>
                    <a:lstStyle/>
                    <a:p>
                      <a:pPr algn="ctr"/>
                      <a:r>
                        <a:rPr lang="en-US" dirty="0">
                          <a:solidFill>
                            <a:schemeClr val="tx1"/>
                          </a:solidFill>
                        </a:rPr>
                        <a:t>Study Group</a:t>
                      </a:r>
                    </a:p>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6231143"/>
                  </a:ext>
                </a:extLst>
              </a:tr>
            </a:tbl>
          </a:graphicData>
        </a:graphic>
      </p:graphicFrame>
      <p:graphicFrame>
        <p:nvGraphicFramePr>
          <p:cNvPr id="74" name="Table 73">
            <a:extLst>
              <a:ext uri="{FF2B5EF4-FFF2-40B4-BE49-F238E27FC236}">
                <a16:creationId xmlns:a16="http://schemas.microsoft.com/office/drawing/2014/main" id="{EFF35B2B-624C-0F99-6759-4E81F6CCE126}"/>
              </a:ext>
            </a:extLst>
          </p:cNvPr>
          <p:cNvGraphicFramePr>
            <a:graphicFrameLocks noGrp="1"/>
          </p:cNvGraphicFramePr>
          <p:nvPr>
            <p:extLst>
              <p:ext uri="{D42A27DB-BD31-4B8C-83A1-F6EECF244321}">
                <p14:modId xmlns:p14="http://schemas.microsoft.com/office/powerpoint/2010/main" val="2159768030"/>
              </p:ext>
            </p:extLst>
          </p:nvPr>
        </p:nvGraphicFramePr>
        <p:xfrm>
          <a:off x="5294031" y="3634514"/>
          <a:ext cx="2440186" cy="1391549"/>
        </p:xfrm>
        <a:graphic>
          <a:graphicData uri="http://schemas.openxmlformats.org/drawingml/2006/table">
            <a:tbl>
              <a:tblPr firstRow="1" bandRow="1">
                <a:tableStyleId>{5C22544A-7EE6-4342-B048-85BDC9FD1C3A}</a:tableStyleId>
              </a:tblPr>
              <a:tblGrid>
                <a:gridCol w="2440186">
                  <a:extLst>
                    <a:ext uri="{9D8B030D-6E8A-4147-A177-3AD203B41FA5}">
                      <a16:colId xmlns:a16="http://schemas.microsoft.com/office/drawing/2014/main" val="3934049633"/>
                    </a:ext>
                  </a:extLst>
                </a:gridCol>
              </a:tblGrid>
              <a:tr h="477149">
                <a:tc>
                  <a:txBody>
                    <a:bodyPr/>
                    <a:lstStyle/>
                    <a:p>
                      <a:pPr algn="ctr"/>
                      <a:r>
                        <a:rPr lang="en-US" dirty="0">
                          <a:solidFill>
                            <a:schemeClr val="tx1"/>
                          </a:solidFill>
                        </a:rPr>
                        <a:t>Exercise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6231143"/>
                  </a:ext>
                </a:extLst>
              </a:tr>
              <a:tr h="566614">
                <a:tc>
                  <a:txBody>
                    <a:bodyPr/>
                    <a:lstStyle/>
                    <a:p>
                      <a:pPr algn="ctr"/>
                      <a:r>
                        <a:rPr lang="en-US" dirty="0"/>
                        <a:t>task</a:t>
                      </a:r>
                    </a:p>
                    <a:p>
                      <a:pPr algn="ctr"/>
                      <a:r>
                        <a:rPr lang="en-US" dirty="0"/>
                        <a:t>submission date</a:t>
                      </a:r>
                    </a:p>
                    <a:p>
                      <a:pPr algn="ctr"/>
                      <a:r>
                        <a:rPr lang="en-US" dirty="0"/>
                        <a:t>exercise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3675437"/>
                  </a:ext>
                </a:extLst>
              </a:tr>
            </a:tbl>
          </a:graphicData>
        </a:graphic>
      </p:graphicFrame>
      <p:graphicFrame>
        <p:nvGraphicFramePr>
          <p:cNvPr id="75" name="Table 74">
            <a:extLst>
              <a:ext uri="{FF2B5EF4-FFF2-40B4-BE49-F238E27FC236}">
                <a16:creationId xmlns:a16="http://schemas.microsoft.com/office/drawing/2014/main" id="{557C001B-67CF-255C-E8A2-FC773BD97EC5}"/>
              </a:ext>
            </a:extLst>
          </p:cNvPr>
          <p:cNvGraphicFramePr>
            <a:graphicFrameLocks noGrp="1"/>
          </p:cNvGraphicFramePr>
          <p:nvPr>
            <p:extLst>
              <p:ext uri="{D42A27DB-BD31-4B8C-83A1-F6EECF244321}">
                <p14:modId xmlns:p14="http://schemas.microsoft.com/office/powerpoint/2010/main" val="4064785548"/>
              </p:ext>
            </p:extLst>
          </p:nvPr>
        </p:nvGraphicFramePr>
        <p:xfrm>
          <a:off x="2895600" y="5745482"/>
          <a:ext cx="2667000" cy="899246"/>
        </p:xfrm>
        <a:graphic>
          <a:graphicData uri="http://schemas.openxmlformats.org/drawingml/2006/table">
            <a:tbl>
              <a:tblPr firstRow="1" bandRow="1">
                <a:tableStyleId>{5C22544A-7EE6-4342-B048-85BDC9FD1C3A}</a:tableStyleId>
              </a:tblPr>
              <a:tblGrid>
                <a:gridCol w="2667000">
                  <a:extLst>
                    <a:ext uri="{9D8B030D-6E8A-4147-A177-3AD203B41FA5}">
                      <a16:colId xmlns:a16="http://schemas.microsoft.com/office/drawing/2014/main" val="3934049633"/>
                    </a:ext>
                  </a:extLst>
                </a:gridCol>
              </a:tblGrid>
              <a:tr h="384052">
                <a:tc>
                  <a:txBody>
                    <a:bodyPr/>
                    <a:lstStyle/>
                    <a:p>
                      <a:pPr algn="ctr"/>
                      <a:r>
                        <a:rPr lang="en-US" dirty="0">
                          <a:solidFill>
                            <a:schemeClr val="tx1"/>
                          </a:solidFill>
                        </a:rPr>
                        <a:t>Solution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6231143"/>
                  </a:ext>
                </a:extLst>
              </a:tr>
              <a:tr h="515194">
                <a:tc>
                  <a:txBody>
                    <a:bodyPr/>
                    <a:lstStyle/>
                    <a:p>
                      <a:pPr algn="ctr"/>
                      <a:r>
                        <a:rPr lang="en-US" dirty="0"/>
                        <a:t>achieved exercise points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3675437"/>
                  </a:ext>
                </a:extLst>
              </a:tr>
            </a:tbl>
          </a:graphicData>
        </a:graphic>
      </p:graphicFrame>
      <p:cxnSp>
        <p:nvCxnSpPr>
          <p:cNvPr id="77" name="Straight Connector 76">
            <a:extLst>
              <a:ext uri="{FF2B5EF4-FFF2-40B4-BE49-F238E27FC236}">
                <a16:creationId xmlns:a16="http://schemas.microsoft.com/office/drawing/2014/main" id="{705A465F-64FE-5FCC-B850-B990D368C4B7}"/>
              </a:ext>
            </a:extLst>
          </p:cNvPr>
          <p:cNvCxnSpPr/>
          <p:nvPr/>
        </p:nvCxnSpPr>
        <p:spPr>
          <a:xfrm>
            <a:off x="3657600" y="2286000"/>
            <a:ext cx="1905000" cy="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C0F1F6C2-8A45-E369-C8EC-8B4356FECAFA}"/>
              </a:ext>
            </a:extLst>
          </p:cNvPr>
          <p:cNvCxnSpPr>
            <a:endCxn id="71" idx="1"/>
          </p:cNvCxnSpPr>
          <p:nvPr/>
        </p:nvCxnSpPr>
        <p:spPr>
          <a:xfrm>
            <a:off x="7200900" y="2286000"/>
            <a:ext cx="1868685" cy="10235"/>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446E5CF9-C99D-B19F-69EE-F3385BD137D3}"/>
              </a:ext>
            </a:extLst>
          </p:cNvPr>
          <p:cNvCxnSpPr>
            <a:cxnSpLocks/>
            <a:endCxn id="72" idx="0"/>
          </p:cNvCxnSpPr>
          <p:nvPr/>
        </p:nvCxnSpPr>
        <p:spPr>
          <a:xfrm>
            <a:off x="2578954" y="2816834"/>
            <a:ext cx="0" cy="1271076"/>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03008580-CB34-F56B-A837-5DD199BD9CEF}"/>
              </a:ext>
            </a:extLst>
          </p:cNvPr>
          <p:cNvCxnSpPr/>
          <p:nvPr/>
        </p:nvCxnSpPr>
        <p:spPr>
          <a:xfrm flipH="1">
            <a:off x="6414492" y="2818117"/>
            <a:ext cx="8106" cy="806163"/>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D16CE498-83EF-8107-6E54-3F2574ED4039}"/>
              </a:ext>
            </a:extLst>
          </p:cNvPr>
          <p:cNvCxnSpPr>
            <a:cxnSpLocks/>
          </p:cNvCxnSpPr>
          <p:nvPr/>
        </p:nvCxnSpPr>
        <p:spPr>
          <a:xfrm>
            <a:off x="3430592" y="4495800"/>
            <a:ext cx="1863439" cy="0"/>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15295972-B1E2-1D1E-654E-D6C16546E6BF}"/>
              </a:ext>
            </a:extLst>
          </p:cNvPr>
          <p:cNvCxnSpPr>
            <a:cxnSpLocks/>
          </p:cNvCxnSpPr>
          <p:nvPr/>
        </p:nvCxnSpPr>
        <p:spPr>
          <a:xfrm>
            <a:off x="4343400" y="4495800"/>
            <a:ext cx="0" cy="12192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4" name="object 37">
            <a:extLst>
              <a:ext uri="{FF2B5EF4-FFF2-40B4-BE49-F238E27FC236}">
                <a16:creationId xmlns:a16="http://schemas.microsoft.com/office/drawing/2014/main" id="{2AF1650C-8737-B2CF-402F-4EA86BFF80CA}"/>
              </a:ext>
            </a:extLst>
          </p:cNvPr>
          <p:cNvSpPr txBox="1"/>
          <p:nvPr/>
        </p:nvSpPr>
        <p:spPr>
          <a:xfrm>
            <a:off x="4412501" y="1999341"/>
            <a:ext cx="688478" cy="254736"/>
          </a:xfrm>
          <a:prstGeom prst="rect">
            <a:avLst/>
          </a:prstGeom>
        </p:spPr>
        <p:txBody>
          <a:bodyPr vert="horz" wrap="square" lIns="0" tIns="11162" rIns="0" bIns="0" rtlCol="0">
            <a:spAutoFit/>
          </a:bodyPr>
          <a:lstStyle/>
          <a:p>
            <a:pPr marL="8929">
              <a:spcBef>
                <a:spcPts val="88"/>
              </a:spcBef>
            </a:pPr>
            <a:r>
              <a:rPr sz="1336" spc="-42" dirty="0">
                <a:latin typeface="Tahoma"/>
                <a:cs typeface="Tahoma"/>
              </a:rPr>
              <a:t>attends</a:t>
            </a:r>
            <a:r>
              <a:rPr sz="1336" spc="-35" dirty="0">
                <a:latin typeface="Tahoma"/>
                <a:cs typeface="Tahoma"/>
              </a:rPr>
              <a:t> </a:t>
            </a:r>
            <a:r>
              <a:rPr sz="1582" spc="197" dirty="0">
                <a:latin typeface="Microsoft Sans Serif"/>
                <a:cs typeface="Microsoft Sans Serif"/>
              </a:rPr>
              <a:t>‣</a:t>
            </a:r>
            <a:endParaRPr sz="1582" dirty="0">
              <a:latin typeface="Microsoft Sans Serif"/>
              <a:cs typeface="Microsoft Sans Serif"/>
            </a:endParaRPr>
          </a:p>
        </p:txBody>
      </p:sp>
      <p:sp>
        <p:nvSpPr>
          <p:cNvPr id="95" name="object 26">
            <a:extLst>
              <a:ext uri="{FF2B5EF4-FFF2-40B4-BE49-F238E27FC236}">
                <a16:creationId xmlns:a16="http://schemas.microsoft.com/office/drawing/2014/main" id="{A8F7BBDE-0369-4EE7-6778-098A32FFBB0C}"/>
              </a:ext>
            </a:extLst>
          </p:cNvPr>
          <p:cNvSpPr txBox="1"/>
          <p:nvPr/>
        </p:nvSpPr>
        <p:spPr>
          <a:xfrm>
            <a:off x="7786922" y="2008940"/>
            <a:ext cx="613916" cy="254736"/>
          </a:xfrm>
          <a:prstGeom prst="rect">
            <a:avLst/>
          </a:prstGeom>
        </p:spPr>
        <p:txBody>
          <a:bodyPr vert="horz" wrap="square" lIns="0" tIns="11162" rIns="0" bIns="0" rtlCol="0">
            <a:spAutoFit/>
          </a:bodyPr>
          <a:lstStyle/>
          <a:p>
            <a:pPr marL="8929">
              <a:spcBef>
                <a:spcPts val="88"/>
              </a:spcBef>
            </a:pPr>
            <a:r>
              <a:rPr sz="1582" spc="11" dirty="0">
                <a:latin typeface="Lucida Sans Unicode"/>
                <a:cs typeface="Lucida Sans Unicode"/>
              </a:rPr>
              <a:t>◀</a:t>
            </a:r>
            <a:r>
              <a:rPr sz="1582" spc="-28" dirty="0">
                <a:latin typeface="Lucida Sans Unicode"/>
                <a:cs typeface="Lucida Sans Unicode"/>
              </a:rPr>
              <a:t> </a:t>
            </a:r>
            <a:r>
              <a:rPr sz="1336" spc="-67" dirty="0">
                <a:latin typeface="Tahoma"/>
                <a:cs typeface="Tahoma"/>
              </a:rPr>
              <a:t>reads</a:t>
            </a:r>
            <a:endParaRPr sz="1336" dirty="0">
              <a:latin typeface="Tahoma"/>
              <a:cs typeface="Tahoma"/>
            </a:endParaRPr>
          </a:p>
        </p:txBody>
      </p:sp>
      <p:sp>
        <p:nvSpPr>
          <p:cNvPr id="96" name="object 63">
            <a:extLst>
              <a:ext uri="{FF2B5EF4-FFF2-40B4-BE49-F238E27FC236}">
                <a16:creationId xmlns:a16="http://schemas.microsoft.com/office/drawing/2014/main" id="{47096753-81FA-81EA-0EEA-3541EA1F5A14}"/>
              </a:ext>
            </a:extLst>
          </p:cNvPr>
          <p:cNvSpPr txBox="1"/>
          <p:nvPr/>
        </p:nvSpPr>
        <p:spPr>
          <a:xfrm>
            <a:off x="2286000" y="2942520"/>
            <a:ext cx="243465" cy="908596"/>
          </a:xfrm>
          <a:prstGeom prst="rect">
            <a:avLst/>
          </a:prstGeom>
        </p:spPr>
        <p:txBody>
          <a:bodyPr vert="vert270" wrap="square" lIns="0" tIns="9823" rIns="0" bIns="0" rtlCol="0">
            <a:spAutoFit/>
          </a:bodyPr>
          <a:lstStyle/>
          <a:p>
            <a:pPr marL="8929">
              <a:spcBef>
                <a:spcPts val="77"/>
              </a:spcBef>
            </a:pPr>
            <a:r>
              <a:rPr sz="2004" spc="-68" baseline="1461" dirty="0">
                <a:latin typeface="Tahoma"/>
                <a:cs typeface="Tahoma"/>
              </a:rPr>
              <a:t>consists </a:t>
            </a:r>
            <a:r>
              <a:rPr sz="1336" spc="-39" dirty="0">
                <a:latin typeface="Tahoma"/>
                <a:cs typeface="Tahoma"/>
              </a:rPr>
              <a:t>of</a:t>
            </a:r>
            <a:r>
              <a:rPr sz="1336" spc="21" dirty="0">
                <a:latin typeface="Tahoma"/>
                <a:cs typeface="Tahoma"/>
              </a:rPr>
              <a:t> </a:t>
            </a:r>
            <a:r>
              <a:rPr sz="1582" spc="197" dirty="0">
                <a:latin typeface="Microsoft Sans Serif"/>
                <a:cs typeface="Microsoft Sans Serif"/>
              </a:rPr>
              <a:t>‣</a:t>
            </a:r>
            <a:endParaRPr sz="1582" dirty="0">
              <a:latin typeface="Microsoft Sans Serif"/>
              <a:cs typeface="Microsoft Sans Serif"/>
            </a:endParaRPr>
          </a:p>
        </p:txBody>
      </p:sp>
      <p:sp>
        <p:nvSpPr>
          <p:cNvPr id="99" name="object 55">
            <a:extLst>
              <a:ext uri="{FF2B5EF4-FFF2-40B4-BE49-F238E27FC236}">
                <a16:creationId xmlns:a16="http://schemas.microsoft.com/office/drawing/2014/main" id="{C736DBB1-C483-86E6-5BE3-353FBA35542A}"/>
              </a:ext>
            </a:extLst>
          </p:cNvPr>
          <p:cNvSpPr txBox="1"/>
          <p:nvPr/>
        </p:nvSpPr>
        <p:spPr>
          <a:xfrm>
            <a:off x="6147145" y="2942520"/>
            <a:ext cx="243465" cy="518368"/>
          </a:xfrm>
          <a:prstGeom prst="rect">
            <a:avLst/>
          </a:prstGeom>
        </p:spPr>
        <p:txBody>
          <a:bodyPr vert="vert270" wrap="square" lIns="0" tIns="4018" rIns="0" bIns="0" rtlCol="0">
            <a:spAutoFit/>
          </a:bodyPr>
          <a:lstStyle/>
          <a:p>
            <a:pPr marL="8929">
              <a:spcBef>
                <a:spcPts val="32"/>
              </a:spcBef>
            </a:pPr>
            <a:r>
              <a:rPr sz="1336" spc="-80" dirty="0">
                <a:latin typeface="Tahoma"/>
                <a:cs typeface="Tahoma"/>
              </a:rPr>
              <a:t>owns</a:t>
            </a:r>
            <a:r>
              <a:rPr sz="1336" spc="-39" dirty="0">
                <a:latin typeface="Tahoma"/>
                <a:cs typeface="Tahoma"/>
              </a:rPr>
              <a:t> </a:t>
            </a:r>
            <a:r>
              <a:rPr sz="1582" spc="197" dirty="0">
                <a:latin typeface="Microsoft Sans Serif"/>
                <a:cs typeface="Microsoft Sans Serif"/>
              </a:rPr>
              <a:t>‣</a:t>
            </a:r>
            <a:endParaRPr sz="1582" dirty="0">
              <a:latin typeface="Microsoft Sans Serif"/>
              <a:cs typeface="Microsoft Sans Serif"/>
            </a:endParaRPr>
          </a:p>
        </p:txBody>
      </p:sp>
      <p:sp>
        <p:nvSpPr>
          <p:cNvPr id="100" name="object 59">
            <a:extLst>
              <a:ext uri="{FF2B5EF4-FFF2-40B4-BE49-F238E27FC236}">
                <a16:creationId xmlns:a16="http://schemas.microsoft.com/office/drawing/2014/main" id="{67E705C9-D8B0-DD66-6BEC-4930810BAD51}"/>
              </a:ext>
            </a:extLst>
          </p:cNvPr>
          <p:cNvSpPr txBox="1"/>
          <p:nvPr/>
        </p:nvSpPr>
        <p:spPr>
          <a:xfrm>
            <a:off x="4117008" y="4202920"/>
            <a:ext cx="577751" cy="254736"/>
          </a:xfrm>
          <a:prstGeom prst="rect">
            <a:avLst/>
          </a:prstGeom>
        </p:spPr>
        <p:txBody>
          <a:bodyPr vert="horz" wrap="square" lIns="0" tIns="11162" rIns="0" bIns="0" rtlCol="0">
            <a:spAutoFit/>
          </a:bodyPr>
          <a:lstStyle/>
          <a:p>
            <a:pPr marL="8929">
              <a:spcBef>
                <a:spcPts val="88"/>
              </a:spcBef>
            </a:pPr>
            <a:r>
              <a:rPr sz="1336" spc="-63" dirty="0">
                <a:latin typeface="Tahoma"/>
                <a:cs typeface="Tahoma"/>
              </a:rPr>
              <a:t>solves</a:t>
            </a:r>
            <a:r>
              <a:rPr sz="1336" spc="-39" dirty="0">
                <a:latin typeface="Tahoma"/>
                <a:cs typeface="Tahoma"/>
              </a:rPr>
              <a:t> </a:t>
            </a:r>
            <a:r>
              <a:rPr sz="1582" spc="197" dirty="0">
                <a:latin typeface="Microsoft Sans Serif"/>
                <a:cs typeface="Microsoft Sans Serif"/>
              </a:rPr>
              <a:t>‣</a:t>
            </a:r>
            <a:endParaRPr sz="1582" dirty="0">
              <a:latin typeface="Microsoft Sans Serif"/>
              <a:cs typeface="Microsoft Sans Serif"/>
            </a:endParaRPr>
          </a:p>
        </p:txBody>
      </p:sp>
      <p:sp>
        <p:nvSpPr>
          <p:cNvPr id="101" name="object 38">
            <a:extLst>
              <a:ext uri="{FF2B5EF4-FFF2-40B4-BE49-F238E27FC236}">
                <a16:creationId xmlns:a16="http://schemas.microsoft.com/office/drawing/2014/main" id="{66C2D57C-17A7-0C9B-83F2-E4ECC54CDB33}"/>
              </a:ext>
            </a:extLst>
          </p:cNvPr>
          <p:cNvSpPr txBox="1"/>
          <p:nvPr/>
        </p:nvSpPr>
        <p:spPr>
          <a:xfrm>
            <a:off x="3711635" y="2329537"/>
            <a:ext cx="281285" cy="214135"/>
          </a:xfrm>
          <a:prstGeom prst="rect">
            <a:avLst/>
          </a:prstGeom>
        </p:spPr>
        <p:txBody>
          <a:bodyPr vert="horz" wrap="square" lIns="0" tIns="8483" rIns="0" bIns="0" rtlCol="0">
            <a:spAutoFit/>
          </a:bodyPr>
          <a:lstStyle/>
          <a:p>
            <a:pPr marL="8929">
              <a:spcBef>
                <a:spcPts val="67"/>
              </a:spcBef>
            </a:pPr>
            <a:r>
              <a:rPr sz="1336" spc="-49" dirty="0">
                <a:latin typeface="Tahoma"/>
                <a:cs typeface="Tahoma"/>
              </a:rPr>
              <a:t>1..*</a:t>
            </a:r>
            <a:endParaRPr sz="1336" dirty="0">
              <a:latin typeface="Tahoma"/>
              <a:cs typeface="Tahoma"/>
            </a:endParaRPr>
          </a:p>
        </p:txBody>
      </p:sp>
      <p:sp>
        <p:nvSpPr>
          <p:cNvPr id="102" name="object 38">
            <a:extLst>
              <a:ext uri="{FF2B5EF4-FFF2-40B4-BE49-F238E27FC236}">
                <a16:creationId xmlns:a16="http://schemas.microsoft.com/office/drawing/2014/main" id="{F1F4CA61-39C9-AD61-107D-FD438FA32259}"/>
              </a:ext>
            </a:extLst>
          </p:cNvPr>
          <p:cNvSpPr txBox="1"/>
          <p:nvPr/>
        </p:nvSpPr>
        <p:spPr>
          <a:xfrm>
            <a:off x="5231308" y="2337248"/>
            <a:ext cx="281285" cy="214135"/>
          </a:xfrm>
          <a:prstGeom prst="rect">
            <a:avLst/>
          </a:prstGeom>
        </p:spPr>
        <p:txBody>
          <a:bodyPr vert="horz" wrap="square" lIns="0" tIns="8483" rIns="0" bIns="0" rtlCol="0">
            <a:spAutoFit/>
          </a:bodyPr>
          <a:lstStyle/>
          <a:p>
            <a:pPr marL="8929">
              <a:spcBef>
                <a:spcPts val="67"/>
              </a:spcBef>
            </a:pPr>
            <a:r>
              <a:rPr sz="1336" spc="-49" dirty="0">
                <a:latin typeface="Tahoma"/>
                <a:cs typeface="Tahoma"/>
              </a:rPr>
              <a:t>1..*</a:t>
            </a:r>
            <a:endParaRPr sz="1336">
              <a:latin typeface="Tahoma"/>
              <a:cs typeface="Tahoma"/>
            </a:endParaRPr>
          </a:p>
        </p:txBody>
      </p:sp>
      <p:sp>
        <p:nvSpPr>
          <p:cNvPr id="103" name="object 38">
            <a:extLst>
              <a:ext uri="{FF2B5EF4-FFF2-40B4-BE49-F238E27FC236}">
                <a16:creationId xmlns:a16="http://schemas.microsoft.com/office/drawing/2014/main" id="{8F08F21C-D83C-0A02-66EB-439C7AAA59E5}"/>
              </a:ext>
            </a:extLst>
          </p:cNvPr>
          <p:cNvSpPr txBox="1"/>
          <p:nvPr/>
        </p:nvSpPr>
        <p:spPr>
          <a:xfrm>
            <a:off x="7268627" y="2329536"/>
            <a:ext cx="281285" cy="214135"/>
          </a:xfrm>
          <a:prstGeom prst="rect">
            <a:avLst/>
          </a:prstGeom>
        </p:spPr>
        <p:txBody>
          <a:bodyPr vert="horz" wrap="square" lIns="0" tIns="8483" rIns="0" bIns="0" rtlCol="0">
            <a:spAutoFit/>
          </a:bodyPr>
          <a:lstStyle/>
          <a:p>
            <a:pPr marL="8929">
              <a:spcBef>
                <a:spcPts val="67"/>
              </a:spcBef>
            </a:pPr>
            <a:r>
              <a:rPr sz="1336" spc="-49" dirty="0">
                <a:latin typeface="Tahoma"/>
                <a:cs typeface="Tahoma"/>
              </a:rPr>
              <a:t>1..*</a:t>
            </a:r>
            <a:endParaRPr sz="1336" dirty="0">
              <a:latin typeface="Tahoma"/>
              <a:cs typeface="Tahoma"/>
            </a:endParaRPr>
          </a:p>
        </p:txBody>
      </p:sp>
      <p:sp>
        <p:nvSpPr>
          <p:cNvPr id="104" name="object 38">
            <a:extLst>
              <a:ext uri="{FF2B5EF4-FFF2-40B4-BE49-F238E27FC236}">
                <a16:creationId xmlns:a16="http://schemas.microsoft.com/office/drawing/2014/main" id="{BA06B7DE-BFCB-E5DF-4BFA-8AAFCAAD091F}"/>
              </a:ext>
            </a:extLst>
          </p:cNvPr>
          <p:cNvSpPr txBox="1"/>
          <p:nvPr/>
        </p:nvSpPr>
        <p:spPr>
          <a:xfrm>
            <a:off x="8804249" y="2351381"/>
            <a:ext cx="281285" cy="214135"/>
          </a:xfrm>
          <a:prstGeom prst="rect">
            <a:avLst/>
          </a:prstGeom>
        </p:spPr>
        <p:txBody>
          <a:bodyPr vert="horz" wrap="square" lIns="0" tIns="8483" rIns="0" bIns="0" rtlCol="0">
            <a:spAutoFit/>
          </a:bodyPr>
          <a:lstStyle/>
          <a:p>
            <a:pPr marL="8929">
              <a:spcBef>
                <a:spcPts val="67"/>
              </a:spcBef>
            </a:pPr>
            <a:r>
              <a:rPr sz="1336" spc="-49" dirty="0">
                <a:latin typeface="Tahoma"/>
                <a:cs typeface="Tahoma"/>
              </a:rPr>
              <a:t>*</a:t>
            </a:r>
            <a:endParaRPr sz="1336" dirty="0">
              <a:latin typeface="Tahoma"/>
              <a:cs typeface="Tahoma"/>
            </a:endParaRPr>
          </a:p>
        </p:txBody>
      </p:sp>
      <p:sp>
        <p:nvSpPr>
          <p:cNvPr id="105" name="object 38">
            <a:extLst>
              <a:ext uri="{FF2B5EF4-FFF2-40B4-BE49-F238E27FC236}">
                <a16:creationId xmlns:a16="http://schemas.microsoft.com/office/drawing/2014/main" id="{16A44AB1-8DC4-88D6-29F1-4B5846800146}"/>
              </a:ext>
            </a:extLst>
          </p:cNvPr>
          <p:cNvSpPr txBox="1"/>
          <p:nvPr/>
        </p:nvSpPr>
        <p:spPr>
          <a:xfrm>
            <a:off x="2614315" y="2856283"/>
            <a:ext cx="281285" cy="214135"/>
          </a:xfrm>
          <a:prstGeom prst="rect">
            <a:avLst/>
          </a:prstGeom>
        </p:spPr>
        <p:txBody>
          <a:bodyPr vert="horz" wrap="square" lIns="0" tIns="8483" rIns="0" bIns="0" rtlCol="0">
            <a:spAutoFit/>
          </a:bodyPr>
          <a:lstStyle/>
          <a:p>
            <a:pPr marL="8929">
              <a:spcBef>
                <a:spcPts val="67"/>
              </a:spcBef>
            </a:pPr>
            <a:r>
              <a:rPr lang="en-US" sz="1336" spc="-49" dirty="0">
                <a:latin typeface="Tahoma"/>
                <a:cs typeface="Tahoma"/>
              </a:rPr>
              <a:t>2</a:t>
            </a:r>
            <a:r>
              <a:rPr sz="1336" spc="-49" dirty="0">
                <a:latin typeface="Tahoma"/>
                <a:cs typeface="Tahoma"/>
              </a:rPr>
              <a:t>..</a:t>
            </a:r>
            <a:r>
              <a:rPr lang="en-US" sz="1336" spc="-49" dirty="0">
                <a:latin typeface="Tahoma"/>
                <a:cs typeface="Tahoma"/>
              </a:rPr>
              <a:t>3</a:t>
            </a:r>
            <a:endParaRPr sz="1336" dirty="0">
              <a:latin typeface="Tahoma"/>
              <a:cs typeface="Tahoma"/>
            </a:endParaRPr>
          </a:p>
        </p:txBody>
      </p:sp>
      <p:sp>
        <p:nvSpPr>
          <p:cNvPr id="106" name="object 38">
            <a:extLst>
              <a:ext uri="{FF2B5EF4-FFF2-40B4-BE49-F238E27FC236}">
                <a16:creationId xmlns:a16="http://schemas.microsoft.com/office/drawing/2014/main" id="{BA8615B4-33FF-3A3F-2D33-C3ABA2B0A608}"/>
              </a:ext>
            </a:extLst>
          </p:cNvPr>
          <p:cNvSpPr txBox="1"/>
          <p:nvPr/>
        </p:nvSpPr>
        <p:spPr>
          <a:xfrm>
            <a:off x="2666143" y="3834326"/>
            <a:ext cx="281285" cy="214135"/>
          </a:xfrm>
          <a:prstGeom prst="rect">
            <a:avLst/>
          </a:prstGeom>
        </p:spPr>
        <p:txBody>
          <a:bodyPr vert="horz" wrap="square" lIns="0" tIns="8483" rIns="0" bIns="0" rtlCol="0">
            <a:spAutoFit/>
          </a:bodyPr>
          <a:lstStyle/>
          <a:p>
            <a:pPr marL="8929">
              <a:spcBef>
                <a:spcPts val="67"/>
              </a:spcBef>
            </a:pPr>
            <a:r>
              <a:rPr sz="1336" spc="-49" dirty="0">
                <a:latin typeface="Tahoma"/>
                <a:cs typeface="Tahoma"/>
              </a:rPr>
              <a:t>1</a:t>
            </a:r>
            <a:endParaRPr sz="1336" dirty="0">
              <a:latin typeface="Tahoma"/>
              <a:cs typeface="Tahoma"/>
            </a:endParaRPr>
          </a:p>
        </p:txBody>
      </p:sp>
      <p:sp>
        <p:nvSpPr>
          <p:cNvPr id="107" name="object 38">
            <a:extLst>
              <a:ext uri="{FF2B5EF4-FFF2-40B4-BE49-F238E27FC236}">
                <a16:creationId xmlns:a16="http://schemas.microsoft.com/office/drawing/2014/main" id="{5EA8DAE9-D3FB-004A-DDB7-5805840E317E}"/>
              </a:ext>
            </a:extLst>
          </p:cNvPr>
          <p:cNvSpPr txBox="1"/>
          <p:nvPr/>
        </p:nvSpPr>
        <p:spPr>
          <a:xfrm>
            <a:off x="6477796" y="2851078"/>
            <a:ext cx="281285" cy="214135"/>
          </a:xfrm>
          <a:prstGeom prst="rect">
            <a:avLst/>
          </a:prstGeom>
        </p:spPr>
        <p:txBody>
          <a:bodyPr vert="horz" wrap="square" lIns="0" tIns="8483" rIns="0" bIns="0" rtlCol="0">
            <a:spAutoFit/>
          </a:bodyPr>
          <a:lstStyle/>
          <a:p>
            <a:pPr marL="8929">
              <a:spcBef>
                <a:spcPts val="67"/>
              </a:spcBef>
            </a:pPr>
            <a:r>
              <a:rPr sz="1336" spc="-49" dirty="0">
                <a:latin typeface="Tahoma"/>
                <a:cs typeface="Tahoma"/>
              </a:rPr>
              <a:t>1</a:t>
            </a:r>
            <a:endParaRPr sz="1336" dirty="0">
              <a:latin typeface="Tahoma"/>
              <a:cs typeface="Tahoma"/>
            </a:endParaRPr>
          </a:p>
        </p:txBody>
      </p:sp>
      <p:sp>
        <p:nvSpPr>
          <p:cNvPr id="108" name="object 38">
            <a:extLst>
              <a:ext uri="{FF2B5EF4-FFF2-40B4-BE49-F238E27FC236}">
                <a16:creationId xmlns:a16="http://schemas.microsoft.com/office/drawing/2014/main" id="{11D731EC-6749-1BBC-6982-7D6EA218C729}"/>
              </a:ext>
            </a:extLst>
          </p:cNvPr>
          <p:cNvSpPr txBox="1"/>
          <p:nvPr/>
        </p:nvSpPr>
        <p:spPr>
          <a:xfrm>
            <a:off x="6477796" y="3396818"/>
            <a:ext cx="453325" cy="214135"/>
          </a:xfrm>
          <a:prstGeom prst="rect">
            <a:avLst/>
          </a:prstGeom>
        </p:spPr>
        <p:txBody>
          <a:bodyPr vert="horz" wrap="square" lIns="0" tIns="8483" rIns="0" bIns="0" rtlCol="0">
            <a:spAutoFit/>
          </a:bodyPr>
          <a:lstStyle/>
          <a:p>
            <a:pPr marL="8929">
              <a:spcBef>
                <a:spcPts val="67"/>
              </a:spcBef>
            </a:pPr>
            <a:r>
              <a:rPr sz="1336" spc="-49" dirty="0">
                <a:latin typeface="Tahoma"/>
                <a:cs typeface="Tahoma"/>
              </a:rPr>
              <a:t>1</a:t>
            </a:r>
            <a:r>
              <a:rPr lang="en-US" sz="1336" spc="-49" dirty="0">
                <a:latin typeface="Tahoma"/>
                <a:cs typeface="Tahoma"/>
              </a:rPr>
              <a:t>2</a:t>
            </a:r>
            <a:r>
              <a:rPr sz="1336" spc="-49" dirty="0">
                <a:latin typeface="Tahoma"/>
                <a:cs typeface="Tahoma"/>
              </a:rPr>
              <a:t>..</a:t>
            </a:r>
            <a:r>
              <a:rPr lang="en-US" sz="1336" spc="-49" dirty="0">
                <a:latin typeface="Tahoma"/>
                <a:cs typeface="Tahoma"/>
              </a:rPr>
              <a:t>14</a:t>
            </a:r>
            <a:endParaRPr sz="1336" dirty="0">
              <a:latin typeface="Tahoma"/>
              <a:cs typeface="Tahoma"/>
            </a:endParaRPr>
          </a:p>
        </p:txBody>
      </p:sp>
      <p:sp>
        <p:nvSpPr>
          <p:cNvPr id="109" name="object 38">
            <a:extLst>
              <a:ext uri="{FF2B5EF4-FFF2-40B4-BE49-F238E27FC236}">
                <a16:creationId xmlns:a16="http://schemas.microsoft.com/office/drawing/2014/main" id="{F31180A4-E021-3471-D2E4-32952C36B963}"/>
              </a:ext>
            </a:extLst>
          </p:cNvPr>
          <p:cNvSpPr txBox="1"/>
          <p:nvPr/>
        </p:nvSpPr>
        <p:spPr>
          <a:xfrm>
            <a:off x="3559359" y="4281665"/>
            <a:ext cx="281285" cy="214135"/>
          </a:xfrm>
          <a:prstGeom prst="rect">
            <a:avLst/>
          </a:prstGeom>
        </p:spPr>
        <p:txBody>
          <a:bodyPr vert="horz" wrap="square" lIns="0" tIns="8483" rIns="0" bIns="0" rtlCol="0">
            <a:spAutoFit/>
          </a:bodyPr>
          <a:lstStyle/>
          <a:p>
            <a:pPr marL="8929">
              <a:spcBef>
                <a:spcPts val="67"/>
              </a:spcBef>
            </a:pPr>
            <a:r>
              <a:rPr sz="1336" spc="-49" dirty="0">
                <a:latin typeface="Tahoma"/>
                <a:cs typeface="Tahoma"/>
              </a:rPr>
              <a:t>*</a:t>
            </a:r>
            <a:endParaRPr sz="1336" dirty="0">
              <a:latin typeface="Tahoma"/>
              <a:cs typeface="Tahoma"/>
            </a:endParaRPr>
          </a:p>
        </p:txBody>
      </p:sp>
      <p:sp>
        <p:nvSpPr>
          <p:cNvPr id="110" name="object 38">
            <a:extLst>
              <a:ext uri="{FF2B5EF4-FFF2-40B4-BE49-F238E27FC236}">
                <a16:creationId xmlns:a16="http://schemas.microsoft.com/office/drawing/2014/main" id="{EFF2A4D4-DD11-5D92-A2FC-9E213363F37E}"/>
              </a:ext>
            </a:extLst>
          </p:cNvPr>
          <p:cNvSpPr txBox="1"/>
          <p:nvPr/>
        </p:nvSpPr>
        <p:spPr>
          <a:xfrm>
            <a:off x="5056872" y="4300882"/>
            <a:ext cx="281285" cy="214135"/>
          </a:xfrm>
          <a:prstGeom prst="rect">
            <a:avLst/>
          </a:prstGeom>
        </p:spPr>
        <p:txBody>
          <a:bodyPr vert="horz" wrap="square" lIns="0" tIns="8483" rIns="0" bIns="0" rtlCol="0">
            <a:spAutoFit/>
          </a:bodyPr>
          <a:lstStyle/>
          <a:p>
            <a:pPr marL="8929">
              <a:spcBef>
                <a:spcPts val="67"/>
              </a:spcBef>
            </a:pPr>
            <a:r>
              <a:rPr sz="1336" spc="-49" dirty="0">
                <a:latin typeface="Tahoma"/>
                <a:cs typeface="Tahoma"/>
              </a:rPr>
              <a:t>*</a:t>
            </a:r>
            <a:endParaRPr sz="1336" dirty="0">
              <a:latin typeface="Tahoma"/>
              <a:cs typeface="Tahoma"/>
            </a:endParaRPr>
          </a:p>
        </p:txBody>
      </p:sp>
    </p:spTree>
    <p:extLst>
      <p:ext uri="{BB962C8B-B14F-4D97-AF65-F5344CB8AC3E}">
        <p14:creationId xmlns:p14="http://schemas.microsoft.com/office/powerpoint/2010/main" val="1175084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222D-1E70-2E0D-3C0D-01140CC4DEB8}"/>
              </a:ext>
            </a:extLst>
          </p:cNvPr>
          <p:cNvSpPr>
            <a:spLocks noGrp="1"/>
          </p:cNvSpPr>
          <p:nvPr>
            <p:ph type="title"/>
          </p:nvPr>
        </p:nvSpPr>
        <p:spPr/>
        <p:txBody>
          <a:bodyPr/>
          <a:lstStyle/>
          <a:p>
            <a:r>
              <a:rPr lang="en-US" dirty="0"/>
              <a:t>Association Classes</a:t>
            </a:r>
          </a:p>
        </p:txBody>
      </p:sp>
      <p:sp>
        <p:nvSpPr>
          <p:cNvPr id="3" name="Content Placeholder 2">
            <a:extLst>
              <a:ext uri="{FF2B5EF4-FFF2-40B4-BE49-F238E27FC236}">
                <a16:creationId xmlns:a16="http://schemas.microsoft.com/office/drawing/2014/main" id="{55D5704B-1D4B-654E-5426-2D6D5EC9ACB4}"/>
              </a:ext>
            </a:extLst>
          </p:cNvPr>
          <p:cNvSpPr>
            <a:spLocks noGrp="1"/>
          </p:cNvSpPr>
          <p:nvPr>
            <p:ph idx="1"/>
          </p:nvPr>
        </p:nvSpPr>
        <p:spPr>
          <a:xfrm>
            <a:off x="1295400" y="1771650"/>
            <a:ext cx="9601200" cy="3581400"/>
          </a:xfrm>
        </p:spPr>
        <p:txBody>
          <a:bodyPr/>
          <a:lstStyle/>
          <a:p>
            <a:r>
              <a:rPr lang="en-US" dirty="0"/>
              <a:t>An association class </a:t>
            </a:r>
            <a:r>
              <a:rPr lang="en-US" b="1" dirty="0"/>
              <a:t>represents a relationship between two classes </a:t>
            </a:r>
            <a:r>
              <a:rPr lang="en-US" dirty="0"/>
              <a:t>that also has attributes or operations of its own. It combines both an association and a class into a single concept, allowing you to model a relationship that has its own properties.</a:t>
            </a:r>
          </a:p>
          <a:p>
            <a:r>
              <a:rPr lang="en-US" dirty="0"/>
              <a:t>Example: In a course management system, if you have </a:t>
            </a:r>
            <a:r>
              <a:rPr lang="en-US" b="1" dirty="0"/>
              <a:t>Student</a:t>
            </a:r>
            <a:r>
              <a:rPr lang="en-US" dirty="0"/>
              <a:t> and </a:t>
            </a:r>
            <a:r>
              <a:rPr lang="en-US" b="1" dirty="0"/>
              <a:t>Course</a:t>
            </a:r>
            <a:r>
              <a:rPr lang="en-US" dirty="0"/>
              <a:t> classes, and you want to capture attributes like </a:t>
            </a:r>
            <a:r>
              <a:rPr lang="en-US" b="1" dirty="0"/>
              <a:t>grade</a:t>
            </a:r>
            <a:r>
              <a:rPr lang="en-US" dirty="0"/>
              <a:t> or </a:t>
            </a:r>
            <a:r>
              <a:rPr lang="en-US" b="1" dirty="0" err="1"/>
              <a:t>enrollmentDate</a:t>
            </a:r>
            <a:r>
              <a:rPr lang="en-US" dirty="0"/>
              <a:t> specific to the relationship between a Student and a Course, you might model this with an association class, </a:t>
            </a:r>
            <a:r>
              <a:rPr lang="en-US" b="1" dirty="0"/>
              <a:t>Enrollment</a:t>
            </a:r>
            <a:r>
              <a:rPr lang="en-US" dirty="0"/>
              <a:t>.</a:t>
            </a:r>
          </a:p>
        </p:txBody>
      </p:sp>
      <p:graphicFrame>
        <p:nvGraphicFramePr>
          <p:cNvPr id="5" name="Table 4">
            <a:extLst>
              <a:ext uri="{FF2B5EF4-FFF2-40B4-BE49-F238E27FC236}">
                <a16:creationId xmlns:a16="http://schemas.microsoft.com/office/drawing/2014/main" id="{FB797C92-C414-0573-7547-E256EB3E6EDB}"/>
              </a:ext>
            </a:extLst>
          </p:cNvPr>
          <p:cNvGraphicFramePr>
            <a:graphicFrameLocks noGrp="1"/>
          </p:cNvGraphicFramePr>
          <p:nvPr>
            <p:extLst>
              <p:ext uri="{D42A27DB-BD31-4B8C-83A1-F6EECF244321}">
                <p14:modId xmlns:p14="http://schemas.microsoft.com/office/powerpoint/2010/main" val="3665115027"/>
              </p:ext>
            </p:extLst>
          </p:nvPr>
        </p:nvGraphicFramePr>
        <p:xfrm>
          <a:off x="1981200" y="4372265"/>
          <a:ext cx="2057400" cy="1188516"/>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934049633"/>
                    </a:ext>
                  </a:extLst>
                </a:gridCol>
              </a:tblGrid>
              <a:tr h="543322">
                <a:tc>
                  <a:txBody>
                    <a:bodyPr/>
                    <a:lstStyle/>
                    <a:p>
                      <a:pPr algn="ctr"/>
                      <a:r>
                        <a:rPr lang="en-US" dirty="0">
                          <a:solidFill>
                            <a:schemeClr val="tx1"/>
                          </a:solidFill>
                        </a:rPr>
                        <a:t>Student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6231143"/>
                  </a:ext>
                </a:extLst>
              </a:tr>
              <a:tr h="645194">
                <a:tc>
                  <a:txBody>
                    <a:bodyPr/>
                    <a:lstStyle/>
                    <a:p>
                      <a:pPr algn="ctr"/>
                      <a:r>
                        <a:rPr lang="en-US" dirty="0" err="1"/>
                        <a:t>studentID</a:t>
                      </a:r>
                      <a:endParaRPr lang="en-US" dirty="0"/>
                    </a:p>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3675437"/>
                  </a:ext>
                </a:extLst>
              </a:tr>
            </a:tbl>
          </a:graphicData>
        </a:graphic>
      </p:graphicFrame>
      <p:graphicFrame>
        <p:nvGraphicFramePr>
          <p:cNvPr id="6" name="Table 5">
            <a:extLst>
              <a:ext uri="{FF2B5EF4-FFF2-40B4-BE49-F238E27FC236}">
                <a16:creationId xmlns:a16="http://schemas.microsoft.com/office/drawing/2014/main" id="{D9366066-6FEA-9455-DDE9-9CE03F644260}"/>
              </a:ext>
            </a:extLst>
          </p:cNvPr>
          <p:cNvGraphicFramePr>
            <a:graphicFrameLocks noGrp="1"/>
          </p:cNvGraphicFramePr>
          <p:nvPr>
            <p:extLst>
              <p:ext uri="{D42A27DB-BD31-4B8C-83A1-F6EECF244321}">
                <p14:modId xmlns:p14="http://schemas.microsoft.com/office/powerpoint/2010/main" val="3961348381"/>
              </p:ext>
            </p:extLst>
          </p:nvPr>
        </p:nvGraphicFramePr>
        <p:xfrm>
          <a:off x="8694110" y="4372265"/>
          <a:ext cx="2057400" cy="1188516"/>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934049633"/>
                    </a:ext>
                  </a:extLst>
                </a:gridCol>
              </a:tblGrid>
              <a:tr h="543322">
                <a:tc>
                  <a:txBody>
                    <a:bodyPr/>
                    <a:lstStyle/>
                    <a:p>
                      <a:pPr algn="ctr"/>
                      <a:r>
                        <a:rPr lang="en-US" dirty="0">
                          <a:solidFill>
                            <a:schemeClr val="tx1"/>
                          </a:solidFill>
                        </a:rPr>
                        <a:t>Course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6231143"/>
                  </a:ext>
                </a:extLst>
              </a:tr>
              <a:tr h="645194">
                <a:tc>
                  <a:txBody>
                    <a:bodyPr/>
                    <a:lstStyle/>
                    <a:p>
                      <a:pPr algn="ctr"/>
                      <a:r>
                        <a:rPr lang="en-US" dirty="0" err="1"/>
                        <a:t>courseID</a:t>
                      </a:r>
                      <a:endParaRPr lang="en-US" dirty="0"/>
                    </a:p>
                    <a:p>
                      <a:pPr algn="ctr"/>
                      <a:r>
                        <a:rPr lang="en-US" dirty="0" err="1"/>
                        <a:t>courseName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3675437"/>
                  </a:ext>
                </a:extLst>
              </a:tr>
            </a:tbl>
          </a:graphicData>
        </a:graphic>
      </p:graphicFrame>
      <p:graphicFrame>
        <p:nvGraphicFramePr>
          <p:cNvPr id="7" name="Table 6">
            <a:extLst>
              <a:ext uri="{FF2B5EF4-FFF2-40B4-BE49-F238E27FC236}">
                <a16:creationId xmlns:a16="http://schemas.microsoft.com/office/drawing/2014/main" id="{C09AFD12-65A7-4FAE-23E2-71B363A54B64}"/>
              </a:ext>
            </a:extLst>
          </p:cNvPr>
          <p:cNvGraphicFramePr>
            <a:graphicFrameLocks noGrp="1"/>
          </p:cNvGraphicFramePr>
          <p:nvPr>
            <p:extLst>
              <p:ext uri="{D42A27DB-BD31-4B8C-83A1-F6EECF244321}">
                <p14:modId xmlns:p14="http://schemas.microsoft.com/office/powerpoint/2010/main" val="3642141195"/>
              </p:ext>
            </p:extLst>
          </p:nvPr>
        </p:nvGraphicFramePr>
        <p:xfrm>
          <a:off x="5364790" y="5279625"/>
          <a:ext cx="2057400" cy="1188516"/>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934049633"/>
                    </a:ext>
                  </a:extLst>
                </a:gridCol>
              </a:tblGrid>
              <a:tr h="543322">
                <a:tc>
                  <a:txBody>
                    <a:bodyPr/>
                    <a:lstStyle/>
                    <a:p>
                      <a:pPr algn="ctr"/>
                      <a:r>
                        <a:rPr lang="en-US" dirty="0">
                          <a:solidFill>
                            <a:schemeClr val="tx1"/>
                          </a:solidFill>
                        </a:rPr>
                        <a:t>Enrollment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6231143"/>
                  </a:ext>
                </a:extLst>
              </a:tr>
              <a:tr h="645194">
                <a:tc>
                  <a:txBody>
                    <a:bodyPr/>
                    <a:lstStyle/>
                    <a:p>
                      <a:pPr algn="ctr"/>
                      <a:r>
                        <a:rPr lang="en-US" dirty="0"/>
                        <a:t>grade</a:t>
                      </a:r>
                    </a:p>
                    <a:p>
                      <a:pPr algn="ctr"/>
                      <a:r>
                        <a:rPr lang="en-US" dirty="0" err="1"/>
                        <a:t>enrollmentDate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3675437"/>
                  </a:ext>
                </a:extLst>
              </a:tr>
            </a:tbl>
          </a:graphicData>
        </a:graphic>
      </p:graphicFrame>
      <p:cxnSp>
        <p:nvCxnSpPr>
          <p:cNvPr id="9" name="Straight Connector 8">
            <a:extLst>
              <a:ext uri="{FF2B5EF4-FFF2-40B4-BE49-F238E27FC236}">
                <a16:creationId xmlns:a16="http://schemas.microsoft.com/office/drawing/2014/main" id="{BB0085F9-875A-7F7D-B059-2080468A6852}"/>
              </a:ext>
            </a:extLst>
          </p:cNvPr>
          <p:cNvCxnSpPr/>
          <p:nvPr/>
        </p:nvCxnSpPr>
        <p:spPr>
          <a:xfrm>
            <a:off x="4038600" y="4654683"/>
            <a:ext cx="465551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AA7BE331-5F75-9646-EDC6-2C5F0E83BE38}"/>
              </a:ext>
            </a:extLst>
          </p:cNvPr>
          <p:cNvCxnSpPr>
            <a:cxnSpLocks/>
          </p:cNvCxnSpPr>
          <p:nvPr/>
        </p:nvCxnSpPr>
        <p:spPr>
          <a:xfrm>
            <a:off x="6393490" y="4654683"/>
            <a:ext cx="0" cy="62494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object 38">
            <a:extLst>
              <a:ext uri="{FF2B5EF4-FFF2-40B4-BE49-F238E27FC236}">
                <a16:creationId xmlns:a16="http://schemas.microsoft.com/office/drawing/2014/main" id="{7C0AD5CC-2341-EFA1-3277-97C7F8668410}"/>
              </a:ext>
            </a:extLst>
          </p:cNvPr>
          <p:cNvSpPr txBox="1"/>
          <p:nvPr/>
        </p:nvSpPr>
        <p:spPr>
          <a:xfrm>
            <a:off x="4131022" y="4722967"/>
            <a:ext cx="281285" cy="214135"/>
          </a:xfrm>
          <a:prstGeom prst="rect">
            <a:avLst/>
          </a:prstGeom>
        </p:spPr>
        <p:txBody>
          <a:bodyPr vert="horz" wrap="square" lIns="0" tIns="8483" rIns="0" bIns="0" rtlCol="0">
            <a:spAutoFit/>
          </a:bodyPr>
          <a:lstStyle/>
          <a:p>
            <a:pPr marL="8929">
              <a:spcBef>
                <a:spcPts val="67"/>
              </a:spcBef>
            </a:pPr>
            <a:r>
              <a:rPr lang="en-US" sz="1336" spc="-49" dirty="0">
                <a:latin typeface="Tahoma"/>
                <a:cs typeface="Tahoma"/>
              </a:rPr>
              <a:t>*</a:t>
            </a:r>
            <a:endParaRPr sz="1336" dirty="0">
              <a:latin typeface="Tahoma"/>
              <a:cs typeface="Tahoma"/>
            </a:endParaRPr>
          </a:p>
        </p:txBody>
      </p:sp>
      <p:sp>
        <p:nvSpPr>
          <p:cNvPr id="14" name="object 38">
            <a:extLst>
              <a:ext uri="{FF2B5EF4-FFF2-40B4-BE49-F238E27FC236}">
                <a16:creationId xmlns:a16="http://schemas.microsoft.com/office/drawing/2014/main" id="{C726F7A4-2B36-CDB5-82C5-07EF86F5C8A0}"/>
              </a:ext>
            </a:extLst>
          </p:cNvPr>
          <p:cNvSpPr txBox="1"/>
          <p:nvPr/>
        </p:nvSpPr>
        <p:spPr>
          <a:xfrm>
            <a:off x="8384437" y="4747718"/>
            <a:ext cx="281285" cy="214135"/>
          </a:xfrm>
          <a:prstGeom prst="rect">
            <a:avLst/>
          </a:prstGeom>
        </p:spPr>
        <p:txBody>
          <a:bodyPr vert="horz" wrap="square" lIns="0" tIns="8483" rIns="0" bIns="0" rtlCol="0">
            <a:spAutoFit/>
          </a:bodyPr>
          <a:lstStyle/>
          <a:p>
            <a:pPr marL="8929">
              <a:spcBef>
                <a:spcPts val="67"/>
              </a:spcBef>
            </a:pPr>
            <a:r>
              <a:rPr sz="1336" spc="-49" dirty="0">
                <a:latin typeface="Tahoma"/>
                <a:cs typeface="Tahoma"/>
              </a:rPr>
              <a:t>*</a:t>
            </a:r>
            <a:endParaRPr sz="1336" dirty="0">
              <a:latin typeface="Tahoma"/>
              <a:cs typeface="Tahoma"/>
            </a:endParaRPr>
          </a:p>
        </p:txBody>
      </p:sp>
      <p:sp>
        <p:nvSpPr>
          <p:cNvPr id="15" name="object 37">
            <a:extLst>
              <a:ext uri="{FF2B5EF4-FFF2-40B4-BE49-F238E27FC236}">
                <a16:creationId xmlns:a16="http://schemas.microsoft.com/office/drawing/2014/main" id="{4E7C8EF7-C837-01BB-32C7-CB3E1921DFCC}"/>
              </a:ext>
            </a:extLst>
          </p:cNvPr>
          <p:cNvSpPr txBox="1"/>
          <p:nvPr/>
        </p:nvSpPr>
        <p:spPr>
          <a:xfrm>
            <a:off x="6164890" y="4380567"/>
            <a:ext cx="914400" cy="254736"/>
          </a:xfrm>
          <a:prstGeom prst="rect">
            <a:avLst/>
          </a:prstGeom>
        </p:spPr>
        <p:txBody>
          <a:bodyPr vert="horz" wrap="square" lIns="0" tIns="11162" rIns="0" bIns="0" rtlCol="0">
            <a:spAutoFit/>
          </a:bodyPr>
          <a:lstStyle/>
          <a:p>
            <a:pPr marL="8929">
              <a:spcBef>
                <a:spcPts val="88"/>
              </a:spcBef>
            </a:pPr>
            <a:r>
              <a:rPr lang="en-US" sz="1336" spc="-42" dirty="0">
                <a:latin typeface="Tahoma"/>
                <a:cs typeface="Tahoma"/>
              </a:rPr>
              <a:t>registers</a:t>
            </a:r>
            <a:r>
              <a:rPr sz="1336" spc="-35" dirty="0">
                <a:latin typeface="Tahoma"/>
                <a:cs typeface="Tahoma"/>
              </a:rPr>
              <a:t> </a:t>
            </a:r>
            <a:r>
              <a:rPr sz="1582" spc="197" dirty="0">
                <a:latin typeface="Microsoft Sans Serif"/>
                <a:cs typeface="Microsoft Sans Serif"/>
              </a:rPr>
              <a:t>‣</a:t>
            </a:r>
            <a:endParaRPr sz="1582" dirty="0">
              <a:latin typeface="Microsoft Sans Serif"/>
              <a:cs typeface="Microsoft Sans Serif"/>
            </a:endParaRPr>
          </a:p>
        </p:txBody>
      </p:sp>
    </p:spTree>
    <p:extLst>
      <p:ext uri="{BB962C8B-B14F-4D97-AF65-F5344CB8AC3E}">
        <p14:creationId xmlns:p14="http://schemas.microsoft.com/office/powerpoint/2010/main" val="16397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5F08-EB50-DEEC-2A95-F800C63E8BAA}"/>
              </a:ext>
            </a:extLst>
          </p:cNvPr>
          <p:cNvSpPr>
            <a:spLocks noGrp="1"/>
          </p:cNvSpPr>
          <p:nvPr>
            <p:ph type="title"/>
          </p:nvPr>
        </p:nvSpPr>
        <p:spPr/>
        <p:txBody>
          <a:bodyPr>
            <a:normAutofit/>
          </a:bodyPr>
          <a:lstStyle/>
          <a:p>
            <a:r>
              <a:rPr lang="en-US" sz="4000" dirty="0"/>
              <a:t>Association Classes</a:t>
            </a:r>
            <a:br>
              <a:rPr lang="en-US" sz="4000" dirty="0"/>
            </a:br>
            <a:endParaRPr lang="en-US" sz="4000" dirty="0"/>
          </a:p>
        </p:txBody>
      </p:sp>
      <p:sp>
        <p:nvSpPr>
          <p:cNvPr id="3" name="Content Placeholder 2">
            <a:extLst>
              <a:ext uri="{FF2B5EF4-FFF2-40B4-BE49-F238E27FC236}">
                <a16:creationId xmlns:a16="http://schemas.microsoft.com/office/drawing/2014/main" id="{2B13B0BB-10A1-8AB8-09C4-B6948FFE415C}"/>
              </a:ext>
            </a:extLst>
          </p:cNvPr>
          <p:cNvSpPr>
            <a:spLocks noGrp="1"/>
          </p:cNvSpPr>
          <p:nvPr>
            <p:ph idx="1"/>
          </p:nvPr>
        </p:nvSpPr>
        <p:spPr>
          <a:xfrm>
            <a:off x="2152650" y="1240971"/>
            <a:ext cx="7886700" cy="4935992"/>
          </a:xfrm>
        </p:spPr>
        <p:txBody>
          <a:bodyPr>
            <a:normAutofit/>
          </a:bodyPr>
          <a:lstStyle/>
          <a:p>
            <a:pPr algn="l"/>
            <a:r>
              <a:rPr lang="en-US" dirty="0">
                <a:cs typeface="Times New Roman" panose="02020603050405020304" pitchFamily="18" charset="0"/>
              </a:rPr>
              <a:t>The following domain requirements set the stage for association classes:</a:t>
            </a:r>
          </a:p>
          <a:p>
            <a:pPr lvl="1">
              <a:buFont typeface="Wingdings" panose="05000000000000000000" pitchFamily="2" charset="2"/>
              <a:buChar char="Ø"/>
            </a:pPr>
            <a:r>
              <a:rPr lang="en-US" sz="1600" dirty="0">
                <a:cs typeface="Times New Roman" panose="02020603050405020304" pitchFamily="18" charset="0"/>
              </a:rPr>
              <a:t>Authorization services assign a merchant ID to each store for identification during communications.</a:t>
            </a:r>
          </a:p>
          <a:p>
            <a:pPr lvl="1">
              <a:buFont typeface="Wingdings" panose="05000000000000000000" pitchFamily="2" charset="2"/>
              <a:buChar char="Ø"/>
            </a:pPr>
            <a:r>
              <a:rPr lang="en-US" sz="1600" dirty="0">
                <a:cs typeface="Times New Roman" panose="02020603050405020304" pitchFamily="18" charset="0"/>
              </a:rPr>
              <a:t>A payment authorization request from the store to an authorization service needs the merchant ID that identifies the store to the service.</a:t>
            </a:r>
          </a:p>
          <a:p>
            <a:pPr lvl="1">
              <a:buFont typeface="Wingdings" panose="05000000000000000000" pitchFamily="2" charset="2"/>
              <a:buChar char="Ø"/>
            </a:pPr>
            <a:r>
              <a:rPr lang="en-US" sz="1600" dirty="0">
                <a:cs typeface="Times New Roman" panose="02020603050405020304" pitchFamily="18" charset="0"/>
              </a:rPr>
              <a:t>Furthermore, a store has a different merchant ID for each service.</a:t>
            </a:r>
          </a:p>
          <a:p>
            <a:pPr algn="l"/>
            <a:r>
              <a:rPr lang="en-US" dirty="0">
                <a:cs typeface="Times New Roman" panose="02020603050405020304" pitchFamily="18" charset="0"/>
              </a:rPr>
              <a:t>Where in the Domain Model should the merchant ID attribute reside?</a:t>
            </a:r>
          </a:p>
          <a:p>
            <a:pPr algn="l"/>
            <a:r>
              <a:rPr lang="en-US" dirty="0">
                <a:cs typeface="Times New Roman" panose="02020603050405020304" pitchFamily="18" charset="0"/>
              </a:rPr>
              <a:t>Placing </a:t>
            </a:r>
            <a:r>
              <a:rPr lang="en-US" i="1" dirty="0" err="1">
                <a:cs typeface="Times New Roman" panose="02020603050405020304" pitchFamily="18" charset="0"/>
              </a:rPr>
              <a:t>merchantID</a:t>
            </a:r>
            <a:r>
              <a:rPr lang="en-US" i="1" dirty="0">
                <a:cs typeface="Times New Roman" panose="02020603050405020304" pitchFamily="18" charset="0"/>
              </a:rPr>
              <a:t> </a:t>
            </a:r>
            <a:r>
              <a:rPr lang="en-US" dirty="0">
                <a:cs typeface="Times New Roman" panose="02020603050405020304" pitchFamily="18" charset="0"/>
              </a:rPr>
              <a:t>in </a:t>
            </a:r>
            <a:r>
              <a:rPr lang="en-US" i="1" dirty="0">
                <a:cs typeface="Times New Roman" panose="02020603050405020304" pitchFamily="18" charset="0"/>
              </a:rPr>
              <a:t>Store </a:t>
            </a:r>
            <a:r>
              <a:rPr lang="en-US" dirty="0">
                <a:cs typeface="Times New Roman" panose="02020603050405020304" pitchFamily="18" charset="0"/>
              </a:rPr>
              <a:t>is incorrect because a </a:t>
            </a:r>
            <a:r>
              <a:rPr lang="en-US" i="1" dirty="0">
                <a:cs typeface="Times New Roman" panose="02020603050405020304" pitchFamily="18" charset="0"/>
              </a:rPr>
              <a:t>Store </a:t>
            </a:r>
            <a:r>
              <a:rPr lang="en-US" dirty="0">
                <a:cs typeface="Times New Roman" panose="02020603050405020304" pitchFamily="18" charset="0"/>
              </a:rPr>
              <a:t>can have more than one value for </a:t>
            </a:r>
            <a:r>
              <a:rPr lang="en-US" i="1" dirty="0" err="1">
                <a:cs typeface="Times New Roman" panose="02020603050405020304" pitchFamily="18" charset="0"/>
              </a:rPr>
              <a:t>merchantID</a:t>
            </a:r>
            <a:r>
              <a:rPr lang="en-US" i="1" dirty="0">
                <a:cs typeface="Times New Roman" panose="02020603050405020304" pitchFamily="18" charset="0"/>
              </a:rPr>
              <a:t>. </a:t>
            </a:r>
            <a:r>
              <a:rPr lang="en-US" dirty="0">
                <a:cs typeface="Times New Roman" panose="02020603050405020304" pitchFamily="18" charset="0"/>
              </a:rPr>
              <a:t>The same is true with placing it in </a:t>
            </a:r>
            <a:r>
              <a:rPr lang="en-US" i="1" dirty="0">
                <a:cs typeface="Times New Roman" panose="02020603050405020304" pitchFamily="18" charset="0"/>
              </a:rPr>
              <a:t>Authorization-Service</a:t>
            </a:r>
            <a:endParaRPr lang="en-US" dirty="0">
              <a:cs typeface="Times New Roman" panose="02020603050405020304" pitchFamily="18" charset="0"/>
            </a:endParaRPr>
          </a:p>
        </p:txBody>
      </p:sp>
      <p:pic>
        <p:nvPicPr>
          <p:cNvPr id="5" name="Picture 4">
            <a:extLst>
              <a:ext uri="{FF2B5EF4-FFF2-40B4-BE49-F238E27FC236}">
                <a16:creationId xmlns:a16="http://schemas.microsoft.com/office/drawing/2014/main" id="{531FF90B-D9B0-FA07-2D12-CE1AF8B93375}"/>
              </a:ext>
            </a:extLst>
          </p:cNvPr>
          <p:cNvPicPr>
            <a:picLocks noChangeAspect="1"/>
          </p:cNvPicPr>
          <p:nvPr/>
        </p:nvPicPr>
        <p:blipFill>
          <a:blip r:embed="rId3"/>
          <a:stretch>
            <a:fillRect/>
          </a:stretch>
        </p:blipFill>
        <p:spPr>
          <a:xfrm>
            <a:off x="2286020" y="5104950"/>
            <a:ext cx="7619960" cy="1598831"/>
          </a:xfrm>
          <a:prstGeom prst="rect">
            <a:avLst/>
          </a:prstGeom>
        </p:spPr>
      </p:pic>
    </p:spTree>
    <p:extLst>
      <p:ext uri="{BB962C8B-B14F-4D97-AF65-F5344CB8AC3E}">
        <p14:creationId xmlns:p14="http://schemas.microsoft.com/office/powerpoint/2010/main" val="3287688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A1C1-58FA-887B-B567-56B90780267B}"/>
              </a:ext>
            </a:extLst>
          </p:cNvPr>
          <p:cNvSpPr>
            <a:spLocks noGrp="1"/>
          </p:cNvSpPr>
          <p:nvPr>
            <p:ph type="title"/>
          </p:nvPr>
        </p:nvSpPr>
        <p:spPr>
          <a:xfrm>
            <a:off x="1371600" y="457200"/>
            <a:ext cx="9601200" cy="1485900"/>
          </a:xfrm>
        </p:spPr>
        <p:txBody>
          <a:bodyPr>
            <a:normAutofit/>
          </a:bodyPr>
          <a:lstStyle/>
          <a:p>
            <a:r>
              <a:rPr lang="en-US" sz="4000" dirty="0"/>
              <a:t>Association Classes</a:t>
            </a:r>
          </a:p>
        </p:txBody>
      </p:sp>
      <p:sp>
        <p:nvSpPr>
          <p:cNvPr id="3" name="Content Placeholder 2">
            <a:extLst>
              <a:ext uri="{FF2B5EF4-FFF2-40B4-BE49-F238E27FC236}">
                <a16:creationId xmlns:a16="http://schemas.microsoft.com/office/drawing/2014/main" id="{F459F8F3-6983-D5A1-813F-08071006BEE9}"/>
              </a:ext>
            </a:extLst>
          </p:cNvPr>
          <p:cNvSpPr>
            <a:spLocks noGrp="1"/>
          </p:cNvSpPr>
          <p:nvPr>
            <p:ph idx="1"/>
          </p:nvPr>
        </p:nvSpPr>
        <p:spPr>
          <a:xfrm>
            <a:off x="2152650" y="1200150"/>
            <a:ext cx="7886700" cy="4824024"/>
          </a:xfrm>
        </p:spPr>
        <p:txBody>
          <a:bodyPr>
            <a:normAutofit/>
          </a:bodyPr>
          <a:lstStyle/>
          <a:p>
            <a:pPr algn="l"/>
            <a:r>
              <a:rPr lang="en-US" dirty="0">
                <a:cs typeface="Times New Roman" panose="02020603050405020304" pitchFamily="18" charset="0"/>
              </a:rPr>
              <a:t>This leads to the following modeling principle:</a:t>
            </a:r>
          </a:p>
          <a:p>
            <a:pPr lvl="1">
              <a:buFont typeface="Wingdings" panose="05000000000000000000" pitchFamily="2" charset="2"/>
              <a:buChar char="§"/>
            </a:pPr>
            <a:r>
              <a:rPr lang="en-US" dirty="0">
                <a:cs typeface="Times New Roman" panose="02020603050405020304" pitchFamily="18" charset="0"/>
              </a:rPr>
              <a:t>In a domain model, if a class C can simultaneously have many values for the same kind of attribute A, do not place attribute A in C. Place attribute A in another class that is associated with C.</a:t>
            </a:r>
          </a:p>
          <a:p>
            <a:pPr algn="l"/>
            <a:r>
              <a:rPr lang="en-US" dirty="0">
                <a:cs typeface="Times New Roman" panose="02020603050405020304" pitchFamily="18" charset="0"/>
              </a:rPr>
              <a:t>For example:</a:t>
            </a:r>
          </a:p>
          <a:p>
            <a:pPr lvl="1">
              <a:buFont typeface="Wingdings" panose="05000000000000000000" pitchFamily="2" charset="2"/>
              <a:buChar char="§"/>
            </a:pPr>
            <a:r>
              <a:rPr lang="en-US" dirty="0">
                <a:cs typeface="Times New Roman" panose="02020603050405020304" pitchFamily="18" charset="0"/>
              </a:rPr>
              <a:t>A Person may have many phone numbers. Place phone number in another class, such as </a:t>
            </a:r>
            <a:r>
              <a:rPr lang="en-US" dirty="0" err="1">
                <a:cs typeface="Times New Roman" panose="02020603050405020304" pitchFamily="18" charset="0"/>
              </a:rPr>
              <a:t>PhoneNumber</a:t>
            </a:r>
            <a:r>
              <a:rPr lang="en-US" dirty="0">
                <a:cs typeface="Times New Roman" panose="02020603050405020304" pitchFamily="18" charset="0"/>
              </a:rPr>
              <a:t> or </a:t>
            </a:r>
            <a:r>
              <a:rPr lang="en-US" dirty="0" err="1">
                <a:cs typeface="Times New Roman" panose="02020603050405020304" pitchFamily="18" charset="0"/>
              </a:rPr>
              <a:t>ContactInformation</a:t>
            </a:r>
            <a:r>
              <a:rPr lang="en-US" dirty="0">
                <a:cs typeface="Times New Roman" panose="02020603050405020304" pitchFamily="18" charset="0"/>
              </a:rPr>
              <a:t>, and associate many of these to Person.</a:t>
            </a:r>
          </a:p>
        </p:txBody>
      </p:sp>
      <p:pic>
        <p:nvPicPr>
          <p:cNvPr id="5" name="Picture 4">
            <a:extLst>
              <a:ext uri="{FF2B5EF4-FFF2-40B4-BE49-F238E27FC236}">
                <a16:creationId xmlns:a16="http://schemas.microsoft.com/office/drawing/2014/main" id="{EB7B19FC-8832-B500-FBF3-2064FA65FF1F}"/>
              </a:ext>
            </a:extLst>
          </p:cNvPr>
          <p:cNvPicPr>
            <a:picLocks noChangeAspect="1"/>
          </p:cNvPicPr>
          <p:nvPr/>
        </p:nvPicPr>
        <p:blipFill>
          <a:blip r:embed="rId3"/>
          <a:stretch>
            <a:fillRect/>
          </a:stretch>
        </p:blipFill>
        <p:spPr>
          <a:xfrm>
            <a:off x="2738535" y="4161879"/>
            <a:ext cx="6867330" cy="2605245"/>
          </a:xfrm>
          <a:prstGeom prst="rect">
            <a:avLst/>
          </a:prstGeom>
        </p:spPr>
      </p:pic>
    </p:spTree>
    <p:extLst>
      <p:ext uri="{BB962C8B-B14F-4D97-AF65-F5344CB8AC3E}">
        <p14:creationId xmlns:p14="http://schemas.microsoft.com/office/powerpoint/2010/main" val="1682977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A1C1-58FA-887B-B567-56B90780267B}"/>
              </a:ext>
            </a:extLst>
          </p:cNvPr>
          <p:cNvSpPr>
            <a:spLocks noGrp="1"/>
          </p:cNvSpPr>
          <p:nvPr>
            <p:ph type="title"/>
          </p:nvPr>
        </p:nvSpPr>
        <p:spPr/>
        <p:txBody>
          <a:bodyPr>
            <a:normAutofit/>
          </a:bodyPr>
          <a:lstStyle/>
          <a:p>
            <a:r>
              <a:rPr lang="en-US" sz="4000" dirty="0"/>
              <a:t>Association Classes</a:t>
            </a:r>
          </a:p>
        </p:txBody>
      </p:sp>
      <p:sp>
        <p:nvSpPr>
          <p:cNvPr id="3" name="Content Placeholder 2">
            <a:extLst>
              <a:ext uri="{FF2B5EF4-FFF2-40B4-BE49-F238E27FC236}">
                <a16:creationId xmlns:a16="http://schemas.microsoft.com/office/drawing/2014/main" id="{F459F8F3-6983-D5A1-813F-08071006BEE9}"/>
              </a:ext>
            </a:extLst>
          </p:cNvPr>
          <p:cNvSpPr>
            <a:spLocks noGrp="1"/>
          </p:cNvSpPr>
          <p:nvPr>
            <p:ph idx="1"/>
          </p:nvPr>
        </p:nvSpPr>
        <p:spPr/>
        <p:txBody>
          <a:bodyPr>
            <a:normAutofit/>
          </a:bodyPr>
          <a:lstStyle/>
          <a:p>
            <a:r>
              <a:rPr lang="en-US" dirty="0"/>
              <a:t>In the business world, what concept formally records the information related to the services that a service provides to a customer?—a </a:t>
            </a:r>
            <a:r>
              <a:rPr lang="en-US" i="1" dirty="0"/>
              <a:t>Contract or Account.</a:t>
            </a:r>
          </a:p>
          <a:p>
            <a:pPr algn="l"/>
            <a:r>
              <a:rPr lang="en-US" dirty="0"/>
              <a:t>The fact that both </a:t>
            </a:r>
            <a:r>
              <a:rPr lang="en-US" i="1" dirty="0"/>
              <a:t>Store </a:t>
            </a:r>
            <a:r>
              <a:rPr lang="en-US" dirty="0"/>
              <a:t>and </a:t>
            </a:r>
            <a:r>
              <a:rPr lang="en-US" i="1" dirty="0" err="1"/>
              <a:t>AuthorizationService</a:t>
            </a:r>
            <a:r>
              <a:rPr lang="en-US" i="1" dirty="0"/>
              <a:t> </a:t>
            </a:r>
            <a:r>
              <a:rPr lang="en-US" dirty="0"/>
              <a:t>are related to </a:t>
            </a:r>
            <a:r>
              <a:rPr lang="en-US" i="1" dirty="0" err="1"/>
              <a:t>ServiceContract</a:t>
            </a:r>
            <a:r>
              <a:rPr lang="en-US" i="1" dirty="0"/>
              <a:t> </a:t>
            </a:r>
            <a:r>
              <a:rPr lang="en-US" dirty="0"/>
              <a:t>is a clue that it is dependent on the relationship between the two. </a:t>
            </a:r>
          </a:p>
          <a:p>
            <a:pPr algn="l"/>
            <a:r>
              <a:rPr lang="en-US" dirty="0"/>
              <a:t>The </a:t>
            </a:r>
            <a:r>
              <a:rPr lang="en-US" i="1" dirty="0" err="1"/>
              <a:t>merchantID</a:t>
            </a:r>
            <a:r>
              <a:rPr lang="en-US" i="1" dirty="0"/>
              <a:t> </a:t>
            </a:r>
            <a:r>
              <a:rPr lang="en-US" dirty="0"/>
              <a:t>may be thought of as an attribute related to the association between </a:t>
            </a:r>
            <a:r>
              <a:rPr lang="en-US" i="1" dirty="0"/>
              <a:t>Store and </a:t>
            </a:r>
            <a:r>
              <a:rPr lang="en-US" i="1" dirty="0" err="1"/>
              <a:t>AuthorizationService</a:t>
            </a:r>
            <a:r>
              <a:rPr lang="en-US" i="1" dirty="0"/>
              <a:t>.</a:t>
            </a:r>
          </a:p>
          <a:p>
            <a:pPr algn="l"/>
            <a:r>
              <a:rPr lang="en-US" dirty="0"/>
              <a:t>This leads to the notion of an </a:t>
            </a:r>
            <a:r>
              <a:rPr lang="en-US" b="1" dirty="0"/>
              <a:t>association class, </a:t>
            </a:r>
            <a:r>
              <a:rPr lang="en-US" dirty="0"/>
              <a:t>in which we can add features to the association itself. </a:t>
            </a:r>
            <a:r>
              <a:rPr lang="en-US" i="1" dirty="0" err="1"/>
              <a:t>ServiceContract</a:t>
            </a:r>
            <a:r>
              <a:rPr lang="en-US" i="1" dirty="0"/>
              <a:t> </a:t>
            </a:r>
            <a:r>
              <a:rPr lang="en-US" dirty="0"/>
              <a:t>may be modeled as an association class related to the association between </a:t>
            </a:r>
            <a:r>
              <a:rPr lang="en-US" i="1" dirty="0"/>
              <a:t>Store </a:t>
            </a:r>
            <a:r>
              <a:rPr lang="en-US" dirty="0"/>
              <a:t>and </a:t>
            </a:r>
            <a:r>
              <a:rPr lang="en-US" i="1" dirty="0" err="1"/>
              <a:t>AuthorizationService</a:t>
            </a:r>
            <a:r>
              <a:rPr lang="en-US" i="1" dirty="0"/>
              <a:t>.</a:t>
            </a:r>
            <a:endParaRPr lang="en-US" dirty="0"/>
          </a:p>
        </p:txBody>
      </p:sp>
    </p:spTree>
    <p:extLst>
      <p:ext uri="{BB962C8B-B14F-4D97-AF65-F5344CB8AC3E}">
        <p14:creationId xmlns:p14="http://schemas.microsoft.com/office/powerpoint/2010/main" val="2841291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A1C1-58FA-887B-B567-56B90780267B}"/>
              </a:ext>
            </a:extLst>
          </p:cNvPr>
          <p:cNvSpPr>
            <a:spLocks noGrp="1"/>
          </p:cNvSpPr>
          <p:nvPr>
            <p:ph type="title"/>
          </p:nvPr>
        </p:nvSpPr>
        <p:spPr/>
        <p:txBody>
          <a:bodyPr/>
          <a:lstStyle/>
          <a:p>
            <a:r>
              <a:rPr lang="en-US" dirty="0"/>
              <a:t>Association Classes</a:t>
            </a:r>
          </a:p>
        </p:txBody>
      </p:sp>
      <p:sp>
        <p:nvSpPr>
          <p:cNvPr id="3" name="Content Placeholder 2">
            <a:extLst>
              <a:ext uri="{FF2B5EF4-FFF2-40B4-BE49-F238E27FC236}">
                <a16:creationId xmlns:a16="http://schemas.microsoft.com/office/drawing/2014/main" id="{F459F8F3-6983-D5A1-813F-08071006BEE9}"/>
              </a:ext>
            </a:extLst>
          </p:cNvPr>
          <p:cNvSpPr>
            <a:spLocks noGrp="1"/>
          </p:cNvSpPr>
          <p:nvPr>
            <p:ph idx="1"/>
          </p:nvPr>
        </p:nvSpPr>
        <p:spPr>
          <a:xfrm>
            <a:off x="1353879" y="1748503"/>
            <a:ext cx="9601200" cy="3581400"/>
          </a:xfrm>
        </p:spPr>
        <p:txBody>
          <a:bodyPr>
            <a:normAutofit/>
          </a:bodyPr>
          <a:lstStyle/>
          <a:p>
            <a:pPr algn="l"/>
            <a:r>
              <a:rPr lang="en-US" dirty="0">
                <a:cs typeface="Times New Roman" panose="02020603050405020304" pitchFamily="18" charset="0"/>
              </a:rPr>
              <a:t>In the UML, this is illustrated with a dashed line from the association to the association class. </a:t>
            </a:r>
          </a:p>
          <a:p>
            <a:pPr algn="l"/>
            <a:r>
              <a:rPr lang="en-US" dirty="0">
                <a:cs typeface="Times New Roman" panose="02020603050405020304" pitchFamily="18" charset="0"/>
              </a:rPr>
              <a:t>Figure visually communicates the idea that a </a:t>
            </a:r>
            <a:r>
              <a:rPr lang="en-US" i="1" dirty="0">
                <a:cs typeface="Times New Roman" panose="02020603050405020304" pitchFamily="18" charset="0"/>
              </a:rPr>
              <a:t>Service-Contract </a:t>
            </a:r>
            <a:r>
              <a:rPr lang="en-US" dirty="0">
                <a:cs typeface="Times New Roman" panose="02020603050405020304" pitchFamily="18" charset="0"/>
              </a:rPr>
              <a:t>and its attributes are related to the association between a </a:t>
            </a:r>
            <a:r>
              <a:rPr lang="en-US" i="1" dirty="0">
                <a:cs typeface="Times New Roman" panose="02020603050405020304" pitchFamily="18" charset="0"/>
              </a:rPr>
              <a:t>Store </a:t>
            </a:r>
            <a:r>
              <a:rPr lang="en-US" dirty="0">
                <a:cs typeface="Times New Roman" panose="02020603050405020304" pitchFamily="18" charset="0"/>
              </a:rPr>
              <a:t>and </a:t>
            </a:r>
            <a:r>
              <a:rPr lang="en-US" i="1" dirty="0" err="1">
                <a:cs typeface="Times New Roman" panose="02020603050405020304" pitchFamily="18" charset="0"/>
              </a:rPr>
              <a:t>AuthorizationService</a:t>
            </a:r>
            <a:r>
              <a:rPr lang="en-US" i="1" dirty="0">
                <a:cs typeface="Times New Roman" panose="02020603050405020304" pitchFamily="18" charset="0"/>
              </a:rPr>
              <a:t>, </a:t>
            </a:r>
            <a:r>
              <a:rPr lang="en-US" dirty="0">
                <a:cs typeface="Times New Roman" panose="02020603050405020304" pitchFamily="18" charset="0"/>
              </a:rPr>
              <a:t>and that the lifetime of the </a:t>
            </a:r>
            <a:r>
              <a:rPr lang="en-US" i="1" dirty="0" err="1">
                <a:cs typeface="Times New Roman" panose="02020603050405020304" pitchFamily="18" charset="0"/>
              </a:rPr>
              <a:t>ServiceContract</a:t>
            </a:r>
            <a:r>
              <a:rPr lang="en-US" i="1" dirty="0">
                <a:cs typeface="Times New Roman" panose="02020603050405020304" pitchFamily="18" charset="0"/>
              </a:rPr>
              <a:t> </a:t>
            </a:r>
            <a:r>
              <a:rPr lang="en-US" dirty="0">
                <a:cs typeface="Times New Roman" panose="02020603050405020304" pitchFamily="18" charset="0"/>
              </a:rPr>
              <a:t>is dependent on the relationship.</a:t>
            </a:r>
          </a:p>
        </p:txBody>
      </p:sp>
      <p:pic>
        <p:nvPicPr>
          <p:cNvPr id="5" name="Picture 4">
            <a:extLst>
              <a:ext uri="{FF2B5EF4-FFF2-40B4-BE49-F238E27FC236}">
                <a16:creationId xmlns:a16="http://schemas.microsoft.com/office/drawing/2014/main" id="{C839BCFA-9A47-4DCE-EFF7-34A764BC8500}"/>
              </a:ext>
            </a:extLst>
          </p:cNvPr>
          <p:cNvPicPr>
            <a:picLocks noChangeAspect="1"/>
          </p:cNvPicPr>
          <p:nvPr/>
        </p:nvPicPr>
        <p:blipFill>
          <a:blip r:embed="rId3"/>
          <a:stretch>
            <a:fillRect/>
          </a:stretch>
        </p:blipFill>
        <p:spPr>
          <a:xfrm>
            <a:off x="1894865" y="3657600"/>
            <a:ext cx="8402270" cy="3077112"/>
          </a:xfrm>
          <a:prstGeom prst="rect">
            <a:avLst/>
          </a:prstGeom>
        </p:spPr>
      </p:pic>
    </p:spTree>
    <p:extLst>
      <p:ext uri="{BB962C8B-B14F-4D97-AF65-F5344CB8AC3E}">
        <p14:creationId xmlns:p14="http://schemas.microsoft.com/office/powerpoint/2010/main" val="3626599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1A1C1-58FA-887B-B567-56B90780267B}"/>
              </a:ext>
            </a:extLst>
          </p:cNvPr>
          <p:cNvSpPr>
            <a:spLocks noGrp="1"/>
          </p:cNvSpPr>
          <p:nvPr>
            <p:ph type="title"/>
          </p:nvPr>
        </p:nvSpPr>
        <p:spPr>
          <a:xfrm>
            <a:off x="1295400" y="438150"/>
            <a:ext cx="9601200" cy="1485900"/>
          </a:xfrm>
        </p:spPr>
        <p:txBody>
          <a:bodyPr/>
          <a:lstStyle/>
          <a:p>
            <a:r>
              <a:rPr lang="en-US" dirty="0"/>
              <a:t>Association Classes</a:t>
            </a:r>
          </a:p>
        </p:txBody>
      </p:sp>
      <p:sp>
        <p:nvSpPr>
          <p:cNvPr id="3" name="Content Placeholder 2">
            <a:extLst>
              <a:ext uri="{FF2B5EF4-FFF2-40B4-BE49-F238E27FC236}">
                <a16:creationId xmlns:a16="http://schemas.microsoft.com/office/drawing/2014/main" id="{F459F8F3-6983-D5A1-813F-08071006BEE9}"/>
              </a:ext>
            </a:extLst>
          </p:cNvPr>
          <p:cNvSpPr>
            <a:spLocks noGrp="1"/>
          </p:cNvSpPr>
          <p:nvPr>
            <p:ph idx="1"/>
          </p:nvPr>
        </p:nvSpPr>
        <p:spPr>
          <a:xfrm>
            <a:off x="1258186" y="1295400"/>
            <a:ext cx="9601200" cy="3581400"/>
          </a:xfrm>
        </p:spPr>
        <p:txBody>
          <a:bodyPr>
            <a:normAutofit/>
          </a:bodyPr>
          <a:lstStyle/>
          <a:p>
            <a:pPr algn="l"/>
            <a:r>
              <a:rPr lang="en-US" dirty="0">
                <a:cs typeface="Times New Roman" panose="02020603050405020304" pitchFamily="18" charset="0"/>
              </a:rPr>
              <a:t>Clues that an association class might be useful in a domain model:</a:t>
            </a:r>
          </a:p>
          <a:p>
            <a:pPr lvl="1">
              <a:buFont typeface="Wingdings" panose="05000000000000000000" pitchFamily="2" charset="2"/>
              <a:buChar char="Ø"/>
            </a:pPr>
            <a:r>
              <a:rPr lang="en-US" dirty="0">
                <a:cs typeface="Times New Roman" panose="02020603050405020304" pitchFamily="18" charset="0"/>
              </a:rPr>
              <a:t>An attribute is related to an association.</a:t>
            </a:r>
          </a:p>
          <a:p>
            <a:pPr lvl="1">
              <a:buFont typeface="Wingdings" panose="05000000000000000000" pitchFamily="2" charset="2"/>
              <a:buChar char="Ø"/>
            </a:pPr>
            <a:r>
              <a:rPr lang="en-US" dirty="0">
                <a:cs typeface="Times New Roman" panose="02020603050405020304" pitchFamily="18" charset="0"/>
              </a:rPr>
              <a:t>Instances of the association class have a life-time dependency on the association.</a:t>
            </a:r>
          </a:p>
          <a:p>
            <a:pPr lvl="1">
              <a:buFont typeface="Wingdings" panose="05000000000000000000" pitchFamily="2" charset="2"/>
              <a:buChar char="Ø"/>
            </a:pPr>
            <a:r>
              <a:rPr lang="en-US" dirty="0">
                <a:cs typeface="Times New Roman" panose="02020603050405020304" pitchFamily="18" charset="0"/>
              </a:rPr>
              <a:t>There is a many-to-many association between two concepts, and information associated with the association itself.</a:t>
            </a:r>
          </a:p>
        </p:txBody>
      </p:sp>
      <p:pic>
        <p:nvPicPr>
          <p:cNvPr id="6" name="Picture 5">
            <a:extLst>
              <a:ext uri="{FF2B5EF4-FFF2-40B4-BE49-F238E27FC236}">
                <a16:creationId xmlns:a16="http://schemas.microsoft.com/office/drawing/2014/main" id="{85FF38BD-189F-C80F-1D00-51A15290FF9B}"/>
              </a:ext>
            </a:extLst>
          </p:cNvPr>
          <p:cNvPicPr>
            <a:picLocks noChangeAspect="1"/>
          </p:cNvPicPr>
          <p:nvPr/>
        </p:nvPicPr>
        <p:blipFill>
          <a:blip r:embed="rId3"/>
          <a:stretch>
            <a:fillRect/>
          </a:stretch>
        </p:blipFill>
        <p:spPr>
          <a:xfrm>
            <a:off x="1993683" y="4038600"/>
            <a:ext cx="8165648" cy="2204725"/>
          </a:xfrm>
          <a:prstGeom prst="rect">
            <a:avLst/>
          </a:prstGeom>
        </p:spPr>
      </p:pic>
    </p:spTree>
    <p:extLst>
      <p:ext uri="{BB962C8B-B14F-4D97-AF65-F5344CB8AC3E}">
        <p14:creationId xmlns:p14="http://schemas.microsoft.com/office/powerpoint/2010/main" val="3821717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438546"/>
          </a:xfrm>
        </p:spPr>
        <p:txBody>
          <a:bodyPr>
            <a:normAutofit fontScale="90000"/>
          </a:bodyPr>
          <a:lstStyle/>
          <a:p>
            <a:r>
              <a:rPr lang="en-US" dirty="0"/>
              <a:t>Hospital Management System</a:t>
            </a:r>
          </a:p>
        </p:txBody>
      </p:sp>
      <p:sp>
        <p:nvSpPr>
          <p:cNvPr id="3" name="Content Placeholder 2"/>
          <p:cNvSpPr>
            <a:spLocks noGrp="1"/>
          </p:cNvSpPr>
          <p:nvPr>
            <p:ph idx="1"/>
          </p:nvPr>
        </p:nvSpPr>
        <p:spPr>
          <a:xfrm>
            <a:off x="1600200" y="1143000"/>
            <a:ext cx="9476185" cy="5528467"/>
          </a:xfrm>
        </p:spPr>
        <p:txBody>
          <a:bodyPr>
            <a:normAutofit fontScale="92500" lnSpcReduction="20000"/>
          </a:bodyPr>
          <a:lstStyle/>
          <a:p>
            <a:pPr algn="just"/>
            <a:r>
              <a:rPr lang="en-US" dirty="0">
                <a:solidFill>
                  <a:schemeClr val="tx1"/>
                </a:solidFill>
              </a:rPr>
              <a:t>Ward is a division of a hospital shared by patients who need a similar kind of care. In a hospital, there are several wards, each of which may be empty or have in it one or more patients. Each ward has a unique name. Wards are differentiated by gender of its patients, i.e., male wards and female wards. Every ward has a fixed capacity, which is the maximum number of patients that can be on it at one time (i.e., the capacity is the number of beds in the ward).</a:t>
            </a:r>
          </a:p>
          <a:p>
            <a:pPr algn="just"/>
            <a:r>
              <a:rPr lang="en-US" dirty="0">
                <a:solidFill>
                  <a:schemeClr val="tx1"/>
                </a:solidFill>
              </a:rPr>
              <a:t>Different wards may have different capacities. The doctors in the hospital are organized into teams (also called firms). Each team has a unique name or code (e.g., Orthopedics or Pediatrics) and is headed by a consultant doctor (in the UK, Republic of Ireland, and parts of the Commonwealth)</a:t>
            </a:r>
          </a:p>
          <a:p>
            <a:pPr algn="just"/>
            <a:r>
              <a:rPr lang="en-US" dirty="0">
                <a:solidFill>
                  <a:schemeClr val="tx1"/>
                </a:solidFill>
              </a:rPr>
              <a:t>Consultant doctor is the senior doctor who has completed all his or her specialist training, residency and practices medicine in a clinic or hospital, in the specialty learned during residency. </a:t>
            </a:r>
          </a:p>
          <a:p>
            <a:pPr algn="just"/>
            <a:r>
              <a:rPr lang="en-US" dirty="0">
                <a:solidFill>
                  <a:schemeClr val="tx1"/>
                </a:solidFill>
              </a:rPr>
              <a:t>The rest of the team are all junior doctors. Each doctor could be a member of no more than one team. Each patient is in a single ward and is under the care of a single team of doctors. A patient may be treated by any number of doctors, but they must all be in the team that cares for the patient.</a:t>
            </a:r>
          </a:p>
          <a:p>
            <a:pPr algn="just"/>
            <a:r>
              <a:rPr lang="en-US" dirty="0">
                <a:solidFill>
                  <a:schemeClr val="tx1"/>
                </a:solidFill>
              </a:rPr>
              <a:t>A doctor can treat any number of patients. The team leader accepts ultimate responsibility, legally and otherwise, for the care of all the patients referred to him/her, even with many of the minute-to-minute decisions being made by subordinates.</a:t>
            </a:r>
          </a:p>
        </p:txBody>
      </p:sp>
    </p:spTree>
    <p:extLst>
      <p:ext uri="{BB962C8B-B14F-4D97-AF65-F5344CB8AC3E}">
        <p14:creationId xmlns:p14="http://schemas.microsoft.com/office/powerpoint/2010/main" val="1568124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438546"/>
          </a:xfrm>
        </p:spPr>
        <p:txBody>
          <a:bodyPr>
            <a:normAutofit fontScale="90000"/>
          </a:bodyPr>
          <a:lstStyle/>
          <a:p>
            <a:r>
              <a:rPr lang="en-US" dirty="0"/>
              <a:t>Hospital Management System</a:t>
            </a:r>
          </a:p>
        </p:txBody>
      </p:sp>
      <p:sp>
        <p:nvSpPr>
          <p:cNvPr id="3" name="Content Placeholder 2"/>
          <p:cNvSpPr>
            <a:spLocks noGrp="1"/>
          </p:cNvSpPr>
          <p:nvPr>
            <p:ph idx="1"/>
          </p:nvPr>
        </p:nvSpPr>
        <p:spPr>
          <a:xfrm>
            <a:off x="1600200" y="1143000"/>
            <a:ext cx="9476185" cy="5528467"/>
          </a:xfrm>
        </p:spPr>
        <p:txBody>
          <a:bodyPr>
            <a:normAutofit fontScale="92500" lnSpcReduction="20000"/>
          </a:bodyPr>
          <a:lstStyle/>
          <a:p>
            <a:pPr algn="just"/>
            <a:r>
              <a:rPr lang="en-US" dirty="0">
                <a:solidFill>
                  <a:srgbClr val="FF0000"/>
                </a:solidFill>
              </a:rPr>
              <a:t>Ward</a:t>
            </a:r>
            <a:r>
              <a:rPr lang="en-US" dirty="0"/>
              <a:t> is a division of a </a:t>
            </a:r>
            <a:r>
              <a:rPr lang="en-US" dirty="0">
                <a:solidFill>
                  <a:srgbClr val="FF0000"/>
                </a:solidFill>
              </a:rPr>
              <a:t>hospital</a:t>
            </a:r>
            <a:r>
              <a:rPr lang="en-US" dirty="0"/>
              <a:t> shared by </a:t>
            </a:r>
            <a:r>
              <a:rPr lang="en-US" dirty="0">
                <a:solidFill>
                  <a:srgbClr val="FF0000"/>
                </a:solidFill>
              </a:rPr>
              <a:t>patients</a:t>
            </a:r>
            <a:r>
              <a:rPr lang="en-US" dirty="0"/>
              <a:t> who need a similar kind of care. In a hospital, there are several wards, each of which may be empty or have in it one or more patients. Each ward has a </a:t>
            </a:r>
            <a:r>
              <a:rPr lang="en-US" dirty="0">
                <a:solidFill>
                  <a:srgbClr val="FF0000"/>
                </a:solidFill>
              </a:rPr>
              <a:t>unique name</a:t>
            </a:r>
            <a:r>
              <a:rPr lang="en-US" dirty="0"/>
              <a:t>. Wards are differentiated by </a:t>
            </a:r>
            <a:r>
              <a:rPr lang="en-US" dirty="0">
                <a:solidFill>
                  <a:srgbClr val="FF0000"/>
                </a:solidFill>
              </a:rPr>
              <a:t>gender</a:t>
            </a:r>
            <a:r>
              <a:rPr lang="en-US" dirty="0"/>
              <a:t> of its patients, i.e., male wards and female wards. Every ward has a fixed </a:t>
            </a:r>
            <a:r>
              <a:rPr lang="en-US" dirty="0">
                <a:solidFill>
                  <a:srgbClr val="FF0000"/>
                </a:solidFill>
              </a:rPr>
              <a:t>capacity</a:t>
            </a:r>
            <a:r>
              <a:rPr lang="en-US" dirty="0"/>
              <a:t>, which is the maximum number of patients that can be on it at one time (i.e., the capacity is the number of beds in the ward).</a:t>
            </a:r>
          </a:p>
          <a:p>
            <a:pPr algn="just"/>
            <a:r>
              <a:rPr lang="en-US" dirty="0"/>
              <a:t>Different wards may have different capacities. The </a:t>
            </a:r>
            <a:r>
              <a:rPr lang="en-US" dirty="0">
                <a:solidFill>
                  <a:srgbClr val="FF0000"/>
                </a:solidFill>
              </a:rPr>
              <a:t>doctors</a:t>
            </a:r>
            <a:r>
              <a:rPr lang="en-US" dirty="0"/>
              <a:t> in the hospital are organized into </a:t>
            </a:r>
            <a:r>
              <a:rPr lang="en-US" dirty="0">
                <a:solidFill>
                  <a:srgbClr val="FF0000"/>
                </a:solidFill>
              </a:rPr>
              <a:t>teams</a:t>
            </a:r>
            <a:r>
              <a:rPr lang="en-US" dirty="0"/>
              <a:t> (also called firms). Each team has a unique </a:t>
            </a:r>
            <a:r>
              <a:rPr lang="en-US" dirty="0">
                <a:solidFill>
                  <a:srgbClr val="FF0000"/>
                </a:solidFill>
              </a:rPr>
              <a:t>name or code </a:t>
            </a:r>
            <a:r>
              <a:rPr lang="en-US" dirty="0"/>
              <a:t>(e.g., Orthopedics or Pediatrics) and is headed by a consultant doctor (in the UK, Republic of Ireland, and parts of the Commonwealth)</a:t>
            </a:r>
          </a:p>
          <a:p>
            <a:pPr algn="just"/>
            <a:r>
              <a:rPr lang="en-US" dirty="0">
                <a:solidFill>
                  <a:srgbClr val="FF0000"/>
                </a:solidFill>
              </a:rPr>
              <a:t>Consultant doctor </a:t>
            </a:r>
            <a:r>
              <a:rPr lang="en-US" dirty="0"/>
              <a:t>is the senior doctor who has completed all his or her specialist training, residency and practices medicine in a clinic or hospital, in the specialty learned during residency. </a:t>
            </a:r>
          </a:p>
          <a:p>
            <a:pPr algn="just"/>
            <a:r>
              <a:rPr lang="en-US" dirty="0"/>
              <a:t>The rest of the team are all </a:t>
            </a:r>
            <a:r>
              <a:rPr lang="en-US" dirty="0">
                <a:solidFill>
                  <a:srgbClr val="FF0000"/>
                </a:solidFill>
              </a:rPr>
              <a:t>junior doctors</a:t>
            </a:r>
            <a:r>
              <a:rPr lang="en-US" dirty="0"/>
              <a:t>. Each doctor could be a member of no more than one team. Each patient is in a single ward and is under the care of a single team of doctors. A patient may be treated by any number of doctors, but they must all be in the team that cares for the patient.</a:t>
            </a:r>
          </a:p>
          <a:p>
            <a:pPr algn="just"/>
            <a:r>
              <a:rPr lang="en-US" dirty="0"/>
              <a:t>A doctor can treat any number of patients. The team leader accepts ultimate responsibility, legally and otherwise, for the care of all the patients referred to him/her, even with many of the minute-to-minute decisions being made by subordinates.</a:t>
            </a:r>
          </a:p>
        </p:txBody>
      </p:sp>
    </p:spTree>
    <p:extLst>
      <p:ext uri="{BB962C8B-B14F-4D97-AF65-F5344CB8AC3E}">
        <p14:creationId xmlns:p14="http://schemas.microsoft.com/office/powerpoint/2010/main" val="414550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Domain Model</a:t>
            </a:r>
          </a:p>
        </p:txBody>
      </p:sp>
      <p:sp>
        <p:nvSpPr>
          <p:cNvPr id="3" name="Content Placeholder 2"/>
          <p:cNvSpPr>
            <a:spLocks noGrp="1"/>
          </p:cNvSpPr>
          <p:nvPr>
            <p:ph idx="1"/>
          </p:nvPr>
        </p:nvSpPr>
        <p:spPr/>
        <p:txBody>
          <a:bodyPr/>
          <a:lstStyle/>
          <a:p>
            <a:r>
              <a:rPr lang="en-US" dirty="0"/>
              <a:t>Find conceptual classes</a:t>
            </a:r>
          </a:p>
          <a:p>
            <a:endParaRPr lang="en-US" dirty="0"/>
          </a:p>
          <a:p>
            <a:r>
              <a:rPr lang="en-US" dirty="0"/>
              <a:t>Draw them as classes in a UML class diagram</a:t>
            </a:r>
          </a:p>
          <a:p>
            <a:endParaRPr lang="en-US" dirty="0"/>
          </a:p>
          <a:p>
            <a:r>
              <a:rPr lang="en-US" dirty="0"/>
              <a:t>Add associations and attributes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974870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3B55488-860E-9627-9EEA-8198B144C983}"/>
              </a:ext>
            </a:extLst>
          </p:cNvPr>
          <p:cNvGrpSpPr/>
          <p:nvPr/>
        </p:nvGrpSpPr>
        <p:grpSpPr>
          <a:xfrm>
            <a:off x="8712468" y="1998392"/>
            <a:ext cx="1714500" cy="2535508"/>
            <a:chOff x="8712468" y="1998392"/>
            <a:chExt cx="1714500" cy="2535508"/>
          </a:xfrm>
        </p:grpSpPr>
        <p:sp>
          <p:nvSpPr>
            <p:cNvPr id="7" name="Rectangle 6"/>
            <p:cNvSpPr/>
            <p:nvPr/>
          </p:nvSpPr>
          <p:spPr>
            <a:xfrm>
              <a:off x="8712468" y="2590800"/>
              <a:ext cx="1714500" cy="1943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a:p>
          </p:txBody>
        </p:sp>
        <p:sp>
          <p:nvSpPr>
            <p:cNvPr id="8" name="Rectangle 7"/>
            <p:cNvSpPr/>
            <p:nvPr/>
          </p:nvSpPr>
          <p:spPr>
            <a:xfrm>
              <a:off x="9385945" y="1998392"/>
              <a:ext cx="375047" cy="7483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a:p>
          </p:txBody>
        </p:sp>
      </p:grpSp>
      <p:sp>
        <p:nvSpPr>
          <p:cNvPr id="10" name="Rectangle 9"/>
          <p:cNvSpPr/>
          <p:nvPr/>
        </p:nvSpPr>
        <p:spPr>
          <a:xfrm>
            <a:off x="9069586" y="4267200"/>
            <a:ext cx="1232297" cy="1285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a:p>
        </p:txBody>
      </p:sp>
      <p:sp>
        <p:nvSpPr>
          <p:cNvPr id="11" name="Rectangle 10"/>
          <p:cNvSpPr/>
          <p:nvPr/>
        </p:nvSpPr>
        <p:spPr>
          <a:xfrm>
            <a:off x="8721328" y="6054328"/>
            <a:ext cx="1393031" cy="3214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a:p>
        </p:txBody>
      </p:sp>
      <p:sp>
        <p:nvSpPr>
          <p:cNvPr id="12" name="Rectangle 11"/>
          <p:cNvSpPr/>
          <p:nvPr/>
        </p:nvSpPr>
        <p:spPr>
          <a:xfrm>
            <a:off x="13513594" y="3324905"/>
            <a:ext cx="32146" cy="50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66"/>
          </a:p>
        </p:txBody>
      </p:sp>
      <p:pic>
        <p:nvPicPr>
          <p:cNvPr id="13" name="Picture 12" descr="A diagram of a medical organization&#10;&#10;Description automatically generated">
            <a:extLst>
              <a:ext uri="{FF2B5EF4-FFF2-40B4-BE49-F238E27FC236}">
                <a16:creationId xmlns:a16="http://schemas.microsoft.com/office/drawing/2014/main" id="{34CFB8CD-CEDE-936D-F696-A23F4F364947}"/>
              </a:ext>
            </a:extLst>
          </p:cNvPr>
          <p:cNvPicPr>
            <a:picLocks noChangeAspect="1"/>
          </p:cNvPicPr>
          <p:nvPr/>
        </p:nvPicPr>
        <p:blipFill>
          <a:blip r:embed="rId2">
            <a:extLst>
              <a:ext uri="{28A0092B-C50C-407E-A947-70E740481C1C}">
                <a14:useLocalDpi xmlns:a14="http://schemas.microsoft.com/office/drawing/2010/main" val="0"/>
              </a:ext>
            </a:extLst>
          </a:blip>
          <a:srcRect l="2885"/>
          <a:stretch/>
        </p:blipFill>
        <p:spPr>
          <a:xfrm>
            <a:off x="2418603" y="114300"/>
            <a:ext cx="7554393" cy="6629400"/>
          </a:xfrm>
          <a:prstGeom prst="rect">
            <a:avLst/>
          </a:prstGeom>
        </p:spPr>
      </p:pic>
    </p:spTree>
    <p:extLst>
      <p:ext uri="{BB962C8B-B14F-4D97-AF65-F5344CB8AC3E}">
        <p14:creationId xmlns:p14="http://schemas.microsoft.com/office/powerpoint/2010/main" val="4172174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07EA-852E-52B2-1CD8-1F29C04C5A5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13F0A20-5BA9-1BDF-E827-78C6E8CDEAAC}"/>
              </a:ext>
            </a:extLst>
          </p:cNvPr>
          <p:cNvSpPr>
            <a:spLocks noGrp="1"/>
          </p:cNvSpPr>
          <p:nvPr>
            <p:ph idx="1"/>
          </p:nvPr>
        </p:nvSpPr>
        <p:spPr/>
        <p:txBody>
          <a:bodyPr/>
          <a:lstStyle/>
          <a:p>
            <a:r>
              <a:rPr lang="en-US" sz="2400" dirty="0" err="1">
                <a:solidFill>
                  <a:srgbClr val="222222"/>
                </a:solidFill>
              </a:rPr>
              <a:t>Satzinger</a:t>
            </a:r>
            <a:r>
              <a:rPr lang="en-US" sz="2400" dirty="0">
                <a:solidFill>
                  <a:srgbClr val="222222"/>
                </a:solidFill>
              </a:rPr>
              <a:t>, John W., Robert B. Jackson, and Stephen D. </a:t>
            </a:r>
            <a:r>
              <a:rPr lang="en-US" sz="2400" dirty="0" err="1">
                <a:solidFill>
                  <a:srgbClr val="222222"/>
                </a:solidFill>
              </a:rPr>
              <a:t>Burd</a:t>
            </a:r>
            <a:r>
              <a:rPr lang="en-US" sz="2400" dirty="0">
                <a:solidFill>
                  <a:srgbClr val="222222"/>
                </a:solidFill>
              </a:rPr>
              <a:t>. </a:t>
            </a:r>
            <a:r>
              <a:rPr lang="en-US" sz="2400" i="1" dirty="0">
                <a:solidFill>
                  <a:srgbClr val="222222"/>
                </a:solidFill>
              </a:rPr>
              <a:t>Systems analysis and design in a changing world</a:t>
            </a:r>
            <a:r>
              <a:rPr lang="en-US" sz="2400" dirty="0">
                <a:solidFill>
                  <a:srgbClr val="222222"/>
                </a:solidFill>
              </a:rPr>
              <a:t>. 4</a:t>
            </a:r>
            <a:r>
              <a:rPr lang="en-US" sz="2400" baseline="30000" dirty="0">
                <a:solidFill>
                  <a:srgbClr val="222222"/>
                </a:solidFill>
              </a:rPr>
              <a:t>th</a:t>
            </a:r>
            <a:r>
              <a:rPr lang="en-US" sz="2400" dirty="0">
                <a:solidFill>
                  <a:srgbClr val="222222"/>
                </a:solidFill>
              </a:rPr>
              <a:t> Edition.</a:t>
            </a:r>
          </a:p>
          <a:p>
            <a:r>
              <a:rPr lang="en-US" sz="2400" dirty="0" err="1">
                <a:ea typeface="Calibri" panose="020F0502020204030204" pitchFamily="34" charset="0"/>
                <a:cs typeface="Times New Roman" panose="02020603050405020304" pitchFamily="18" charset="0"/>
              </a:rPr>
              <a:t>Larman</a:t>
            </a:r>
            <a:r>
              <a:rPr lang="en-US" sz="2400" dirty="0">
                <a:ea typeface="Calibri" panose="020F0502020204030204" pitchFamily="34" charset="0"/>
                <a:cs typeface="Times New Roman" panose="02020603050405020304" pitchFamily="18" charset="0"/>
              </a:rPr>
              <a:t>, Craig. Applying UML and patterns: an introduction to object oriented analysis and design and </a:t>
            </a:r>
            <a:r>
              <a:rPr lang="en-US" sz="2400" dirty="0" err="1">
                <a:ea typeface="Calibri" panose="020F0502020204030204" pitchFamily="34" charset="0"/>
                <a:cs typeface="Times New Roman" panose="02020603050405020304" pitchFamily="18" charset="0"/>
              </a:rPr>
              <a:t>interative</a:t>
            </a:r>
            <a:r>
              <a:rPr lang="en-US" sz="2400" dirty="0">
                <a:ea typeface="Calibri" panose="020F0502020204030204" pitchFamily="34" charset="0"/>
                <a:cs typeface="Times New Roman" panose="02020603050405020304" pitchFamily="18" charset="0"/>
              </a:rPr>
              <a:t> development. Pearson Education India, 2012.</a:t>
            </a:r>
          </a:p>
          <a:p>
            <a:r>
              <a:rPr lang="en-US" sz="2400" dirty="0">
                <a:ea typeface="Cambria" panose="02040503050406030204" pitchFamily="18" charset="0"/>
                <a:cs typeface="Times New Roman" panose="02020603050405020304" pitchFamily="18" charset="0"/>
              </a:rPr>
              <a:t>Object-Oriented Modeling and Design with UML, Michael R. Blaha and James R. Rumbaugh, 2</a:t>
            </a:r>
            <a:r>
              <a:rPr lang="en-US" sz="2400" baseline="30000" dirty="0">
                <a:ea typeface="Cambria" panose="02040503050406030204" pitchFamily="18" charset="0"/>
                <a:cs typeface="Times New Roman" panose="02020603050405020304" pitchFamily="18" charset="0"/>
              </a:rPr>
              <a:t>nd</a:t>
            </a:r>
            <a:r>
              <a:rPr lang="en-US" sz="2400" dirty="0">
                <a:ea typeface="Cambria" panose="02040503050406030204" pitchFamily="18" charset="0"/>
                <a:cs typeface="Times New Roman" panose="02020603050405020304" pitchFamily="18" charset="0"/>
              </a:rPr>
              <a:t> Edition, Pearson, 2005.</a:t>
            </a:r>
            <a:endParaRPr lang="en-US" sz="2400" dirty="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27521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Conceptual Classes</a:t>
            </a:r>
          </a:p>
        </p:txBody>
      </p:sp>
      <p:sp>
        <p:nvSpPr>
          <p:cNvPr id="3" name="Content Placeholder 2"/>
          <p:cNvSpPr>
            <a:spLocks noGrp="1"/>
          </p:cNvSpPr>
          <p:nvPr>
            <p:ph idx="1"/>
          </p:nvPr>
        </p:nvSpPr>
        <p:spPr/>
        <p:txBody>
          <a:bodyPr>
            <a:normAutofit/>
          </a:bodyPr>
          <a:lstStyle/>
          <a:p>
            <a:pPr marL="571500" indent="-457200">
              <a:buFont typeface="+mj-lt"/>
              <a:buAutoNum type="arabicPeriod"/>
            </a:pPr>
            <a:r>
              <a:rPr lang="en-US" sz="2200" dirty="0"/>
              <a:t>Reuse or modify the existing model if one exists</a:t>
            </a:r>
          </a:p>
          <a:p>
            <a:pPr marL="571500" indent="-457200">
              <a:buFont typeface="+mj-lt"/>
              <a:buAutoNum type="arabicPeriod"/>
            </a:pPr>
            <a:r>
              <a:rPr lang="en-US" sz="2200" dirty="0"/>
              <a:t>Use a Category List</a:t>
            </a:r>
          </a:p>
          <a:p>
            <a:pPr marL="571500" indent="-457200">
              <a:buFont typeface="+mj-lt"/>
              <a:buAutoNum type="arabicPeriod"/>
            </a:pPr>
            <a:r>
              <a:rPr lang="en-US" sz="2200" dirty="0"/>
              <a:t>Identify noun phrases in your use-cases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Rectangle 4"/>
          <p:cNvSpPr/>
          <p:nvPr/>
        </p:nvSpPr>
        <p:spPr>
          <a:xfrm>
            <a:off x="1219200" y="1674852"/>
            <a:ext cx="5423792" cy="430887"/>
          </a:xfrm>
          <a:prstGeom prst="rect">
            <a:avLst/>
          </a:prstGeom>
        </p:spPr>
        <p:txBody>
          <a:bodyPr wrap="none">
            <a:spAutoFit/>
          </a:bodyPr>
          <a:lstStyle/>
          <a:p>
            <a:r>
              <a:rPr lang="en-US" sz="2200" b="1" dirty="0"/>
              <a:t>Three Strategies to Find Conceptual Classes</a:t>
            </a:r>
          </a:p>
        </p:txBody>
      </p:sp>
    </p:spTree>
    <p:extLst>
      <p:ext uri="{BB962C8B-B14F-4D97-AF65-F5344CB8AC3E}">
        <p14:creationId xmlns:p14="http://schemas.microsoft.com/office/powerpoint/2010/main" val="272930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41F5-DAF3-4443-B3A9-9C0714B1F22D}"/>
              </a:ext>
            </a:extLst>
          </p:cNvPr>
          <p:cNvSpPr>
            <a:spLocks noGrp="1"/>
          </p:cNvSpPr>
          <p:nvPr>
            <p:ph type="title"/>
          </p:nvPr>
        </p:nvSpPr>
        <p:spPr>
          <a:xfrm>
            <a:off x="1590102" y="609600"/>
            <a:ext cx="9448800" cy="1143000"/>
          </a:xfrm>
        </p:spPr>
        <p:txBody>
          <a:bodyPr>
            <a:normAutofit fontScale="90000"/>
          </a:bodyPr>
          <a:lstStyle/>
          <a:p>
            <a:r>
              <a:rPr lang="en-US" dirty="0"/>
              <a:t>Method 1: Reuse or Modify Existing Models</a:t>
            </a:r>
          </a:p>
        </p:txBody>
      </p:sp>
      <p:sp>
        <p:nvSpPr>
          <p:cNvPr id="3" name="Content Placeholder 2">
            <a:extLst>
              <a:ext uri="{FF2B5EF4-FFF2-40B4-BE49-F238E27FC236}">
                <a16:creationId xmlns:a16="http://schemas.microsoft.com/office/drawing/2014/main" id="{BEF82CDC-2085-7F4A-8EE2-F825249E3925}"/>
              </a:ext>
            </a:extLst>
          </p:cNvPr>
          <p:cNvSpPr>
            <a:spLocks noGrp="1"/>
          </p:cNvSpPr>
          <p:nvPr>
            <p:ph idx="1"/>
          </p:nvPr>
        </p:nvSpPr>
        <p:spPr>
          <a:xfrm>
            <a:off x="1590102" y="2033786"/>
            <a:ext cx="9448800" cy="4419600"/>
          </a:xfrm>
        </p:spPr>
        <p:txBody>
          <a:bodyPr/>
          <a:lstStyle/>
          <a:p>
            <a:r>
              <a:rPr lang="en-US" dirty="0"/>
              <a:t>There are published, well--‐crafted  domain models and data models (which can be modified into domain models) for many common domains, such as inventory, finance, health, and so forth..</a:t>
            </a:r>
          </a:p>
          <a:p>
            <a:endParaRPr lang="en-US" dirty="0"/>
          </a:p>
          <a:p>
            <a:r>
              <a:rPr lang="en-US" dirty="0"/>
              <a:t>Reusing existing models is excellent, but out of the scope of this course</a:t>
            </a:r>
          </a:p>
          <a:p>
            <a:endParaRPr lang="en-US" dirty="0"/>
          </a:p>
        </p:txBody>
      </p:sp>
      <p:sp>
        <p:nvSpPr>
          <p:cNvPr id="4" name="Slide Number Placeholder 3">
            <a:extLst>
              <a:ext uri="{FF2B5EF4-FFF2-40B4-BE49-F238E27FC236}">
                <a16:creationId xmlns:a16="http://schemas.microsoft.com/office/drawing/2014/main" id="{2FF7002A-BDB6-2D43-A88C-2B5762F63D53}"/>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10968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2: Use a Category List</a:t>
            </a:r>
          </a:p>
        </p:txBody>
      </p:sp>
      <p:sp>
        <p:nvSpPr>
          <p:cNvPr id="3" name="Content Placeholder 2"/>
          <p:cNvSpPr>
            <a:spLocks noGrp="1"/>
          </p:cNvSpPr>
          <p:nvPr>
            <p:ph idx="1"/>
          </p:nvPr>
        </p:nvSpPr>
        <p:spPr>
          <a:xfrm>
            <a:off x="1371600" y="2286000"/>
            <a:ext cx="10058400" cy="3581400"/>
          </a:xfrm>
        </p:spPr>
        <p:txBody>
          <a:bodyPr>
            <a:normAutofit/>
          </a:bodyPr>
          <a:lstStyle/>
          <a:p>
            <a:r>
              <a:rPr lang="en-US" sz="2200" dirty="0"/>
              <a:t>We can kick-start the creation of a domain model by making a list of candidate conceptual classes.</a:t>
            </a:r>
          </a:p>
          <a:p>
            <a:r>
              <a:rPr lang="en-US" sz="2200" dirty="0"/>
              <a:t>Table contains many common categories that are usually worth considering, with an emphasis on business information system needs. </a:t>
            </a:r>
          </a:p>
          <a:p>
            <a:r>
              <a:rPr lang="en-US" sz="2200" dirty="0"/>
              <a:t>The guidelines also suggest some priorities in the analysis. Examples are drawn from the </a:t>
            </a:r>
          </a:p>
          <a:p>
            <a:pPr marL="987552" lvl="1" indent="-457200">
              <a:buAutoNum type="arabicParenR"/>
            </a:pPr>
            <a:r>
              <a:rPr lang="en-US" sz="2200" dirty="0"/>
              <a:t>POS </a:t>
            </a:r>
          </a:p>
          <a:p>
            <a:pPr marL="987552" lvl="1" indent="-457200">
              <a:buAutoNum type="arabicParenR"/>
            </a:pPr>
            <a:r>
              <a:rPr lang="en-US" sz="2200" dirty="0"/>
              <a:t>Monopoly</a:t>
            </a:r>
          </a:p>
          <a:p>
            <a:pPr marL="987552" lvl="1" indent="-457200">
              <a:buAutoNum type="arabicParenR"/>
            </a:pPr>
            <a:r>
              <a:rPr lang="en-US" sz="2200" dirty="0"/>
              <a:t>Airline reservation domains</a:t>
            </a:r>
          </a:p>
        </p:txBody>
      </p:sp>
    </p:spTree>
    <p:extLst>
      <p:ext uri="{BB962C8B-B14F-4D97-AF65-F5344CB8AC3E}">
        <p14:creationId xmlns:p14="http://schemas.microsoft.com/office/powerpoint/2010/main" val="3673529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66800" y="435935"/>
            <a:ext cx="5257800" cy="4772025"/>
          </a:xfrm>
          <a:prstGeom prst="rect">
            <a:avLst/>
          </a:prstGeom>
        </p:spPr>
      </p:pic>
      <p:pic>
        <p:nvPicPr>
          <p:cNvPr id="5" name="Picture 4"/>
          <p:cNvPicPr>
            <a:picLocks noChangeAspect="1"/>
          </p:cNvPicPr>
          <p:nvPr/>
        </p:nvPicPr>
        <p:blipFill>
          <a:blip r:embed="rId3"/>
          <a:stretch>
            <a:fillRect/>
          </a:stretch>
        </p:blipFill>
        <p:spPr>
          <a:xfrm>
            <a:off x="881062" y="5279987"/>
            <a:ext cx="5595938" cy="1419225"/>
          </a:xfrm>
          <a:prstGeom prst="rect">
            <a:avLst/>
          </a:prstGeom>
        </p:spPr>
      </p:pic>
      <p:pic>
        <p:nvPicPr>
          <p:cNvPr id="6" name="Picture 5"/>
          <p:cNvPicPr>
            <a:picLocks noChangeAspect="1"/>
          </p:cNvPicPr>
          <p:nvPr/>
        </p:nvPicPr>
        <p:blipFill>
          <a:blip r:embed="rId4"/>
          <a:stretch>
            <a:fillRect/>
          </a:stretch>
        </p:blipFill>
        <p:spPr>
          <a:xfrm>
            <a:off x="6400800" y="435936"/>
            <a:ext cx="5595938" cy="4793290"/>
          </a:xfrm>
          <a:prstGeom prst="rect">
            <a:avLst/>
          </a:prstGeom>
        </p:spPr>
      </p:pic>
    </p:spTree>
    <p:extLst>
      <p:ext uri="{BB962C8B-B14F-4D97-AF65-F5344CB8AC3E}">
        <p14:creationId xmlns:p14="http://schemas.microsoft.com/office/powerpoint/2010/main" val="1699724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Method 3: Finding Conceptual Classes with Noun Phrase Identification</a:t>
            </a:r>
          </a:p>
        </p:txBody>
      </p:sp>
      <p:sp>
        <p:nvSpPr>
          <p:cNvPr id="6" name="Content Placeholder 5">
            <a:extLst>
              <a:ext uri="{FF2B5EF4-FFF2-40B4-BE49-F238E27FC236}">
                <a16:creationId xmlns:a16="http://schemas.microsoft.com/office/drawing/2014/main" id="{43431603-C714-9A88-D44D-66DAFEAC18E4}"/>
              </a:ext>
            </a:extLst>
          </p:cNvPr>
          <p:cNvSpPr>
            <a:spLocks noGrp="1"/>
          </p:cNvSpPr>
          <p:nvPr>
            <p:ph idx="1"/>
          </p:nvPr>
        </p:nvSpPr>
        <p:spPr/>
        <p:txBody>
          <a:bodyPr>
            <a:normAutofit/>
          </a:bodyPr>
          <a:lstStyle/>
          <a:p>
            <a:r>
              <a:rPr lang="en-US" sz="2400" dirty="0"/>
              <a:t>Another useful technique (because of its simplicity) is linguistic analysis: </a:t>
            </a:r>
            <a:r>
              <a:rPr lang="en-US" sz="2400" b="1" dirty="0"/>
              <a:t>Identify the nouns and noun phrases </a:t>
            </a:r>
            <a:r>
              <a:rPr lang="en-US" sz="2400" dirty="0"/>
              <a:t>in textual descriptions </a:t>
            </a:r>
            <a:r>
              <a:rPr lang="en-US" sz="2400" b="1" dirty="0"/>
              <a:t>(use cases or other documents) </a:t>
            </a:r>
            <a:r>
              <a:rPr lang="en-US" sz="2400" dirty="0"/>
              <a:t>of a domain and consider them as candidate conceptual classes or attributes.</a:t>
            </a:r>
          </a:p>
        </p:txBody>
      </p:sp>
    </p:spTree>
    <p:extLst>
      <p:ext uri="{BB962C8B-B14F-4D97-AF65-F5344CB8AC3E}">
        <p14:creationId xmlns:p14="http://schemas.microsoft.com/office/powerpoint/2010/main" val="4152135151"/>
      </p:ext>
    </p:extLst>
  </p:cSld>
  <p:clrMapOvr>
    <a:masterClrMapping/>
  </p:clrMapOvr>
</p:sld>
</file>

<file path=ppt/theme/theme1.xml><?xml version="1.0" encoding="utf-8"?>
<a:theme xmlns:a="http://schemas.openxmlformats.org/drawingml/2006/main" name="Theme3">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C4FE3D73-A0E2-4F09-BE8E-E23DC0BCF4A8}" vid="{74D63977-1749-4AFD-AA98-67347D874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7128</TotalTime>
  <Words>2717</Words>
  <Application>Microsoft Office PowerPoint</Application>
  <PresentationFormat>Widescreen</PresentationFormat>
  <Paragraphs>283</Paragraphs>
  <Slides>41</Slides>
  <Notes>19</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41</vt:i4>
      </vt:variant>
    </vt:vector>
  </HeadingPairs>
  <TitlesOfParts>
    <vt:vector size="55" baseType="lpstr">
      <vt:lpstr>ＭＳ Ｐゴシック</vt:lpstr>
      <vt:lpstr>Arial</vt:lpstr>
      <vt:lpstr>Arial Black</vt:lpstr>
      <vt:lpstr>Calibri</vt:lpstr>
      <vt:lpstr>Cambria</vt:lpstr>
      <vt:lpstr>Franklin Gothic Book</vt:lpstr>
      <vt:lpstr>Gill Sans MT</vt:lpstr>
      <vt:lpstr>Lucida Sans Unicode</vt:lpstr>
      <vt:lpstr>Microsoft Sans Serif</vt:lpstr>
      <vt:lpstr>Schoolbook Uralic</vt:lpstr>
      <vt:lpstr>Tahoma</vt:lpstr>
      <vt:lpstr>Times New Roman</vt:lpstr>
      <vt:lpstr>Wingdings</vt:lpstr>
      <vt:lpstr>Theme3</vt:lpstr>
      <vt:lpstr>UML Modelling</vt:lpstr>
      <vt:lpstr>Revision up till now</vt:lpstr>
      <vt:lpstr>How to Create Domain Model</vt:lpstr>
      <vt:lpstr>How to Create Domain Model</vt:lpstr>
      <vt:lpstr>Finding Conceptual Classes</vt:lpstr>
      <vt:lpstr>Method 1: Reuse or Modify Existing Models</vt:lpstr>
      <vt:lpstr>Method 2: Use a Category List</vt:lpstr>
      <vt:lpstr>PowerPoint Presentation</vt:lpstr>
      <vt:lpstr>Method 3: Finding Conceptual Classes with Noun Phrase Identification</vt:lpstr>
      <vt:lpstr>Method 3: Finding Conceptual Classes with Noun Phrase Identification</vt:lpstr>
      <vt:lpstr>Example: Find and Draw Conceptual Classes</vt:lpstr>
      <vt:lpstr>POS Domain Model</vt:lpstr>
      <vt:lpstr>PowerPoint Presentation</vt:lpstr>
      <vt:lpstr>Domain Modeling Guidelines</vt:lpstr>
      <vt:lpstr>Domain Modeling Guidelines</vt:lpstr>
      <vt:lpstr>Resolving Similar Concepts - POST versus Register</vt:lpstr>
      <vt:lpstr>Concept vs. Attribute</vt:lpstr>
      <vt:lpstr>UML Attribute Notation</vt:lpstr>
      <vt:lpstr>Conclusion</vt:lpstr>
      <vt:lpstr>Conclusion</vt:lpstr>
      <vt:lpstr>Monopoly Game domain model (first identify concepts as classes)</vt:lpstr>
      <vt:lpstr>PowerPoint Presentation</vt:lpstr>
      <vt:lpstr>Visualizing  Domain Models</vt:lpstr>
      <vt:lpstr>Statements about a Course Management System</vt:lpstr>
      <vt:lpstr>A  class describes a set of objects with the same semantics, properties and behavior.</vt:lpstr>
      <vt:lpstr>Derived Attribute</vt:lpstr>
      <vt:lpstr>Attributes are logical data values of an object.</vt:lpstr>
      <vt:lpstr>The ends of an association are called roles.  Roles optionally have a multiplicity, name and  navigability.</vt:lpstr>
      <vt:lpstr>The multiplicity defines how many instances of a class A  can be associated with one instance of a class B at any  particular moment.</vt:lpstr>
      <vt:lpstr>Two Classes can have multiple associations</vt:lpstr>
      <vt:lpstr>A preliminary domain model for a course management  system.</vt:lpstr>
      <vt:lpstr>Association Classes</vt:lpstr>
      <vt:lpstr>Association Classes </vt:lpstr>
      <vt:lpstr>Association Classes</vt:lpstr>
      <vt:lpstr>Association Classes</vt:lpstr>
      <vt:lpstr>Association Classes</vt:lpstr>
      <vt:lpstr>Association Classes</vt:lpstr>
      <vt:lpstr>Hospital Management System</vt:lpstr>
      <vt:lpstr>Hospital Management System</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AND DESIGN</dc:title>
  <dc:creator>Muhammad Sarwar</dc:creator>
  <cp:lastModifiedBy>Mehroze Khan</cp:lastModifiedBy>
  <cp:revision>191</cp:revision>
  <dcterms:created xsi:type="dcterms:W3CDTF">2016-09-06T10:15:35Z</dcterms:created>
  <dcterms:modified xsi:type="dcterms:W3CDTF">2024-09-09T08:28:38Z</dcterms:modified>
</cp:coreProperties>
</file>