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7" r:id="rId3"/>
    <p:sldId id="278" r:id="rId4"/>
    <p:sldId id="322" r:id="rId5"/>
    <p:sldId id="323" r:id="rId6"/>
    <p:sldId id="258" r:id="rId7"/>
    <p:sldId id="260" r:id="rId8"/>
    <p:sldId id="280" r:id="rId9"/>
    <p:sldId id="281" r:id="rId10"/>
    <p:sldId id="271" r:id="rId11"/>
    <p:sldId id="284" r:id="rId12"/>
    <p:sldId id="691" r:id="rId13"/>
    <p:sldId id="276" r:id="rId14"/>
    <p:sldId id="273" r:id="rId15"/>
    <p:sldId id="738" r:id="rId16"/>
    <p:sldId id="285" r:id="rId17"/>
    <p:sldId id="739" r:id="rId18"/>
    <p:sldId id="740" r:id="rId19"/>
    <p:sldId id="741" r:id="rId20"/>
    <p:sldId id="286" r:id="rId21"/>
    <p:sldId id="287" r:id="rId22"/>
    <p:sldId id="290" r:id="rId23"/>
    <p:sldId id="291" r:id="rId24"/>
    <p:sldId id="742" r:id="rId25"/>
    <p:sldId id="292" r:id="rId26"/>
    <p:sldId id="695" r:id="rId27"/>
    <p:sldId id="697" r:id="rId28"/>
    <p:sldId id="698" r:id="rId29"/>
    <p:sldId id="74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490" autoAdjust="0"/>
  </p:normalViewPr>
  <p:slideViewPr>
    <p:cSldViewPr snapToGrid="0">
      <p:cViewPr>
        <p:scale>
          <a:sx n="70" d="100"/>
          <a:sy n="70" d="100"/>
        </p:scale>
        <p:origin x="11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roze Khan" userId="5590623669871045" providerId="LiveId" clId="{677AC2AF-175D-495F-8FE8-F525C426F474}"/>
    <pc:docChg chg="delSld">
      <pc:chgData name="Mehroze Khan" userId="5590623669871045" providerId="LiveId" clId="{677AC2AF-175D-495F-8FE8-F525C426F474}" dt="2024-10-03T15:25:53.417" v="0" actId="47"/>
      <pc:docMkLst>
        <pc:docMk/>
      </pc:docMkLst>
      <pc:sldChg chg="del">
        <pc:chgData name="Mehroze Khan" userId="5590623669871045" providerId="LiveId" clId="{677AC2AF-175D-495F-8FE8-F525C426F474}" dt="2024-10-03T15:25:53.417" v="0" actId="47"/>
        <pc:sldMkLst>
          <pc:docMk/>
          <pc:sldMk cId="0" sldId="288"/>
        </pc:sldMkLst>
      </pc:sldChg>
      <pc:sldChg chg="del">
        <pc:chgData name="Mehroze Khan" userId="5590623669871045" providerId="LiveId" clId="{677AC2AF-175D-495F-8FE8-F525C426F474}" dt="2024-10-03T15:25:53.417" v="0" actId="47"/>
        <pc:sldMkLst>
          <pc:docMk/>
          <pc:sldMk cId="0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6B277-B9E0-4F7D-94E1-95578317981E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F6FE4-279C-4906-9E21-01026DE63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5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F6FE4-279C-4906-9E21-01026DE631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60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id="{091AA023-DA64-48EB-8711-51FEC67C89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id="{D2F9C8EC-89A6-400B-A828-D6324F588C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ea typeface="ＭＳ Ｐゴシック" panose="020B0600070205080204" pitchFamily="34" charset="-128"/>
            </a:endParaRPr>
          </a:p>
        </p:txBody>
      </p:sp>
      <p:sp>
        <p:nvSpPr>
          <p:cNvPr id="113668" name="Slide Number Placeholder 3">
            <a:extLst>
              <a:ext uri="{FF2B5EF4-FFF2-40B4-BE49-F238E27FC236}">
                <a16:creationId xmlns:a16="http://schemas.microsoft.com/office/drawing/2014/main" id="{DBE17C0B-F723-4EA2-9C58-36E2B9F4A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F62AEE-F5B1-4386-98AB-29F4B732CC3F}" type="slidenum">
              <a:rPr lang="en-GB" altLang="en-US" sz="1200"/>
              <a:pPr eaLnBrk="1" hangingPunct="1"/>
              <a:t>21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2116752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C9C2F502-10CD-4E81-81B9-ACE054574A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5B8415-960A-4D1C-A9A7-9C3259BFA82B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D842EE26-A43B-489A-80B8-5D8C4BE28F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A60E9303-4F35-44C7-8F88-523769058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8588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752D110D-B5F7-4968-9B9F-C1B04703B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0C33F4-93E9-4B1F-8625-BDC143D66E1C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C8E7986E-C17D-4318-A037-E270A28A9C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3FDADF76-FC3C-4073-979C-3022ED39C5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924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>
            <a:extLst>
              <a:ext uri="{FF2B5EF4-FFF2-40B4-BE49-F238E27FC236}">
                <a16:creationId xmlns:a16="http://schemas.microsoft.com/office/drawing/2014/main" id="{FC76A55D-82D2-40F8-A026-52C9FEC0FD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>
            <a:extLst>
              <a:ext uri="{FF2B5EF4-FFF2-40B4-BE49-F238E27FC236}">
                <a16:creationId xmlns:a16="http://schemas.microsoft.com/office/drawing/2014/main" id="{C4EA21DA-B349-455C-8ACF-8A0160C94A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ea typeface="ＭＳ Ｐゴシック" panose="020B0600070205080204" pitchFamily="34" charset="-128"/>
            </a:endParaRPr>
          </a:p>
        </p:txBody>
      </p:sp>
      <p:sp>
        <p:nvSpPr>
          <p:cNvPr id="123908" name="Slide Number Placeholder 3">
            <a:extLst>
              <a:ext uri="{FF2B5EF4-FFF2-40B4-BE49-F238E27FC236}">
                <a16:creationId xmlns:a16="http://schemas.microsoft.com/office/drawing/2014/main" id="{395DCC3D-C257-4845-A871-D7CD670276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FFCCAD-3042-4C06-A73E-FDE6E41A6CA8}" type="slidenum">
              <a:rPr lang="en-GB" altLang="en-US" sz="1200"/>
              <a:pPr eaLnBrk="1" hangingPunct="1"/>
              <a:t>25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251053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indicates that </a:t>
            </a:r>
            <a:r>
              <a:rPr lang="en-US" b="1" dirty="0" err="1"/>
              <a:t>lineitems</a:t>
            </a:r>
            <a:r>
              <a:rPr lang="en-US" dirty="0"/>
              <a:t> is a collection, array, or list that holds multiple </a:t>
            </a:r>
            <a:r>
              <a:rPr lang="en-US" dirty="0" err="1"/>
              <a:t>SaleLineItem</a:t>
            </a:r>
            <a:r>
              <a:rPr lang="en-US" dirty="0"/>
              <a:t>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F6FE4-279C-4906-9E21-01026DE631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64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D6342AFC-208A-44B5-BAD4-4885F1408C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E6CC0E62-61F9-4E88-B73F-10E8FAECD0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Probably, that class </a:t>
            </a:r>
            <a:r>
              <a:rPr lang="en-US" b="0" i="1" dirty="0">
                <a:solidFill>
                  <a:srgbClr val="000000"/>
                </a:solidFill>
                <a:effectLst/>
                <a:latin typeface="Lucida Grande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 has a method named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Lucida Grande"/>
              </a:rPr>
              <a:t>doOne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 and an attribute of type </a:t>
            </a:r>
            <a:r>
              <a:rPr lang="en-US" b="0" i="1" dirty="0">
                <a:solidFill>
                  <a:srgbClr val="000000"/>
                </a:solidFill>
                <a:effectLst/>
                <a:latin typeface="Lucida Grande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. Also, that class </a:t>
            </a:r>
            <a:r>
              <a:rPr lang="en-US" b="0" i="1" dirty="0">
                <a:solidFill>
                  <a:srgbClr val="000000"/>
                </a:solidFill>
                <a:effectLst/>
                <a:latin typeface="Lucida Grande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 has methods named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Lucida Grande"/>
              </a:rPr>
              <a:t>doTwo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 and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Lucida Grande"/>
              </a:rPr>
              <a:t>doThree</a:t>
            </a:r>
            <a:endParaRPr lang="en-GB" altLang="en-US" dirty="0">
              <a:ea typeface="ＭＳ Ｐゴシック" panose="020B0600070205080204" pitchFamily="34" charset="-128"/>
            </a:endParaRPr>
          </a:p>
          <a:p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4217328F-6441-45E1-B604-0869517D5B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67FEDE-BFCF-4C6A-8C53-CEAC18AAAE78}" type="slidenum">
              <a:rPr lang="en-GB" altLang="en-US" sz="1200"/>
              <a:pPr eaLnBrk="1" hangingPunct="1"/>
              <a:t>8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44893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A905AC44-173D-4E63-8877-835DC5E658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1860BE-5F69-4A22-A0E2-576923CCC8CC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82C834AA-2901-4C63-AF0E-285B89E918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1F03019A-F4EE-4262-A05D-07187B285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4233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7DF6DA61-2251-406B-95D9-7A6CA28AD0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1EFF85F4-A530-4BEB-84D5-1CCE0B18E3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ea typeface="ＭＳ Ｐゴシック" panose="020B0600070205080204" pitchFamily="34" charset="-128"/>
            </a:endParaRPr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4AC17B9E-80B9-4C79-9117-FB381E2140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70EBD5-3C2D-4B7D-A747-7E649078704A}" type="slidenum">
              <a:rPr lang="en-GB" altLang="en-US" sz="1200"/>
              <a:pPr eaLnBrk="1" hangingPunct="1"/>
              <a:t>11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19725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7DF6DA61-2251-406B-95D9-7A6CA28AD0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1EFF85F4-A530-4BEB-84D5-1CCE0B18E3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ea typeface="ＭＳ Ｐゴシック" panose="020B0600070205080204" pitchFamily="34" charset="-128"/>
            </a:endParaRPr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4AC17B9E-80B9-4C79-9117-FB381E2140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70EBD5-3C2D-4B7D-A747-7E649078704A}" type="slidenum">
              <a:rPr lang="en-GB" altLang="en-US" sz="1200"/>
              <a:pPr eaLnBrk="1" hangingPunct="1"/>
              <a:t>12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893169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execution specification bar</a:t>
            </a:r>
            <a:r>
              <a:rPr lang="en-US" dirty="0"/>
              <a:t>, also known as the </a:t>
            </a:r>
            <a:r>
              <a:rPr lang="en-US" b="1" dirty="0"/>
              <a:t>focus of control</a:t>
            </a:r>
            <a:r>
              <a:rPr lang="en-US" dirty="0"/>
              <a:t> or </a:t>
            </a:r>
            <a:r>
              <a:rPr lang="en-US" b="1" dirty="0"/>
              <a:t>activation bar</a:t>
            </a:r>
            <a:r>
              <a:rPr lang="en-US" dirty="0"/>
              <a:t>, represents the period during which an object or actor is actively performing an action in a </a:t>
            </a:r>
            <a:r>
              <a:rPr lang="en-US" b="1" dirty="0"/>
              <a:t>UML sequence diagram</a:t>
            </a:r>
            <a:r>
              <a:rPr lang="en-US" dirty="0"/>
              <a:t>. It shows that the object is executing a method, processing an operation, or handling a task during this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F6FE4-279C-4906-9E21-01026DE631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94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D10B0133-2FD5-411A-BF32-8935015B75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D7CE0C75-4506-43AD-BB87-CDD194D55F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ea typeface="ＭＳ Ｐゴシック" panose="020B0600070205080204" pitchFamily="34" charset="-128"/>
            </a:endParaRPr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A1C94BFD-0ECD-4E9B-A42F-E9A15C3413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69BE5B-F5C2-4A47-8024-E7CA6598458A}" type="slidenum">
              <a:rPr lang="en-GB" altLang="en-US" sz="1200"/>
              <a:pPr eaLnBrk="1" hangingPunct="1"/>
              <a:t>16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729109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transient object</a:t>
            </a:r>
            <a:r>
              <a:rPr lang="en-US" dirty="0"/>
              <a:t> is an object that is created dynamically during the interaction in a sequence diagram but is not meant to persist throughout the entire lifecycle of the application.</a:t>
            </a:r>
          </a:p>
          <a:p>
            <a:r>
              <a:rPr lang="en-US" dirty="0"/>
              <a:t>It only exists temporarily during the execution of a particular operation or interaction and may be discarded or removed once its purpose is fulfilled.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F6FE4-279C-4906-9E21-01026DE631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55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AA4FB170-3869-48D9-927C-E2298742FF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BD45F707-4FC8-40F5-9081-1F65FAC368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ea typeface="ＭＳ Ｐゴシック" panose="020B0600070205080204" pitchFamily="34" charset="-128"/>
            </a:endParaRPr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0F708269-364F-4145-8942-944EC796B7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CDB9D0C-4B62-40EC-B7A5-A2B4A8C4E520}" type="slidenum">
              <a:rPr lang="en-GB" altLang="en-US" sz="1200"/>
              <a:pPr eaLnBrk="1" hangingPunct="1"/>
              <a:t>20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18016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D4D3-B818-BE0C-6A5E-C73E9A047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D44E3-2E61-1CB8-CC2C-AE20880E5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3DB4B-055E-BF73-BACC-5CBC6054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FACF-E97E-4A65-8F1D-F8B2622C4C58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93CFD-4208-9429-A672-4F4F453A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4DBED-7787-8033-5F6F-37C16DD6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C843-55EB-4FF3-AF43-F5BE53BA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9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DAD9-D3B8-8E64-13E8-B9F0A8A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3C89B-F35C-A541-5EE3-F12177CC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587D5-63AB-5404-C5F9-C483ECE6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FACF-E97E-4A65-8F1D-F8B2622C4C58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41759-16BD-977D-4AE7-AE62EF7A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D2231-8546-FE24-AA6F-F1179527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C843-55EB-4FF3-AF43-F5BE53BA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3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0F843-4E44-505E-5FEE-A8CD8F986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426C7-CB17-BEEE-CF83-3C7307B64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960DA-D6B5-4305-71D8-E75C4834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FACF-E97E-4A65-8F1D-F8B2622C4C58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B1057-7867-29A7-E099-DE47614C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ED050-4717-6FC1-F8FD-05A49EC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C843-55EB-4FF3-AF43-F5BE53BA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0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528E-27B0-C1CA-052A-1CFB2A7A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5B8DE-CE16-D610-060B-84A5887D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AB0F-666E-B622-19A3-4325DB1C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FACF-E97E-4A65-8F1D-F8B2622C4C58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652B1-34F4-AA6C-9D3D-A8CD1412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C16F5-9CDA-06F1-072B-6B5B1B37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C843-55EB-4FF3-AF43-F5BE53BA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9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86F7-EB83-E2D0-B39E-66FC56AAC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52923-E084-9FA8-00FB-B743CCEA0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4D145-8F5E-AE9B-B2F3-02D4DE30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FACF-E97E-4A65-8F1D-F8B2622C4C58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CD03-17A9-F676-F526-D2C06B93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5B2AD-56FA-30F2-CD56-A745F973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C843-55EB-4FF3-AF43-F5BE53BA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6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A415-C340-F8FD-D14A-EF23AA2B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4411C-F6D6-3413-3CCE-17A01C8E7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1349B-8B40-0820-2F77-1C6A4CAE2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5EFBB-91D9-9340-6FE6-C599A216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FACF-E97E-4A65-8F1D-F8B2622C4C58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3B37E-7307-60BC-307F-EB164914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2ABBF-B502-0D73-9911-05D8CD98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C843-55EB-4FF3-AF43-F5BE53BA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5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41E2-7C58-B8D1-67E0-8003648B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EF07D-8164-DFEF-7C50-FD506C459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6177D-4983-C09F-CD80-3A5BB5F16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067EA-FAD5-9830-99BB-DCDDA43C4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22578-7420-AA24-63CD-D1462B7F2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FA273-612D-0504-5C03-4BE99F70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FACF-E97E-4A65-8F1D-F8B2622C4C58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F4469-319F-C265-45CB-ACC7EA61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B63E9-9EFA-180C-9887-A835E7C2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C843-55EB-4FF3-AF43-F5BE53BA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0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8979-8829-6E5E-6755-0F22687E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60BAA-DBD5-5A42-4856-5AAE8FBD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FACF-E97E-4A65-8F1D-F8B2622C4C58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04EBF-ACA5-4B26-3856-79F3F3AD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2B440-03DA-2E3B-8459-809C2E4D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C843-55EB-4FF3-AF43-F5BE53BA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0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D9F09-987C-2173-D700-D46F9DF5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FACF-E97E-4A65-8F1D-F8B2622C4C58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6A716-0A10-9778-1E5E-91466680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665C6-578A-2F39-2828-3D4D50F9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C843-55EB-4FF3-AF43-F5BE53BA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8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CF4D-D51E-E542-6A51-1D5512CB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54ED5-33A2-19C1-A696-E0E5755D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3FDA7-71A2-BE52-608C-392E238CF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40034-D928-EFB2-296F-978C0A46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FACF-E97E-4A65-8F1D-F8B2622C4C58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117F5-88A7-7A37-2779-41A60377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62407-EB9A-EBB4-3C7B-BEBBD82E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C843-55EB-4FF3-AF43-F5BE53BA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1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6F23-4AA5-B238-9CEA-3508A032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0C61C-831D-101F-3FA1-380A2E2C0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7F16F-2C23-F74A-B4A4-C2FFB44CE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15526-A2AA-5137-3665-45330766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FACF-E97E-4A65-8F1D-F8B2622C4C58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01057-6279-4D50-081A-ABD6F9EC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24EA8-6CEA-141F-8812-636EF33D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C843-55EB-4FF3-AF43-F5BE53BA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1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DB414-EA1C-673F-A674-1B2456FC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DC048-F40F-EFAD-328E-CB6858C4D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14A5F-C19A-B5F2-00E2-1D1BEC206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FACF-E97E-4A65-8F1D-F8B2622C4C58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8CF1C-7C6A-EA9C-5503-0153341D7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04C22-901D-2AD3-EDEC-ABFA6E162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BC843-55EB-4FF3-AF43-F5BE53BA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1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BBB2-7DC7-E2D1-79CC-FA3B08C68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Modeling with UML: Design Sequence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C9138-D8E8-1FF3-DCE1-0B9933D6C4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</p:spTree>
    <p:extLst>
      <p:ext uri="{BB962C8B-B14F-4D97-AF65-F5344CB8AC3E}">
        <p14:creationId xmlns:p14="http://schemas.microsoft.com/office/powerpoint/2010/main" val="2697941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42491"/>
            <a:ext cx="9876971" cy="481374"/>
          </a:xfrm>
          <a:prstGeom prst="rect">
            <a:avLst/>
          </a:prstGeom>
        </p:spPr>
        <p:txBody>
          <a:bodyPr vert="horz" wrap="square" lIns="0" tIns="33933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5447" marR="1000018">
              <a:lnSpc>
                <a:spcPts val="3093"/>
              </a:lnSpc>
              <a:spcBef>
                <a:spcPts val="267"/>
              </a:spcBef>
            </a:pPr>
            <a:r>
              <a:rPr spc="-116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Format </a:t>
            </a:r>
            <a:r>
              <a:rPr spc="-14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</a:t>
            </a:r>
            <a:r>
              <a:rPr spc="-84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spc="-9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Messages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03242-0261-4364-8DB6-D37EE435B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Interaction diagrams show messages between objects; the </a:t>
            </a: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UML has a standard syntax for these message expressions</a:t>
            </a:r>
          </a:p>
          <a:p>
            <a:endParaRPr lang="en-PK" dirty="0"/>
          </a:p>
        </p:txBody>
      </p:sp>
      <p:sp>
        <p:nvSpPr>
          <p:cNvPr id="3" name="object 3"/>
          <p:cNvSpPr/>
          <p:nvPr/>
        </p:nvSpPr>
        <p:spPr>
          <a:xfrm>
            <a:off x="1595437" y="4560023"/>
            <a:ext cx="8786812" cy="2107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" name="object 4"/>
          <p:cNvSpPr txBox="1"/>
          <p:nvPr/>
        </p:nvSpPr>
        <p:spPr>
          <a:xfrm>
            <a:off x="1800119" y="4467644"/>
            <a:ext cx="3875931" cy="1044236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 marR="1803156">
              <a:lnSpc>
                <a:spcPct val="131900"/>
              </a:lnSpc>
              <a:spcBef>
                <a:spcPts val="71"/>
              </a:spcBef>
            </a:pPr>
            <a:r>
              <a:rPr lang="en-US" sz="1688" dirty="0">
                <a:latin typeface="Courier New"/>
                <a:cs typeface="Courier New"/>
              </a:rPr>
              <a:t>initialize</a:t>
            </a:r>
          </a:p>
          <a:p>
            <a:pPr marL="8929" marR="1803156">
              <a:lnSpc>
                <a:spcPct val="131900"/>
              </a:lnSpc>
              <a:spcBef>
                <a:spcPts val="71"/>
              </a:spcBef>
            </a:pPr>
            <a:r>
              <a:rPr sz="1688" dirty="0">
                <a:latin typeface="Courier New"/>
                <a:cs typeface="Courier New"/>
              </a:rPr>
              <a:t>initialize(code)</a:t>
            </a:r>
          </a:p>
          <a:p>
            <a:pPr marL="8929">
              <a:spcBef>
                <a:spcPts val="647"/>
              </a:spcBef>
            </a:pPr>
            <a:r>
              <a:rPr sz="1688" dirty="0">
                <a:latin typeface="Courier New"/>
                <a:cs typeface="Courier New"/>
              </a:rPr>
              <a:t>d = </a:t>
            </a:r>
            <a:r>
              <a:rPr sz="1688" spc="-4" dirty="0">
                <a:latin typeface="Courier New"/>
                <a:cs typeface="Courier New"/>
              </a:rPr>
              <a:t>getProductDescription</a:t>
            </a:r>
            <a:r>
              <a:rPr sz="1688" spc="-77" dirty="0">
                <a:latin typeface="Courier New"/>
                <a:cs typeface="Courier New"/>
              </a:rPr>
              <a:t> </a:t>
            </a:r>
            <a:r>
              <a:rPr sz="1688" dirty="0">
                <a:latin typeface="Courier New"/>
                <a:cs typeface="Courier New"/>
              </a:rPr>
              <a:t>(id)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543834"/>
              </p:ext>
            </p:extLst>
          </p:nvPr>
        </p:nvGraphicFramePr>
        <p:xfrm>
          <a:off x="1786725" y="5576710"/>
          <a:ext cx="8647701" cy="6072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2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76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360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=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getProductDescription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(id</a:t>
                      </a:r>
                      <a:r>
                        <a:rPr sz="17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ItemId)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0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d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35719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=</a:t>
                      </a:r>
                    </a:p>
                  </a:txBody>
                  <a:tcPr marL="0" marR="0" marT="357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getProductDescription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357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(id</a:t>
                      </a:r>
                      <a:r>
                        <a:rPr sz="17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:</a:t>
                      </a:r>
                    </a:p>
                  </a:txBody>
                  <a:tcPr marL="0" marR="0" marT="35719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ItemId)</a:t>
                      </a:r>
                      <a:r>
                        <a:rPr sz="17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:</a:t>
                      </a:r>
                    </a:p>
                  </a:txBody>
                  <a:tcPr marL="0" marR="0" marT="35719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ProductDescription</a:t>
                      </a:r>
                    </a:p>
                  </a:txBody>
                  <a:tcPr marL="0" marR="0" marT="3571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122916" y="2600328"/>
            <a:ext cx="8259333" cy="1591449"/>
          </a:xfrm>
          <a:prstGeom prst="rect">
            <a:avLst/>
          </a:prstGeom>
        </p:spPr>
        <p:txBody>
          <a:bodyPr vert="horz" wrap="square" lIns="0" tIns="111621" rIns="0" bIns="0" rtlCol="0">
            <a:spAutoFit/>
          </a:bodyPr>
          <a:lstStyle/>
          <a:p>
            <a:pPr marL="8929">
              <a:spcBef>
                <a:spcPts val="628"/>
              </a:spcBef>
            </a:pPr>
            <a:r>
              <a:rPr sz="2600" b="1" i="1" spc="-4" dirty="0">
                <a:cs typeface="Courier New"/>
              </a:rPr>
              <a:t>return </a:t>
            </a:r>
            <a:r>
              <a:rPr sz="2600" b="1" i="1" dirty="0">
                <a:cs typeface="Courier New"/>
              </a:rPr>
              <a:t>=</a:t>
            </a:r>
            <a:r>
              <a:rPr sz="2600" b="1" i="1" spc="-71" dirty="0">
                <a:cs typeface="Courier New"/>
              </a:rPr>
              <a:t> </a:t>
            </a:r>
            <a:r>
              <a:rPr sz="2600" b="1" i="1" dirty="0">
                <a:cs typeface="Courier New"/>
              </a:rPr>
              <a:t>message(parameter:parameterType):returnType</a:t>
            </a:r>
          </a:p>
          <a:p>
            <a:pPr marL="8929" marR="156699">
              <a:lnSpc>
                <a:spcPts val="2320"/>
              </a:lnSpc>
              <a:spcBef>
                <a:spcPts val="1388"/>
              </a:spcBef>
            </a:pPr>
            <a:r>
              <a:rPr sz="2600" spc="131" dirty="0">
                <a:cs typeface="Calibri" panose="020F0502020204030204" pitchFamily="34" charset="0"/>
              </a:rPr>
              <a:t>Parentheses</a:t>
            </a:r>
            <a:r>
              <a:rPr sz="2600" spc="11" dirty="0">
                <a:cs typeface="Calibri" panose="020F0502020204030204" pitchFamily="34" charset="0"/>
              </a:rPr>
              <a:t> </a:t>
            </a:r>
            <a:r>
              <a:rPr sz="2600" spc="133" dirty="0">
                <a:cs typeface="Calibri" panose="020F0502020204030204" pitchFamily="34" charset="0"/>
              </a:rPr>
              <a:t>are</a:t>
            </a:r>
            <a:r>
              <a:rPr sz="2600" spc="15" dirty="0">
                <a:cs typeface="Calibri" panose="020F0502020204030204" pitchFamily="34" charset="0"/>
              </a:rPr>
              <a:t> </a:t>
            </a:r>
            <a:r>
              <a:rPr sz="2600" spc="140" dirty="0">
                <a:cs typeface="Calibri" panose="020F0502020204030204" pitchFamily="34" charset="0"/>
              </a:rPr>
              <a:t>usually</a:t>
            </a:r>
            <a:r>
              <a:rPr sz="2600" spc="15" dirty="0">
                <a:cs typeface="Calibri" panose="020F0502020204030204" pitchFamily="34" charset="0"/>
              </a:rPr>
              <a:t> </a:t>
            </a:r>
            <a:r>
              <a:rPr sz="2600" spc="148" dirty="0">
                <a:cs typeface="Calibri" panose="020F0502020204030204" pitchFamily="34" charset="0"/>
              </a:rPr>
              <a:t>excluded</a:t>
            </a:r>
            <a:r>
              <a:rPr sz="2600" spc="15" dirty="0">
                <a:cs typeface="Calibri" panose="020F0502020204030204" pitchFamily="34" charset="0"/>
              </a:rPr>
              <a:t> </a:t>
            </a:r>
            <a:r>
              <a:rPr sz="2600" spc="77" dirty="0">
                <a:cs typeface="Calibri" panose="020F0502020204030204" pitchFamily="34" charset="0"/>
              </a:rPr>
              <a:t>if</a:t>
            </a:r>
            <a:r>
              <a:rPr sz="2600" spc="15" dirty="0">
                <a:cs typeface="Calibri" panose="020F0502020204030204" pitchFamily="34" charset="0"/>
              </a:rPr>
              <a:t> </a:t>
            </a:r>
            <a:r>
              <a:rPr sz="2600" spc="131" dirty="0">
                <a:cs typeface="Calibri" panose="020F0502020204030204" pitchFamily="34" charset="0"/>
              </a:rPr>
              <a:t>there</a:t>
            </a:r>
            <a:r>
              <a:rPr sz="2600" spc="15" dirty="0">
                <a:cs typeface="Calibri" panose="020F0502020204030204" pitchFamily="34" charset="0"/>
              </a:rPr>
              <a:t> </a:t>
            </a:r>
            <a:r>
              <a:rPr sz="2600" spc="133" dirty="0">
                <a:cs typeface="Calibri" panose="020F0502020204030204" pitchFamily="34" charset="0"/>
              </a:rPr>
              <a:t>are</a:t>
            </a:r>
            <a:r>
              <a:rPr sz="2600" spc="15" dirty="0">
                <a:cs typeface="Calibri" panose="020F0502020204030204" pitchFamily="34" charset="0"/>
              </a:rPr>
              <a:t> </a:t>
            </a:r>
            <a:r>
              <a:rPr sz="2600" spc="140" dirty="0">
                <a:cs typeface="Calibri" panose="020F0502020204030204" pitchFamily="34" charset="0"/>
              </a:rPr>
              <a:t>no</a:t>
            </a:r>
            <a:r>
              <a:rPr sz="2600" spc="15" dirty="0">
                <a:cs typeface="Calibri" panose="020F0502020204030204" pitchFamily="34" charset="0"/>
              </a:rPr>
              <a:t> </a:t>
            </a:r>
            <a:r>
              <a:rPr sz="2600" spc="144" dirty="0">
                <a:cs typeface="Calibri" panose="020F0502020204030204" pitchFamily="34" charset="0"/>
              </a:rPr>
              <a:t>parameters.  </a:t>
            </a:r>
            <a:r>
              <a:rPr sz="2600" spc="63" dirty="0">
                <a:cs typeface="Calibri" panose="020F0502020204030204" pitchFamily="34" charset="0"/>
              </a:rPr>
              <a:t>Type</a:t>
            </a:r>
            <a:r>
              <a:rPr sz="2600" spc="7" dirty="0">
                <a:cs typeface="Calibri" panose="020F0502020204030204" pitchFamily="34" charset="0"/>
              </a:rPr>
              <a:t> </a:t>
            </a:r>
            <a:r>
              <a:rPr sz="2600" spc="131" dirty="0">
                <a:cs typeface="Calibri" panose="020F0502020204030204" pitchFamily="34" charset="0"/>
              </a:rPr>
              <a:t>information</a:t>
            </a:r>
            <a:r>
              <a:rPr sz="2600" spc="11" dirty="0">
                <a:cs typeface="Calibri" panose="020F0502020204030204" pitchFamily="34" charset="0"/>
              </a:rPr>
              <a:t> </a:t>
            </a:r>
            <a:r>
              <a:rPr sz="2600" spc="204" dirty="0">
                <a:cs typeface="Calibri" panose="020F0502020204030204" pitchFamily="34" charset="0"/>
              </a:rPr>
              <a:t>may</a:t>
            </a:r>
            <a:r>
              <a:rPr sz="2600" spc="11" dirty="0">
                <a:cs typeface="Calibri" panose="020F0502020204030204" pitchFamily="34" charset="0"/>
              </a:rPr>
              <a:t> </a:t>
            </a:r>
            <a:r>
              <a:rPr sz="2600" spc="165" dirty="0">
                <a:cs typeface="Calibri" panose="020F0502020204030204" pitchFamily="34" charset="0"/>
              </a:rPr>
              <a:t>be</a:t>
            </a:r>
            <a:r>
              <a:rPr sz="2600" spc="11" dirty="0">
                <a:cs typeface="Calibri" panose="020F0502020204030204" pitchFamily="34" charset="0"/>
              </a:rPr>
              <a:t> </a:t>
            </a:r>
            <a:r>
              <a:rPr sz="2600" spc="151" dirty="0">
                <a:cs typeface="Calibri" panose="020F0502020204030204" pitchFamily="34" charset="0"/>
              </a:rPr>
              <a:t>excluded</a:t>
            </a:r>
            <a:r>
              <a:rPr sz="2600" spc="11" dirty="0">
                <a:cs typeface="Calibri" panose="020F0502020204030204" pitchFamily="34" charset="0"/>
              </a:rPr>
              <a:t> </a:t>
            </a:r>
            <a:r>
              <a:rPr sz="2600" spc="80" dirty="0">
                <a:cs typeface="Calibri" panose="020F0502020204030204" pitchFamily="34" charset="0"/>
              </a:rPr>
              <a:t>if</a:t>
            </a:r>
            <a:r>
              <a:rPr sz="2600" spc="11" dirty="0">
                <a:cs typeface="Calibri" panose="020F0502020204030204" pitchFamily="34" charset="0"/>
              </a:rPr>
              <a:t> </a:t>
            </a:r>
            <a:r>
              <a:rPr sz="2600" spc="133" dirty="0">
                <a:cs typeface="Calibri" panose="020F0502020204030204" pitchFamily="34" charset="0"/>
              </a:rPr>
              <a:t>unimportant.</a:t>
            </a:r>
            <a:endParaRPr sz="26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B61A283-7F6D-429A-8DB5-1269725E1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Two ways to show a return result from a message </a:t>
            </a:r>
          </a:p>
        </p:txBody>
      </p:sp>
      <p:sp>
        <p:nvSpPr>
          <p:cNvPr id="106501" name="Slide Number Placeholder 4">
            <a:extLst>
              <a:ext uri="{FF2B5EF4-FFF2-40B4-BE49-F238E27FC236}">
                <a16:creationId xmlns:a16="http://schemas.microsoft.com/office/drawing/2014/main" id="{14808E53-DDED-4099-A3B5-F35799386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0777" indent="-37473588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18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3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56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75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BFE55241-9EF1-4020-A0E6-01C5CC4C8DB1}" type="slidenum">
              <a:rPr lang="en-US" alt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11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pic>
        <p:nvPicPr>
          <p:cNvPr id="106500" name="Picture 4">
            <a:extLst>
              <a:ext uri="{FF2B5EF4-FFF2-40B4-BE49-F238E27FC236}">
                <a16:creationId xmlns:a16="http://schemas.microsoft.com/office/drawing/2014/main" id="{B6F4F127-FAD3-424E-BA93-EC5CAEE00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83275"/>
            <a:ext cx="7019925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EEDAB5-68EB-4735-BD78-1A1E7E350E60}"/>
              </a:ext>
            </a:extLst>
          </p:cNvPr>
          <p:cNvSpPr/>
          <p:nvPr/>
        </p:nvSpPr>
        <p:spPr bwMode="auto">
          <a:xfrm>
            <a:off x="5625947" y="3187547"/>
            <a:ext cx="1924280" cy="6316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PK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045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B61A283-7F6D-429A-8DB5-1269725E1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Two ways to show a return result from a message </a:t>
            </a:r>
          </a:p>
        </p:txBody>
      </p:sp>
      <p:sp>
        <p:nvSpPr>
          <p:cNvPr id="106501" name="Slide Number Placeholder 4">
            <a:extLst>
              <a:ext uri="{FF2B5EF4-FFF2-40B4-BE49-F238E27FC236}">
                <a16:creationId xmlns:a16="http://schemas.microsoft.com/office/drawing/2014/main" id="{14808E53-DDED-4099-A3B5-F35799386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0777" indent="-37473588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18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3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56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75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BFE55241-9EF1-4020-A0E6-01C5CC4C8DB1}" type="slidenum">
              <a:rPr lang="en-US" alt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12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pic>
        <p:nvPicPr>
          <p:cNvPr id="106500" name="Picture 4">
            <a:extLst>
              <a:ext uri="{FF2B5EF4-FFF2-40B4-BE49-F238E27FC236}">
                <a16:creationId xmlns:a16="http://schemas.microsoft.com/office/drawing/2014/main" id="{B6F4F127-FAD3-424E-BA93-EC5CAEE00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09800"/>
            <a:ext cx="7019925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EEDAB5-68EB-4735-BD78-1A1E7E350E60}"/>
              </a:ext>
            </a:extLst>
          </p:cNvPr>
          <p:cNvSpPr/>
          <p:nvPr/>
        </p:nvSpPr>
        <p:spPr bwMode="auto">
          <a:xfrm>
            <a:off x="4171720" y="4024832"/>
            <a:ext cx="5009003" cy="95479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PK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78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970571" y="2223919"/>
            <a:ext cx="2553891" cy="1500188"/>
          </a:xfrm>
          <a:custGeom>
            <a:avLst/>
            <a:gdLst/>
            <a:ahLst/>
            <a:cxnLst/>
            <a:rect l="l" t="t" r="r" b="b"/>
            <a:pathLst>
              <a:path w="3632200" h="2133600">
                <a:moveTo>
                  <a:pt x="0" y="1485900"/>
                </a:moveTo>
                <a:lnTo>
                  <a:pt x="0" y="2133600"/>
                </a:lnTo>
              </a:path>
              <a:path w="3632200" h="2133600">
                <a:moveTo>
                  <a:pt x="0" y="25400"/>
                </a:moveTo>
                <a:lnTo>
                  <a:pt x="0" y="215900"/>
                </a:lnTo>
              </a:path>
              <a:path w="3632200" h="2133600">
                <a:moveTo>
                  <a:pt x="3632199" y="1003300"/>
                </a:moveTo>
                <a:lnTo>
                  <a:pt x="3632199" y="2133600"/>
                </a:lnTo>
              </a:path>
              <a:path w="3632200" h="2133600">
                <a:moveTo>
                  <a:pt x="3632199" y="0"/>
                </a:moveTo>
                <a:lnTo>
                  <a:pt x="3632199" y="469900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5" name="object 5"/>
          <p:cNvSpPr txBox="1"/>
          <p:nvPr/>
        </p:nvSpPr>
        <p:spPr>
          <a:xfrm>
            <a:off x="2430325" y="1848872"/>
            <a:ext cx="1107281" cy="29939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0721" rIns="0" bIns="0" rtlCol="0">
            <a:spAutoFit/>
          </a:bodyPr>
          <a:lstStyle/>
          <a:p>
            <a:pPr marL="111609">
              <a:spcBef>
                <a:spcPts val="479"/>
              </a:spcBef>
            </a:pPr>
            <a:r>
              <a:rPr sz="1547" spc="-24" dirty="0">
                <a:latin typeface="Calibri" panose="020F0502020204030204" pitchFamily="34" charset="0"/>
                <a:cs typeface="Calibri" panose="020F0502020204030204" pitchFamily="34" charset="0"/>
              </a:rPr>
              <a:t>:Register</a:t>
            </a:r>
            <a:endParaRPr sz="154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9934" y="1848871"/>
            <a:ext cx="1000125" cy="29939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0721" rIns="0" bIns="0" rtlCol="0">
            <a:spAutoFit/>
          </a:bodyPr>
          <a:lstStyle/>
          <a:p>
            <a:pPr marL="251790">
              <a:spcBef>
                <a:spcPts val="479"/>
              </a:spcBef>
            </a:pPr>
            <a:r>
              <a:rPr sz="1547" spc="-43" dirty="0">
                <a:latin typeface="Calibri" panose="020F0502020204030204" pitchFamily="34" charset="0"/>
                <a:cs typeface="Calibri" panose="020F0502020204030204" pitchFamily="34" charset="0"/>
              </a:rPr>
              <a:t>:Sale</a:t>
            </a:r>
            <a:endParaRPr sz="154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81088" y="2312322"/>
            <a:ext cx="4299644" cy="965299"/>
            <a:chOff x="247650" y="3973829"/>
            <a:chExt cx="6115050" cy="1372870"/>
          </a:xfrm>
        </p:grpSpPr>
        <p:sp>
          <p:nvSpPr>
            <p:cNvPr id="8" name="object 8"/>
            <p:cNvSpPr/>
            <p:nvPr/>
          </p:nvSpPr>
          <p:spPr>
            <a:xfrm>
              <a:off x="2298700" y="4063999"/>
              <a:ext cx="444500" cy="1270000"/>
            </a:xfrm>
            <a:custGeom>
              <a:avLst/>
              <a:gdLst/>
              <a:ahLst/>
              <a:cxnLst/>
              <a:rect l="l" t="t" r="r" b="b"/>
              <a:pathLst>
                <a:path w="444500" h="1270000">
                  <a:moveTo>
                    <a:pt x="0" y="0"/>
                  </a:moveTo>
                  <a:lnTo>
                    <a:pt x="444500" y="0"/>
                  </a:lnTo>
                  <a:lnTo>
                    <a:pt x="444500" y="1270000"/>
                  </a:lnTo>
                  <a:lnTo>
                    <a:pt x="0" y="1270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69B5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9" name="object 9"/>
            <p:cNvSpPr/>
            <p:nvPr/>
          </p:nvSpPr>
          <p:spPr>
            <a:xfrm>
              <a:off x="2743199" y="4324349"/>
              <a:ext cx="2997200" cy="0"/>
            </a:xfrm>
            <a:custGeom>
              <a:avLst/>
              <a:gdLst/>
              <a:ahLst/>
              <a:cxnLst/>
              <a:rect l="l" t="t" r="r" b="b"/>
              <a:pathLst>
                <a:path w="2997200">
                  <a:moveTo>
                    <a:pt x="2997200" y="0"/>
                  </a:moveTo>
                  <a:lnTo>
                    <a:pt x="2981990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69B5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0" name="object 10"/>
            <p:cNvSpPr/>
            <p:nvPr/>
          </p:nvSpPr>
          <p:spPr>
            <a:xfrm>
              <a:off x="5905500" y="4317999"/>
              <a:ext cx="444500" cy="533400"/>
            </a:xfrm>
            <a:custGeom>
              <a:avLst/>
              <a:gdLst/>
              <a:ahLst/>
              <a:cxnLst/>
              <a:rect l="l" t="t" r="r" b="b"/>
              <a:pathLst>
                <a:path w="444500" h="533400">
                  <a:moveTo>
                    <a:pt x="0" y="0"/>
                  </a:moveTo>
                  <a:lnTo>
                    <a:pt x="444500" y="0"/>
                  </a:lnTo>
                  <a:lnTo>
                    <a:pt x="4445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1" name="object 11"/>
            <p:cNvSpPr/>
            <p:nvPr/>
          </p:nvSpPr>
          <p:spPr>
            <a:xfrm>
              <a:off x="5721350" y="42405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9B5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2" name="object 12"/>
            <p:cNvSpPr/>
            <p:nvPr/>
          </p:nvSpPr>
          <p:spPr>
            <a:xfrm>
              <a:off x="368300" y="4057649"/>
              <a:ext cx="1765300" cy="0"/>
            </a:xfrm>
            <a:custGeom>
              <a:avLst/>
              <a:gdLst/>
              <a:ahLst/>
              <a:cxnLst/>
              <a:rect l="l" t="t" r="r" b="b"/>
              <a:pathLst>
                <a:path w="1765300">
                  <a:moveTo>
                    <a:pt x="1765299" y="0"/>
                  </a:moveTo>
                  <a:lnTo>
                    <a:pt x="1752425" y="0"/>
                  </a:lnTo>
                  <a:lnTo>
                    <a:pt x="18686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69B5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3" name="object 13"/>
            <p:cNvSpPr/>
            <p:nvPr/>
          </p:nvSpPr>
          <p:spPr>
            <a:xfrm>
              <a:off x="247650" y="3987799"/>
              <a:ext cx="139700" cy="139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4" name="object 14"/>
            <p:cNvSpPr/>
            <p:nvPr/>
          </p:nvSpPr>
          <p:spPr>
            <a:xfrm>
              <a:off x="2114550" y="39738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9B5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551039" y="2261913"/>
            <a:ext cx="1542157" cy="20368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265" spc="80" dirty="0">
                <a:latin typeface="Calibri" panose="020F0502020204030204" pitchFamily="34" charset="0"/>
                <a:cs typeface="Calibri" panose="020F0502020204030204" pitchFamily="34" charset="0"/>
              </a:rPr>
              <a:t>theReport </a:t>
            </a:r>
            <a:r>
              <a:rPr sz="1265" spc="137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1265" spc="-10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65" spc="73" dirty="0">
                <a:latin typeface="Calibri" panose="020F0502020204030204" pitchFamily="34" charset="0"/>
                <a:cs typeface="Calibri" panose="020F0502020204030204" pitchFamily="34" charset="0"/>
              </a:rPr>
              <a:t>report</a:t>
            </a:r>
            <a:endParaRPr sz="126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81456" y="2092249"/>
            <a:ext cx="508992" cy="20368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265" spc="43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265" spc="101" dirty="0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sz="1265" spc="84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1265" spc="63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265" spc="7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sz="126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15268" y="4512105"/>
            <a:ext cx="2178844" cy="1616273"/>
          </a:xfrm>
          <a:custGeom>
            <a:avLst/>
            <a:gdLst/>
            <a:ahLst/>
            <a:cxnLst/>
            <a:rect l="l" t="t" r="r" b="b"/>
            <a:pathLst>
              <a:path w="3098800" h="2298700">
                <a:moveTo>
                  <a:pt x="0" y="1905000"/>
                </a:moveTo>
                <a:lnTo>
                  <a:pt x="0" y="2298700"/>
                </a:lnTo>
              </a:path>
              <a:path w="3098800" h="2298700">
                <a:moveTo>
                  <a:pt x="0" y="25400"/>
                </a:moveTo>
                <a:lnTo>
                  <a:pt x="0" y="215900"/>
                </a:lnTo>
              </a:path>
              <a:path w="3098800" h="2298700">
                <a:moveTo>
                  <a:pt x="3098800" y="1384300"/>
                </a:moveTo>
                <a:lnTo>
                  <a:pt x="3098800" y="2298700"/>
                </a:lnTo>
              </a:path>
              <a:path w="3098800" h="2298700">
                <a:moveTo>
                  <a:pt x="3098800" y="0"/>
                </a:moveTo>
                <a:lnTo>
                  <a:pt x="3098800" y="482600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8" name="object 18"/>
          <p:cNvSpPr txBox="1"/>
          <p:nvPr/>
        </p:nvSpPr>
        <p:spPr>
          <a:xfrm>
            <a:off x="6966092" y="4137056"/>
            <a:ext cx="1107281" cy="29939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0721" rIns="0" bIns="0" rtlCol="0">
            <a:spAutoFit/>
          </a:bodyPr>
          <a:lstStyle/>
          <a:p>
            <a:pPr marL="116073">
              <a:spcBef>
                <a:spcPts val="479"/>
              </a:spcBef>
            </a:pPr>
            <a:r>
              <a:rPr sz="1547" spc="-24" dirty="0">
                <a:latin typeface="Calibri" panose="020F0502020204030204" pitchFamily="34" charset="0"/>
                <a:cs typeface="Calibri" panose="020F0502020204030204" pitchFamily="34" charset="0"/>
              </a:rPr>
              <a:t>:Register</a:t>
            </a:r>
            <a:endParaRPr sz="154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80654" y="4137056"/>
            <a:ext cx="1000125" cy="29939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0721" rIns="0" bIns="0" rtlCol="0">
            <a:spAutoFit/>
          </a:bodyPr>
          <a:lstStyle/>
          <a:p>
            <a:pPr marL="256255">
              <a:spcBef>
                <a:spcPts val="479"/>
              </a:spcBef>
            </a:pPr>
            <a:r>
              <a:rPr sz="1547" spc="-43" dirty="0">
                <a:latin typeface="Calibri" panose="020F0502020204030204" pitchFamily="34" charset="0"/>
                <a:cs typeface="Calibri" panose="020F0502020204030204" pitchFamily="34" charset="0"/>
              </a:rPr>
              <a:t>:Sale</a:t>
            </a:r>
            <a:endParaRPr sz="154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16853" y="4600508"/>
            <a:ext cx="3616524" cy="1259979"/>
            <a:chOff x="6648450" y="6996430"/>
            <a:chExt cx="5143500" cy="1791970"/>
          </a:xfrm>
        </p:grpSpPr>
        <p:sp>
          <p:nvSpPr>
            <p:cNvPr id="21" name="object 21"/>
            <p:cNvSpPr/>
            <p:nvPr/>
          </p:nvSpPr>
          <p:spPr>
            <a:xfrm>
              <a:off x="8699500" y="7086600"/>
              <a:ext cx="444500" cy="1689100"/>
            </a:xfrm>
            <a:custGeom>
              <a:avLst/>
              <a:gdLst/>
              <a:ahLst/>
              <a:cxnLst/>
              <a:rect l="l" t="t" r="r" b="b"/>
              <a:pathLst>
                <a:path w="444500" h="1689100">
                  <a:moveTo>
                    <a:pt x="0" y="0"/>
                  </a:moveTo>
                  <a:lnTo>
                    <a:pt x="444500" y="0"/>
                  </a:lnTo>
                  <a:lnTo>
                    <a:pt x="444500" y="1689100"/>
                  </a:lnTo>
                  <a:lnTo>
                    <a:pt x="0" y="16891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69B5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22" name="object 22"/>
            <p:cNvSpPr/>
            <p:nvPr/>
          </p:nvSpPr>
          <p:spPr>
            <a:xfrm>
              <a:off x="9144000" y="7359650"/>
              <a:ext cx="2463800" cy="0"/>
            </a:xfrm>
            <a:custGeom>
              <a:avLst/>
              <a:gdLst/>
              <a:ahLst/>
              <a:cxnLst/>
              <a:rect l="l" t="t" r="r" b="b"/>
              <a:pathLst>
                <a:path w="2463800">
                  <a:moveTo>
                    <a:pt x="2463800" y="0"/>
                  </a:moveTo>
                  <a:lnTo>
                    <a:pt x="2450926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69B5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23" name="object 23"/>
            <p:cNvSpPr/>
            <p:nvPr/>
          </p:nvSpPr>
          <p:spPr>
            <a:xfrm>
              <a:off x="11588750" y="72758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9B5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24" name="object 24"/>
            <p:cNvSpPr/>
            <p:nvPr/>
          </p:nvSpPr>
          <p:spPr>
            <a:xfrm>
              <a:off x="6769100" y="7080250"/>
              <a:ext cx="1778000" cy="0"/>
            </a:xfrm>
            <a:custGeom>
              <a:avLst/>
              <a:gdLst/>
              <a:ahLst/>
              <a:cxnLst/>
              <a:rect l="l" t="t" r="r" b="b"/>
              <a:pathLst>
                <a:path w="1778000">
                  <a:moveTo>
                    <a:pt x="1778000" y="0"/>
                  </a:moveTo>
                  <a:lnTo>
                    <a:pt x="1753259" y="0"/>
                  </a:lnTo>
                  <a:lnTo>
                    <a:pt x="19519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69B5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25" name="object 25"/>
            <p:cNvSpPr/>
            <p:nvPr/>
          </p:nvSpPr>
          <p:spPr>
            <a:xfrm>
              <a:off x="6648450" y="7010399"/>
              <a:ext cx="139700" cy="13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26" name="object 26"/>
            <p:cNvSpPr/>
            <p:nvPr/>
          </p:nvSpPr>
          <p:spPr>
            <a:xfrm>
              <a:off x="8528050" y="69964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9B5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27" name="object 27"/>
            <p:cNvSpPr/>
            <p:nvPr/>
          </p:nvSpPr>
          <p:spPr>
            <a:xfrm>
              <a:off x="9296400" y="8248650"/>
              <a:ext cx="2476500" cy="0"/>
            </a:xfrm>
            <a:custGeom>
              <a:avLst/>
              <a:gdLst/>
              <a:ahLst/>
              <a:cxnLst/>
              <a:rect l="l" t="t" r="r" b="b"/>
              <a:pathLst>
                <a:path w="2476500">
                  <a:moveTo>
                    <a:pt x="0" y="0"/>
                  </a:moveTo>
                  <a:lnTo>
                    <a:pt x="20955" y="0"/>
                  </a:lnTo>
                  <a:lnTo>
                    <a:pt x="2476500" y="0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28" name="object 28"/>
            <p:cNvSpPr/>
            <p:nvPr/>
          </p:nvSpPr>
          <p:spPr>
            <a:xfrm>
              <a:off x="9175750" y="8164830"/>
              <a:ext cx="139700" cy="167640"/>
            </a:xfrm>
            <a:custGeom>
              <a:avLst/>
              <a:gdLst/>
              <a:ahLst/>
              <a:cxnLst/>
              <a:rect l="l" t="t" r="r" b="b"/>
              <a:pathLst>
                <a:path w="139700" h="167640">
                  <a:moveTo>
                    <a:pt x="139700" y="0"/>
                  </a:moveTo>
                  <a:lnTo>
                    <a:pt x="0" y="83820"/>
                  </a:lnTo>
                  <a:lnTo>
                    <a:pt x="139700" y="167640"/>
                  </a:lnTo>
                </a:path>
                <a:path w="139700" h="167640">
                  <a:moveTo>
                    <a:pt x="139700" y="83820"/>
                  </a:moveTo>
                  <a:lnTo>
                    <a:pt x="0" y="8382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213468" y="4380435"/>
            <a:ext cx="508992" cy="20368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265" spc="43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265" spc="101" dirty="0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sz="1265" spc="84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1265" spc="63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265" spc="7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sz="126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27034" y="4559028"/>
            <a:ext cx="814388" cy="858159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16073">
              <a:spcBef>
                <a:spcPts val="71"/>
              </a:spcBef>
            </a:pPr>
            <a:r>
              <a:rPr sz="1265" spc="77" dirty="0">
                <a:latin typeface="Calibri" panose="020F0502020204030204" pitchFamily="34" charset="0"/>
                <a:cs typeface="Calibri" panose="020F0502020204030204" pitchFamily="34" charset="0"/>
              </a:rPr>
              <a:t>report</a:t>
            </a:r>
            <a:endParaRPr sz="126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1476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7"/>
              </a:spcBef>
            </a:pPr>
            <a:endParaRPr sz="151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929"/>
            <a:r>
              <a:rPr sz="1265" spc="80" dirty="0">
                <a:latin typeface="Calibri" panose="020F0502020204030204" pitchFamily="34" charset="0"/>
                <a:cs typeface="Calibri" panose="020F0502020204030204" pitchFamily="34" charset="0"/>
              </a:rPr>
              <a:t>theReport</a:t>
            </a:r>
            <a:endParaRPr sz="126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519982" y="4851432"/>
            <a:ext cx="312539" cy="634008"/>
          </a:xfrm>
          <a:custGeom>
            <a:avLst/>
            <a:gdLst/>
            <a:ahLst/>
            <a:cxnLst/>
            <a:rect l="l" t="t" r="r" b="b"/>
            <a:pathLst>
              <a:path w="444500" h="901700">
                <a:moveTo>
                  <a:pt x="0" y="0"/>
                </a:moveTo>
                <a:lnTo>
                  <a:pt x="444500" y="0"/>
                </a:lnTo>
                <a:lnTo>
                  <a:pt x="444500" y="901700"/>
                </a:lnTo>
                <a:lnTo>
                  <a:pt x="0" y="901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3" name="object 33"/>
          <p:cNvSpPr txBox="1"/>
          <p:nvPr/>
        </p:nvSpPr>
        <p:spPr>
          <a:xfrm>
            <a:off x="6986289" y="2008619"/>
            <a:ext cx="1787598" cy="3551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 algn="ctr">
              <a:spcBef>
                <a:spcPts val="71"/>
              </a:spcBef>
              <a:tabLst>
                <a:tab pos="2163877" algn="l"/>
              </a:tabLst>
            </a:pPr>
            <a:r>
              <a:rPr sz="2249" dirty="0">
                <a:solidFill>
                  <a:srgbClr val="021F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2249" spc="24" dirty="0">
                <a:solidFill>
                  <a:srgbClr val="021F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249" spc="-35" dirty="0">
                <a:solidFill>
                  <a:srgbClr val="021F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249" spc="7" dirty="0">
                <a:solidFill>
                  <a:srgbClr val="021F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249" spc="24" dirty="0">
                <a:solidFill>
                  <a:srgbClr val="021F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249" dirty="0">
                <a:solidFill>
                  <a:srgbClr val="021F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249" spc="-7" dirty="0">
                <a:solidFill>
                  <a:srgbClr val="021F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249" spc="-7" dirty="0">
                <a:solidFill>
                  <a:srgbClr val="021F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49" dirty="0">
                <a:solidFill>
                  <a:srgbClr val="021F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sz="224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29583" y="5006239"/>
            <a:ext cx="1763613" cy="3551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 algn="ctr">
              <a:spcBef>
                <a:spcPts val="71"/>
              </a:spcBef>
              <a:tabLst>
                <a:tab pos="2163877" algn="l"/>
              </a:tabLst>
            </a:pPr>
            <a:r>
              <a:rPr sz="2249" dirty="0">
                <a:solidFill>
                  <a:srgbClr val="021F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2249" spc="24" dirty="0">
                <a:solidFill>
                  <a:srgbClr val="021F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249" spc="-35" dirty="0">
                <a:solidFill>
                  <a:srgbClr val="021F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249" spc="7" dirty="0">
                <a:solidFill>
                  <a:srgbClr val="021F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249" spc="24" dirty="0">
                <a:solidFill>
                  <a:srgbClr val="021F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249" dirty="0">
                <a:solidFill>
                  <a:srgbClr val="021F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249" spc="-7" dirty="0">
                <a:solidFill>
                  <a:srgbClr val="021F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249" spc="-7" dirty="0">
                <a:solidFill>
                  <a:srgbClr val="021F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49" dirty="0">
                <a:solidFill>
                  <a:srgbClr val="021F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sz="224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AC458A72-0C37-43CA-865F-91AAD3E26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94548"/>
            <a:ext cx="10515600" cy="755227"/>
          </a:xfrm>
        </p:spPr>
        <p:txBody>
          <a:bodyPr>
            <a:no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Two ways to show a return result from a message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7496" y="410884"/>
            <a:ext cx="10192657" cy="618414"/>
          </a:xfrm>
          <a:prstGeom prst="rect">
            <a:avLst/>
          </a:prstGeom>
        </p:spPr>
        <p:txBody>
          <a:bodyPr vert="horz" wrap="square" lIns="0" tIns="892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1"/>
              </a:spcBef>
            </a:pPr>
            <a:r>
              <a:rPr spc="-133" dirty="0"/>
              <a:t>Modeling </a:t>
            </a:r>
            <a:r>
              <a:rPr spc="-73" dirty="0"/>
              <a:t>(Synchronous) </a:t>
            </a:r>
            <a:r>
              <a:rPr spc="-92" dirty="0"/>
              <a:t>Messages</a:t>
            </a:r>
          </a:p>
        </p:txBody>
      </p:sp>
      <p:sp>
        <p:nvSpPr>
          <p:cNvPr id="5" name="object 5"/>
          <p:cNvSpPr/>
          <p:nvPr/>
        </p:nvSpPr>
        <p:spPr>
          <a:xfrm>
            <a:off x="5312448" y="2982257"/>
            <a:ext cx="2187773" cy="3045024"/>
          </a:xfrm>
          <a:custGeom>
            <a:avLst/>
            <a:gdLst/>
            <a:ahLst/>
            <a:cxnLst/>
            <a:rect l="l" t="t" r="r" b="b"/>
            <a:pathLst>
              <a:path w="3111500" h="4330700">
                <a:moveTo>
                  <a:pt x="0" y="3365500"/>
                </a:moveTo>
                <a:lnTo>
                  <a:pt x="0" y="4330700"/>
                </a:lnTo>
              </a:path>
              <a:path w="3111500" h="4330700">
                <a:moveTo>
                  <a:pt x="0" y="25400"/>
                </a:moveTo>
                <a:lnTo>
                  <a:pt x="0" y="215900"/>
                </a:lnTo>
              </a:path>
              <a:path w="3111500" h="4330700">
                <a:moveTo>
                  <a:pt x="3111499" y="3048000"/>
                </a:moveTo>
                <a:lnTo>
                  <a:pt x="3111499" y="4279900"/>
                </a:lnTo>
              </a:path>
              <a:path w="3111500" h="4330700">
                <a:moveTo>
                  <a:pt x="3111499" y="1435100"/>
                </a:moveTo>
                <a:lnTo>
                  <a:pt x="3111499" y="2082800"/>
                </a:lnTo>
              </a:path>
              <a:path w="3111500" h="4330700">
                <a:moveTo>
                  <a:pt x="3111499" y="0"/>
                </a:moveTo>
                <a:lnTo>
                  <a:pt x="3111499" y="469900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6" name="object 6"/>
          <p:cNvSpPr txBox="1"/>
          <p:nvPr/>
        </p:nvSpPr>
        <p:spPr>
          <a:xfrm>
            <a:off x="4772202" y="2607210"/>
            <a:ext cx="1107281" cy="29939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0721" rIns="0" bIns="0" rtlCol="0">
            <a:spAutoFit/>
          </a:bodyPr>
          <a:lstStyle/>
          <a:p>
            <a:pPr marL="111609">
              <a:spcBef>
                <a:spcPts val="479"/>
              </a:spcBef>
            </a:pPr>
            <a:r>
              <a:rPr sz="1547" spc="-24" dirty="0">
                <a:latin typeface="Calibri" panose="020F0502020204030204" pitchFamily="34" charset="0"/>
                <a:cs typeface="Calibri" panose="020F0502020204030204" pitchFamily="34" charset="0"/>
              </a:rPr>
              <a:t>:Register</a:t>
            </a:r>
            <a:endParaRPr sz="154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6764" y="2607209"/>
            <a:ext cx="1000125" cy="29939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0721" rIns="0" bIns="0" rtlCol="0">
            <a:spAutoFit/>
          </a:bodyPr>
          <a:lstStyle/>
          <a:p>
            <a:pPr marL="251790">
              <a:spcBef>
                <a:spcPts val="479"/>
              </a:spcBef>
            </a:pPr>
            <a:r>
              <a:rPr sz="1547" spc="-43" dirty="0">
                <a:latin typeface="Calibri" panose="020F0502020204030204" pitchFamily="34" charset="0"/>
                <a:cs typeface="Calibri" panose="020F0502020204030204" pitchFamily="34" charset="0"/>
              </a:rPr>
              <a:t>:Sale</a:t>
            </a:r>
            <a:endParaRPr sz="154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22963" y="3070660"/>
            <a:ext cx="3924597" cy="2286893"/>
            <a:chOff x="3905249" y="3846829"/>
            <a:chExt cx="5581650" cy="3252470"/>
          </a:xfrm>
        </p:grpSpPr>
        <p:sp>
          <p:nvSpPr>
            <p:cNvPr id="9" name="object 9"/>
            <p:cNvSpPr/>
            <p:nvPr/>
          </p:nvSpPr>
          <p:spPr>
            <a:xfrm>
              <a:off x="5956300" y="3936999"/>
              <a:ext cx="444500" cy="3149600"/>
            </a:xfrm>
            <a:custGeom>
              <a:avLst/>
              <a:gdLst/>
              <a:ahLst/>
              <a:cxnLst/>
              <a:rect l="l" t="t" r="r" b="b"/>
              <a:pathLst>
                <a:path w="444500" h="3149600">
                  <a:moveTo>
                    <a:pt x="0" y="0"/>
                  </a:moveTo>
                  <a:lnTo>
                    <a:pt x="444500" y="0"/>
                  </a:lnTo>
                  <a:lnTo>
                    <a:pt x="444500" y="3149600"/>
                  </a:lnTo>
                  <a:lnTo>
                    <a:pt x="0" y="314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0" name="object 10"/>
            <p:cNvSpPr/>
            <p:nvPr/>
          </p:nvSpPr>
          <p:spPr>
            <a:xfrm>
              <a:off x="6400799" y="4197349"/>
              <a:ext cx="2463800" cy="0"/>
            </a:xfrm>
            <a:custGeom>
              <a:avLst/>
              <a:gdLst/>
              <a:ahLst/>
              <a:cxnLst/>
              <a:rect l="l" t="t" r="r" b="b"/>
              <a:pathLst>
                <a:path w="2463800">
                  <a:moveTo>
                    <a:pt x="2463800" y="0"/>
                  </a:moveTo>
                  <a:lnTo>
                    <a:pt x="2448560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69B5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1" name="object 11"/>
            <p:cNvSpPr/>
            <p:nvPr/>
          </p:nvSpPr>
          <p:spPr>
            <a:xfrm>
              <a:off x="9029700" y="4190999"/>
              <a:ext cx="444500" cy="965200"/>
            </a:xfrm>
            <a:custGeom>
              <a:avLst/>
              <a:gdLst/>
              <a:ahLst/>
              <a:cxnLst/>
              <a:rect l="l" t="t" r="r" b="b"/>
              <a:pathLst>
                <a:path w="444500" h="965200">
                  <a:moveTo>
                    <a:pt x="0" y="0"/>
                  </a:moveTo>
                  <a:lnTo>
                    <a:pt x="444500" y="0"/>
                  </a:lnTo>
                  <a:lnTo>
                    <a:pt x="444500" y="965200"/>
                  </a:lnTo>
                  <a:lnTo>
                    <a:pt x="0" y="965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2" name="object 12"/>
            <p:cNvSpPr/>
            <p:nvPr/>
          </p:nvSpPr>
          <p:spPr>
            <a:xfrm>
              <a:off x="9029700" y="5803900"/>
              <a:ext cx="444500" cy="965200"/>
            </a:xfrm>
            <a:custGeom>
              <a:avLst/>
              <a:gdLst/>
              <a:ahLst/>
              <a:cxnLst/>
              <a:rect l="l" t="t" r="r" b="b"/>
              <a:pathLst>
                <a:path w="444500" h="965200">
                  <a:moveTo>
                    <a:pt x="0" y="0"/>
                  </a:moveTo>
                  <a:lnTo>
                    <a:pt x="444500" y="0"/>
                  </a:lnTo>
                  <a:lnTo>
                    <a:pt x="444500" y="965200"/>
                  </a:lnTo>
                  <a:lnTo>
                    <a:pt x="0" y="965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3" name="object 13"/>
            <p:cNvSpPr/>
            <p:nvPr/>
          </p:nvSpPr>
          <p:spPr>
            <a:xfrm>
              <a:off x="8845550" y="41135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9B5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4" name="object 14"/>
            <p:cNvSpPr/>
            <p:nvPr/>
          </p:nvSpPr>
          <p:spPr>
            <a:xfrm>
              <a:off x="6400800" y="5797550"/>
              <a:ext cx="2463800" cy="0"/>
            </a:xfrm>
            <a:custGeom>
              <a:avLst/>
              <a:gdLst/>
              <a:ahLst/>
              <a:cxnLst/>
              <a:rect l="l" t="t" r="r" b="b"/>
              <a:pathLst>
                <a:path w="2463800">
                  <a:moveTo>
                    <a:pt x="2463800" y="0"/>
                  </a:moveTo>
                  <a:lnTo>
                    <a:pt x="2450926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5" name="object 15"/>
            <p:cNvSpPr/>
            <p:nvPr/>
          </p:nvSpPr>
          <p:spPr>
            <a:xfrm>
              <a:off x="8845550" y="57137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6" name="object 16"/>
            <p:cNvSpPr/>
            <p:nvPr/>
          </p:nvSpPr>
          <p:spPr>
            <a:xfrm>
              <a:off x="4025900" y="3930649"/>
              <a:ext cx="1765300" cy="0"/>
            </a:xfrm>
            <a:custGeom>
              <a:avLst/>
              <a:gdLst/>
              <a:ahLst/>
              <a:cxnLst/>
              <a:rect l="l" t="t" r="r" b="b"/>
              <a:pathLst>
                <a:path w="1765300">
                  <a:moveTo>
                    <a:pt x="1765299" y="0"/>
                  </a:moveTo>
                  <a:lnTo>
                    <a:pt x="1752425" y="0"/>
                  </a:lnTo>
                  <a:lnTo>
                    <a:pt x="18686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69B5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7" name="object 17"/>
            <p:cNvSpPr/>
            <p:nvPr/>
          </p:nvSpPr>
          <p:spPr>
            <a:xfrm>
              <a:off x="3905249" y="3860799"/>
              <a:ext cx="139700" cy="13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8" name="object 18"/>
            <p:cNvSpPr/>
            <p:nvPr/>
          </p:nvSpPr>
          <p:spPr>
            <a:xfrm>
              <a:off x="5772150" y="38468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9B5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23015" y="2981800"/>
            <a:ext cx="946100" cy="290312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828" spc="84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1828" spc="159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1828" spc="10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1828" spc="159" dirty="0">
                <a:latin typeface="Calibri" panose="020F0502020204030204" pitchFamily="34" charset="0"/>
                <a:cs typeface="Calibri" panose="020F0502020204030204" pitchFamily="34" charset="0"/>
              </a:rPr>
              <a:t>Da</a:t>
            </a:r>
            <a:r>
              <a:rPr sz="1828" spc="10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1828" spc="16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sz="182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4241" y="2802487"/>
            <a:ext cx="727323" cy="290312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828" spc="6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828" spc="15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1828" spc="148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828" spc="123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1828" spc="92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828" spc="10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sz="182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27277" y="4045501"/>
            <a:ext cx="1139875" cy="331733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 marR="3572" indent="98663">
              <a:lnSpc>
                <a:spcPct val="125000"/>
              </a:lnSpc>
              <a:spcBef>
                <a:spcPts val="71"/>
              </a:spcBef>
            </a:pPr>
            <a:r>
              <a:rPr lang="en-US" sz="1828" spc="109" dirty="0" err="1">
                <a:latin typeface="Calibri" panose="020F0502020204030204" pitchFamily="34" charset="0"/>
                <a:cs typeface="Calibri" panose="020F0502020204030204" pitchFamily="34" charset="0"/>
              </a:rPr>
              <a:t>getSale</a:t>
            </a:r>
            <a:r>
              <a:rPr sz="1828" spc="109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sz="182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39717" y="1607086"/>
            <a:ext cx="2768203" cy="43837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53132" rIns="0" bIns="0" rtlCol="0">
            <a:spAutoFit/>
          </a:bodyPr>
          <a:lstStyle/>
          <a:p>
            <a:pPr marL="581259" marR="104020" indent="-474561">
              <a:lnSpc>
                <a:spcPts val="1476"/>
              </a:lnSpc>
              <a:spcBef>
                <a:spcPts val="419"/>
              </a:spcBef>
            </a:pPr>
            <a:r>
              <a:rPr sz="1265" spc="15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1265" spc="11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sz="1265" spc="4" dirty="0">
                <a:latin typeface="Calibri" panose="020F0502020204030204" pitchFamily="34" charset="0"/>
                <a:cs typeface="Calibri" panose="020F0502020204030204" pitchFamily="34" charset="0"/>
              </a:rPr>
              <a:t>whose</a:t>
            </a:r>
            <a:r>
              <a:rPr lang="en-US" sz="1265" spc="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65" spc="-2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65" spc="7" dirty="0">
                <a:latin typeface="Calibri" panose="020F0502020204030204" pitchFamily="34" charset="0"/>
                <a:cs typeface="Calibri" panose="020F0502020204030204" pitchFamily="34" charset="0"/>
              </a:rPr>
              <a:t>sender </a:t>
            </a:r>
            <a:r>
              <a:rPr sz="1265" dirty="0">
                <a:latin typeface="Calibri" panose="020F0502020204030204" pitchFamily="34" charset="0"/>
                <a:cs typeface="Calibri" panose="020F0502020204030204" pitchFamily="34" charset="0"/>
              </a:rPr>
              <a:t>will not </a:t>
            </a:r>
            <a:r>
              <a:rPr sz="1265" spc="17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z="1265" spc="-14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65" spc="11" dirty="0">
                <a:latin typeface="Calibri" panose="020F0502020204030204" pitchFamily="34" charset="0"/>
                <a:cs typeface="Calibri" panose="020F0502020204030204" pitchFamily="34" charset="0"/>
              </a:rPr>
              <a:t>specified</a:t>
            </a:r>
            <a:endParaRPr sz="126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731975" y="2079227"/>
            <a:ext cx="229940" cy="1009501"/>
            <a:chOff x="3918067" y="2436790"/>
            <a:chExt cx="327025" cy="1435735"/>
          </a:xfrm>
        </p:grpSpPr>
        <p:sp>
          <p:nvSpPr>
            <p:cNvPr id="29" name="object 29"/>
            <p:cNvSpPr/>
            <p:nvPr/>
          </p:nvSpPr>
          <p:spPr>
            <a:xfrm>
              <a:off x="3975100" y="2449490"/>
              <a:ext cx="257175" cy="1335405"/>
            </a:xfrm>
            <a:custGeom>
              <a:avLst/>
              <a:gdLst/>
              <a:ahLst/>
              <a:cxnLst/>
              <a:rect l="l" t="t" r="r" b="b"/>
              <a:pathLst>
                <a:path w="257175" h="1335404">
                  <a:moveTo>
                    <a:pt x="0" y="1335109"/>
                  </a:moveTo>
                  <a:lnTo>
                    <a:pt x="0" y="1319331"/>
                  </a:lnTo>
                  <a:lnTo>
                    <a:pt x="256789" y="0"/>
                  </a:lnTo>
                </a:path>
              </a:pathLst>
            </a:custGeom>
            <a:ln w="254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30" name="object 30"/>
            <p:cNvSpPr/>
            <p:nvPr/>
          </p:nvSpPr>
          <p:spPr>
            <a:xfrm>
              <a:off x="3918067" y="3772124"/>
              <a:ext cx="99804" cy="998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039717" y="3740911"/>
            <a:ext cx="2768203" cy="43837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53132" rIns="0" bIns="0" rtlCol="0">
            <a:spAutoFit/>
          </a:bodyPr>
          <a:lstStyle/>
          <a:p>
            <a:pPr marL="300898" marR="295541" algn="ctr">
              <a:lnSpc>
                <a:spcPts val="1476"/>
              </a:lnSpc>
              <a:spcBef>
                <a:spcPts val="419"/>
              </a:spcBef>
            </a:pPr>
            <a:r>
              <a:rPr sz="1265" dirty="0">
                <a:latin typeface="Calibri" panose="020F0502020204030204" pitchFamily="34" charset="0"/>
                <a:cs typeface="Calibri" panose="020F0502020204030204" pitchFamily="34" charset="0"/>
              </a:rPr>
              <a:t>execution </a:t>
            </a:r>
            <a:r>
              <a:rPr sz="1265" spc="7" dirty="0">
                <a:latin typeface="Calibri" panose="020F0502020204030204" pitchFamily="34" charset="0"/>
                <a:cs typeface="Calibri" panose="020F0502020204030204" pitchFamily="34" charset="0"/>
              </a:rPr>
              <a:t>specification</a:t>
            </a:r>
            <a:r>
              <a:rPr sz="1265" spc="-9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65" spc="4" dirty="0">
                <a:latin typeface="Calibri" panose="020F0502020204030204" pitchFamily="34" charset="0"/>
                <a:cs typeface="Calibri" panose="020F0502020204030204" pitchFamily="34" charset="0"/>
              </a:rPr>
              <a:t>bar  </a:t>
            </a:r>
            <a:r>
              <a:rPr sz="1265" spc="7" dirty="0">
                <a:latin typeface="Calibri" panose="020F0502020204030204" pitchFamily="34" charset="0"/>
                <a:cs typeface="Calibri" panose="020F0502020204030204" pitchFamily="34" charset="0"/>
              </a:rPr>
              <a:t>indicates focus </a:t>
            </a:r>
            <a:r>
              <a:rPr sz="1265" dirty="0">
                <a:latin typeface="Calibri" panose="020F0502020204030204" pitchFamily="34" charset="0"/>
                <a:cs typeface="Calibri" panose="020F0502020204030204" pitchFamily="34" charset="0"/>
              </a:rPr>
              <a:t>of control</a:t>
            </a:r>
          </a:p>
        </p:txBody>
      </p:sp>
      <p:grpSp>
        <p:nvGrpSpPr>
          <p:cNvPr id="32" name="object 32"/>
          <p:cNvGrpSpPr/>
          <p:nvPr/>
        </p:nvGrpSpPr>
        <p:grpSpPr>
          <a:xfrm>
            <a:off x="3772656" y="3241219"/>
            <a:ext cx="3026961" cy="1100291"/>
            <a:chOff x="3975922" y="4089401"/>
            <a:chExt cx="4305011" cy="1564858"/>
          </a:xfrm>
        </p:grpSpPr>
        <p:sp>
          <p:nvSpPr>
            <p:cNvPr id="33" name="object 33"/>
            <p:cNvSpPr/>
            <p:nvPr/>
          </p:nvSpPr>
          <p:spPr>
            <a:xfrm>
              <a:off x="3975922" y="5448268"/>
              <a:ext cx="1955164" cy="153035"/>
            </a:xfrm>
            <a:custGeom>
              <a:avLst/>
              <a:gdLst/>
              <a:ahLst/>
              <a:cxnLst/>
              <a:rect l="l" t="t" r="r" b="b"/>
              <a:pathLst>
                <a:path w="1955164" h="153035">
                  <a:moveTo>
                    <a:pt x="1954977" y="152431"/>
                  </a:moveTo>
                  <a:lnTo>
                    <a:pt x="1937628" y="152431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34" name="object 34"/>
            <p:cNvSpPr/>
            <p:nvPr/>
          </p:nvSpPr>
          <p:spPr>
            <a:xfrm>
              <a:off x="5918237" y="5552956"/>
              <a:ext cx="101303" cy="1013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35" name="object 35"/>
            <p:cNvSpPr/>
            <p:nvPr/>
          </p:nvSpPr>
          <p:spPr>
            <a:xfrm>
              <a:off x="8179344" y="4089401"/>
              <a:ext cx="101589" cy="1015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129513" y="1571367"/>
            <a:ext cx="2920008" cy="43837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53132" rIns="0" bIns="0" rtlCol="0">
            <a:spAutoFit/>
          </a:bodyPr>
          <a:lstStyle/>
          <a:p>
            <a:pPr marL="282148" marR="265183" indent="-12054">
              <a:lnSpc>
                <a:spcPts val="1476"/>
              </a:lnSpc>
              <a:spcBef>
                <a:spcPts val="419"/>
              </a:spcBef>
            </a:pPr>
            <a:r>
              <a:rPr sz="1265" spc="7" dirty="0">
                <a:latin typeface="Calibri" panose="020F0502020204030204" pitchFamily="34" charset="0"/>
                <a:cs typeface="Calibri" panose="020F0502020204030204" pitchFamily="34" charset="0"/>
              </a:rPr>
              <a:t>typical </a:t>
            </a:r>
            <a:r>
              <a:rPr sz="1265" dirty="0">
                <a:latin typeface="Calibri" panose="020F0502020204030204" pitchFamily="34" charset="0"/>
                <a:cs typeface="Calibri" panose="020F0502020204030204" pitchFamily="34" charset="0"/>
              </a:rPr>
              <a:t>synchronous</a:t>
            </a:r>
            <a:r>
              <a:rPr sz="1265" spc="-14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65" spc="11" dirty="0">
                <a:latin typeface="Calibri" panose="020F0502020204030204" pitchFamily="34" charset="0"/>
                <a:cs typeface="Calibri" panose="020F0502020204030204" pitchFamily="34" charset="0"/>
              </a:rPr>
              <a:t>message  </a:t>
            </a:r>
            <a:r>
              <a:rPr sz="1265" dirty="0">
                <a:latin typeface="Calibri" panose="020F0502020204030204" pitchFamily="34" charset="0"/>
                <a:cs typeface="Calibri" panose="020F0502020204030204" pitchFamily="34" charset="0"/>
              </a:rPr>
              <a:t>shown </a:t>
            </a:r>
            <a:r>
              <a:rPr sz="1265" spc="-4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sz="1265" spc="15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1265" spc="-15" dirty="0">
                <a:latin typeface="Calibri" panose="020F0502020204030204" pitchFamily="34" charset="0"/>
                <a:cs typeface="Calibri" panose="020F0502020204030204" pitchFamily="34" charset="0"/>
              </a:rPr>
              <a:t>filled-arrow</a:t>
            </a:r>
            <a:r>
              <a:rPr sz="1265" spc="-2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26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45662" y="2053569"/>
            <a:ext cx="17860" cy="1196579"/>
          </a:xfrm>
          <a:custGeom>
            <a:avLst/>
            <a:gdLst/>
            <a:ahLst/>
            <a:cxnLst/>
            <a:rect l="l" t="t" r="r" b="b"/>
            <a:pathLst>
              <a:path w="25400" h="1701800">
                <a:moveTo>
                  <a:pt x="25400" y="1701800"/>
                </a:moveTo>
                <a:lnTo>
                  <a:pt x="25400" y="1685907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265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B5C3C1-F716-8A08-4553-CE8F6C867098}"/>
              </a:ext>
            </a:extLst>
          </p:cNvPr>
          <p:cNvCxnSpPr/>
          <p:nvPr/>
        </p:nvCxnSpPr>
        <p:spPr>
          <a:xfrm flipH="1">
            <a:off x="5477646" y="3651983"/>
            <a:ext cx="1836838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bject 19">
            <a:extLst>
              <a:ext uri="{FF2B5EF4-FFF2-40B4-BE49-F238E27FC236}">
                <a16:creationId xmlns:a16="http://schemas.microsoft.com/office/drawing/2014/main" id="{7048F467-F9E5-39A6-E714-D73CFC252D33}"/>
              </a:ext>
            </a:extLst>
          </p:cNvPr>
          <p:cNvSpPr txBox="1"/>
          <p:nvPr/>
        </p:nvSpPr>
        <p:spPr>
          <a:xfrm>
            <a:off x="6126694" y="3352280"/>
            <a:ext cx="742421" cy="290312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828" spc="159" dirty="0">
                <a:latin typeface="Calibri" panose="020F0502020204030204" pitchFamily="34" charset="0"/>
                <a:cs typeface="Calibri" panose="020F0502020204030204" pitchFamily="34" charset="0"/>
              </a:rPr>
              <a:t>Da</a:t>
            </a:r>
            <a:r>
              <a:rPr sz="1828" spc="10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1828" spc="16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sz="182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6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9ACC-2713-7C88-D855-345A192C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Synchronous and Asynchronous Messages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D436BA-C53E-EAF4-E7DB-36DF9F939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154" y="2745457"/>
            <a:ext cx="5457692" cy="3992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30D5B6-B100-445F-A75D-67CFFA6F4854}"/>
              </a:ext>
            </a:extLst>
          </p:cNvPr>
          <p:cNvSpPr txBox="1"/>
          <p:nvPr/>
        </p:nvSpPr>
        <p:spPr>
          <a:xfrm>
            <a:off x="838200" y="1088572"/>
            <a:ext cx="1083128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>
                <a:effectLst/>
                <a:latin typeface="Arial" panose="020B0604020202020204" pitchFamily="34" charset="0"/>
              </a:rPr>
              <a:t>First message is a </a:t>
            </a:r>
            <a:r>
              <a:rPr lang="en-US" sz="2200" b="1" i="0" dirty="0">
                <a:effectLst/>
                <a:latin typeface="Arial" panose="020B0604020202020204" pitchFamily="34" charset="0"/>
              </a:rPr>
              <a:t>synchronous message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 (denoted by the </a:t>
            </a:r>
            <a:r>
              <a:rPr lang="en-US" sz="2200" b="1" i="0" dirty="0">
                <a:effectLst/>
                <a:latin typeface="Arial" panose="020B0604020202020204" pitchFamily="34" charset="0"/>
              </a:rPr>
              <a:t>solid arrowhead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) complete with an </a:t>
            </a:r>
            <a:r>
              <a:rPr lang="en-US" sz="2200" b="1" i="0" dirty="0">
                <a:effectLst/>
                <a:latin typeface="Arial" panose="020B0604020202020204" pitchFamily="34" charset="0"/>
              </a:rPr>
              <a:t>implicit return message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; the second message is </a:t>
            </a:r>
            <a:r>
              <a:rPr lang="en-US" sz="2200" b="1" i="0" dirty="0">
                <a:effectLst/>
                <a:latin typeface="Arial" panose="020B0604020202020204" pitchFamily="34" charset="0"/>
              </a:rPr>
              <a:t>asynchronous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 (denoted by </a:t>
            </a:r>
            <a:r>
              <a:rPr lang="en-US" sz="2200" b="1" i="0" dirty="0">
                <a:effectLst/>
                <a:latin typeface="Arial" panose="020B0604020202020204" pitchFamily="34" charset="0"/>
              </a:rPr>
              <a:t>line arrowhead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), and the third is the </a:t>
            </a:r>
            <a:r>
              <a:rPr lang="en-US" sz="2200" b="1" i="0" dirty="0">
                <a:effectLst/>
                <a:latin typeface="Arial" panose="020B0604020202020204" pitchFamily="34" charset="0"/>
              </a:rPr>
              <a:t>asynchronous return message 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(denoted by the dashed line).</a:t>
            </a: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4DB5A-E9BC-B137-9807-595B8CC75440}"/>
              </a:ext>
            </a:extLst>
          </p:cNvPr>
          <p:cNvSpPr txBox="1"/>
          <p:nvPr/>
        </p:nvSpPr>
        <p:spPr>
          <a:xfrm>
            <a:off x="3820887" y="2780637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FDAE4-80BD-8195-0E0F-B483BED30D20}"/>
              </a:ext>
            </a:extLst>
          </p:cNvPr>
          <p:cNvSpPr txBox="1"/>
          <p:nvPr/>
        </p:nvSpPr>
        <p:spPr>
          <a:xfrm>
            <a:off x="7358744" y="2769751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23555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5">
            <a:extLst>
              <a:ext uri="{FF2B5EF4-FFF2-40B4-BE49-F238E27FC236}">
                <a16:creationId xmlns:a16="http://schemas.microsoft.com/office/drawing/2014/main" id="{9056790D-1FAC-4D87-9147-52D925DA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8600"/>
            <a:ext cx="9375775" cy="990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Messages to "self" or "this"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8AB6412D-A4AE-44A4-8422-60B2E8B2A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3771" y="1600200"/>
            <a:ext cx="10776858" cy="4495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Messages to "self" or "this"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 </a:t>
            </a: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message can be sent </a:t>
            </a:r>
            <a:r>
              <a:rPr lang="en-US" altLang="en-US" dirty="0">
                <a:ea typeface="ＭＳ Ｐゴシック" panose="020B0600070205080204" pitchFamily="34" charset="-128"/>
              </a:rPr>
              <a:t>from an </a:t>
            </a: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object to itself</a:t>
            </a:r>
            <a:r>
              <a:rPr lang="en-US" altLang="en-US" dirty="0">
                <a:ea typeface="ＭＳ Ｐゴシック" panose="020B0600070205080204" pitchFamily="34" charset="-128"/>
              </a:rPr>
              <a:t>. This is illustrated by a link to itself, with messages flowing along the link.</a:t>
            </a:r>
          </a:p>
        </p:txBody>
      </p:sp>
      <p:sp>
        <p:nvSpPr>
          <p:cNvPr id="108548" name="AutoShape 5" descr="15fig25">
            <a:extLst>
              <a:ext uri="{FF2B5EF4-FFF2-40B4-BE49-F238E27FC236}">
                <a16:creationId xmlns:a16="http://schemas.microsoft.com/office/drawing/2014/main" id="{763C5843-5D1B-416A-BCB5-2C535F8A23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24500" y="2762251"/>
            <a:ext cx="1143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108549" name="Picture 7">
            <a:extLst>
              <a:ext uri="{FF2B5EF4-FFF2-40B4-BE49-F238E27FC236}">
                <a16:creationId xmlns:a16="http://schemas.microsoft.com/office/drawing/2014/main" id="{0093BC6F-FA51-42F0-80E5-8314FDBCC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96" y="3464899"/>
            <a:ext cx="3442607" cy="280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0" name="Slide Number Placeholder 6">
            <a:extLst>
              <a:ext uri="{FF2B5EF4-FFF2-40B4-BE49-F238E27FC236}">
                <a16:creationId xmlns:a16="http://schemas.microsoft.com/office/drawing/2014/main" id="{6EB10BE7-84B1-4176-920C-907DCB6200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524000" y="1181101"/>
            <a:ext cx="5334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0777" indent="-37473588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18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3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56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75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BF7AC13C-9FE4-48B3-A1F2-3F972397FC26}" type="slidenum">
              <a:rPr lang="en-US" alt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16</a:t>
            </a:fld>
            <a:endParaRPr lang="en-US" alt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69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7601-8701-6E10-1238-2DE6B0E1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B74E-E275-1F6E-AC15-5B45AF1DE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062"/>
            <a:ext cx="10515600" cy="4351338"/>
          </a:xfrm>
        </p:spPr>
        <p:txBody>
          <a:bodyPr/>
          <a:lstStyle/>
          <a:p>
            <a:pPr algn="l"/>
            <a:r>
              <a:rPr lang="en-US" b="0" i="0" dirty="0">
                <a:effectLst/>
                <a:cs typeface="Arial" panose="020B0604020202020204" pitchFamily="34" charset="0"/>
              </a:rPr>
              <a:t>A self message can represent a </a:t>
            </a:r>
            <a:r>
              <a:rPr lang="en-US" b="1" i="0" dirty="0">
                <a:effectLst/>
                <a:cs typeface="Arial" panose="020B0604020202020204" pitchFamily="34" charset="0"/>
              </a:rPr>
              <a:t>recursive call </a:t>
            </a:r>
            <a:r>
              <a:rPr lang="en-US" b="0" i="0" dirty="0">
                <a:effectLst/>
                <a:cs typeface="Arial" panose="020B0604020202020204" pitchFamily="34" charset="0"/>
              </a:rPr>
              <a:t>of an operation, or one </a:t>
            </a:r>
            <a:r>
              <a:rPr lang="en-US" b="1" i="0" dirty="0">
                <a:effectLst/>
                <a:cs typeface="Arial" panose="020B0604020202020204" pitchFamily="34" charset="0"/>
              </a:rPr>
              <a:t>method calling another method </a:t>
            </a:r>
            <a:r>
              <a:rPr lang="en-US" b="0" i="0" dirty="0">
                <a:effectLst/>
                <a:cs typeface="Arial" panose="020B0604020202020204" pitchFamily="34" charset="0"/>
              </a:rPr>
              <a:t>belonging to the same object. It is shown as creating a </a:t>
            </a:r>
            <a:r>
              <a:rPr lang="en-US" b="1" i="0" dirty="0">
                <a:effectLst/>
                <a:cs typeface="Arial" panose="020B0604020202020204" pitchFamily="34" charset="0"/>
              </a:rPr>
              <a:t>nested focus of control </a:t>
            </a:r>
            <a:r>
              <a:rPr lang="en-US" b="0" i="0" dirty="0">
                <a:effectLst/>
                <a:cs typeface="Arial" panose="020B0604020202020204" pitchFamily="34" charset="0"/>
              </a:rPr>
              <a:t>in the lifeline’s execution occurrence.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820BE-720E-2414-669C-4F1B51C76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012" y="3015343"/>
            <a:ext cx="1959651" cy="3477532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DBDAABE4-36AE-4AB7-7240-218DC25E0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15343"/>
            <a:ext cx="2753702" cy="3477532"/>
          </a:xfrm>
          <a:prstGeom prst="rect">
            <a:avLst/>
          </a:prstGeom>
        </p:spPr>
      </p:pic>
      <p:pic>
        <p:nvPicPr>
          <p:cNvPr id="9" name="Picture 8" descr="A diagram of a message&#10;&#10;Description automatically generated">
            <a:extLst>
              <a:ext uri="{FF2B5EF4-FFF2-40B4-BE49-F238E27FC236}">
                <a16:creationId xmlns:a16="http://schemas.microsoft.com/office/drawing/2014/main" id="{78A555BC-520D-FA82-72A8-FBFA8C3CF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24200"/>
            <a:ext cx="1803968" cy="36079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377E09-AB17-9B2B-60C1-633B75F6E856}"/>
              </a:ext>
            </a:extLst>
          </p:cNvPr>
          <p:cNvSpPr txBox="1"/>
          <p:nvPr/>
        </p:nvSpPr>
        <p:spPr>
          <a:xfrm>
            <a:off x="1676401" y="337371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FFB8D-92C2-5BB4-C0A5-57CFE68BF874}"/>
              </a:ext>
            </a:extLst>
          </p:cNvPr>
          <p:cNvSpPr txBox="1"/>
          <p:nvPr/>
        </p:nvSpPr>
        <p:spPr>
          <a:xfrm>
            <a:off x="5021796" y="3188655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133E1-756A-1E7B-DD34-2814338642B1}"/>
              </a:ext>
            </a:extLst>
          </p:cNvPr>
          <p:cNvSpPr txBox="1"/>
          <p:nvPr/>
        </p:nvSpPr>
        <p:spPr>
          <a:xfrm>
            <a:off x="9201910" y="307979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7981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1BE6-86C4-D962-6C37-E8F3CF98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0696"/>
            <a:ext cx="10515600" cy="760789"/>
          </a:xfrm>
        </p:spPr>
        <p:txBody>
          <a:bodyPr/>
          <a:lstStyle/>
          <a:p>
            <a:r>
              <a:rPr lang="en-US" dirty="0"/>
              <a:t>Create and Destroy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556E1-25E5-AD3B-615A-8708531CA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01485"/>
            <a:ext cx="10515600" cy="5175477"/>
          </a:xfrm>
        </p:spPr>
        <p:txBody>
          <a:bodyPr/>
          <a:lstStyle/>
          <a:p>
            <a:r>
              <a:rPr lang="en-US" dirty="0"/>
              <a:t>Create messages are used to instantiate a new object</a:t>
            </a:r>
          </a:p>
          <a:p>
            <a:r>
              <a:rPr lang="en-US" dirty="0"/>
              <a:t>Delete/Destroy message is used to delete an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21F50-BCFB-8F7D-F0F5-1DC1DF9595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061"/>
          <a:stretch/>
        </p:blipFill>
        <p:spPr>
          <a:xfrm>
            <a:off x="2764969" y="2436526"/>
            <a:ext cx="6444343" cy="4370598"/>
          </a:xfrm>
          <a:prstGeom prst="rect">
            <a:avLst/>
          </a:prstGeom>
        </p:spPr>
      </p:pic>
      <p:sp>
        <p:nvSpPr>
          <p:cNvPr id="4" name="object 26">
            <a:extLst>
              <a:ext uri="{FF2B5EF4-FFF2-40B4-BE49-F238E27FC236}">
                <a16:creationId xmlns:a16="http://schemas.microsoft.com/office/drawing/2014/main" id="{33CDD4AB-29F3-0B9E-3982-0DD26E52722E}"/>
              </a:ext>
            </a:extLst>
          </p:cNvPr>
          <p:cNvSpPr txBox="1"/>
          <p:nvPr/>
        </p:nvSpPr>
        <p:spPr>
          <a:xfrm>
            <a:off x="5572167" y="2042071"/>
            <a:ext cx="2920008" cy="43837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53132" rIns="0" bIns="0" rtlCol="0">
            <a:spAutoFit/>
          </a:bodyPr>
          <a:lstStyle/>
          <a:p>
            <a:pPr marL="424561" marR="114288" indent="-305362">
              <a:lnSpc>
                <a:spcPts val="1476"/>
              </a:lnSpc>
              <a:spcBef>
                <a:spcPts val="419"/>
              </a:spcBef>
            </a:pPr>
            <a:r>
              <a:rPr sz="1265" spc="95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Newly </a:t>
            </a:r>
            <a:r>
              <a:rPr sz="1265" spc="92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</a:t>
            </a:r>
            <a:r>
              <a:rPr lang="en-US" sz="1265" spc="92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65" spc="-275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65" spc="8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 </a:t>
            </a:r>
            <a:r>
              <a:rPr sz="1265" spc="84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sz="1265" spc="99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placed  </a:t>
            </a:r>
            <a:r>
              <a:rPr sz="1265" spc="92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sz="1265" spc="77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their </a:t>
            </a:r>
            <a:r>
              <a:rPr sz="1265" spc="8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creation</a:t>
            </a:r>
            <a:r>
              <a:rPr sz="1265" spc="-165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65" spc="84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“height”.</a:t>
            </a:r>
            <a:endParaRPr sz="1265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D60C83-2574-6219-CB47-3C14EFAFF579}"/>
              </a:ext>
            </a:extLst>
          </p:cNvPr>
          <p:cNvCxnSpPr/>
          <p:nvPr/>
        </p:nvCxnSpPr>
        <p:spPr>
          <a:xfrm flipH="1">
            <a:off x="6564086" y="2524360"/>
            <a:ext cx="326571" cy="5116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3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C394-E083-819F-DD17-7A01D182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389"/>
          </a:xfrm>
        </p:spPr>
        <p:txBody>
          <a:bodyPr/>
          <a:lstStyle/>
          <a:p>
            <a:r>
              <a:rPr lang="en-US" dirty="0"/>
              <a:t>Guards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19268-B368-314F-5541-C3F2AD418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771"/>
            <a:ext cx="10515600" cy="5012192"/>
          </a:xfrm>
        </p:spPr>
        <p:txBody>
          <a:bodyPr/>
          <a:lstStyle/>
          <a:p>
            <a:r>
              <a:rPr lang="en-US" b="0" i="0" dirty="0">
                <a:solidFill>
                  <a:srgbClr val="161616"/>
                </a:solidFill>
                <a:effectLst/>
              </a:rPr>
              <a:t>When modeling object interactions, there will be times when a </a:t>
            </a:r>
            <a:r>
              <a:rPr lang="en-US" b="1" i="0" dirty="0">
                <a:solidFill>
                  <a:srgbClr val="161616"/>
                </a:solidFill>
                <a:effectLst/>
              </a:rPr>
              <a:t>condition</a:t>
            </a:r>
            <a:r>
              <a:rPr lang="en-US" b="0" i="0" dirty="0">
                <a:solidFill>
                  <a:srgbClr val="161616"/>
                </a:solidFill>
                <a:effectLst/>
              </a:rPr>
              <a:t> must be met for a message to be sent to the object. </a:t>
            </a:r>
          </a:p>
          <a:p>
            <a:r>
              <a:rPr lang="en-US" b="0" i="0" dirty="0">
                <a:solidFill>
                  <a:srgbClr val="161616"/>
                </a:solidFill>
                <a:effectLst/>
              </a:rPr>
              <a:t>Guards are used throughout UML diagrams to </a:t>
            </a:r>
            <a:r>
              <a:rPr lang="en-US" b="1" i="0" dirty="0">
                <a:solidFill>
                  <a:srgbClr val="161616"/>
                </a:solidFill>
                <a:effectLst/>
              </a:rPr>
              <a:t>control flow</a:t>
            </a:r>
            <a:r>
              <a:rPr lang="en-US" b="0" i="0" dirty="0">
                <a:solidFill>
                  <a:srgbClr val="161616"/>
                </a:solidFill>
                <a:effectLst/>
              </a:rPr>
              <a:t>. 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AA611D-AF19-6B06-DFF3-0FCFA171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41" y="2688772"/>
            <a:ext cx="7773518" cy="39950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9731AC-0C04-1D9E-4F47-F77CBADFAC0E}"/>
              </a:ext>
            </a:extLst>
          </p:cNvPr>
          <p:cNvSpPr txBox="1"/>
          <p:nvPr/>
        </p:nvSpPr>
        <p:spPr>
          <a:xfrm>
            <a:off x="3461658" y="2994354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3B357-B2B3-82B5-9D6C-C6D88A6D76F0}"/>
              </a:ext>
            </a:extLst>
          </p:cNvPr>
          <p:cNvSpPr txBox="1"/>
          <p:nvPr/>
        </p:nvSpPr>
        <p:spPr>
          <a:xfrm>
            <a:off x="7576458" y="2994354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5071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Solution!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Introduction to Design Phase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Static vs. Dynamic Design Modelling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Interaction Diagrams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Design Class Diagrams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01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49C13B8F-E9BB-4151-8467-D684B9E32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99646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Diagram Frames in UML Sequence Diagrams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BFBAFA97-569D-4D75-9F7B-58D8469387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164772"/>
            <a:ext cx="10515600" cy="5012191"/>
          </a:xfrm>
        </p:spPr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To support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conditional</a:t>
            </a:r>
            <a:r>
              <a:rPr lang="en-US" altLang="en-US" sz="24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looping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constructs (among many other things), the UML uses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frames</a:t>
            </a:r>
            <a:r>
              <a:rPr lang="en-US" altLang="en-US" sz="2400" dirty="0">
                <a:ea typeface="ＭＳ Ｐゴシック" panose="020B0600070205080204" pitchFamily="34" charset="-128"/>
              </a:rPr>
              <a:t>.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Frames are regions or fragments of the diagrams; they have an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operator</a:t>
            </a:r>
            <a:r>
              <a:rPr lang="en-US" altLang="en-US" sz="2400" dirty="0">
                <a:ea typeface="ＭＳ Ｐゴシック" panose="020B0600070205080204" pitchFamily="34" charset="-128"/>
              </a:rPr>
              <a:t> or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label</a:t>
            </a:r>
            <a:r>
              <a:rPr lang="en-US" altLang="en-US" sz="2400" dirty="0">
                <a:ea typeface="ＭＳ Ｐゴシック" panose="020B0600070205080204" pitchFamily="34" charset="-128"/>
              </a:rPr>
              <a:t> (such as loop) and a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guard</a:t>
            </a:r>
            <a:r>
              <a:rPr lang="en-US" altLang="en-US" sz="2400" dirty="0">
                <a:ea typeface="ＭＳ Ｐゴシック" panose="020B0600070205080204" pitchFamily="34" charset="-128"/>
              </a:rPr>
              <a:t> (conditional clause). </a:t>
            </a:r>
          </a:p>
        </p:txBody>
      </p:sp>
      <p:sp>
        <p:nvSpPr>
          <p:cNvPr id="110598" name="Slide Number Placeholder 5">
            <a:extLst>
              <a:ext uri="{FF2B5EF4-FFF2-40B4-BE49-F238E27FC236}">
                <a16:creationId xmlns:a16="http://schemas.microsoft.com/office/drawing/2014/main" id="{33506B82-D96A-45A5-97C3-90009221AE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0777" indent="-37473588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18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3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56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75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8E95E3E6-D700-4A7A-87BB-F6B3506C2A16}" type="slidenum">
              <a:rPr lang="en-US" alt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20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110596" name="AutoShape 6" descr="15fig12_alt">
            <a:extLst>
              <a:ext uri="{FF2B5EF4-FFF2-40B4-BE49-F238E27FC236}">
                <a16:creationId xmlns:a16="http://schemas.microsoft.com/office/drawing/2014/main" id="{66580831-730A-4D03-8473-21ADB115C8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110597" name="Picture 7">
            <a:extLst>
              <a:ext uri="{FF2B5EF4-FFF2-40B4-BE49-F238E27FC236}">
                <a16:creationId xmlns:a16="http://schemas.microsoft.com/office/drawing/2014/main" id="{52203422-3157-42C3-BB2D-7E286C7A2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37" y="2967831"/>
            <a:ext cx="8750125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626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061727DA-D71E-4018-8BC1-A6F1EFF83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10069286" cy="990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Frame Operator</a:t>
            </a:r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9ADE9E37-AA97-4816-99D2-8C56DFD99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69988" y="898497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graphicFrame>
        <p:nvGraphicFramePr>
          <p:cNvPr id="745553" name="Group 81">
            <a:extLst>
              <a:ext uri="{FF2B5EF4-FFF2-40B4-BE49-F238E27FC236}">
                <a16:creationId xmlns:a16="http://schemas.microsoft.com/office/drawing/2014/main" id="{3BDF497F-CEB0-4A46-8083-63C44F089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315621"/>
              </p:ext>
            </p:extLst>
          </p:nvPr>
        </p:nvGraphicFramePr>
        <p:xfrm>
          <a:off x="1524001" y="1425576"/>
          <a:ext cx="9144000" cy="4518023"/>
        </p:xfrm>
        <a:graphic>
          <a:graphicData uri="http://schemas.openxmlformats.org/drawingml/2006/table">
            <a:tbl>
              <a:tblPr/>
              <a:tblGrid>
                <a:gridCol w="1862667">
                  <a:extLst>
                    <a:ext uri="{9D8B030D-6E8A-4147-A177-3AD203B41FA5}">
                      <a16:colId xmlns:a16="http://schemas.microsoft.com/office/drawing/2014/main" val="213310878"/>
                    </a:ext>
                  </a:extLst>
                </a:gridCol>
                <a:gridCol w="7281333">
                  <a:extLst>
                    <a:ext uri="{9D8B030D-6E8A-4147-A177-3AD203B41FA5}">
                      <a16:colId xmlns:a16="http://schemas.microsoft.com/office/drawing/2014/main" val="2794875002"/>
                    </a:ext>
                  </a:extLst>
                </a:gridCol>
              </a:tblGrid>
              <a:tr h="1223832">
                <a:tc>
                  <a:txBody>
                    <a:bodyPr/>
                    <a:lstStyle>
                      <a:lvl1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cs typeface="Arial" panose="020B0604020202020204" pitchFamily="34" charset="0"/>
                        </a:rPr>
                        <a:t>Frame Operator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cs typeface="Arial" panose="020B0604020202020204" pitchFamily="34" charset="0"/>
                        </a:rPr>
                        <a:t>Meaning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251037"/>
                  </a:ext>
                </a:extLst>
              </a:tr>
              <a:tr h="961265">
                <a:tc>
                  <a:txBody>
                    <a:bodyPr/>
                    <a:lstStyle>
                      <a:lvl1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cs typeface="Arial" panose="020B0604020202020204" pitchFamily="34" charset="0"/>
                        </a:rPr>
                        <a:t>alt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cs typeface="Arial" panose="020B0604020202020204" pitchFamily="34" charset="0"/>
                        </a:rPr>
                        <a:t>Alternative fragment for mutual exclusion conditional logic expressed in the guards.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649173"/>
                  </a:ext>
                </a:extLst>
              </a:tr>
              <a:tr h="973114">
                <a:tc>
                  <a:txBody>
                    <a:bodyPr/>
                    <a:lstStyle>
                      <a:lvl1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cs typeface="Arial" panose="020B0604020202020204" pitchFamily="34" charset="0"/>
                        </a:rPr>
                        <a:t>loop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cs typeface="Arial" panose="020B0604020202020204" pitchFamily="34" charset="0"/>
                        </a:rPr>
                        <a:t>Loop fragment while guard is true. Can also write loop(n) to indicate looping n times.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443005"/>
                  </a:ext>
                </a:extLst>
              </a:tr>
              <a:tr h="679906">
                <a:tc>
                  <a:txBody>
                    <a:bodyPr/>
                    <a:lstStyle>
                      <a:lvl1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cs typeface="Arial" panose="020B0604020202020204" pitchFamily="34" charset="0"/>
                        </a:rPr>
                        <a:t>opt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cs typeface="Arial" panose="020B0604020202020204" pitchFamily="34" charset="0"/>
                        </a:rPr>
                        <a:t>Optional fragment that executes if guard is true.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513843"/>
                  </a:ext>
                </a:extLst>
              </a:tr>
              <a:tr h="679906">
                <a:tc>
                  <a:txBody>
                    <a:bodyPr/>
                    <a:lstStyle>
                      <a:lvl1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cs typeface="Arial" panose="020B0604020202020204" pitchFamily="34" charset="0"/>
                        </a:rPr>
                        <a:t>par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cs typeface="Arial" panose="020B0604020202020204" pitchFamily="34" charset="0"/>
                        </a:rPr>
                        <a:t>Parallel fragments that execute in parallel.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727248"/>
                  </a:ext>
                </a:extLst>
              </a:tr>
            </a:tbl>
          </a:graphicData>
        </a:graphic>
      </p:graphicFrame>
      <p:sp>
        <p:nvSpPr>
          <p:cNvPr id="112668" name="Rectangle 79">
            <a:extLst>
              <a:ext uri="{FF2B5EF4-FFF2-40B4-BE49-F238E27FC236}">
                <a16:creationId xmlns:a16="http://schemas.microsoft.com/office/drawing/2014/main" id="{D10C641E-ED4F-4FD5-A470-9CE5B8BC1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69988" y="4932790"/>
            <a:ext cx="1847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br>
              <a:rPr kumimoji="1" lang="en-US" altLang="en-US" sz="2400">
                <a:latin typeface="Times New Roman" panose="02020603050405020304" pitchFamily="18" charset="0"/>
              </a:rPr>
            </a:br>
            <a:endParaRPr kumimoji="1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2669" name="Slide Number Placeholder 6">
            <a:extLst>
              <a:ext uri="{FF2B5EF4-FFF2-40B4-BE49-F238E27FC236}">
                <a16:creationId xmlns:a16="http://schemas.microsoft.com/office/drawing/2014/main" id="{C6525D32-0B45-4828-81B9-FC516B8F78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524000" y="1181101"/>
            <a:ext cx="5334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0777" indent="-37473588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18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3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56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75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400411A8-31D1-42BB-8D12-D4032C64C614}" type="slidenum">
              <a:rPr lang="en-US" alt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21</a:t>
            </a:fld>
            <a:endParaRPr lang="en-US" alt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711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42">
            <a:extLst>
              <a:ext uri="{FF2B5EF4-FFF2-40B4-BE49-F238E27FC236}">
                <a16:creationId xmlns:a16="http://schemas.microsoft.com/office/drawing/2014/main" id="{38AE9A0F-0E0F-467E-A668-B5912692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538" y="3244852"/>
            <a:ext cx="7502924" cy="2970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7" name="Title 19">
            <a:extLst>
              <a:ext uri="{FF2B5EF4-FFF2-40B4-BE49-F238E27FC236}">
                <a16:creationId xmlns:a16="http://schemas.microsoft.com/office/drawing/2014/main" id="{33328AF8-4B8F-4995-AFC5-2F4E0B0E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228600"/>
            <a:ext cx="10276114" cy="990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Conditional Messages		</a:t>
            </a:r>
          </a:p>
        </p:txBody>
      </p:sp>
      <p:sp>
        <p:nvSpPr>
          <p:cNvPr id="118788" name="Content Placeholder 20">
            <a:extLst>
              <a:ext uri="{FF2B5EF4-FFF2-40B4-BE49-F238E27FC236}">
                <a16:creationId xmlns:a16="http://schemas.microsoft.com/office/drawing/2014/main" id="{5DCB42FE-B3A9-4B8D-B34B-1153E8717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56" y="1643742"/>
            <a:ext cx="10646229" cy="4452257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 OPT frame is placed around one or more messages. </a:t>
            </a:r>
          </a:p>
        </p:txBody>
      </p:sp>
      <p:sp>
        <p:nvSpPr>
          <p:cNvPr id="118789" name="Slide Number Placeholder 4">
            <a:extLst>
              <a:ext uri="{FF2B5EF4-FFF2-40B4-BE49-F238E27FC236}">
                <a16:creationId xmlns:a16="http://schemas.microsoft.com/office/drawing/2014/main" id="{54064F46-1F0C-4615-A99F-2B304E6EF7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524000" y="1181101"/>
            <a:ext cx="5334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0777" indent="-37473588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18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3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56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75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B16E5AC3-0274-418D-81C0-36E46A27F88C}" type="slidenum">
              <a:rPr lang="en-US" alt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22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2" name="object 26">
            <a:extLst>
              <a:ext uri="{FF2B5EF4-FFF2-40B4-BE49-F238E27FC236}">
                <a16:creationId xmlns:a16="http://schemas.microsoft.com/office/drawing/2014/main" id="{AB62EF3E-36A9-E3CD-9A0D-923BD43609F2}"/>
              </a:ext>
            </a:extLst>
          </p:cNvPr>
          <p:cNvSpPr txBox="1"/>
          <p:nvPr/>
        </p:nvSpPr>
        <p:spPr>
          <a:xfrm>
            <a:off x="73548" y="3627601"/>
            <a:ext cx="2270990" cy="484538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53132" rIns="0" bIns="0" rtlCol="0">
            <a:spAutoFit/>
          </a:bodyPr>
          <a:lstStyle/>
          <a:p>
            <a:pPr algn="ctr"/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Notice that the guard is placed over the related lifeline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D9404A-ABCD-75D7-C2D8-EBEA5A3FD879}"/>
              </a:ext>
            </a:extLst>
          </p:cNvPr>
          <p:cNvCxnSpPr>
            <a:cxnSpLocks/>
          </p:cNvCxnSpPr>
          <p:nvPr/>
        </p:nvCxnSpPr>
        <p:spPr>
          <a:xfrm>
            <a:off x="2383971" y="4074490"/>
            <a:ext cx="1110343" cy="4203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95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5" name="Picture 40">
            <a:extLst>
              <a:ext uri="{FF2B5EF4-FFF2-40B4-BE49-F238E27FC236}">
                <a16:creationId xmlns:a16="http://schemas.microsoft.com/office/drawing/2014/main" id="{76600616-9847-4AFA-A81C-27B2739D1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2438401"/>
            <a:ext cx="7600951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6" name="Title 25">
            <a:extLst>
              <a:ext uri="{FF2B5EF4-FFF2-40B4-BE49-F238E27FC236}">
                <a16:creationId xmlns:a16="http://schemas.microsoft.com/office/drawing/2014/main" id="{991210E6-765C-40BD-9CBF-666FDBAF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290" y="312738"/>
            <a:ext cx="10156372" cy="990600"/>
          </a:xfrm>
        </p:spPr>
        <p:txBody>
          <a:bodyPr>
            <a:no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Mutually Exclusive Conditional Messages</a:t>
            </a:r>
          </a:p>
        </p:txBody>
      </p:sp>
      <p:sp>
        <p:nvSpPr>
          <p:cNvPr id="120837" name="Slide Number Placeholder 6">
            <a:extLst>
              <a:ext uri="{FF2B5EF4-FFF2-40B4-BE49-F238E27FC236}">
                <a16:creationId xmlns:a16="http://schemas.microsoft.com/office/drawing/2014/main" id="{FCA21849-50EB-4E68-A37D-B60912D8396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524000" y="1181101"/>
            <a:ext cx="5334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0777" indent="-37473588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18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3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56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75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4380DA48-684A-439F-BB7B-93A63C416602}" type="slidenum">
              <a:rPr lang="en-US" alt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23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2" name="Content Placeholder 20">
            <a:extLst>
              <a:ext uri="{FF2B5EF4-FFF2-40B4-BE49-F238E27FC236}">
                <a16:creationId xmlns:a16="http://schemas.microsoft.com/office/drawing/2014/main" id="{B7C8F07C-8E96-D5CF-FC1F-ECAF2A167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61" y="1634447"/>
            <a:ext cx="10646229" cy="4452257"/>
          </a:xfrm>
        </p:spPr>
        <p:txBody>
          <a:bodyPr/>
          <a:lstStyle/>
          <a:p>
            <a:r>
              <a:rPr kumimoji="1" lang="en-US" altLang="en-US" dirty="0">
                <a:solidFill>
                  <a:srgbClr val="000000"/>
                </a:solidFill>
                <a:latin typeface="Tw Cen MT" panose="020B0602020104020603" pitchFamily="34" charset="0"/>
              </a:rPr>
              <a:t>An ALT frame is placed around the mutually exclusive alternatives 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4679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CDCD-51F6-5DFB-6D4D-867584B7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283030"/>
            <a:ext cx="10809514" cy="1001712"/>
          </a:xfrm>
        </p:spPr>
        <p:txBody>
          <a:bodyPr>
            <a:noAutofit/>
          </a:bodyPr>
          <a:lstStyle/>
          <a:p>
            <a:r>
              <a:rPr lang="en-US" dirty="0"/>
              <a:t>Parallel Frame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8CE89-9F9F-5A2A-4A33-BD9A33FA0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1175883"/>
            <a:ext cx="3788229" cy="5316992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161616"/>
                </a:solidFill>
                <a:effectLst/>
              </a:rPr>
              <a:t>When the processing time required to complete portions of a </a:t>
            </a:r>
            <a:r>
              <a:rPr lang="en-US" sz="2400" b="1" i="0" dirty="0">
                <a:solidFill>
                  <a:srgbClr val="161616"/>
                </a:solidFill>
                <a:effectLst/>
              </a:rPr>
              <a:t>complex task </a:t>
            </a:r>
            <a:r>
              <a:rPr lang="en-US" sz="2400" b="0" i="0" dirty="0">
                <a:solidFill>
                  <a:srgbClr val="161616"/>
                </a:solidFill>
                <a:effectLst/>
              </a:rPr>
              <a:t>is longer than desired, some systems handle parts of the processing in parallel. </a:t>
            </a:r>
          </a:p>
          <a:p>
            <a:pPr algn="just"/>
            <a:endParaRPr lang="en-US" sz="2400" b="0" i="0" dirty="0">
              <a:solidFill>
                <a:srgbClr val="161616"/>
              </a:solidFill>
              <a:effectLst/>
            </a:endParaRPr>
          </a:p>
          <a:p>
            <a:pPr algn="just"/>
            <a:r>
              <a:rPr lang="en-US" sz="2400" b="0" i="0" dirty="0">
                <a:solidFill>
                  <a:srgbClr val="161616"/>
                </a:solidFill>
                <a:effectLst/>
              </a:rPr>
              <a:t>The parallel combination fragment element needs to be used when creating a sequence diagram that shows parallel processing activities.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B3E5A-CC93-8686-BB90-43D2857F0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476" y="365125"/>
            <a:ext cx="7493908" cy="631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0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62EA1A67-2A9A-438F-9165-89548EC11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12738"/>
            <a:ext cx="10262167" cy="990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Nesting of Frames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B2D9893D-4366-420C-AAC1-C88D6597D6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9299575" cy="4495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Frames can be nested</a:t>
            </a:r>
          </a:p>
        </p:txBody>
      </p:sp>
      <p:sp>
        <p:nvSpPr>
          <p:cNvPr id="122884" name="AutoShape 5" descr="15fig18">
            <a:extLst>
              <a:ext uri="{FF2B5EF4-FFF2-40B4-BE49-F238E27FC236}">
                <a16:creationId xmlns:a16="http://schemas.microsoft.com/office/drawing/2014/main" id="{9D5684A0-0226-4494-9F51-71103C1DF9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52875" y="2424114"/>
            <a:ext cx="4286251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122885" name="Picture 6">
            <a:extLst>
              <a:ext uri="{FF2B5EF4-FFF2-40B4-BE49-F238E27FC236}">
                <a16:creationId xmlns:a16="http://schemas.microsoft.com/office/drawing/2014/main" id="{4AA1052A-17CB-4FE8-AAF6-020E5D24E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41577"/>
            <a:ext cx="7629525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6" name="Slide Number Placeholder 5">
            <a:extLst>
              <a:ext uri="{FF2B5EF4-FFF2-40B4-BE49-F238E27FC236}">
                <a16:creationId xmlns:a16="http://schemas.microsoft.com/office/drawing/2014/main" id="{27F80BB1-D6F6-4634-940C-E375ECFFA6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524000" y="1181101"/>
            <a:ext cx="5334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0777" indent="-37473588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18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3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56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75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81FA90E9-4757-471C-90CC-176469885CCF}" type="slidenum">
              <a:rPr lang="en-US" alt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25</a:t>
            </a:fld>
            <a:endParaRPr lang="en-US" alt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68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6414" y="562179"/>
            <a:ext cx="9111809" cy="747680"/>
          </a:xfrm>
          <a:prstGeom prst="rect">
            <a:avLst/>
          </a:prstGeom>
        </p:spPr>
        <p:txBody>
          <a:bodyPr vert="horz" wrap="square" lIns="0" tIns="892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1"/>
              </a:spcBef>
            </a:pPr>
            <a:r>
              <a:rPr sz="3200" spc="211" dirty="0">
                <a:latin typeface="+mn-lt"/>
                <a:cs typeface="Calibri" panose="020F0502020204030204" pitchFamily="34" charset="0"/>
              </a:rPr>
              <a:t>Use</a:t>
            </a:r>
            <a:r>
              <a:rPr sz="3200" spc="11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232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11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17" dirty="0">
                <a:latin typeface="+mn-lt"/>
                <a:cs typeface="Calibri" panose="020F0502020204030204" pitchFamily="34" charset="0"/>
              </a:rPr>
              <a:t>UML</a:t>
            </a:r>
            <a:r>
              <a:rPr sz="3200" spc="-92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15" dirty="0">
                <a:latin typeface="+mn-lt"/>
                <a:cs typeface="Calibri" panose="020F0502020204030204" pitchFamily="34" charset="0"/>
              </a:rPr>
              <a:t>loop</a:t>
            </a:r>
            <a:r>
              <a:rPr sz="3200" spc="-92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4" dirty="0">
                <a:latin typeface="+mn-lt"/>
                <a:cs typeface="Calibri" panose="020F0502020204030204" pitchFamily="34" charset="0"/>
              </a:rPr>
              <a:t>frame</a:t>
            </a:r>
            <a:r>
              <a:rPr sz="3200" spc="-92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165" dirty="0">
                <a:latin typeface="+mn-lt"/>
                <a:cs typeface="Calibri" panose="020F0502020204030204" pitchFamily="34" charset="0"/>
              </a:rPr>
              <a:t>to</a:t>
            </a:r>
            <a:r>
              <a:rPr sz="3200" spc="11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183" dirty="0">
                <a:latin typeface="+mn-lt"/>
                <a:cs typeface="Calibri" panose="020F0502020204030204" pitchFamily="34" charset="0"/>
              </a:rPr>
              <a:t>iterate</a:t>
            </a:r>
            <a:r>
              <a:rPr sz="3200" spc="15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200" dirty="0">
                <a:latin typeface="+mn-lt"/>
                <a:cs typeface="Calibri" panose="020F0502020204030204" pitchFamily="34" charset="0"/>
              </a:rPr>
              <a:t>over</a:t>
            </a:r>
            <a:r>
              <a:rPr sz="3200" spc="15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232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15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169" dirty="0">
                <a:latin typeface="+mn-lt"/>
                <a:cs typeface="Calibri" panose="020F0502020204030204" pitchFamily="34" charset="0"/>
              </a:rPr>
              <a:t>collection</a:t>
            </a:r>
          </a:p>
          <a:p>
            <a:pPr marR="3572" algn="r">
              <a:spcBef>
                <a:spcPts val="24"/>
              </a:spcBef>
              <a:tabLst>
                <a:tab pos="2136197" algn="l"/>
              </a:tabLst>
            </a:pPr>
            <a:endParaRPr sz="3200" baseline="-326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67130" y="1959642"/>
            <a:ext cx="5634633" cy="3393281"/>
            <a:chOff x="2187481" y="3143250"/>
            <a:chExt cx="8013700" cy="4826000"/>
          </a:xfrm>
        </p:grpSpPr>
        <p:sp>
          <p:nvSpPr>
            <p:cNvPr id="5" name="object 5"/>
            <p:cNvSpPr/>
            <p:nvPr/>
          </p:nvSpPr>
          <p:spPr>
            <a:xfrm>
              <a:off x="2187481" y="4092481"/>
              <a:ext cx="8013700" cy="2171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6" name="object 6"/>
            <p:cNvSpPr/>
            <p:nvPr/>
          </p:nvSpPr>
          <p:spPr>
            <a:xfrm>
              <a:off x="2222499" y="4127500"/>
              <a:ext cx="7835900" cy="1993900"/>
            </a:xfrm>
            <a:custGeom>
              <a:avLst/>
              <a:gdLst/>
              <a:ahLst/>
              <a:cxnLst/>
              <a:rect l="l" t="t" r="r" b="b"/>
              <a:pathLst>
                <a:path w="7835900" h="1993900">
                  <a:moveTo>
                    <a:pt x="0" y="0"/>
                  </a:moveTo>
                  <a:lnTo>
                    <a:pt x="7835900" y="0"/>
                  </a:lnTo>
                  <a:lnTo>
                    <a:pt x="7835900" y="1993900"/>
                  </a:lnTo>
                  <a:lnTo>
                    <a:pt x="0" y="1993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7" name="object 7"/>
            <p:cNvSpPr/>
            <p:nvPr/>
          </p:nvSpPr>
          <p:spPr>
            <a:xfrm>
              <a:off x="2222499" y="4127500"/>
              <a:ext cx="7835900" cy="1993900"/>
            </a:xfrm>
            <a:custGeom>
              <a:avLst/>
              <a:gdLst/>
              <a:ahLst/>
              <a:cxnLst/>
              <a:rect l="l" t="t" r="r" b="b"/>
              <a:pathLst>
                <a:path w="7835900" h="1993900">
                  <a:moveTo>
                    <a:pt x="0" y="0"/>
                  </a:moveTo>
                  <a:lnTo>
                    <a:pt x="7835900" y="0"/>
                  </a:lnTo>
                  <a:lnTo>
                    <a:pt x="7835900" y="1993900"/>
                  </a:lnTo>
                  <a:lnTo>
                    <a:pt x="0" y="19939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8" name="object 8"/>
            <p:cNvSpPr/>
            <p:nvPr/>
          </p:nvSpPr>
          <p:spPr>
            <a:xfrm>
              <a:off x="4667250" y="3162300"/>
              <a:ext cx="0" cy="4787900"/>
            </a:xfrm>
            <a:custGeom>
              <a:avLst/>
              <a:gdLst/>
              <a:ahLst/>
              <a:cxnLst/>
              <a:rect l="l" t="t" r="r" b="b"/>
              <a:pathLst>
                <a:path h="4787900">
                  <a:moveTo>
                    <a:pt x="0" y="1473200"/>
                  </a:moveTo>
                  <a:lnTo>
                    <a:pt x="0" y="4787900"/>
                  </a:lnTo>
                </a:path>
                <a:path h="4787900">
                  <a:moveTo>
                    <a:pt x="0" y="0"/>
                  </a:moveTo>
                  <a:lnTo>
                    <a:pt x="0" y="1054100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97260" y="1553341"/>
            <a:ext cx="1000125" cy="317427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8581" rIns="0" bIns="0" rtlCol="0">
            <a:spAutoFit/>
          </a:bodyPr>
          <a:lstStyle/>
          <a:p>
            <a:pPr marL="251790">
              <a:spcBef>
                <a:spcPts val="619"/>
              </a:spcBef>
            </a:pPr>
            <a:r>
              <a:rPr sz="1547" spc="-43" dirty="0">
                <a:latin typeface="Calibri" panose="020F0502020204030204" pitchFamily="34" charset="0"/>
                <a:cs typeface="Calibri" panose="020F0502020204030204" pitchFamily="34" charset="0"/>
              </a:rPr>
              <a:t>:Sale</a:t>
            </a:r>
            <a:endParaRPr sz="154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82823" y="2035544"/>
            <a:ext cx="4643437" cy="3178969"/>
            <a:chOff x="2209800" y="3251200"/>
            <a:chExt cx="6604000" cy="4521200"/>
          </a:xfrm>
        </p:grpSpPr>
        <p:sp>
          <p:nvSpPr>
            <p:cNvPr id="11" name="object 11"/>
            <p:cNvSpPr/>
            <p:nvPr/>
          </p:nvSpPr>
          <p:spPr>
            <a:xfrm>
              <a:off x="2806700" y="3638550"/>
              <a:ext cx="1714500" cy="0"/>
            </a:xfrm>
            <a:custGeom>
              <a:avLst/>
              <a:gdLst/>
              <a:ahLst/>
              <a:cxnLst/>
              <a:rect l="l" t="t" r="r" b="b"/>
              <a:pathLst>
                <a:path w="1714500">
                  <a:moveTo>
                    <a:pt x="1714499" y="0"/>
                  </a:moveTo>
                  <a:lnTo>
                    <a:pt x="1699307" y="0"/>
                  </a:lnTo>
                  <a:lnTo>
                    <a:pt x="16138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2" name="object 12"/>
            <p:cNvSpPr/>
            <p:nvPr/>
          </p:nvSpPr>
          <p:spPr>
            <a:xfrm>
              <a:off x="2686049" y="3568699"/>
              <a:ext cx="139700" cy="139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02150" y="35547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4" name="object 14"/>
            <p:cNvSpPr/>
            <p:nvPr/>
          </p:nvSpPr>
          <p:spPr>
            <a:xfrm>
              <a:off x="4686300" y="5213349"/>
              <a:ext cx="3975100" cy="0"/>
            </a:xfrm>
            <a:custGeom>
              <a:avLst/>
              <a:gdLst/>
              <a:ahLst/>
              <a:cxnLst/>
              <a:rect l="l" t="t" r="r" b="b"/>
              <a:pathLst>
                <a:path w="3975100">
                  <a:moveTo>
                    <a:pt x="3975099" y="0"/>
                  </a:moveTo>
                  <a:lnTo>
                    <a:pt x="3960125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5" name="object 15"/>
            <p:cNvSpPr/>
            <p:nvPr/>
          </p:nvSpPr>
          <p:spPr>
            <a:xfrm>
              <a:off x="8642350" y="51295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6" name="object 16"/>
            <p:cNvSpPr/>
            <p:nvPr/>
          </p:nvSpPr>
          <p:spPr>
            <a:xfrm>
              <a:off x="8794750" y="3251200"/>
              <a:ext cx="0" cy="4521200"/>
            </a:xfrm>
            <a:custGeom>
              <a:avLst/>
              <a:gdLst/>
              <a:ahLst/>
              <a:cxnLst/>
              <a:rect l="l" t="t" r="r" b="b"/>
              <a:pathLst>
                <a:path h="4521200">
                  <a:moveTo>
                    <a:pt x="0" y="0"/>
                  </a:moveTo>
                  <a:lnTo>
                    <a:pt x="0" y="4521199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7" name="object 17"/>
            <p:cNvSpPr/>
            <p:nvPr/>
          </p:nvSpPr>
          <p:spPr>
            <a:xfrm>
              <a:off x="2222500" y="4127500"/>
              <a:ext cx="1231900" cy="609600"/>
            </a:xfrm>
            <a:custGeom>
              <a:avLst/>
              <a:gdLst/>
              <a:ahLst/>
              <a:cxnLst/>
              <a:rect l="l" t="t" r="r" b="b"/>
              <a:pathLst>
                <a:path w="1231900" h="609600">
                  <a:moveTo>
                    <a:pt x="0" y="0"/>
                  </a:moveTo>
                  <a:lnTo>
                    <a:pt x="1231900" y="0"/>
                  </a:lnTo>
                  <a:lnTo>
                    <a:pt x="1231900" y="300507"/>
                  </a:lnTo>
                  <a:lnTo>
                    <a:pt x="896652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45207" y="2019960"/>
            <a:ext cx="951905" cy="20368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265" spc="71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sz="1265" spc="137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1265" spc="-1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65" spc="49" dirty="0">
                <a:latin typeface="Calibri" panose="020F0502020204030204" pitchFamily="34" charset="0"/>
                <a:cs typeface="Calibri" panose="020F0502020204030204" pitchFamily="34" charset="0"/>
              </a:rPr>
              <a:t>getTotal</a:t>
            </a:r>
            <a:endParaRPr sz="126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01700" y="3162960"/>
            <a:ext cx="1341239" cy="20368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265" spc="80" dirty="0">
                <a:latin typeface="Calibri" panose="020F0502020204030204" pitchFamily="34" charset="0"/>
                <a:cs typeface="Calibri" panose="020F0502020204030204" pitchFamily="34" charset="0"/>
              </a:rPr>
              <a:t>st </a:t>
            </a:r>
            <a:r>
              <a:rPr sz="1265" spc="137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1265" spc="-10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65" spc="60" dirty="0">
                <a:latin typeface="Calibri" panose="020F0502020204030204" pitchFamily="34" charset="0"/>
                <a:cs typeface="Calibri" panose="020F0502020204030204" pitchFamily="34" charset="0"/>
              </a:rPr>
              <a:t>getSubTotal</a:t>
            </a:r>
            <a:endParaRPr sz="126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88581" y="1553341"/>
            <a:ext cx="2821781" cy="317427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8581" rIns="0" bIns="0" rtlCol="0">
            <a:spAutoFit/>
          </a:bodyPr>
          <a:lstStyle/>
          <a:p>
            <a:pPr marL="69198" algn="ctr">
              <a:spcBef>
                <a:spcPts val="619"/>
              </a:spcBef>
            </a:pPr>
            <a:r>
              <a:rPr sz="1547" spc="-28" dirty="0">
                <a:latin typeface="Calibri" panose="020F0502020204030204" pitchFamily="34" charset="0"/>
                <a:cs typeface="Calibri" panose="020F0502020204030204" pitchFamily="34" charset="0"/>
              </a:rPr>
              <a:t>lineItems[i] </a:t>
            </a:r>
            <a:r>
              <a:rPr sz="1547" spc="-183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sz="1547" spc="-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547" spc="-15" dirty="0">
                <a:latin typeface="Calibri" panose="020F0502020204030204" pitchFamily="34" charset="0"/>
                <a:cs typeface="Calibri" panose="020F0502020204030204" pitchFamily="34" charset="0"/>
              </a:rPr>
              <a:t>SalesLineItem</a:t>
            </a:r>
            <a:endParaRPr sz="154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53558" y="2716981"/>
            <a:ext cx="2463700" cy="24709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547" spc="-32" dirty="0">
                <a:solidFill>
                  <a:srgbClr val="0069B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[for </a:t>
            </a:r>
            <a:r>
              <a:rPr sz="1547" spc="21" dirty="0">
                <a:solidFill>
                  <a:srgbClr val="0069B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sz="1547" spc="7" dirty="0">
                <a:solidFill>
                  <a:srgbClr val="0069B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 line</a:t>
            </a:r>
            <a:r>
              <a:rPr sz="1547" spc="-232" dirty="0">
                <a:solidFill>
                  <a:srgbClr val="0069B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547" spc="-17" dirty="0">
                <a:solidFill>
                  <a:srgbClr val="0069B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item]</a:t>
            </a:r>
            <a:endParaRPr sz="154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81281" y="2717234"/>
            <a:ext cx="475952" cy="26876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688" spc="4" dirty="0">
                <a:solidFill>
                  <a:srgbClr val="0069B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loop</a:t>
            </a:r>
            <a:endParaRPr sz="168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57945" y="5518738"/>
            <a:ext cx="8876109" cy="1138535"/>
            <a:chOff x="190500" y="8134350"/>
            <a:chExt cx="12623800" cy="1619250"/>
          </a:xfrm>
        </p:grpSpPr>
        <p:sp>
          <p:nvSpPr>
            <p:cNvPr id="24" name="object 24"/>
            <p:cNvSpPr/>
            <p:nvPr/>
          </p:nvSpPr>
          <p:spPr>
            <a:xfrm>
              <a:off x="190500" y="8134350"/>
              <a:ext cx="12623800" cy="16192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25" name="object 25"/>
            <p:cNvSpPr/>
            <p:nvPr/>
          </p:nvSpPr>
          <p:spPr>
            <a:xfrm>
              <a:off x="266700" y="8286750"/>
              <a:ext cx="12471400" cy="146685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091168" y="5715800"/>
            <a:ext cx="7990731" cy="578596"/>
          </a:xfrm>
          <a:prstGeom prst="rect">
            <a:avLst/>
          </a:prstGeom>
          <a:noFill/>
        </p:spPr>
        <p:txBody>
          <a:bodyPr vert="horz" wrap="square" lIns="0" tIns="8929" rIns="0" bIns="0" rtlCol="0">
            <a:spAutoFit/>
          </a:bodyPr>
          <a:lstStyle/>
          <a:p>
            <a:pPr marL="8929" marR="3572">
              <a:lnSpc>
                <a:spcPct val="111100"/>
              </a:lnSpc>
              <a:spcBef>
                <a:spcPts val="71"/>
              </a:spcBef>
            </a:pPr>
            <a:r>
              <a:rPr sz="1688" b="1" spc="-4" dirty="0">
                <a:latin typeface="Courier New"/>
                <a:cs typeface="Courier New"/>
              </a:rPr>
              <a:t>Modeling task: Calculate the total of </a:t>
            </a:r>
            <a:r>
              <a:rPr sz="1688" b="1" dirty="0">
                <a:latin typeface="Courier New"/>
                <a:cs typeface="Courier New"/>
              </a:rPr>
              <a:t>a </a:t>
            </a:r>
            <a:r>
              <a:rPr sz="1688" b="1" spc="-4" dirty="0">
                <a:latin typeface="Courier New"/>
                <a:cs typeface="Courier New"/>
              </a:rPr>
              <a:t>sale by summing up the  sub totals for each sales line</a:t>
            </a:r>
            <a:r>
              <a:rPr sz="1688" b="1" spc="-15" dirty="0">
                <a:latin typeface="Courier New"/>
                <a:cs typeface="Courier New"/>
              </a:rPr>
              <a:t> </a:t>
            </a:r>
            <a:r>
              <a:rPr sz="1688" b="1" dirty="0">
                <a:latin typeface="Courier New"/>
                <a:cs typeface="Courier New"/>
              </a:rPr>
              <a:t>item.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657946" y="3853160"/>
            <a:ext cx="8876109" cy="1143000"/>
            <a:chOff x="190500" y="5480050"/>
            <a:chExt cx="12623800" cy="1625600"/>
          </a:xfrm>
        </p:grpSpPr>
        <p:sp>
          <p:nvSpPr>
            <p:cNvPr id="4" name="object 4"/>
            <p:cNvSpPr/>
            <p:nvPr/>
          </p:nvSpPr>
          <p:spPr>
            <a:xfrm>
              <a:off x="190500" y="5480050"/>
              <a:ext cx="12623800" cy="1625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5" name="object 5"/>
            <p:cNvSpPr/>
            <p:nvPr/>
          </p:nvSpPr>
          <p:spPr>
            <a:xfrm>
              <a:off x="482600" y="5778500"/>
              <a:ext cx="12039600" cy="914400"/>
            </a:xfrm>
            <a:custGeom>
              <a:avLst/>
              <a:gdLst/>
              <a:ahLst/>
              <a:cxnLst/>
              <a:rect l="l" t="t" r="r" b="b"/>
              <a:pathLst>
                <a:path w="12039600" h="914400">
                  <a:moveTo>
                    <a:pt x="0" y="0"/>
                  </a:moveTo>
                  <a:lnTo>
                    <a:pt x="12039600" y="0"/>
                  </a:lnTo>
                  <a:lnTo>
                    <a:pt x="1203960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6" name="object 6"/>
            <p:cNvSpPr/>
            <p:nvPr/>
          </p:nvSpPr>
          <p:spPr>
            <a:xfrm>
              <a:off x="266700" y="5632450"/>
              <a:ext cx="12471400" cy="1473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99047" y="4065652"/>
            <a:ext cx="8279095" cy="578596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 marR="3572">
              <a:lnSpc>
                <a:spcPct val="111100"/>
              </a:lnSpc>
              <a:spcBef>
                <a:spcPts val="71"/>
              </a:spcBef>
            </a:pPr>
            <a:r>
              <a:rPr sz="1688" spc="-4" dirty="0">
                <a:latin typeface="Courier New"/>
                <a:cs typeface="Courier New"/>
              </a:rPr>
              <a:t>Modeling task: Get the sum of all sales that happened</a:t>
            </a:r>
            <a:r>
              <a:rPr lang="en-US" sz="1688" spc="-4" dirty="0">
                <a:latin typeface="Courier New"/>
                <a:cs typeface="Courier New"/>
              </a:rPr>
              <a:t> before a specific date</a:t>
            </a:r>
            <a:r>
              <a:rPr sz="1688" dirty="0">
                <a:latin typeface="Courier New"/>
                <a:cs typeface="Courier New"/>
              </a:rPr>
              <a:t>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1AC3A68-8F04-43AA-A188-DDF662A3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pc="193" dirty="0">
                <a:latin typeface="+mn-lt"/>
                <a:cs typeface="Calibri" panose="020F0502020204030204" pitchFamily="34" charset="0"/>
              </a:rPr>
              <a:t>How</a:t>
            </a:r>
            <a:r>
              <a:rPr lang="en-US" sz="3200" spc="11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sz="3200" spc="169" dirty="0">
                <a:latin typeface="+mn-lt"/>
                <a:cs typeface="Calibri" panose="020F0502020204030204" pitchFamily="34" charset="0"/>
              </a:rPr>
              <a:t>to</a:t>
            </a:r>
            <a:r>
              <a:rPr lang="en-US" sz="3200" spc="15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sz="3200" spc="221" dirty="0">
                <a:latin typeface="+mn-lt"/>
                <a:cs typeface="Calibri" panose="020F0502020204030204" pitchFamily="34" charset="0"/>
              </a:rPr>
              <a:t>model</a:t>
            </a:r>
            <a:r>
              <a:rPr lang="en-US" sz="3200" spc="15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sz="3200" spc="197" dirty="0">
                <a:latin typeface="+mn-lt"/>
                <a:cs typeface="Calibri" panose="020F0502020204030204" pitchFamily="34" charset="0"/>
              </a:rPr>
              <a:t>the</a:t>
            </a:r>
            <a:r>
              <a:rPr lang="en-US" sz="3200" spc="11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sz="3200" spc="187" dirty="0">
                <a:latin typeface="+mn-lt"/>
                <a:cs typeface="Calibri" panose="020F0502020204030204" pitchFamily="34" charset="0"/>
              </a:rPr>
              <a:t>sending</a:t>
            </a:r>
            <a:r>
              <a:rPr lang="en-US" sz="3200" spc="15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sz="3200" spc="133" dirty="0">
                <a:latin typeface="+mn-lt"/>
                <a:cs typeface="Calibri" panose="020F0502020204030204" pitchFamily="34" charset="0"/>
              </a:rPr>
              <a:t>of</a:t>
            </a:r>
            <a:r>
              <a:rPr lang="en-US" sz="3200" spc="15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sz="3200" spc="232" dirty="0">
                <a:latin typeface="+mn-lt"/>
                <a:cs typeface="Calibri" panose="020F0502020204030204" pitchFamily="34" charset="0"/>
              </a:rPr>
              <a:t>a</a:t>
            </a:r>
            <a:r>
              <a:rPr lang="en-US" sz="3200" spc="15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sz="3200" spc="225" dirty="0">
                <a:latin typeface="+mn-lt"/>
                <a:cs typeface="Calibri" panose="020F0502020204030204" pitchFamily="34" charset="0"/>
              </a:rPr>
              <a:t>message</a:t>
            </a:r>
            <a:r>
              <a:rPr lang="en-US" sz="3200" spc="11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sz="3200" spc="189" dirty="0">
                <a:latin typeface="+mn-lt"/>
                <a:cs typeface="Calibri" panose="020F0502020204030204" pitchFamily="34" charset="0"/>
              </a:rPr>
              <a:t>only</a:t>
            </a:r>
            <a:r>
              <a:rPr lang="en-US" sz="3200" spc="15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sz="3200" spc="109" dirty="0">
                <a:latin typeface="+mn-lt"/>
                <a:cs typeface="Calibri" panose="020F0502020204030204" pitchFamily="34" charset="0"/>
              </a:rPr>
              <a:t>if</a:t>
            </a:r>
            <a:r>
              <a:rPr lang="en-US" sz="3200" spc="15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sz="3200" spc="232" dirty="0">
                <a:latin typeface="+mn-lt"/>
                <a:cs typeface="Calibri" panose="020F0502020204030204" pitchFamily="34" charset="0"/>
              </a:rPr>
              <a:t>a </a:t>
            </a:r>
            <a:r>
              <a:rPr lang="en-US" sz="3200" spc="172" dirty="0">
                <a:latin typeface="+mn-lt"/>
                <a:cs typeface="Calibri" panose="020F0502020204030204" pitchFamily="34" charset="0"/>
              </a:rPr>
              <a:t>guard </a:t>
            </a:r>
            <a:r>
              <a:rPr lang="en-US" sz="3200" spc="179" dirty="0">
                <a:latin typeface="+mn-lt"/>
                <a:cs typeface="Calibri" panose="020F0502020204030204" pitchFamily="34" charset="0"/>
              </a:rPr>
              <a:t>condition</a:t>
            </a:r>
            <a:r>
              <a:rPr lang="en-US" sz="3200" spc="-148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sz="3200" spc="217" dirty="0">
                <a:latin typeface="+mn-lt"/>
                <a:cs typeface="Calibri" panose="020F0502020204030204" pitchFamily="34" charset="0"/>
              </a:rPr>
              <a:t>matches?</a:t>
            </a:r>
            <a:endParaRPr lang="en-PK" sz="3200" dirty="0">
              <a:latin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4985" y="547672"/>
            <a:ext cx="10062029" cy="838331"/>
          </a:xfrm>
          <a:prstGeom prst="rect">
            <a:avLst/>
          </a:prstGeom>
        </p:spPr>
        <p:txBody>
          <a:bodyPr vert="horz" wrap="square" lIns="0" tIns="33933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 marR="703584">
              <a:lnSpc>
                <a:spcPts val="3093"/>
              </a:lnSpc>
              <a:spcBef>
                <a:spcPts val="267"/>
              </a:spcBef>
            </a:pPr>
            <a:r>
              <a:rPr sz="3200" spc="211" dirty="0">
                <a:latin typeface="+mn-lt"/>
                <a:cs typeface="Calibri" panose="020F0502020204030204" pitchFamily="34" charset="0"/>
              </a:rPr>
              <a:t>Use</a:t>
            </a:r>
            <a:r>
              <a:rPr sz="3200" spc="15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232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11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17" dirty="0">
                <a:latin typeface="+mn-lt"/>
                <a:cs typeface="Calibri" panose="020F0502020204030204" pitchFamily="34" charset="0"/>
              </a:rPr>
              <a:t>UML</a:t>
            </a:r>
            <a:r>
              <a:rPr sz="3200" spc="-92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11" dirty="0">
                <a:latin typeface="+mn-lt"/>
                <a:cs typeface="Calibri" panose="020F0502020204030204" pitchFamily="34" charset="0"/>
              </a:rPr>
              <a:t>opt</a:t>
            </a:r>
            <a:r>
              <a:rPr sz="3200" spc="-92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4" dirty="0">
                <a:latin typeface="+mn-lt"/>
                <a:cs typeface="Calibri" panose="020F0502020204030204" pitchFamily="34" charset="0"/>
              </a:rPr>
              <a:t>frame</a:t>
            </a:r>
            <a:r>
              <a:rPr sz="3200" spc="-92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169" dirty="0">
                <a:latin typeface="+mn-lt"/>
                <a:cs typeface="Calibri" panose="020F0502020204030204" pitchFamily="34" charset="0"/>
              </a:rPr>
              <a:t>to</a:t>
            </a:r>
            <a:r>
              <a:rPr sz="3200" spc="15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221" dirty="0">
                <a:latin typeface="+mn-lt"/>
                <a:cs typeface="Calibri" panose="020F0502020204030204" pitchFamily="34" charset="0"/>
              </a:rPr>
              <a:t>model</a:t>
            </a:r>
            <a:r>
              <a:rPr sz="3200" spc="15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197" dirty="0">
                <a:latin typeface="+mn-lt"/>
                <a:cs typeface="Calibri" panose="020F0502020204030204" pitchFamily="34" charset="0"/>
              </a:rPr>
              <a:t>the</a:t>
            </a:r>
            <a:r>
              <a:rPr sz="3200" spc="15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187" dirty="0">
                <a:latin typeface="+mn-lt"/>
                <a:cs typeface="Calibri" panose="020F0502020204030204" pitchFamily="34" charset="0"/>
              </a:rPr>
              <a:t>sending</a:t>
            </a:r>
            <a:r>
              <a:rPr sz="3200" spc="15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133" dirty="0">
                <a:latin typeface="+mn-lt"/>
                <a:cs typeface="Calibri" panose="020F0502020204030204" pitchFamily="34" charset="0"/>
              </a:rPr>
              <a:t>of</a:t>
            </a:r>
            <a:r>
              <a:rPr sz="3200" spc="15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232" dirty="0">
                <a:latin typeface="+mn-lt"/>
                <a:cs typeface="Calibri" panose="020F0502020204030204" pitchFamily="34" charset="0"/>
              </a:rPr>
              <a:t>a </a:t>
            </a:r>
            <a:r>
              <a:rPr sz="3200" spc="225" dirty="0">
                <a:latin typeface="+mn-lt"/>
                <a:cs typeface="Calibri" panose="020F0502020204030204" pitchFamily="34" charset="0"/>
              </a:rPr>
              <a:t>message</a:t>
            </a:r>
            <a:r>
              <a:rPr sz="3200" spc="11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109" dirty="0">
                <a:latin typeface="+mn-lt"/>
                <a:cs typeface="Calibri" panose="020F0502020204030204" pitchFamily="34" charset="0"/>
              </a:rPr>
              <a:t>if</a:t>
            </a:r>
            <a:r>
              <a:rPr sz="3200" spc="15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197" dirty="0">
                <a:latin typeface="+mn-lt"/>
                <a:cs typeface="Calibri" panose="020F0502020204030204" pitchFamily="34" charset="0"/>
              </a:rPr>
              <a:t>the</a:t>
            </a:r>
            <a:r>
              <a:rPr sz="3200" spc="15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172" dirty="0">
                <a:latin typeface="+mn-lt"/>
                <a:cs typeface="Calibri" panose="020F0502020204030204" pitchFamily="34" charset="0"/>
              </a:rPr>
              <a:t>guard</a:t>
            </a:r>
            <a:r>
              <a:rPr sz="3200" spc="15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179" dirty="0">
                <a:latin typeface="+mn-lt"/>
                <a:cs typeface="Calibri" panose="020F0502020204030204" pitchFamily="34" charset="0"/>
              </a:rPr>
              <a:t>condition</a:t>
            </a:r>
            <a:r>
              <a:rPr sz="3200" spc="15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204" dirty="0">
                <a:latin typeface="+mn-lt"/>
                <a:cs typeface="Calibri" panose="020F0502020204030204" pitchFamily="34" charset="0"/>
              </a:rPr>
              <a:t>matches.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46159" y="1813988"/>
            <a:ext cx="6277571" cy="3683496"/>
            <a:chOff x="2822481" y="2832100"/>
            <a:chExt cx="8928100" cy="5238750"/>
          </a:xfrm>
        </p:grpSpPr>
        <p:sp>
          <p:nvSpPr>
            <p:cNvPr id="4" name="object 4"/>
            <p:cNvSpPr/>
            <p:nvPr/>
          </p:nvSpPr>
          <p:spPr>
            <a:xfrm>
              <a:off x="2822481" y="4371881"/>
              <a:ext cx="8928100" cy="3429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5" name="object 5"/>
            <p:cNvSpPr/>
            <p:nvPr/>
          </p:nvSpPr>
          <p:spPr>
            <a:xfrm>
              <a:off x="2857499" y="4406900"/>
              <a:ext cx="8750300" cy="3251200"/>
            </a:xfrm>
            <a:custGeom>
              <a:avLst/>
              <a:gdLst/>
              <a:ahLst/>
              <a:cxnLst/>
              <a:rect l="l" t="t" r="r" b="b"/>
              <a:pathLst>
                <a:path w="8750300" h="3251200">
                  <a:moveTo>
                    <a:pt x="0" y="0"/>
                  </a:moveTo>
                  <a:lnTo>
                    <a:pt x="8750300" y="0"/>
                  </a:lnTo>
                  <a:lnTo>
                    <a:pt x="8750300" y="3251200"/>
                  </a:lnTo>
                  <a:lnTo>
                    <a:pt x="0" y="3251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6" name="object 6"/>
            <p:cNvSpPr/>
            <p:nvPr/>
          </p:nvSpPr>
          <p:spPr>
            <a:xfrm>
              <a:off x="2857499" y="4406900"/>
              <a:ext cx="8750300" cy="3251200"/>
            </a:xfrm>
            <a:custGeom>
              <a:avLst/>
              <a:gdLst/>
              <a:ahLst/>
              <a:cxnLst/>
              <a:rect l="l" t="t" r="r" b="b"/>
              <a:pathLst>
                <a:path w="8750300" h="3251200">
                  <a:moveTo>
                    <a:pt x="0" y="0"/>
                  </a:moveTo>
                  <a:lnTo>
                    <a:pt x="8750300" y="0"/>
                  </a:lnTo>
                  <a:lnTo>
                    <a:pt x="8750300" y="3251200"/>
                  </a:lnTo>
                  <a:lnTo>
                    <a:pt x="0" y="3251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7" name="object 7"/>
            <p:cNvSpPr/>
            <p:nvPr/>
          </p:nvSpPr>
          <p:spPr>
            <a:xfrm>
              <a:off x="3139981" y="5743481"/>
              <a:ext cx="8293100" cy="17398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8" name="object 8"/>
            <p:cNvSpPr/>
            <p:nvPr/>
          </p:nvSpPr>
          <p:spPr>
            <a:xfrm>
              <a:off x="3175000" y="5778500"/>
              <a:ext cx="8115300" cy="1562100"/>
            </a:xfrm>
            <a:custGeom>
              <a:avLst/>
              <a:gdLst/>
              <a:ahLst/>
              <a:cxnLst/>
              <a:rect l="l" t="t" r="r" b="b"/>
              <a:pathLst>
                <a:path w="8115300" h="1562100">
                  <a:moveTo>
                    <a:pt x="0" y="0"/>
                  </a:moveTo>
                  <a:lnTo>
                    <a:pt x="8115300" y="0"/>
                  </a:lnTo>
                  <a:lnTo>
                    <a:pt x="8115300" y="1562100"/>
                  </a:lnTo>
                  <a:lnTo>
                    <a:pt x="0" y="1562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9" name="object 9"/>
            <p:cNvSpPr/>
            <p:nvPr/>
          </p:nvSpPr>
          <p:spPr>
            <a:xfrm>
              <a:off x="3175000" y="5778500"/>
              <a:ext cx="8115300" cy="1562100"/>
            </a:xfrm>
            <a:custGeom>
              <a:avLst/>
              <a:gdLst/>
              <a:ahLst/>
              <a:cxnLst/>
              <a:rect l="l" t="t" r="r" b="b"/>
              <a:pathLst>
                <a:path w="8115300" h="1562100">
                  <a:moveTo>
                    <a:pt x="0" y="0"/>
                  </a:moveTo>
                  <a:lnTo>
                    <a:pt x="8115300" y="0"/>
                  </a:lnTo>
                  <a:lnTo>
                    <a:pt x="8115300" y="1562100"/>
                  </a:lnTo>
                  <a:lnTo>
                    <a:pt x="0" y="15621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0" name="object 10"/>
            <p:cNvSpPr/>
            <p:nvPr/>
          </p:nvSpPr>
          <p:spPr>
            <a:xfrm>
              <a:off x="6076949" y="3441700"/>
              <a:ext cx="0" cy="4610100"/>
            </a:xfrm>
            <a:custGeom>
              <a:avLst/>
              <a:gdLst/>
              <a:ahLst/>
              <a:cxnLst/>
              <a:rect l="l" t="t" r="r" b="b"/>
              <a:pathLst>
                <a:path h="4610100">
                  <a:moveTo>
                    <a:pt x="0" y="2882900"/>
                  </a:moveTo>
                  <a:lnTo>
                    <a:pt x="0" y="4610100"/>
                  </a:lnTo>
                </a:path>
                <a:path h="4610100">
                  <a:moveTo>
                    <a:pt x="0" y="1473200"/>
                  </a:moveTo>
                  <a:lnTo>
                    <a:pt x="0" y="2463800"/>
                  </a:lnTo>
                </a:path>
                <a:path h="4610100">
                  <a:moveTo>
                    <a:pt x="0" y="0"/>
                  </a:moveTo>
                  <a:lnTo>
                    <a:pt x="0" y="1054100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46700" y="2844800"/>
              <a:ext cx="1422400" cy="596900"/>
            </a:xfrm>
            <a:custGeom>
              <a:avLst/>
              <a:gdLst/>
              <a:ahLst/>
              <a:cxnLst/>
              <a:rect l="l" t="t" r="r" b="b"/>
              <a:pathLst>
                <a:path w="1422400" h="596900">
                  <a:moveTo>
                    <a:pt x="0" y="0"/>
                  </a:moveTo>
                  <a:lnTo>
                    <a:pt x="1422400" y="0"/>
                  </a:lnTo>
                  <a:lnTo>
                    <a:pt x="1422400" y="596900"/>
                  </a:lnTo>
                  <a:lnTo>
                    <a:pt x="0" y="5969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70157" y="1892672"/>
            <a:ext cx="892969" cy="24709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 algn="ctr">
              <a:spcBef>
                <a:spcPts val="71"/>
              </a:spcBef>
            </a:pPr>
            <a:r>
              <a:rPr sz="1547" spc="-183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547" spc="-183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sz="1547" spc="-73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547" spc="24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1547" spc="17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1547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1547" spc="-4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sz="1547" spc="24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1547" spc="-24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sz="154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66315" y="2518540"/>
            <a:ext cx="5154216" cy="2180629"/>
            <a:chOff x="2851149" y="3834129"/>
            <a:chExt cx="7330440" cy="3101340"/>
          </a:xfrm>
        </p:grpSpPr>
        <p:sp>
          <p:nvSpPr>
            <p:cNvPr id="14" name="object 14"/>
            <p:cNvSpPr/>
            <p:nvPr/>
          </p:nvSpPr>
          <p:spPr>
            <a:xfrm>
              <a:off x="2971800" y="3917950"/>
              <a:ext cx="2959100" cy="0"/>
            </a:xfrm>
            <a:custGeom>
              <a:avLst/>
              <a:gdLst/>
              <a:ahLst/>
              <a:cxnLst/>
              <a:rect l="l" t="t" r="r" b="b"/>
              <a:pathLst>
                <a:path w="2959100">
                  <a:moveTo>
                    <a:pt x="2959099" y="0"/>
                  </a:moveTo>
                  <a:lnTo>
                    <a:pt x="2943907" y="0"/>
                  </a:lnTo>
                  <a:lnTo>
                    <a:pt x="19411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5" name="object 15"/>
            <p:cNvSpPr/>
            <p:nvPr/>
          </p:nvSpPr>
          <p:spPr>
            <a:xfrm>
              <a:off x="2851149" y="3848099"/>
              <a:ext cx="139700" cy="139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6" name="object 16"/>
            <p:cNvSpPr/>
            <p:nvPr/>
          </p:nvSpPr>
          <p:spPr>
            <a:xfrm>
              <a:off x="5911850" y="38341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7" name="object 17"/>
            <p:cNvSpPr/>
            <p:nvPr/>
          </p:nvSpPr>
          <p:spPr>
            <a:xfrm>
              <a:off x="6057900" y="6851650"/>
              <a:ext cx="3975100" cy="0"/>
            </a:xfrm>
            <a:custGeom>
              <a:avLst/>
              <a:gdLst/>
              <a:ahLst/>
              <a:cxnLst/>
              <a:rect l="l" t="t" r="r" b="b"/>
              <a:pathLst>
                <a:path w="3975100">
                  <a:moveTo>
                    <a:pt x="3975099" y="0"/>
                  </a:moveTo>
                  <a:lnTo>
                    <a:pt x="3960125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13949" y="67678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057546" y="2289537"/>
            <a:ext cx="1838623" cy="20368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265" spc="63" dirty="0">
                <a:latin typeface="Calibri" panose="020F0502020204030204" pitchFamily="34" charset="0"/>
                <a:cs typeface="Calibri" panose="020F0502020204030204" pitchFamily="34" charset="0"/>
              </a:rPr>
              <a:t>r </a:t>
            </a:r>
            <a:r>
              <a:rPr sz="1265" spc="137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1265" spc="-10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65" spc="63" dirty="0" err="1">
                <a:latin typeface="Calibri" panose="020F0502020204030204" pitchFamily="34" charset="0"/>
                <a:cs typeface="Calibri" panose="020F0502020204030204" pitchFamily="34" charset="0"/>
              </a:rPr>
              <a:t>getTotal</a:t>
            </a:r>
            <a:r>
              <a:rPr sz="1265" spc="63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65" spc="63" dirty="0" err="1">
                <a:latin typeface="Calibri" panose="020F0502020204030204" pitchFamily="34" charset="0"/>
                <a:cs typeface="Calibri" panose="020F0502020204030204" pitchFamily="34" charset="0"/>
              </a:rPr>
              <a:t>endDate</a:t>
            </a:r>
            <a:r>
              <a:rPr sz="1265" spc="63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126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93486" y="4388015"/>
            <a:ext cx="951905" cy="20368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265" spc="71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sz="1265" spc="137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1265" spc="-1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65" spc="49" dirty="0">
                <a:latin typeface="Calibri" panose="020F0502020204030204" pitchFamily="34" charset="0"/>
                <a:cs typeface="Calibri" panose="020F0502020204030204" pitchFamily="34" charset="0"/>
              </a:rPr>
              <a:t>getTotal</a:t>
            </a:r>
            <a:endParaRPr sz="126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21312" y="1822919"/>
            <a:ext cx="1803797" cy="33546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96440" rIns="0" bIns="0" rtlCol="0">
            <a:spAutoFit/>
          </a:bodyPr>
          <a:lstStyle/>
          <a:p>
            <a:pPr marL="241522" algn="ctr">
              <a:spcBef>
                <a:spcPts val="759"/>
              </a:spcBef>
            </a:pPr>
            <a:r>
              <a:rPr sz="1547" spc="-21" dirty="0">
                <a:latin typeface="Calibri" panose="020F0502020204030204" pitchFamily="34" charset="0"/>
                <a:cs typeface="Calibri" panose="020F0502020204030204" pitchFamily="34" charset="0"/>
              </a:rPr>
              <a:t>sales[i] </a:t>
            </a:r>
            <a:r>
              <a:rPr sz="1547" spc="-183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sz="1547" spc="-10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547" spc="-7" dirty="0">
                <a:latin typeface="Calibri" panose="020F0502020204030204" pitchFamily="34" charset="0"/>
                <a:cs typeface="Calibri" panose="020F0502020204030204" pitchFamily="34" charset="0"/>
              </a:rPr>
              <a:t>Sale</a:t>
            </a:r>
            <a:endParaRPr sz="154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61853" y="2291727"/>
            <a:ext cx="5188148" cy="3205757"/>
            <a:chOff x="2844800" y="3511550"/>
            <a:chExt cx="7378700" cy="4559300"/>
          </a:xfrm>
        </p:grpSpPr>
        <p:sp>
          <p:nvSpPr>
            <p:cNvPr id="23" name="object 23"/>
            <p:cNvSpPr/>
            <p:nvPr/>
          </p:nvSpPr>
          <p:spPr>
            <a:xfrm>
              <a:off x="10204450" y="3530600"/>
              <a:ext cx="0" cy="4521200"/>
            </a:xfrm>
            <a:custGeom>
              <a:avLst/>
              <a:gdLst/>
              <a:ahLst/>
              <a:cxnLst/>
              <a:rect l="l" t="t" r="r" b="b"/>
              <a:pathLst>
                <a:path h="4521200">
                  <a:moveTo>
                    <a:pt x="0" y="0"/>
                  </a:moveTo>
                  <a:lnTo>
                    <a:pt x="0" y="4521199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24" name="object 24"/>
            <p:cNvSpPr/>
            <p:nvPr/>
          </p:nvSpPr>
          <p:spPr>
            <a:xfrm>
              <a:off x="2857500" y="4406900"/>
              <a:ext cx="1231900" cy="609600"/>
            </a:xfrm>
            <a:custGeom>
              <a:avLst/>
              <a:gdLst/>
              <a:ahLst/>
              <a:cxnLst/>
              <a:rect l="l" t="t" r="r" b="b"/>
              <a:pathLst>
                <a:path w="1231900" h="609600">
                  <a:moveTo>
                    <a:pt x="0" y="0"/>
                  </a:moveTo>
                  <a:lnTo>
                    <a:pt x="1231900" y="0"/>
                  </a:lnTo>
                  <a:lnTo>
                    <a:pt x="1231900" y="300507"/>
                  </a:lnTo>
                  <a:lnTo>
                    <a:pt x="896652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891757" y="2986559"/>
            <a:ext cx="1438127" cy="24709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547" spc="-32" dirty="0">
                <a:latin typeface="Calibri" panose="020F0502020204030204" pitchFamily="34" charset="0"/>
                <a:cs typeface="Calibri" panose="020F0502020204030204" pitchFamily="34" charset="0"/>
              </a:rPr>
              <a:t>[for </a:t>
            </a:r>
            <a:r>
              <a:rPr sz="1547" spc="21" dirty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sz="1547" spc="-1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547" spc="-15" dirty="0">
                <a:latin typeface="Calibri" panose="020F0502020204030204" pitchFamily="34" charset="0"/>
                <a:cs typeface="Calibri" panose="020F0502020204030204" pitchFamily="34" charset="0"/>
              </a:rPr>
              <a:t>sale]</a:t>
            </a:r>
            <a:endParaRPr sz="154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60309" y="2986812"/>
            <a:ext cx="475952" cy="26876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688" spc="4" dirty="0">
                <a:latin typeface="Calibri" panose="020F0502020204030204" pitchFamily="34" charset="0"/>
                <a:cs typeface="Calibri" panose="020F0502020204030204" pitchFamily="34" charset="0"/>
              </a:rPr>
              <a:t>loop</a:t>
            </a:r>
            <a:endParaRPr sz="168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94023" y="3885677"/>
            <a:ext cx="866180" cy="428625"/>
          </a:xfrm>
          <a:custGeom>
            <a:avLst/>
            <a:gdLst/>
            <a:ahLst/>
            <a:cxnLst/>
            <a:rect l="l" t="t" r="r" b="b"/>
            <a:pathLst>
              <a:path w="1231900" h="609600">
                <a:moveTo>
                  <a:pt x="0" y="0"/>
                </a:moveTo>
                <a:lnTo>
                  <a:pt x="1231900" y="0"/>
                </a:lnTo>
                <a:lnTo>
                  <a:pt x="1231900" y="300507"/>
                </a:lnTo>
                <a:lnTo>
                  <a:pt x="89665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8" name="object 28"/>
          <p:cNvSpPr txBox="1"/>
          <p:nvPr/>
        </p:nvSpPr>
        <p:spPr>
          <a:xfrm>
            <a:off x="3285749" y="3951218"/>
            <a:ext cx="369243" cy="26876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688" spc="7" dirty="0">
                <a:solidFill>
                  <a:srgbClr val="0069B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</a:t>
            </a:r>
            <a:endParaRPr sz="168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134457" y="3572243"/>
            <a:ext cx="2912864" cy="117872"/>
            <a:chOff x="6076950" y="5332729"/>
            <a:chExt cx="4142740" cy="167640"/>
          </a:xfrm>
        </p:grpSpPr>
        <p:sp>
          <p:nvSpPr>
            <p:cNvPr id="30" name="object 30"/>
            <p:cNvSpPr/>
            <p:nvPr/>
          </p:nvSpPr>
          <p:spPr>
            <a:xfrm>
              <a:off x="6096000" y="5416549"/>
              <a:ext cx="3975100" cy="0"/>
            </a:xfrm>
            <a:custGeom>
              <a:avLst/>
              <a:gdLst/>
              <a:ahLst/>
              <a:cxnLst/>
              <a:rect l="l" t="t" r="r" b="b"/>
              <a:pathLst>
                <a:path w="3975100">
                  <a:moveTo>
                    <a:pt x="3975100" y="0"/>
                  </a:moveTo>
                  <a:lnTo>
                    <a:pt x="3960378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52050" y="53327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816967" y="3374495"/>
            <a:ext cx="1259979" cy="20368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lang="en-US" sz="1265" spc="99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sz="1265" spc="9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65" spc="137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1265" spc="-13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65" spc="92" dirty="0">
                <a:latin typeface="Calibri" panose="020F0502020204030204" pitchFamily="34" charset="0"/>
                <a:cs typeface="Calibri" panose="020F0502020204030204" pitchFamily="34" charset="0"/>
              </a:rPr>
              <a:t>getDate</a:t>
            </a:r>
            <a:endParaRPr sz="126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91401" y="3982219"/>
            <a:ext cx="1831032" cy="24709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547" spc="-11" dirty="0">
                <a:solidFill>
                  <a:srgbClr val="0069B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547" spc="-11" dirty="0">
                <a:solidFill>
                  <a:srgbClr val="0069B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sz="1547" spc="-11" dirty="0">
                <a:solidFill>
                  <a:srgbClr val="0069B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47" spc="-11" dirty="0">
                <a:solidFill>
                  <a:srgbClr val="0069B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sz="1547" spc="-120" dirty="0">
                <a:solidFill>
                  <a:srgbClr val="0069B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47" spc="-120" dirty="0" err="1">
                <a:solidFill>
                  <a:srgbClr val="0069B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endD</a:t>
            </a:r>
            <a:r>
              <a:rPr sz="1547" spc="-11" dirty="0" err="1">
                <a:solidFill>
                  <a:srgbClr val="0069B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</a:t>
            </a:r>
            <a:r>
              <a:rPr sz="1547" spc="-11" dirty="0">
                <a:solidFill>
                  <a:srgbClr val="0069B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sz="154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71749" y="5409534"/>
            <a:ext cx="2920008" cy="23299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7951" rIns="0" bIns="0" rtlCol="0">
            <a:spAutoFit/>
          </a:bodyPr>
          <a:lstStyle/>
          <a:p>
            <a:pPr algn="ctr">
              <a:spcBef>
                <a:spcPts val="299"/>
              </a:spcBef>
            </a:pPr>
            <a:r>
              <a:rPr sz="1265" spc="84" dirty="0">
                <a:latin typeface="Calibri" panose="020F0502020204030204" pitchFamily="34" charset="0"/>
                <a:cs typeface="Calibri" panose="020F0502020204030204" pitchFamily="34" charset="0"/>
              </a:rPr>
              <a:t>Frames </a:t>
            </a:r>
            <a:r>
              <a:rPr sz="1265" spc="105" dirty="0">
                <a:latin typeface="Calibri" panose="020F0502020204030204" pitchFamily="34" charset="0"/>
                <a:cs typeface="Calibri" panose="020F0502020204030204" pitchFamily="34" charset="0"/>
              </a:rPr>
              <a:t>can be</a:t>
            </a:r>
            <a:r>
              <a:rPr lang="en-US" sz="1265" spc="10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65" spc="-18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65" spc="84" dirty="0">
                <a:latin typeface="Calibri" panose="020F0502020204030204" pitchFamily="34" charset="0"/>
                <a:cs typeface="Calibri" panose="020F0502020204030204" pitchFamily="34" charset="0"/>
              </a:rPr>
              <a:t>nested</a:t>
            </a:r>
            <a:endParaRPr sz="126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306049" y="4582332"/>
            <a:ext cx="772349" cy="790872"/>
            <a:chOff x="2082800" y="6769299"/>
            <a:chExt cx="1069975" cy="965200"/>
          </a:xfrm>
        </p:grpSpPr>
        <p:sp>
          <p:nvSpPr>
            <p:cNvPr id="36" name="object 36"/>
            <p:cNvSpPr/>
            <p:nvPr/>
          </p:nvSpPr>
          <p:spPr>
            <a:xfrm>
              <a:off x="2095500" y="6845300"/>
              <a:ext cx="977900" cy="876300"/>
            </a:xfrm>
            <a:custGeom>
              <a:avLst/>
              <a:gdLst/>
              <a:ahLst/>
              <a:cxnLst/>
              <a:rect l="l" t="t" r="r" b="b"/>
              <a:pathLst>
                <a:path w="977900" h="876300">
                  <a:moveTo>
                    <a:pt x="977900" y="0"/>
                  </a:moveTo>
                  <a:lnTo>
                    <a:pt x="974386" y="12699"/>
                  </a:lnTo>
                  <a:lnTo>
                    <a:pt x="0" y="876299"/>
                  </a:lnTo>
                </a:path>
              </a:pathLst>
            </a:custGeom>
            <a:ln w="254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37" name="object 37"/>
            <p:cNvSpPr/>
            <p:nvPr/>
          </p:nvSpPr>
          <p:spPr>
            <a:xfrm>
              <a:off x="3051185" y="6769299"/>
              <a:ext cx="101420" cy="1014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FBAA-E204-572B-2664-00C3F98D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7BE4A-19C4-5A87-D281-0BF71F877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Larman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Craig. Applying UML and patterns: an introduction to object-oriented analysis and design and interactive development. Pearson Education India, 2012.</a:t>
            </a:r>
          </a:p>
          <a:p>
            <a:endParaRPr lang="en-US" sz="2800" dirty="0"/>
          </a:p>
          <a:p>
            <a:r>
              <a:rPr lang="en-US" sz="2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Object-Oriented Analysis and Design with Applications, Grady Booch et al., 3</a:t>
            </a:r>
            <a:r>
              <a:rPr lang="en-US" sz="2800" baseline="300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rd</a:t>
            </a:r>
            <a:r>
              <a:rPr lang="en-US" sz="2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Edition, Pearson, 2007.</a:t>
            </a:r>
          </a:p>
          <a:p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Timothy C. Lethbridge, Robert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Laganaiere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Object-Oriented Software Engineering (2nd Edition), McGraw Hill,  2005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Object-Oriented Modeling and Design with UML, Michael R. Blaha and James R. Rumbaugh, 2</a:t>
            </a:r>
            <a:r>
              <a:rPr lang="en-US" sz="2800" baseline="300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nd</a:t>
            </a:r>
            <a:r>
              <a:rPr lang="en-US" sz="2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Edition, Pearson, 2005.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2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Dynamic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458893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UML includes </a:t>
            </a: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interaction diagrams </a:t>
            </a:r>
            <a:r>
              <a:rPr lang="en-US" altLang="en-US" dirty="0">
                <a:ea typeface="ＭＳ Ｐゴシック" panose="020B0600070205080204" pitchFamily="34" charset="-128"/>
              </a:rPr>
              <a:t>to illustrate how objects interact via messages.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They are used for </a:t>
            </a: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dynamic object modeling.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Static OO design will be presented as Class Diagram.</a:t>
            </a:r>
          </a:p>
        </p:txBody>
      </p:sp>
    </p:spTree>
    <p:extLst>
      <p:ext uri="{BB962C8B-B14F-4D97-AF65-F5344CB8AC3E}">
        <p14:creationId xmlns:p14="http://schemas.microsoft.com/office/powerpoint/2010/main" val="12029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B7FE-8B98-0B47-8806-A33869B7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AA783-C63E-7140-A132-3801BF405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1435" indent="-321435"/>
            <a:r>
              <a:rPr lang="en-US" spc="179" dirty="0">
                <a:ea typeface="Calibri" panose="020F0502020204030204" pitchFamily="34" charset="0"/>
                <a:cs typeface="Calibri" panose="020F0502020204030204" pitchFamily="34" charset="0"/>
              </a:rPr>
              <a:t>Sequence diagram simply depicts </a:t>
            </a:r>
            <a:r>
              <a:rPr lang="en-US" spc="179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interaction between objects</a:t>
            </a:r>
            <a:r>
              <a:rPr lang="en-US" spc="179" dirty="0">
                <a:ea typeface="Calibri" panose="020F0502020204030204" pitchFamily="34" charset="0"/>
                <a:cs typeface="Calibri" panose="020F0502020204030204" pitchFamily="34" charset="0"/>
              </a:rPr>
              <a:t> in a sequential order (i.e. the order in which these interactions take place.)</a:t>
            </a:r>
          </a:p>
          <a:p>
            <a:pPr marL="321435" indent="-321435"/>
            <a:r>
              <a:rPr lang="en-US" spc="179" dirty="0">
                <a:ea typeface="Calibri" panose="020F0502020204030204" pitchFamily="34" charset="0"/>
                <a:cs typeface="Calibri" panose="020F0502020204030204" pitchFamily="34" charset="0"/>
              </a:rPr>
              <a:t>Sequence diagrams describe </a:t>
            </a:r>
            <a:r>
              <a:rPr lang="en-US" i="1" spc="179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n-US" spc="179" dirty="0">
                <a:ea typeface="Calibri" panose="020F0502020204030204" pitchFamily="34" charset="0"/>
                <a:cs typeface="Calibri" panose="020F0502020204030204" pitchFamily="34" charset="0"/>
              </a:rPr>
              <a:t> and in what </a:t>
            </a:r>
            <a:r>
              <a:rPr lang="en-US" spc="179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en-US" spc="179" dirty="0">
                <a:ea typeface="Calibri" panose="020F0502020204030204" pitchFamily="34" charset="0"/>
                <a:cs typeface="Calibri" panose="020F0502020204030204" pitchFamily="34" charset="0"/>
              </a:rPr>
              <a:t> the objects in a system function</a:t>
            </a:r>
          </a:p>
        </p:txBody>
      </p:sp>
    </p:spTree>
    <p:extLst>
      <p:ext uri="{BB962C8B-B14F-4D97-AF65-F5344CB8AC3E}">
        <p14:creationId xmlns:p14="http://schemas.microsoft.com/office/powerpoint/2010/main" val="356234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8893-C67E-324F-9086-04A7AA19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22B0E-93AE-2E4E-BD2D-73F68879F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pc="179" dirty="0">
                <a:ea typeface="Calibri" panose="020F0502020204030204" pitchFamily="34" charset="0"/>
                <a:cs typeface="Calibri" panose="020F0502020204030204" pitchFamily="34" charset="0"/>
              </a:rPr>
              <a:t>They illustrate how the different objects in a </a:t>
            </a:r>
            <a:r>
              <a:rPr lang="en-US" spc="179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system interact with each other to carry out a function</a:t>
            </a:r>
            <a:r>
              <a:rPr lang="en-US" spc="179" dirty="0">
                <a:ea typeface="Calibri" panose="020F0502020204030204" pitchFamily="34" charset="0"/>
                <a:cs typeface="Calibri" panose="020F0502020204030204" pitchFamily="34" charset="0"/>
              </a:rPr>
              <a:t>, and the </a:t>
            </a:r>
            <a:r>
              <a:rPr lang="en-US" spc="179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en-US" spc="179" dirty="0">
                <a:ea typeface="Calibri" panose="020F0502020204030204" pitchFamily="34" charset="0"/>
                <a:cs typeface="Calibri" panose="020F0502020204030204" pitchFamily="34" charset="0"/>
              </a:rPr>
              <a:t> in which the interactions occur when a particular use case is executed</a:t>
            </a:r>
          </a:p>
        </p:txBody>
      </p:sp>
    </p:spTree>
    <p:extLst>
      <p:ext uri="{BB962C8B-B14F-4D97-AF65-F5344CB8AC3E}">
        <p14:creationId xmlns:p14="http://schemas.microsoft.com/office/powerpoint/2010/main" val="227286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720454" y="2196703"/>
            <a:ext cx="8751093" cy="0"/>
          </a:xfrm>
          <a:custGeom>
            <a:avLst/>
            <a:gdLst/>
            <a:ahLst/>
            <a:cxnLst/>
            <a:rect l="l" t="t" r="r" b="b"/>
            <a:pathLst>
              <a:path w="12446000">
                <a:moveTo>
                  <a:pt x="0" y="0"/>
                </a:moveTo>
                <a:lnTo>
                  <a:pt x="12446000" y="0"/>
                </a:lnTo>
              </a:path>
            </a:pathLst>
          </a:custGeom>
          <a:ln w="381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5" name="object 5"/>
          <p:cNvSpPr/>
          <p:nvPr/>
        </p:nvSpPr>
        <p:spPr>
          <a:xfrm>
            <a:off x="1720454" y="4652367"/>
            <a:ext cx="8751093" cy="0"/>
          </a:xfrm>
          <a:custGeom>
            <a:avLst/>
            <a:gdLst/>
            <a:ahLst/>
            <a:cxnLst/>
            <a:rect l="l" t="t" r="r" b="b"/>
            <a:pathLst>
              <a:path w="12446000">
                <a:moveTo>
                  <a:pt x="0" y="0"/>
                </a:moveTo>
                <a:lnTo>
                  <a:pt x="12446000" y="0"/>
                </a:lnTo>
              </a:path>
            </a:pathLst>
          </a:custGeom>
          <a:ln w="381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52626" y="2887753"/>
            <a:ext cx="8364885" cy="1070397"/>
          </a:xfrm>
          <a:prstGeom prst="rect">
            <a:avLst/>
          </a:prstGeom>
        </p:spPr>
        <p:txBody>
          <a:bodyPr vert="horz" wrap="square" lIns="0" tIns="23217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 marR="3572">
              <a:lnSpc>
                <a:spcPts val="2672"/>
              </a:lnSpc>
              <a:spcBef>
                <a:spcPts val="183"/>
              </a:spcBef>
            </a:pPr>
            <a:r>
              <a:rPr sz="2800" spc="123" dirty="0">
                <a:latin typeface="+mn-lt"/>
                <a:cs typeface="Calibri" panose="020F0502020204030204" pitchFamily="34" charset="0"/>
              </a:rPr>
              <a:t>Interaction </a:t>
            </a:r>
            <a:r>
              <a:rPr sz="2800" spc="169" dirty="0">
                <a:latin typeface="+mn-lt"/>
                <a:cs typeface="Calibri" panose="020F0502020204030204" pitchFamily="34" charset="0"/>
              </a:rPr>
              <a:t>diagrams </a:t>
            </a:r>
            <a:r>
              <a:rPr sz="2800" spc="151" dirty="0">
                <a:latin typeface="+mn-lt"/>
                <a:cs typeface="Calibri" panose="020F0502020204030204" pitchFamily="34" charset="0"/>
              </a:rPr>
              <a:t>are </a:t>
            </a:r>
            <a:r>
              <a:rPr sz="2800" spc="179" dirty="0">
                <a:latin typeface="+mn-lt"/>
                <a:cs typeface="Calibri" panose="020F0502020204030204" pitchFamily="34" charset="0"/>
              </a:rPr>
              <a:t>used </a:t>
            </a:r>
            <a:r>
              <a:rPr sz="2800" spc="140" dirty="0">
                <a:latin typeface="+mn-lt"/>
                <a:cs typeface="Calibri" panose="020F0502020204030204" pitchFamily="34" charset="0"/>
              </a:rPr>
              <a:t>to </a:t>
            </a:r>
            <a:r>
              <a:rPr sz="2800" spc="7" dirty="0">
                <a:latin typeface="+mn-lt"/>
                <a:cs typeface="Calibri" panose="020F0502020204030204" pitchFamily="34" charset="0"/>
              </a:rPr>
              <a:t>visualize </a:t>
            </a:r>
            <a:r>
              <a:rPr sz="2800" spc="11" dirty="0">
                <a:latin typeface="+mn-lt"/>
                <a:cs typeface="Calibri" panose="020F0502020204030204" pitchFamily="34" charset="0"/>
              </a:rPr>
              <a:t>the </a:t>
            </a:r>
            <a:r>
              <a:rPr sz="2800" spc="7" dirty="0">
                <a:latin typeface="+mn-lt"/>
                <a:cs typeface="Calibri" panose="020F0502020204030204" pitchFamily="34" charset="0"/>
              </a:rPr>
              <a:t>interaction </a:t>
            </a:r>
            <a:r>
              <a:rPr sz="2800" spc="11" dirty="0">
                <a:latin typeface="+mn-lt"/>
                <a:cs typeface="Calibri" panose="020F0502020204030204" pitchFamily="34" charset="0"/>
              </a:rPr>
              <a:t>via</a:t>
            </a:r>
            <a:r>
              <a:rPr sz="2800" spc="-77" dirty="0">
                <a:latin typeface="+mn-lt"/>
                <a:cs typeface="Calibri" panose="020F0502020204030204" pitchFamily="34" charset="0"/>
              </a:rPr>
              <a:t> </a:t>
            </a:r>
            <a:r>
              <a:rPr sz="2800" spc="15" dirty="0">
                <a:latin typeface="+mn-lt"/>
                <a:cs typeface="Calibri" panose="020F0502020204030204" pitchFamily="34" charset="0"/>
              </a:rPr>
              <a:t>messages</a:t>
            </a:r>
            <a:r>
              <a:rPr sz="2800" spc="-77" dirty="0">
                <a:latin typeface="+mn-lt"/>
                <a:cs typeface="Calibri" panose="020F0502020204030204" pitchFamily="34" charset="0"/>
              </a:rPr>
              <a:t> </a:t>
            </a:r>
            <a:r>
              <a:rPr sz="2800" spc="17" dirty="0">
                <a:latin typeface="+mn-lt"/>
                <a:cs typeface="Calibri" panose="020F0502020204030204" pitchFamily="34" charset="0"/>
              </a:rPr>
              <a:t>between</a:t>
            </a:r>
            <a:r>
              <a:rPr sz="2800" spc="-73" dirty="0">
                <a:latin typeface="+mn-lt"/>
                <a:cs typeface="Calibri" panose="020F0502020204030204" pitchFamily="34" charset="0"/>
              </a:rPr>
              <a:t> </a:t>
            </a:r>
            <a:r>
              <a:rPr sz="2800" spc="-7" dirty="0">
                <a:latin typeface="+mn-lt"/>
                <a:cs typeface="Calibri" panose="020F0502020204030204" pitchFamily="34" charset="0"/>
              </a:rPr>
              <a:t>objects;</a:t>
            </a:r>
            <a:r>
              <a:rPr sz="2800" spc="11" dirty="0">
                <a:latin typeface="+mn-lt"/>
                <a:cs typeface="Calibri" panose="020F0502020204030204" pitchFamily="34" charset="0"/>
              </a:rPr>
              <a:t> </a:t>
            </a:r>
            <a:r>
              <a:rPr sz="2800" spc="176" dirty="0">
                <a:latin typeface="+mn-lt"/>
                <a:cs typeface="Calibri" panose="020F0502020204030204" pitchFamily="34" charset="0"/>
              </a:rPr>
              <a:t>they</a:t>
            </a:r>
            <a:r>
              <a:rPr sz="2800" spc="11" dirty="0">
                <a:latin typeface="+mn-lt"/>
                <a:cs typeface="Calibri" panose="020F0502020204030204" pitchFamily="34" charset="0"/>
              </a:rPr>
              <a:t> </a:t>
            </a:r>
            <a:r>
              <a:rPr sz="2800" spc="151" dirty="0">
                <a:latin typeface="+mn-lt"/>
                <a:cs typeface="Calibri" panose="020F0502020204030204" pitchFamily="34" charset="0"/>
              </a:rPr>
              <a:t>are</a:t>
            </a:r>
            <a:r>
              <a:rPr sz="2800" spc="15" dirty="0">
                <a:latin typeface="+mn-lt"/>
                <a:cs typeface="Calibri" panose="020F0502020204030204" pitchFamily="34" charset="0"/>
              </a:rPr>
              <a:t> </a:t>
            </a:r>
            <a:r>
              <a:rPr sz="2800" spc="179" dirty="0">
                <a:latin typeface="+mn-lt"/>
                <a:cs typeface="Calibri" panose="020F0502020204030204" pitchFamily="34" charset="0"/>
              </a:rPr>
              <a:t>used</a:t>
            </a:r>
            <a:r>
              <a:rPr sz="2800" spc="11" dirty="0">
                <a:latin typeface="+mn-lt"/>
                <a:cs typeface="Calibri" panose="020F0502020204030204" pitchFamily="34" charset="0"/>
              </a:rPr>
              <a:t> </a:t>
            </a:r>
            <a:r>
              <a:rPr sz="2800" spc="112" dirty="0">
                <a:latin typeface="+mn-lt"/>
                <a:cs typeface="Calibri" panose="020F0502020204030204" pitchFamily="34" charset="0"/>
              </a:rPr>
              <a:t>for</a:t>
            </a:r>
            <a:r>
              <a:rPr sz="2800" spc="15" dirty="0">
                <a:latin typeface="+mn-lt"/>
                <a:cs typeface="Calibri" panose="020F0502020204030204" pitchFamily="34" charset="0"/>
              </a:rPr>
              <a:t> </a:t>
            </a:r>
            <a:r>
              <a:rPr sz="2800" i="1" spc="49" dirty="0">
                <a:solidFill>
                  <a:srgbClr val="0070C0"/>
                </a:solidFill>
                <a:latin typeface="+mn-lt"/>
              </a:rPr>
              <a:t>dynamic </a:t>
            </a:r>
            <a:r>
              <a:rPr sz="2800" i="1" spc="60" dirty="0">
                <a:solidFill>
                  <a:srgbClr val="0070C0"/>
                </a:solidFill>
                <a:latin typeface="+mn-lt"/>
              </a:rPr>
              <a:t>object</a:t>
            </a:r>
            <a:r>
              <a:rPr sz="2800" i="1" dirty="0">
                <a:solidFill>
                  <a:srgbClr val="0070C0"/>
                </a:solidFill>
                <a:latin typeface="+mn-lt"/>
              </a:rPr>
              <a:t> </a:t>
            </a:r>
            <a:r>
              <a:rPr sz="2800" i="1" spc="53" dirty="0">
                <a:solidFill>
                  <a:srgbClr val="0070C0"/>
                </a:solidFill>
                <a:latin typeface="+mn-lt"/>
              </a:rPr>
              <a:t>modeling</a:t>
            </a:r>
            <a:r>
              <a:rPr sz="2800" spc="53" dirty="0">
                <a:solidFill>
                  <a:srgbClr val="0070C0"/>
                </a:solidFill>
                <a:latin typeface="+mn-lt"/>
                <a:cs typeface="Calibri" panose="020F0502020204030204" pitchFamily="34" charset="0"/>
              </a:rPr>
              <a:t>.</a:t>
            </a:r>
            <a:endParaRPr sz="2800" dirty="0">
              <a:solidFill>
                <a:srgbClr val="0070C0"/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5704" y="530783"/>
            <a:ext cx="8359775" cy="1014945"/>
          </a:xfrm>
          <a:prstGeom prst="rect">
            <a:avLst/>
          </a:prstGeom>
        </p:spPr>
        <p:txBody>
          <a:bodyPr vert="horz" wrap="square" lIns="0" tIns="4016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5447">
              <a:spcBef>
                <a:spcPts val="281"/>
              </a:spcBef>
            </a:pPr>
            <a:r>
              <a:rPr lang="en-US" spc="-88" dirty="0"/>
              <a:t>Example of Sequence Diagram</a:t>
            </a:r>
            <a:endParaRPr spc="-56" dirty="0"/>
          </a:p>
        </p:txBody>
      </p:sp>
      <p:grpSp>
        <p:nvGrpSpPr>
          <p:cNvPr id="4" name="object 4"/>
          <p:cNvGrpSpPr/>
          <p:nvPr/>
        </p:nvGrpSpPr>
        <p:grpSpPr>
          <a:xfrm>
            <a:off x="4895895" y="2362797"/>
            <a:ext cx="2214563" cy="3071812"/>
            <a:chOff x="8864600" y="3879850"/>
            <a:chExt cx="3149600" cy="4368800"/>
          </a:xfrm>
        </p:grpSpPr>
        <p:sp>
          <p:nvSpPr>
            <p:cNvPr id="5" name="object 5"/>
            <p:cNvSpPr/>
            <p:nvPr/>
          </p:nvSpPr>
          <p:spPr>
            <a:xfrm>
              <a:off x="8883650" y="3924300"/>
              <a:ext cx="0" cy="4305300"/>
            </a:xfrm>
            <a:custGeom>
              <a:avLst/>
              <a:gdLst/>
              <a:ahLst/>
              <a:cxnLst/>
              <a:rect l="l" t="t" r="r" b="b"/>
              <a:pathLst>
                <a:path h="4305300">
                  <a:moveTo>
                    <a:pt x="0" y="3340099"/>
                  </a:moveTo>
                  <a:lnTo>
                    <a:pt x="0" y="4305299"/>
                  </a:lnTo>
                </a:path>
                <a:path h="4305300">
                  <a:moveTo>
                    <a:pt x="0" y="0"/>
                  </a:moveTo>
                  <a:lnTo>
                    <a:pt x="0" y="190499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6" name="object 6"/>
            <p:cNvSpPr/>
            <p:nvPr/>
          </p:nvSpPr>
          <p:spPr>
            <a:xfrm>
              <a:off x="11995149" y="3898900"/>
              <a:ext cx="0" cy="4279900"/>
            </a:xfrm>
            <a:custGeom>
              <a:avLst/>
              <a:gdLst/>
              <a:ahLst/>
              <a:cxnLst/>
              <a:rect l="l" t="t" r="r" b="b"/>
              <a:pathLst>
                <a:path h="4279900">
                  <a:moveTo>
                    <a:pt x="0" y="3048000"/>
                  </a:moveTo>
                  <a:lnTo>
                    <a:pt x="0" y="4279900"/>
                  </a:lnTo>
                </a:path>
                <a:path h="4279900">
                  <a:moveTo>
                    <a:pt x="0" y="1435100"/>
                  </a:moveTo>
                  <a:lnTo>
                    <a:pt x="0" y="2082800"/>
                  </a:lnTo>
                </a:path>
                <a:path h="4279900">
                  <a:moveTo>
                    <a:pt x="0" y="0"/>
                  </a:moveTo>
                  <a:lnTo>
                    <a:pt x="0" y="469900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20849" y="2001143"/>
            <a:ext cx="794743" cy="307541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7328" rIns="0" bIns="0" rtlCol="0">
            <a:spAutoFit/>
          </a:bodyPr>
          <a:lstStyle/>
          <a:p>
            <a:pPr algn="ctr">
              <a:spcBef>
                <a:spcPts val="372"/>
              </a:spcBef>
            </a:pPr>
            <a:r>
              <a:rPr sz="1688" spc="-99" dirty="0">
                <a:latin typeface="Calibri" panose="020F0502020204030204" pitchFamily="34" charset="0"/>
                <a:cs typeface="Calibri" panose="020F0502020204030204" pitchFamily="34" charset="0"/>
              </a:rPr>
              <a:t>:A</a:t>
            </a:r>
            <a:endParaRPr sz="168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83607" y="2001143"/>
            <a:ext cx="1000125" cy="307541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7328" rIns="0" bIns="0" rtlCol="0">
            <a:spAutoFit/>
          </a:bodyPr>
          <a:lstStyle/>
          <a:p>
            <a:pPr marL="144646">
              <a:spcBef>
                <a:spcPts val="372"/>
              </a:spcBef>
            </a:pPr>
            <a:r>
              <a:rPr lang="en-US" sz="1688" spc="-43" dirty="0" err="1">
                <a:latin typeface="Calibri" panose="020F0502020204030204" pitchFamily="34" charset="0"/>
                <a:cs typeface="Calibri" panose="020F0502020204030204" pitchFamily="34" charset="0"/>
              </a:rPr>
              <a:t>obj</a:t>
            </a:r>
            <a:r>
              <a:rPr sz="1688" spc="-43" dirty="0" err="1">
                <a:latin typeface="Calibri" panose="020F0502020204030204" pitchFamily="34" charset="0"/>
                <a:cs typeface="Calibri" panose="020F0502020204030204" pitchFamily="34" charset="0"/>
              </a:rPr>
              <a:t>B:B</a:t>
            </a:r>
            <a:endParaRPr sz="168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32344" y="2474416"/>
            <a:ext cx="98227" cy="98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grpSp>
        <p:nvGrpSpPr>
          <p:cNvPr id="10" name="object 10"/>
          <p:cNvGrpSpPr/>
          <p:nvPr/>
        </p:nvGrpSpPr>
        <p:grpSpPr>
          <a:xfrm>
            <a:off x="4632470" y="2464594"/>
            <a:ext cx="2611933" cy="2286893"/>
            <a:chOff x="8489950" y="4024629"/>
            <a:chExt cx="3714750" cy="3252470"/>
          </a:xfrm>
        </p:grpSpPr>
        <p:sp>
          <p:nvSpPr>
            <p:cNvPr id="11" name="object 11"/>
            <p:cNvSpPr/>
            <p:nvPr/>
          </p:nvSpPr>
          <p:spPr>
            <a:xfrm>
              <a:off x="8674100" y="4114799"/>
              <a:ext cx="444500" cy="3149600"/>
            </a:xfrm>
            <a:custGeom>
              <a:avLst/>
              <a:gdLst/>
              <a:ahLst/>
              <a:cxnLst/>
              <a:rect l="l" t="t" r="r" b="b"/>
              <a:pathLst>
                <a:path w="444500" h="3149600">
                  <a:moveTo>
                    <a:pt x="0" y="0"/>
                  </a:moveTo>
                  <a:lnTo>
                    <a:pt x="444500" y="0"/>
                  </a:lnTo>
                  <a:lnTo>
                    <a:pt x="444500" y="3149600"/>
                  </a:lnTo>
                  <a:lnTo>
                    <a:pt x="0" y="314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2" name="object 12"/>
            <p:cNvSpPr/>
            <p:nvPr/>
          </p:nvSpPr>
          <p:spPr>
            <a:xfrm>
              <a:off x="9118599" y="4375149"/>
              <a:ext cx="2463800" cy="0"/>
            </a:xfrm>
            <a:custGeom>
              <a:avLst/>
              <a:gdLst/>
              <a:ahLst/>
              <a:cxnLst/>
              <a:rect l="l" t="t" r="r" b="b"/>
              <a:pathLst>
                <a:path w="2463800">
                  <a:moveTo>
                    <a:pt x="2463800" y="0"/>
                  </a:moveTo>
                  <a:lnTo>
                    <a:pt x="2448560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3" name="object 13"/>
            <p:cNvSpPr/>
            <p:nvPr/>
          </p:nvSpPr>
          <p:spPr>
            <a:xfrm>
              <a:off x="11747500" y="4368799"/>
              <a:ext cx="444500" cy="965200"/>
            </a:xfrm>
            <a:custGeom>
              <a:avLst/>
              <a:gdLst/>
              <a:ahLst/>
              <a:cxnLst/>
              <a:rect l="l" t="t" r="r" b="b"/>
              <a:pathLst>
                <a:path w="444500" h="965200">
                  <a:moveTo>
                    <a:pt x="0" y="0"/>
                  </a:moveTo>
                  <a:lnTo>
                    <a:pt x="444500" y="0"/>
                  </a:lnTo>
                  <a:lnTo>
                    <a:pt x="444500" y="965200"/>
                  </a:lnTo>
                  <a:lnTo>
                    <a:pt x="0" y="965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4" name="object 14"/>
            <p:cNvSpPr/>
            <p:nvPr/>
          </p:nvSpPr>
          <p:spPr>
            <a:xfrm>
              <a:off x="11747500" y="5981700"/>
              <a:ext cx="444500" cy="965200"/>
            </a:xfrm>
            <a:custGeom>
              <a:avLst/>
              <a:gdLst/>
              <a:ahLst/>
              <a:cxnLst/>
              <a:rect l="l" t="t" r="r" b="b"/>
              <a:pathLst>
                <a:path w="444500" h="965200">
                  <a:moveTo>
                    <a:pt x="0" y="0"/>
                  </a:moveTo>
                  <a:lnTo>
                    <a:pt x="444500" y="0"/>
                  </a:lnTo>
                  <a:lnTo>
                    <a:pt x="444500" y="965200"/>
                  </a:lnTo>
                  <a:lnTo>
                    <a:pt x="0" y="965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5" name="object 15"/>
            <p:cNvSpPr/>
            <p:nvPr/>
          </p:nvSpPr>
          <p:spPr>
            <a:xfrm>
              <a:off x="11563350" y="42913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6" name="object 16"/>
            <p:cNvSpPr/>
            <p:nvPr/>
          </p:nvSpPr>
          <p:spPr>
            <a:xfrm>
              <a:off x="9118600" y="5975350"/>
              <a:ext cx="2463800" cy="0"/>
            </a:xfrm>
            <a:custGeom>
              <a:avLst/>
              <a:gdLst/>
              <a:ahLst/>
              <a:cxnLst/>
              <a:rect l="l" t="t" r="r" b="b"/>
              <a:pathLst>
                <a:path w="2463800">
                  <a:moveTo>
                    <a:pt x="2463800" y="0"/>
                  </a:moveTo>
                  <a:lnTo>
                    <a:pt x="2450926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7" name="object 17"/>
            <p:cNvSpPr/>
            <p:nvPr/>
          </p:nvSpPr>
          <p:spPr>
            <a:xfrm>
              <a:off x="8489950" y="4024629"/>
              <a:ext cx="3241040" cy="2034539"/>
            </a:xfrm>
            <a:custGeom>
              <a:avLst/>
              <a:gdLst/>
              <a:ahLst/>
              <a:cxnLst/>
              <a:rect l="l" t="t" r="r" b="b"/>
              <a:pathLst>
                <a:path w="3241040" h="2034539">
                  <a:moveTo>
                    <a:pt x="167640" y="8382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167640" y="83820"/>
                  </a:lnTo>
                  <a:close/>
                </a:path>
                <a:path w="3241040" h="2034539">
                  <a:moveTo>
                    <a:pt x="3241040" y="1950720"/>
                  </a:moveTo>
                  <a:lnTo>
                    <a:pt x="3073400" y="1866900"/>
                  </a:lnTo>
                  <a:lnTo>
                    <a:pt x="3073400" y="2034540"/>
                  </a:lnTo>
                  <a:lnTo>
                    <a:pt x="3241040" y="19507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765493" y="2375013"/>
            <a:ext cx="455415" cy="290312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lang="en-US" sz="1828" spc="144" dirty="0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endParaRPr sz="182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63400" y="3509084"/>
            <a:ext cx="668403" cy="290312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lang="en-US" sz="1828" spc="144" dirty="0">
                <a:latin typeface="Calibri" panose="020F0502020204030204" pitchFamily="34" charset="0"/>
                <a:cs typeface="Calibri" panose="020F0502020204030204" pitchFamily="34" charset="0"/>
              </a:rPr>
              <a:t>three</a:t>
            </a:r>
            <a:endParaRPr sz="182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22535" y="2271571"/>
            <a:ext cx="946547" cy="290312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  <a:tabLst>
                <a:tab pos="233040" algn="l"/>
                <a:tab pos="937070" algn="l"/>
              </a:tabLst>
            </a:pPr>
            <a:r>
              <a:rPr sz="1828" u="heavy" spc="7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sz="1828" u="heavy" spc="144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sz="1828" u="heavy" spc="144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sz="182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B4DFD25-F8DE-45FA-8ACD-F8A9F59AC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2629" y="434976"/>
            <a:ext cx="9312992" cy="990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Sequence diagrams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6AD65EB-5ED4-4C14-AB72-27635747F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8627" y="1589314"/>
            <a:ext cx="9854746" cy="4495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Sequence diagrams illustrate interactions in a kind of </a:t>
            </a: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fence format</a:t>
            </a:r>
            <a:r>
              <a:rPr lang="en-US" altLang="en-US" dirty="0">
                <a:ea typeface="ＭＳ Ｐゴシック" panose="020B0600070205080204" pitchFamily="34" charset="-128"/>
              </a:rPr>
              <a:t>, in which each new object is added to the right </a:t>
            </a:r>
          </a:p>
        </p:txBody>
      </p:sp>
      <p:pic>
        <p:nvPicPr>
          <p:cNvPr id="53252" name="Picture 4">
            <a:extLst>
              <a:ext uri="{FF2B5EF4-FFF2-40B4-BE49-F238E27FC236}">
                <a16:creationId xmlns:a16="http://schemas.microsoft.com/office/drawing/2014/main" id="{EC98A01A-B024-4FE5-A1B7-DDDA19A7C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552" y="2796250"/>
            <a:ext cx="5562600" cy="32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0181" name="Rectangle 5">
            <a:extLst>
              <a:ext uri="{FF2B5EF4-FFF2-40B4-BE49-F238E27FC236}">
                <a16:creationId xmlns:a16="http://schemas.microsoft.com/office/drawing/2014/main" id="{88B8B5CB-AD4E-4809-9AF2-E68564D48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32" y="3142279"/>
            <a:ext cx="4144925" cy="25545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en-US" sz="1600" dirty="0">
                <a:solidFill>
                  <a:srgbClr val="000000"/>
                </a:solidFill>
              </a:rPr>
              <a:t>public class A </a:t>
            </a:r>
          </a:p>
          <a:p>
            <a:pPr eaLnBrk="1" hangingPunct="1"/>
            <a:r>
              <a:rPr kumimoji="1" lang="en-US" altLang="en-US" sz="1600" dirty="0">
                <a:solidFill>
                  <a:srgbClr val="000000"/>
                </a:solidFill>
              </a:rPr>
              <a:t>{ </a:t>
            </a:r>
          </a:p>
          <a:p>
            <a:pPr eaLnBrk="1" hangingPunct="1"/>
            <a:r>
              <a:rPr kumimoji="1" lang="en-US" altLang="en-US" sz="1600" dirty="0">
                <a:solidFill>
                  <a:srgbClr val="000000"/>
                </a:solidFill>
              </a:rPr>
              <a:t>   private B </a:t>
            </a:r>
            <a:r>
              <a:rPr kumimoji="1" lang="en-US" altLang="en-US" sz="1600" dirty="0" err="1">
                <a:solidFill>
                  <a:srgbClr val="000000"/>
                </a:solidFill>
              </a:rPr>
              <a:t>myB</a:t>
            </a:r>
            <a:r>
              <a:rPr kumimoji="1" lang="en-US" altLang="en-US" sz="1600" dirty="0">
                <a:solidFill>
                  <a:srgbClr val="000000"/>
                </a:solidFill>
              </a:rPr>
              <a:t> = new B(); </a:t>
            </a:r>
          </a:p>
          <a:p>
            <a:pPr eaLnBrk="1" hangingPunct="1"/>
            <a:r>
              <a:rPr kumimoji="1" lang="en-US" altLang="en-US" sz="1600" dirty="0">
                <a:solidFill>
                  <a:srgbClr val="000000"/>
                </a:solidFill>
              </a:rPr>
              <a:t>   public void </a:t>
            </a:r>
            <a:r>
              <a:rPr kumimoji="1" lang="en-US" altLang="en-US" sz="1600" dirty="0" err="1">
                <a:solidFill>
                  <a:srgbClr val="000000"/>
                </a:solidFill>
              </a:rPr>
              <a:t>doOne</a:t>
            </a:r>
            <a:r>
              <a:rPr kumimoji="1" lang="en-US" altLang="en-US" sz="1600" dirty="0">
                <a:solidFill>
                  <a:srgbClr val="000000"/>
                </a:solidFill>
              </a:rPr>
              <a:t>() </a:t>
            </a:r>
          </a:p>
          <a:p>
            <a:pPr eaLnBrk="1" hangingPunct="1"/>
            <a:r>
              <a:rPr kumimoji="1" lang="en-US" altLang="en-US" sz="1600" dirty="0">
                <a:solidFill>
                  <a:srgbClr val="000000"/>
                </a:solidFill>
              </a:rPr>
              <a:t>   { </a:t>
            </a:r>
          </a:p>
          <a:p>
            <a:pPr eaLnBrk="1" hangingPunct="1"/>
            <a:r>
              <a:rPr kumimoji="1" lang="en-US" altLang="en-US" sz="1600" dirty="0">
                <a:solidFill>
                  <a:srgbClr val="000000"/>
                </a:solidFill>
              </a:rPr>
              <a:t>       </a:t>
            </a:r>
            <a:r>
              <a:rPr kumimoji="1" lang="en-US" altLang="en-US" sz="1600" dirty="0" err="1">
                <a:solidFill>
                  <a:srgbClr val="000000"/>
                </a:solidFill>
              </a:rPr>
              <a:t>myB.doTwo</a:t>
            </a:r>
            <a:r>
              <a:rPr kumimoji="1" lang="en-US" altLang="en-US" sz="1600" dirty="0">
                <a:solidFill>
                  <a:srgbClr val="000000"/>
                </a:solidFill>
              </a:rPr>
              <a:t>();   </a:t>
            </a:r>
          </a:p>
          <a:p>
            <a:pPr eaLnBrk="1" hangingPunct="1"/>
            <a:r>
              <a:rPr kumimoji="1" lang="en-US" altLang="en-US" sz="1600" dirty="0">
                <a:solidFill>
                  <a:srgbClr val="000000"/>
                </a:solidFill>
              </a:rPr>
              <a:t>       </a:t>
            </a:r>
            <a:r>
              <a:rPr kumimoji="1" lang="en-US" altLang="en-US" sz="1600" dirty="0" err="1">
                <a:solidFill>
                  <a:srgbClr val="000000"/>
                </a:solidFill>
              </a:rPr>
              <a:t>myB.doThree</a:t>
            </a:r>
            <a:r>
              <a:rPr kumimoji="1" lang="en-US" altLang="en-US" sz="1600" dirty="0">
                <a:solidFill>
                  <a:srgbClr val="000000"/>
                </a:solidFill>
              </a:rPr>
              <a:t>(); </a:t>
            </a:r>
          </a:p>
          <a:p>
            <a:pPr eaLnBrk="1" hangingPunct="1"/>
            <a:r>
              <a:rPr kumimoji="1" lang="en-US" altLang="en-US" sz="1600" dirty="0">
                <a:solidFill>
                  <a:srgbClr val="000000"/>
                </a:solidFill>
              </a:rPr>
              <a:t>   }</a:t>
            </a:r>
          </a:p>
          <a:p>
            <a:pPr eaLnBrk="1" hangingPunct="1"/>
            <a:r>
              <a:rPr kumimoji="1" lang="en-US" altLang="en-US" sz="1600" dirty="0">
                <a:solidFill>
                  <a:srgbClr val="000000"/>
                </a:solidFill>
              </a:rPr>
              <a:t> // … </a:t>
            </a:r>
          </a:p>
          <a:p>
            <a:pPr eaLnBrk="1" hangingPunct="1"/>
            <a:r>
              <a:rPr kumimoji="1" lang="en-US" altLang="en-US" sz="1600" dirty="0">
                <a:solidFill>
                  <a:srgbClr val="000000"/>
                </a:solidFill>
              </a:rPr>
              <a:t>} </a:t>
            </a:r>
          </a:p>
        </p:txBody>
      </p:sp>
      <p:sp>
        <p:nvSpPr>
          <p:cNvPr id="53254" name="Slide Number Placeholder 5">
            <a:extLst>
              <a:ext uri="{FF2B5EF4-FFF2-40B4-BE49-F238E27FC236}">
                <a16:creationId xmlns:a16="http://schemas.microsoft.com/office/drawing/2014/main" id="{F04D00BB-FF2F-4580-8644-2C8F27A7AB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524000" y="1181101"/>
            <a:ext cx="5334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0777" indent="-37473588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18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3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56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75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462BD9F7-B3C0-424C-8030-8A9837082F7E}" type="slidenum">
              <a:rPr lang="en-US" alt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8</a:t>
            </a:fld>
            <a:endParaRPr lang="en-US" alt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81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4" name="Picture 4" descr="Class and Instance Notation">
            <a:extLst>
              <a:ext uri="{FF2B5EF4-FFF2-40B4-BE49-F238E27FC236}">
                <a16:creationId xmlns:a16="http://schemas.microsoft.com/office/drawing/2014/main" id="{FA29E93B-D6DB-41C0-8C4B-87CE86C412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5"/>
          <a:stretch/>
        </p:blipFill>
        <p:spPr bwMode="auto">
          <a:xfrm>
            <a:off x="1841613" y="2898775"/>
            <a:ext cx="8508774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Title 5">
            <a:extLst>
              <a:ext uri="{FF2B5EF4-FFF2-40B4-BE49-F238E27FC236}">
                <a16:creationId xmlns:a16="http://schemas.microsoft.com/office/drawing/2014/main" id="{997B4138-A4D2-4FA9-8C65-AEA66A43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228600"/>
            <a:ext cx="9462861" cy="990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Illustrating Classes and Instances</a:t>
            </a:r>
          </a:p>
        </p:txBody>
      </p:sp>
      <p:sp>
        <p:nvSpPr>
          <p:cNvPr id="67588" name="Content Placeholder 7">
            <a:extLst>
              <a:ext uri="{FF2B5EF4-FFF2-40B4-BE49-F238E27FC236}">
                <a16:creationId xmlns:a16="http://schemas.microsoft.com/office/drawing/2014/main" id="{42EC0F74-7E6B-4A65-BC3E-C3F7C04B2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775" y="1600200"/>
            <a:ext cx="8153400" cy="4495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UML instances and named instances</a:t>
            </a:r>
          </a:p>
        </p:txBody>
      </p:sp>
      <p:sp>
        <p:nvSpPr>
          <p:cNvPr id="67589" name="Slide Number Placeholder 4">
            <a:extLst>
              <a:ext uri="{FF2B5EF4-FFF2-40B4-BE49-F238E27FC236}">
                <a16:creationId xmlns:a16="http://schemas.microsoft.com/office/drawing/2014/main" id="{5BBB008A-0729-48A2-87AD-3FBF41DB30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524000" y="1181101"/>
            <a:ext cx="5334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0777" indent="-37473588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18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3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56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75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CD0CDF88-876B-495B-AF85-3F8942A2568E}" type="slidenum">
              <a:rPr lang="en-US" alt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9</a:t>
            </a:fld>
            <a:endParaRPr lang="en-US" alt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3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1238</Words>
  <Application>Microsoft Office PowerPoint</Application>
  <PresentationFormat>Widescreen</PresentationFormat>
  <Paragraphs>186</Paragraphs>
  <Slides>29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ＭＳ Ｐゴシック</vt:lpstr>
      <vt:lpstr>Arial</vt:lpstr>
      <vt:lpstr>Calibri</vt:lpstr>
      <vt:lpstr>Cambria</vt:lpstr>
      <vt:lpstr>Courier New</vt:lpstr>
      <vt:lpstr>Lucida Grande</vt:lpstr>
      <vt:lpstr>Times New Roman</vt:lpstr>
      <vt:lpstr>Tw Cen MT</vt:lpstr>
      <vt:lpstr>Office Theme</vt:lpstr>
      <vt:lpstr>Design Modeling with UML: Design Sequence Diagram</vt:lpstr>
      <vt:lpstr>Designing the Solution!</vt:lpstr>
      <vt:lpstr>Modelling Dynamic Behavior</vt:lpstr>
      <vt:lpstr>Sequence Diagram</vt:lpstr>
      <vt:lpstr>Sequence Diagram</vt:lpstr>
      <vt:lpstr>Interaction diagrams are used to visualize the interaction via messages between objects; they are used for dynamic object modeling.</vt:lpstr>
      <vt:lpstr>Example of Sequence Diagram</vt:lpstr>
      <vt:lpstr>Sequence diagrams</vt:lpstr>
      <vt:lpstr>Illustrating Classes and Instances</vt:lpstr>
      <vt:lpstr>Format for Interaction Messages</vt:lpstr>
      <vt:lpstr>Two ways to show a return result from a message </vt:lpstr>
      <vt:lpstr>Two ways to show a return result from a message </vt:lpstr>
      <vt:lpstr>Two ways to show a return result from a message </vt:lpstr>
      <vt:lpstr>Modeling (Synchronous) Messages</vt:lpstr>
      <vt:lpstr>Synchronous and Asynchronous Messages</vt:lpstr>
      <vt:lpstr>Messages to "self" or "this"</vt:lpstr>
      <vt:lpstr>Self Messages</vt:lpstr>
      <vt:lpstr>Create and Destroy Messages</vt:lpstr>
      <vt:lpstr>Guards</vt:lpstr>
      <vt:lpstr>Diagram Frames in UML Sequence Diagrams</vt:lpstr>
      <vt:lpstr>Frame Operator</vt:lpstr>
      <vt:lpstr>Conditional Messages  </vt:lpstr>
      <vt:lpstr>Mutually Exclusive Conditional Messages</vt:lpstr>
      <vt:lpstr>Parallel Frame </vt:lpstr>
      <vt:lpstr>Nesting of Frames</vt:lpstr>
      <vt:lpstr>Use a UML loop frame to iterate over a collection </vt:lpstr>
      <vt:lpstr>How to model the sending of a message only if a guard condition matches?</vt:lpstr>
      <vt:lpstr>Use a UML opt frame to model the sending of a message if the guard condition matches.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Modeling with UML: Design Sequence Diagram</dc:title>
  <dc:creator>Mehroze Khan</dc:creator>
  <cp:lastModifiedBy>Mehroze Khan</cp:lastModifiedBy>
  <cp:revision>77</cp:revision>
  <dcterms:created xsi:type="dcterms:W3CDTF">2023-10-07T15:26:13Z</dcterms:created>
  <dcterms:modified xsi:type="dcterms:W3CDTF">2024-10-03T15:25:54Z</dcterms:modified>
</cp:coreProperties>
</file>