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691" r:id="rId4"/>
    <p:sldId id="705" r:id="rId5"/>
    <p:sldId id="259" r:id="rId6"/>
    <p:sldId id="260" r:id="rId7"/>
    <p:sldId id="261" r:id="rId8"/>
    <p:sldId id="267" r:id="rId9"/>
    <p:sldId id="692" r:id="rId10"/>
    <p:sldId id="707" r:id="rId11"/>
    <p:sldId id="708" r:id="rId12"/>
    <p:sldId id="711" r:id="rId13"/>
    <p:sldId id="326" r:id="rId14"/>
    <p:sldId id="709" r:id="rId15"/>
    <p:sldId id="327" r:id="rId16"/>
    <p:sldId id="695" r:id="rId17"/>
    <p:sldId id="344" r:id="rId18"/>
    <p:sldId id="262" r:id="rId19"/>
    <p:sldId id="271" r:id="rId20"/>
    <p:sldId id="268" r:id="rId21"/>
    <p:sldId id="275" r:id="rId22"/>
    <p:sldId id="693" r:id="rId23"/>
    <p:sldId id="276" r:id="rId24"/>
    <p:sldId id="694" r:id="rId25"/>
    <p:sldId id="265" r:id="rId26"/>
    <p:sldId id="264" r:id="rId27"/>
    <p:sldId id="270" r:id="rId28"/>
    <p:sldId id="696" r:id="rId29"/>
    <p:sldId id="697" r:id="rId30"/>
    <p:sldId id="699" r:id="rId31"/>
    <p:sldId id="713" r:id="rId32"/>
    <p:sldId id="701" r:id="rId33"/>
    <p:sldId id="70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1T07:09:07.370"/>
    </inkml:context>
    <inkml:brush xml:id="br0">
      <inkml:brushProperty name="width" value="0.05" units="cm"/>
      <inkml:brushProperty name="height" value="0.05" units="cm"/>
      <inkml:brushProperty name="color" value="#E71224"/>
    </inkml:brush>
  </inkml:definitions>
  <inkml:trace contextRef="#ctx0" brushRef="#br0">10 0 24575,'-5'0'0,"1"0"0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136C-7F30-4717-A643-6BF09C061E92}" type="datetimeFigureOut">
              <a:rPr lang="en-US" smtClean="0"/>
              <a:t>25-Sep-24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C1ACB-5D84-4BE6-B857-D71D8007DF00}" type="slidenum">
              <a:rPr lang="en-US" smtClean="0"/>
              <a:t>‹#›</a:t>
            </a:fld>
            <a:endParaRPr lang="en-US"/>
          </a:p>
        </p:txBody>
      </p:sp>
    </p:spTree>
    <p:extLst>
      <p:ext uri="{BB962C8B-B14F-4D97-AF65-F5344CB8AC3E}">
        <p14:creationId xmlns:p14="http://schemas.microsoft.com/office/powerpoint/2010/main" val="303258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0D3E4CD5-B5D5-3D40-B114-C00E88B753CE}" type="slidenum">
              <a:rPr lang="en-US" sz="1200"/>
              <a:pPr eaLnBrk="1" hangingPunct="1"/>
              <a:t>2</a:t>
            </a:fld>
            <a:endParaRPr lang="en-US" sz="1200"/>
          </a:p>
        </p:txBody>
      </p:sp>
      <p:sp>
        <p:nvSpPr>
          <p:cNvPr id="3072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671555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a:extLst>
              <a:ext uri="{FF2B5EF4-FFF2-40B4-BE49-F238E27FC236}">
                <a16:creationId xmlns:a16="http://schemas.microsoft.com/office/drawing/2014/main" id="{E85928A1-9EE0-48F4-B8F4-C25F296D810A}"/>
              </a:ext>
            </a:extLst>
          </p:cNvPr>
          <p:cNvSpPr>
            <a:spLocks noGrp="1" noRot="1" noChangeAspect="1" noChangeArrowheads="1" noTextEdit="1"/>
          </p:cNvSpPr>
          <p:nvPr>
            <p:ph type="sldImg"/>
          </p:nvPr>
        </p:nvSpPr>
        <p:spPr>
          <a:ln/>
        </p:spPr>
      </p:sp>
      <p:sp>
        <p:nvSpPr>
          <p:cNvPr id="177154" name="Rectangle 3">
            <a:extLst>
              <a:ext uri="{FF2B5EF4-FFF2-40B4-BE49-F238E27FC236}">
                <a16:creationId xmlns:a16="http://schemas.microsoft.com/office/drawing/2014/main" id="{3BE61F24-63E3-451B-943F-49D4E230ED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r>
              <a:rPr lang="en-US" dirty="0"/>
              <a:t>In SSDs, the system is often shown with just the class type since it represents the whole system rather than a specific object:</a:t>
            </a:r>
          </a:p>
          <a:p>
            <a:pPr>
              <a:buFont typeface="Arial" panose="020B0604020202020204" pitchFamily="34" charset="0"/>
              <a:buNone/>
            </a:pPr>
            <a:r>
              <a:rPr lang="en-US" dirty="0"/>
              <a:t>:</a:t>
            </a:r>
            <a:r>
              <a:rPr lang="en-US" dirty="0" err="1"/>
              <a:t>OnlineShoppingSystem</a:t>
            </a:r>
            <a:endParaRPr lang="en-US" b="1" dirty="0"/>
          </a:p>
          <a:p>
            <a:pPr>
              <a:buFont typeface="Arial" panose="020B0604020202020204" pitchFamily="34" charset="0"/>
              <a:buNone/>
            </a:pPr>
            <a:r>
              <a:rPr lang="en-US" b="1" dirty="0"/>
              <a:t>For Design Sequence Diagram:</a:t>
            </a:r>
          </a:p>
          <a:p>
            <a:pPr>
              <a:buFont typeface="Arial" panose="020B0604020202020204" pitchFamily="34" charset="0"/>
              <a:buNone/>
            </a:pPr>
            <a:r>
              <a:rPr lang="en-US" b="1" dirty="0"/>
              <a:t>Syntax:</a:t>
            </a:r>
            <a:r>
              <a:rPr lang="en-US" dirty="0"/>
              <a:t> </a:t>
            </a:r>
            <a:r>
              <a:rPr lang="en-US" dirty="0" err="1"/>
              <a:t>objectName</a:t>
            </a:r>
            <a:r>
              <a:rPr lang="en-US" dirty="0"/>
              <a:t> : </a:t>
            </a:r>
            <a:r>
              <a:rPr lang="en-US" dirty="0" err="1"/>
              <a:t>ClassName</a:t>
            </a:r>
            <a:endParaRPr lang="en-US" dirty="0"/>
          </a:p>
          <a:p>
            <a:pPr>
              <a:buFont typeface="Arial" panose="020B0604020202020204" pitchFamily="34" charset="0"/>
              <a:buNone/>
            </a:pPr>
            <a:r>
              <a:rPr lang="en-US" b="1" dirty="0" err="1"/>
              <a:t>objectName</a:t>
            </a:r>
            <a:r>
              <a:rPr lang="en-US" dirty="0"/>
              <a:t> (optional): The specific instance or object of the class.</a:t>
            </a:r>
          </a:p>
          <a:p>
            <a:pPr>
              <a:buFont typeface="Arial" panose="020B0604020202020204" pitchFamily="34" charset="0"/>
              <a:buNone/>
            </a:pPr>
            <a:r>
              <a:rPr lang="en-US" b="1" dirty="0" err="1"/>
              <a:t>ClassName</a:t>
            </a:r>
            <a:r>
              <a:rPr lang="en-US" dirty="0"/>
              <a:t>: The class or type of the object.</a:t>
            </a:r>
          </a:p>
          <a:p>
            <a:r>
              <a:rPr lang="en-GB" dirty="0">
                <a:latin typeface="Calibri" charset="0"/>
                <a:ea typeface="ＭＳ Ｐゴシック" charset="0"/>
                <a:cs typeface="ＭＳ Ｐゴシック" charset="0"/>
              </a:rPr>
              <a:t>Example: </a:t>
            </a:r>
            <a:r>
              <a:rPr lang="en-US" dirty="0" err="1"/>
              <a:t>orderProcessor</a:t>
            </a:r>
            <a:r>
              <a:rPr lang="en-US" dirty="0"/>
              <a:t> : </a:t>
            </a:r>
            <a:r>
              <a:rPr lang="en-US" dirty="0" err="1"/>
              <a:t>OrderHandler</a:t>
            </a:r>
            <a:endParaRPr lang="en-GB" dirty="0">
              <a:latin typeface="Calibri" charset="0"/>
              <a:ea typeface="ＭＳ Ｐゴシック" charset="0"/>
              <a:cs typeface="ＭＳ Ｐゴシック" charset="0"/>
            </a:endParaRPr>
          </a:p>
          <a:p>
            <a:endParaRPr lang="en-PK" altLang="en-PK" dirty="0">
              <a:latin typeface="Arial" panose="020B0604020202020204" pitchFamily="34" charset="0"/>
            </a:endParaRPr>
          </a:p>
        </p:txBody>
      </p:sp>
      <p:sp>
        <p:nvSpPr>
          <p:cNvPr id="177155" name="Date Placeholder 2">
            <a:extLst>
              <a:ext uri="{FF2B5EF4-FFF2-40B4-BE49-F238E27FC236}">
                <a16:creationId xmlns:a16="http://schemas.microsoft.com/office/drawing/2014/main" id="{384B3208-B4B6-4026-8D91-A54E778BA03B}"/>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PK" sz="1200"/>
              <a:t>September 22, 2016</a:t>
            </a:r>
          </a:p>
        </p:txBody>
      </p:sp>
      <p:sp>
        <p:nvSpPr>
          <p:cNvPr id="177156" name="Footer Placeholder 3">
            <a:extLst>
              <a:ext uri="{FF2B5EF4-FFF2-40B4-BE49-F238E27FC236}">
                <a16:creationId xmlns:a16="http://schemas.microsoft.com/office/drawing/2014/main" id="{B439CF36-34B7-4DE8-8814-CD584AF498A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PK" sz="1200"/>
              <a:t>Lecture 3</a:t>
            </a:r>
          </a:p>
        </p:txBody>
      </p:sp>
      <p:sp>
        <p:nvSpPr>
          <p:cNvPr id="177157" name="Slide Number Placeholder 4">
            <a:extLst>
              <a:ext uri="{FF2B5EF4-FFF2-40B4-BE49-F238E27FC236}">
                <a16:creationId xmlns:a16="http://schemas.microsoft.com/office/drawing/2014/main" id="{A65B886A-AADA-4A7F-81AE-AA085B2726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0F9461C-04D4-4F50-90B5-45007D3C4CB3}" type="slidenum">
              <a:rPr lang="en-US" altLang="en-PK" sz="1200"/>
              <a:pPr/>
              <a:t>17</a:t>
            </a:fld>
            <a:r>
              <a:rPr lang="en-US" altLang="en-PK" sz="1200"/>
              <a:t> of  94</a:t>
            </a:r>
          </a:p>
        </p:txBody>
      </p:sp>
      <p:sp>
        <p:nvSpPr>
          <p:cNvPr id="177158" name="Header Placeholder 5">
            <a:extLst>
              <a:ext uri="{FF2B5EF4-FFF2-40B4-BE49-F238E27FC236}">
                <a16:creationId xmlns:a16="http://schemas.microsoft.com/office/drawing/2014/main" id="{8BD782B7-2FA7-4133-9FAA-558CCCA9B26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PK" sz="1200"/>
              <a:t>SE 430</a:t>
            </a:r>
          </a:p>
        </p:txBody>
      </p:sp>
    </p:spTree>
    <p:extLst>
      <p:ext uri="{BB962C8B-B14F-4D97-AF65-F5344CB8AC3E}">
        <p14:creationId xmlns:p14="http://schemas.microsoft.com/office/powerpoint/2010/main" val="3681667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891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atin typeface="Calibri" charset="0"/>
              <a:ea typeface="ＭＳ Ｐゴシック" charset="0"/>
              <a:cs typeface="ＭＳ Ｐゴシック" charset="0"/>
            </a:endParaRPr>
          </a:p>
        </p:txBody>
      </p:sp>
      <p:sp>
        <p:nvSpPr>
          <p:cNvPr id="38915"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8B63F578-A2B2-FA45-859A-E2E4205645FC}" type="slidenum">
              <a:rPr lang="en-GB" sz="1200"/>
              <a:pPr eaLnBrk="1" hangingPunct="1"/>
              <a:t>18</a:t>
            </a:fld>
            <a:endParaRPr lang="en-GB" sz="1200"/>
          </a:p>
        </p:txBody>
      </p:sp>
    </p:spTree>
    <p:extLst>
      <p:ext uri="{BB962C8B-B14F-4D97-AF65-F5344CB8AC3E}">
        <p14:creationId xmlns:p14="http://schemas.microsoft.com/office/powerpoint/2010/main" val="71137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27DFA204-9A2C-6B40-844D-E50CB076418C}" type="slidenum">
              <a:rPr lang="en-US" sz="1200"/>
              <a:pPr eaLnBrk="1" hangingPunct="1"/>
              <a:t>19</a:t>
            </a:fld>
            <a:endParaRPr lang="en-US" sz="1200"/>
          </a:p>
        </p:txBody>
      </p:sp>
      <p:sp>
        <p:nvSpPr>
          <p:cNvPr id="49154"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915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5807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2950CE33-7DA7-644B-B030-82792A968EDA}" type="slidenum">
              <a:rPr lang="en-US" sz="1200"/>
              <a:pPr eaLnBrk="1" hangingPunct="1"/>
              <a:t>21</a:t>
            </a:fld>
            <a:endParaRPr lang="en-US" sz="1200"/>
          </a:p>
        </p:txBody>
      </p:sp>
      <p:sp>
        <p:nvSpPr>
          <p:cNvPr id="430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en-GB"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6954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7F26C5BA-0732-AA46-845E-A95A781E02DD}" type="slidenum">
              <a:rPr lang="en-US" sz="1200"/>
              <a:pPr eaLnBrk="1" hangingPunct="1"/>
              <a:t>23</a:t>
            </a:fld>
            <a:endParaRPr lang="en-US" sz="1200"/>
          </a:p>
        </p:txBody>
      </p:sp>
      <p:sp>
        <p:nvSpPr>
          <p:cNvPr id="57346"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Calibri" charset="0"/>
                <a:ea typeface="ＭＳ Ｐゴシック" charset="0"/>
                <a:cs typeface="ＭＳ Ｐゴシック" charset="0"/>
              </a:rPr>
              <a:t>Vereb phrase similar to process name (of DFD).</a:t>
            </a:r>
          </a:p>
        </p:txBody>
      </p:sp>
    </p:spTree>
    <p:extLst>
      <p:ext uri="{BB962C8B-B14F-4D97-AF65-F5344CB8AC3E}">
        <p14:creationId xmlns:p14="http://schemas.microsoft.com/office/powerpoint/2010/main" val="1507754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27DFA204-9A2C-6B40-844D-E50CB076418C}" type="slidenum">
              <a:rPr lang="en-US" sz="1200"/>
              <a:pPr eaLnBrk="1" hangingPunct="1"/>
              <a:t>24</a:t>
            </a:fld>
            <a:endParaRPr lang="en-US" sz="1200"/>
          </a:p>
        </p:txBody>
      </p:sp>
      <p:sp>
        <p:nvSpPr>
          <p:cNvPr id="49154"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915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819855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3A8A3CBE-2D22-C543-8767-1D7261B15556}" type="slidenum">
              <a:rPr lang="en-US" sz="1200"/>
              <a:pPr eaLnBrk="1" hangingPunct="1"/>
              <a:t>25</a:t>
            </a:fld>
            <a:endParaRPr lang="en-US" sz="1200"/>
          </a:p>
        </p:txBody>
      </p:sp>
      <p:sp>
        <p:nvSpPr>
          <p:cNvPr id="5325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atin typeface="Calibri" charset="0"/>
              <a:ea typeface="ＭＳ Ｐゴシック" charset="0"/>
              <a:cs typeface="ＭＳ Ｐゴシック" charset="0"/>
            </a:endParaRPr>
          </a:p>
        </p:txBody>
      </p:sp>
    </p:spTree>
    <p:extLst>
      <p:ext uri="{BB962C8B-B14F-4D97-AF65-F5344CB8AC3E}">
        <p14:creationId xmlns:p14="http://schemas.microsoft.com/office/powerpoint/2010/main" val="207367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atin typeface="Calibri" charset="0"/>
              <a:ea typeface="ＭＳ Ｐゴシック" charset="0"/>
              <a:cs typeface="ＭＳ Ｐゴシック" charset="0"/>
            </a:endParaRPr>
          </a:p>
        </p:txBody>
      </p:sp>
      <p:sp>
        <p:nvSpPr>
          <p:cNvPr id="40963"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8BCF3463-E399-CF49-A3FC-3F193F90445A}" type="slidenum">
              <a:rPr lang="en-GB" sz="1200"/>
              <a:pPr eaLnBrk="1" hangingPunct="1"/>
              <a:t>26</a:t>
            </a:fld>
            <a:endParaRPr lang="en-GB" sz="1200"/>
          </a:p>
        </p:txBody>
      </p:sp>
    </p:spTree>
    <p:extLst>
      <p:ext uri="{BB962C8B-B14F-4D97-AF65-F5344CB8AC3E}">
        <p14:creationId xmlns:p14="http://schemas.microsoft.com/office/powerpoint/2010/main" val="443485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sequence diagrams, if there is a variable assigned before an operation name, it typically indicates that the result of that operation (or message) is being stored in the variable. This notation is used to show that the outcome of a message or method call is captured and used later in the sequence.</a:t>
            </a:r>
            <a:br>
              <a:rPr lang="en-US" dirty="0"/>
            </a:br>
            <a:endParaRPr lang="en-US" dirty="0"/>
          </a:p>
          <a:p>
            <a:r>
              <a:rPr lang="en-US" dirty="0"/>
              <a:t>Variable Assignment Syntax:</a:t>
            </a:r>
          </a:p>
          <a:p>
            <a:r>
              <a:rPr lang="en-US" dirty="0"/>
              <a:t>The notation usually looks like this: variable = </a:t>
            </a:r>
            <a:r>
              <a:rPr lang="en-US" dirty="0" err="1"/>
              <a:t>operationName</a:t>
            </a:r>
            <a:r>
              <a:rPr lang="en-US" dirty="0"/>
              <a:t>().</a:t>
            </a:r>
          </a:p>
          <a:p>
            <a:r>
              <a:rPr lang="en-US" dirty="0"/>
              <a:t>It means that the result of the operation (</a:t>
            </a:r>
            <a:r>
              <a:rPr lang="en-US" dirty="0" err="1"/>
              <a:t>operationName</a:t>
            </a:r>
            <a:r>
              <a:rPr lang="en-US" dirty="0"/>
              <a:t>()) is being stored in the specified variable (variable).</a:t>
            </a:r>
          </a:p>
          <a:p>
            <a:endParaRPr lang="en-US" dirty="0"/>
          </a:p>
          <a:p>
            <a:r>
              <a:rPr lang="en-US" dirty="0"/>
              <a:t>Purpose of Using Variable Assignment:</a:t>
            </a:r>
          </a:p>
          <a:p>
            <a:r>
              <a:rPr lang="en-US" dirty="0"/>
              <a:t>Capturing Output: To capture the output or return value of a method call or operation for later use within the sequence.</a:t>
            </a:r>
          </a:p>
        </p:txBody>
      </p:sp>
      <p:sp>
        <p:nvSpPr>
          <p:cNvPr id="4" name="Slide Number Placeholder 3"/>
          <p:cNvSpPr>
            <a:spLocks noGrp="1"/>
          </p:cNvSpPr>
          <p:nvPr>
            <p:ph type="sldNum" sz="quarter" idx="5"/>
          </p:nvPr>
        </p:nvSpPr>
        <p:spPr/>
        <p:txBody>
          <a:bodyPr/>
          <a:lstStyle/>
          <a:p>
            <a:fld id="{230A493B-E6EE-4A29-BE06-D3639140F6FE}" type="slidenum">
              <a:rPr lang="en-US" smtClean="0"/>
              <a:t>27</a:t>
            </a:fld>
            <a:endParaRPr lang="en-US"/>
          </a:p>
        </p:txBody>
      </p:sp>
    </p:spTree>
    <p:extLst>
      <p:ext uri="{BB962C8B-B14F-4D97-AF65-F5344CB8AC3E}">
        <p14:creationId xmlns:p14="http://schemas.microsoft.com/office/powerpoint/2010/main" val="2592225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0D3E4CD5-B5D5-3D40-B114-C00E88B753CE}" type="slidenum">
              <a:rPr lang="en-US" sz="1200"/>
              <a:pPr eaLnBrk="1" hangingPunct="1"/>
              <a:t>3</a:t>
            </a:fld>
            <a:endParaRPr lang="en-US" sz="1200"/>
          </a:p>
        </p:txBody>
      </p:sp>
      <p:sp>
        <p:nvSpPr>
          <p:cNvPr id="3072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0937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277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latin typeface="Calibri" charset="0"/>
              <a:ea typeface="ＭＳ Ｐゴシック" charset="0"/>
              <a:cs typeface="ＭＳ Ｐゴシック" charset="0"/>
            </a:endParaRPr>
          </a:p>
        </p:txBody>
      </p:sp>
      <p:sp>
        <p:nvSpPr>
          <p:cNvPr id="32771"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891F8A4A-53E9-A148-BA97-C37A6189A671}" type="slidenum">
              <a:rPr lang="en-GB" sz="1200"/>
              <a:pPr eaLnBrk="1" hangingPunct="1"/>
              <a:t>4</a:t>
            </a:fld>
            <a:endParaRPr lang="en-GB" sz="1200"/>
          </a:p>
        </p:txBody>
      </p:sp>
    </p:spTree>
    <p:extLst>
      <p:ext uri="{BB962C8B-B14F-4D97-AF65-F5344CB8AC3E}">
        <p14:creationId xmlns:p14="http://schemas.microsoft.com/office/powerpoint/2010/main" val="50707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atin typeface="Calibri" charset="0"/>
              <a:ea typeface="ＭＳ Ｐゴシック" charset="0"/>
              <a:cs typeface="ＭＳ Ｐゴシック" charset="0"/>
            </a:endParaRPr>
          </a:p>
        </p:txBody>
      </p:sp>
      <p:sp>
        <p:nvSpPr>
          <p:cNvPr id="32771"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891F8A4A-53E9-A148-BA97-C37A6189A671}" type="slidenum">
              <a:rPr lang="en-GB" sz="1200"/>
              <a:pPr eaLnBrk="1" hangingPunct="1"/>
              <a:t>5</a:t>
            </a:fld>
            <a:endParaRPr lang="en-GB" sz="1200"/>
          </a:p>
        </p:txBody>
      </p:sp>
    </p:spTree>
    <p:extLst>
      <p:ext uri="{BB962C8B-B14F-4D97-AF65-F5344CB8AC3E}">
        <p14:creationId xmlns:p14="http://schemas.microsoft.com/office/powerpoint/2010/main" val="86879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686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atin typeface="Calibri" charset="0"/>
              <a:ea typeface="ＭＳ Ｐゴシック" charset="0"/>
              <a:cs typeface="ＭＳ Ｐゴシック" charset="0"/>
            </a:endParaRPr>
          </a:p>
        </p:txBody>
      </p:sp>
      <p:sp>
        <p:nvSpPr>
          <p:cNvPr id="36867"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08DD7747-43B7-5849-A283-1CA783A3D19B}" type="slidenum">
              <a:rPr lang="en-GB" sz="1200"/>
              <a:pPr eaLnBrk="1" hangingPunct="1"/>
              <a:t>6</a:t>
            </a:fld>
            <a:endParaRPr lang="en-GB" sz="1200"/>
          </a:p>
        </p:txBody>
      </p:sp>
    </p:spTree>
    <p:extLst>
      <p:ext uri="{BB962C8B-B14F-4D97-AF65-F5344CB8AC3E}">
        <p14:creationId xmlns:p14="http://schemas.microsoft.com/office/powerpoint/2010/main" val="185487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0002E326-89DE-0D47-B1A2-985E858B1065}" type="slidenum">
              <a:rPr lang="en-US" sz="1200"/>
              <a:pPr eaLnBrk="1" hangingPunct="1"/>
              <a:t>7</a:t>
            </a:fld>
            <a:endParaRPr lang="en-US" sz="1200"/>
          </a:p>
        </p:txBody>
      </p:sp>
      <p:sp>
        <p:nvSpPr>
          <p:cNvPr id="512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latin typeface="Calibri" charset="0"/>
              <a:ea typeface="ＭＳ Ｐゴシック" charset="0"/>
              <a:cs typeface="ＭＳ Ｐゴシック" charset="0"/>
            </a:endParaRPr>
          </a:p>
        </p:txBody>
      </p:sp>
    </p:spTree>
    <p:extLst>
      <p:ext uri="{BB962C8B-B14F-4D97-AF65-F5344CB8AC3E}">
        <p14:creationId xmlns:p14="http://schemas.microsoft.com/office/powerpoint/2010/main" val="1621612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b="1">
                <a:solidFill>
                  <a:schemeClr val="tx1"/>
                </a:solidFill>
                <a:latin typeface="Arial" charset="0"/>
                <a:ea typeface="ＭＳ Ｐゴシック" charset="0"/>
                <a:cs typeface="ＭＳ Ｐゴシック" charset="0"/>
              </a:defRPr>
            </a:lvl1pPr>
            <a:lvl2pPr marL="702756" indent="-270291" eaLnBrk="0" hangingPunct="0">
              <a:defRPr sz="1900" b="1">
                <a:solidFill>
                  <a:schemeClr val="tx1"/>
                </a:solidFill>
                <a:latin typeface="Arial" charset="0"/>
                <a:ea typeface="ＭＳ Ｐゴシック" charset="0"/>
              </a:defRPr>
            </a:lvl2pPr>
            <a:lvl3pPr marL="1081164" indent="-216233" eaLnBrk="0" hangingPunct="0">
              <a:defRPr sz="1900" b="1">
                <a:solidFill>
                  <a:schemeClr val="tx1"/>
                </a:solidFill>
                <a:latin typeface="Arial" charset="0"/>
                <a:ea typeface="ＭＳ Ｐゴシック" charset="0"/>
              </a:defRPr>
            </a:lvl3pPr>
            <a:lvl4pPr marL="1513629" indent="-216233" eaLnBrk="0" hangingPunct="0">
              <a:defRPr sz="1900" b="1">
                <a:solidFill>
                  <a:schemeClr val="tx1"/>
                </a:solidFill>
                <a:latin typeface="Arial" charset="0"/>
                <a:ea typeface="ＭＳ Ｐゴシック" charset="0"/>
              </a:defRPr>
            </a:lvl4pPr>
            <a:lvl5pPr marL="1946095" indent="-216233" eaLnBrk="0" hangingPunct="0">
              <a:defRPr sz="1900" b="1">
                <a:solidFill>
                  <a:schemeClr val="tx1"/>
                </a:solidFill>
                <a:latin typeface="Arial" charset="0"/>
                <a:ea typeface="ＭＳ Ｐゴシック" charset="0"/>
              </a:defRPr>
            </a:lvl5pPr>
            <a:lvl6pPr marL="2378560" indent="-216233" eaLnBrk="0" fontAlgn="base" hangingPunct="0">
              <a:spcBef>
                <a:spcPct val="0"/>
              </a:spcBef>
              <a:spcAft>
                <a:spcPct val="0"/>
              </a:spcAft>
              <a:defRPr sz="1900" b="1">
                <a:solidFill>
                  <a:schemeClr val="tx1"/>
                </a:solidFill>
                <a:latin typeface="Arial" charset="0"/>
                <a:ea typeface="ＭＳ Ｐゴシック" charset="0"/>
              </a:defRPr>
            </a:lvl6pPr>
            <a:lvl7pPr marL="2811026" indent="-216233" eaLnBrk="0" fontAlgn="base" hangingPunct="0">
              <a:spcBef>
                <a:spcPct val="0"/>
              </a:spcBef>
              <a:spcAft>
                <a:spcPct val="0"/>
              </a:spcAft>
              <a:defRPr sz="1900" b="1">
                <a:solidFill>
                  <a:schemeClr val="tx1"/>
                </a:solidFill>
                <a:latin typeface="Arial" charset="0"/>
                <a:ea typeface="ＭＳ Ｐゴシック" charset="0"/>
              </a:defRPr>
            </a:lvl7pPr>
            <a:lvl8pPr marL="3243491" indent="-216233" eaLnBrk="0" fontAlgn="base" hangingPunct="0">
              <a:spcBef>
                <a:spcPct val="0"/>
              </a:spcBef>
              <a:spcAft>
                <a:spcPct val="0"/>
              </a:spcAft>
              <a:defRPr sz="1900" b="1">
                <a:solidFill>
                  <a:schemeClr val="tx1"/>
                </a:solidFill>
                <a:latin typeface="Arial" charset="0"/>
                <a:ea typeface="ＭＳ Ｐゴシック" charset="0"/>
              </a:defRPr>
            </a:lvl8pPr>
            <a:lvl9pPr marL="3675957" indent="-216233" eaLnBrk="0" fontAlgn="base" hangingPunct="0">
              <a:spcBef>
                <a:spcPct val="0"/>
              </a:spcBef>
              <a:spcAft>
                <a:spcPct val="0"/>
              </a:spcAft>
              <a:defRPr sz="1900" b="1">
                <a:solidFill>
                  <a:schemeClr val="tx1"/>
                </a:solidFill>
                <a:latin typeface="Arial" charset="0"/>
                <a:ea typeface="ＭＳ Ｐゴシック" charset="0"/>
              </a:defRPr>
            </a:lvl9pPr>
          </a:lstStyle>
          <a:p>
            <a:pPr eaLnBrk="1" hangingPunct="1"/>
            <a:fld id="{0002E326-89DE-0D47-B1A2-985E858B1065}" type="slidenum">
              <a:rPr lang="en-US" sz="1200"/>
              <a:pPr eaLnBrk="1" hangingPunct="1"/>
              <a:t>9</a:t>
            </a:fld>
            <a:endParaRPr lang="en-US" sz="1200"/>
          </a:p>
        </p:txBody>
      </p:sp>
      <p:sp>
        <p:nvSpPr>
          <p:cNvPr id="512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12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8537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call message </a:t>
            </a:r>
            <a:r>
              <a:rPr lang="en-US" dirty="0"/>
              <a:t>is a request or command sent from one participant (like an actor or another system) to another participant to </a:t>
            </a:r>
            <a:r>
              <a:rPr lang="en-US" b="1" dirty="0"/>
              <a:t>perform an action or provide information</a:t>
            </a:r>
            <a:r>
              <a:rPr lang="en-US" dirty="0"/>
              <a:t>.</a:t>
            </a:r>
          </a:p>
          <a:p>
            <a:pPr marL="0" indent="0">
              <a:buFont typeface="Arial" panose="020B0604020202020204" pitchFamily="34" charset="0"/>
              <a:buNone/>
            </a:pPr>
            <a:r>
              <a:rPr lang="en-US" b="1" dirty="0"/>
              <a:t>When to Use</a:t>
            </a:r>
            <a:r>
              <a:rPr lang="en-US" dirty="0"/>
              <a:t>:</a:t>
            </a:r>
          </a:p>
          <a:p>
            <a:pPr marL="171450" indent="-171450">
              <a:buFont typeface="Arial" panose="020B0604020202020204" pitchFamily="34" charset="0"/>
              <a:buChar char="•"/>
            </a:pPr>
            <a:r>
              <a:rPr lang="en-US" dirty="0"/>
              <a:t>When an actor initiates an action (e.g., a user clicking a button).</a:t>
            </a:r>
          </a:p>
          <a:p>
            <a:pPr marL="171450" indent="-171450">
              <a:buFont typeface="Arial" panose="020B0604020202020204" pitchFamily="34" charset="0"/>
              <a:buChar char="•"/>
            </a:pPr>
            <a:r>
              <a:rPr lang="en-US" dirty="0"/>
              <a:t>When one system sends a request to another system or component (e.g., a mobile app requesting data from a server).</a:t>
            </a:r>
          </a:p>
          <a:p>
            <a:pPr marL="171450" indent="-171450">
              <a:buFont typeface="Arial" panose="020B0604020202020204" pitchFamily="34" charset="0"/>
              <a:buChar char="•"/>
            </a:pPr>
            <a:r>
              <a:rPr lang="en-US" dirty="0"/>
              <a:t>To indicate the start of a process, such as a user entering information or selecting an option.</a:t>
            </a:r>
          </a:p>
          <a:p>
            <a:endParaRPr lang="en-US" dirty="0"/>
          </a:p>
          <a:p>
            <a:r>
              <a:rPr lang="en-US" dirty="0"/>
              <a:t>A </a:t>
            </a:r>
            <a:r>
              <a:rPr lang="en-US" b="1" dirty="0"/>
              <a:t>reply message </a:t>
            </a:r>
            <a:r>
              <a:rPr lang="en-US" dirty="0"/>
              <a:t>is a response from a participant to a previous call message</a:t>
            </a:r>
            <a:r>
              <a:rPr lang="en-US" b="1" dirty="0"/>
              <a:t>, indicating the outcome of that call</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When to Use</a:t>
            </a:r>
            <a:r>
              <a:rPr lang="en-US" dirty="0"/>
              <a:t>:</a:t>
            </a:r>
          </a:p>
          <a:p>
            <a:pPr marL="171450" indent="-171450">
              <a:buFont typeface="Arial" panose="020B0604020202020204" pitchFamily="34" charset="0"/>
              <a:buChar char="•"/>
            </a:pPr>
            <a:r>
              <a:rPr lang="en-US" dirty="0"/>
              <a:t>When a system responds to a request made by an actor or another system (e.g., returning data, confirmation of an action).</a:t>
            </a:r>
          </a:p>
          <a:p>
            <a:pPr marL="171450" indent="-171450">
              <a:buFont typeface="Arial" panose="020B0604020202020204" pitchFamily="34" charset="0"/>
              <a:buChar char="•"/>
            </a:pPr>
            <a:r>
              <a:rPr lang="en-US" dirty="0"/>
              <a:t>To indicate the result of a processing operation after a call message has been made.</a:t>
            </a:r>
          </a:p>
          <a:p>
            <a:pPr marL="171450" indent="-171450">
              <a:buFont typeface="Arial" panose="020B0604020202020204" pitchFamily="34" charset="0"/>
              <a:buChar char="•"/>
            </a:pPr>
            <a:r>
              <a:rPr lang="en-US" dirty="0"/>
              <a:t>When showing that an action has been completed, especially when feedback is being provided to the user.</a:t>
            </a:r>
          </a:p>
        </p:txBody>
      </p:sp>
      <p:sp>
        <p:nvSpPr>
          <p:cNvPr id="4" name="Slide Number Placeholder 3"/>
          <p:cNvSpPr>
            <a:spLocks noGrp="1"/>
          </p:cNvSpPr>
          <p:nvPr>
            <p:ph type="sldNum" sz="quarter" idx="5"/>
          </p:nvPr>
        </p:nvSpPr>
        <p:spPr/>
        <p:txBody>
          <a:bodyPr/>
          <a:lstStyle/>
          <a:p>
            <a:fld id="{230A493B-E6EE-4A29-BE06-D3639140F6FE}" type="slidenum">
              <a:rPr lang="en-US" smtClean="0"/>
              <a:t>15</a:t>
            </a:fld>
            <a:endParaRPr lang="en-US"/>
          </a:p>
        </p:txBody>
      </p:sp>
    </p:spTree>
    <p:extLst>
      <p:ext uri="{BB962C8B-B14F-4D97-AF65-F5344CB8AC3E}">
        <p14:creationId xmlns:p14="http://schemas.microsoft.com/office/powerpoint/2010/main" val="2129197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Synchronous Message: </a:t>
            </a:r>
          </a:p>
          <a:p>
            <a:r>
              <a:rPr lang="en-US" b="1" dirty="0"/>
              <a:t>Activation Box:</a:t>
            </a:r>
            <a:r>
              <a:rPr lang="en-US" dirty="0"/>
              <a:t> Often, the receiver’s lifeline has an activation box (a thin rectangle) showing that the receiver is processing the message.</a:t>
            </a:r>
          </a:p>
          <a:p>
            <a:r>
              <a:rPr lang="en-US" b="1" dirty="0"/>
              <a:t>Return Message:</a:t>
            </a:r>
            <a:r>
              <a:rPr lang="en-US" dirty="0"/>
              <a:t> A dashed line with an open arrowhead going back to the sender represents the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Asynchronous Message: </a:t>
            </a:r>
          </a:p>
          <a:p>
            <a:r>
              <a:rPr lang="en-US" b="1" dirty="0"/>
              <a:t>Arrow Type:</a:t>
            </a:r>
            <a:r>
              <a:rPr lang="en-US" dirty="0"/>
              <a:t> A solid line with an open arrowhead (unfilled) pointing from the sender to the receiver.</a:t>
            </a:r>
          </a:p>
          <a:p>
            <a:r>
              <a:rPr lang="en-US" b="1" dirty="0"/>
              <a:t>No Waiting:</a:t>
            </a:r>
            <a:r>
              <a:rPr lang="en-US" dirty="0"/>
              <a:t> No return message is mandatory because the sender does not pause its execution.</a:t>
            </a:r>
            <a:br>
              <a:rPr lang="en-US" dirty="0"/>
            </a:br>
            <a:r>
              <a:rPr lang="en-US" dirty="0"/>
              <a:t>In System Sequence Diagrams (SSDs), the focus is primarily on capturing high-level interactions between external actors (like users or other systems) and the system itself. Typically, SSDs use </a:t>
            </a:r>
            <a:r>
              <a:rPr lang="en-US" b="1" dirty="0"/>
              <a:t>synchronous messages</a:t>
            </a:r>
            <a:r>
              <a:rPr lang="en-US" dirty="0"/>
              <a:t> because they represent operations where the system immediately responds to the external actor’s request, showing a clear cause-and-effect relationship.</a:t>
            </a:r>
          </a:p>
        </p:txBody>
      </p:sp>
      <p:sp>
        <p:nvSpPr>
          <p:cNvPr id="4" name="Slide Number Placeholder 3"/>
          <p:cNvSpPr>
            <a:spLocks noGrp="1"/>
          </p:cNvSpPr>
          <p:nvPr>
            <p:ph type="sldNum" sz="quarter" idx="5"/>
          </p:nvPr>
        </p:nvSpPr>
        <p:spPr/>
        <p:txBody>
          <a:bodyPr/>
          <a:lstStyle/>
          <a:p>
            <a:fld id="{230A493B-E6EE-4A29-BE06-D3639140F6FE}" type="slidenum">
              <a:rPr lang="en-US" smtClean="0"/>
              <a:t>16</a:t>
            </a:fld>
            <a:endParaRPr lang="en-US"/>
          </a:p>
        </p:txBody>
      </p:sp>
    </p:spTree>
    <p:extLst>
      <p:ext uri="{BB962C8B-B14F-4D97-AF65-F5344CB8AC3E}">
        <p14:creationId xmlns:p14="http://schemas.microsoft.com/office/powerpoint/2010/main" val="96474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9758-C270-9DC2-12DE-9182F9AAA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0DACD-FD36-2B8E-9058-C7387FEE6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21EFF4-BC45-25EF-C2E9-B5A7DD82853B}"/>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5" name="Footer Placeholder 4">
            <a:extLst>
              <a:ext uri="{FF2B5EF4-FFF2-40B4-BE49-F238E27FC236}">
                <a16:creationId xmlns:a16="http://schemas.microsoft.com/office/drawing/2014/main" id="{48AB0CDC-EF30-695C-0E4D-4921F6DED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BCA05-EB1F-CA20-6FAD-7EC6AD3D7C8E}"/>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396446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4901-4C3F-73C7-6A0C-EFD302A2A7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6C90D2-5E90-3E5F-2C5A-66245FE12F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3ACAD-59A8-ADE9-A4E3-9AF31A67CEF9}"/>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5" name="Footer Placeholder 4">
            <a:extLst>
              <a:ext uri="{FF2B5EF4-FFF2-40B4-BE49-F238E27FC236}">
                <a16:creationId xmlns:a16="http://schemas.microsoft.com/office/drawing/2014/main" id="{07238AB6-940D-97CD-2D3B-EB8425981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4E9B4-878A-772D-AA1D-099B887AA2E9}"/>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195143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C5ECB-DB64-4998-67A8-030501B700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F80D3E-3962-C3D9-B140-4F60C3C5B3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C9F48-4963-2A00-93D0-334B2F42E853}"/>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5" name="Footer Placeholder 4">
            <a:extLst>
              <a:ext uri="{FF2B5EF4-FFF2-40B4-BE49-F238E27FC236}">
                <a16:creationId xmlns:a16="http://schemas.microsoft.com/office/drawing/2014/main" id="{3BF6E7D0-3408-8981-BD23-F32985859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2CC16-3CDD-69E3-DE3D-1BF22EE340BC}"/>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201521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BE93-EEA0-0B92-5AD9-C2F3DA3DA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0BD4F-FB24-1895-FAB2-05DFF9260A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E1F54-27F1-F3D0-078C-CD2D772F3840}"/>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5" name="Footer Placeholder 4">
            <a:extLst>
              <a:ext uri="{FF2B5EF4-FFF2-40B4-BE49-F238E27FC236}">
                <a16:creationId xmlns:a16="http://schemas.microsoft.com/office/drawing/2014/main" id="{54AAD477-1F62-0B61-440D-5D1114CE9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B08C1-EBD7-E43D-8A89-DAAAEA0613DD}"/>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49318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EA13-F1FF-2B75-5448-6360904F3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837DC-436E-8006-34AF-6215293356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3DDC7-988C-9C96-6936-839B648C5422}"/>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5" name="Footer Placeholder 4">
            <a:extLst>
              <a:ext uri="{FF2B5EF4-FFF2-40B4-BE49-F238E27FC236}">
                <a16:creationId xmlns:a16="http://schemas.microsoft.com/office/drawing/2014/main" id="{2CDA5CA3-623B-AAA7-3E91-3D781795D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0F551-9EAA-1BB0-468E-81C10E8B4F86}"/>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20835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6267-7957-ADC9-41F9-B78493709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14A9F9-CBE3-2755-3BAC-CA0531F62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397574-9055-3E2D-1CB5-69119F4E33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8C027E-9477-EF4D-0D4B-66B58DB05B47}"/>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6" name="Footer Placeholder 5">
            <a:extLst>
              <a:ext uri="{FF2B5EF4-FFF2-40B4-BE49-F238E27FC236}">
                <a16:creationId xmlns:a16="http://schemas.microsoft.com/office/drawing/2014/main" id="{EDFC90C6-5BDC-362E-36D0-E2E3CDD50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3EF7E-F8CB-EDDF-1B37-8B2962BB5FD7}"/>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69832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0154-B7B0-E72E-5994-75E87EB0B6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B2E4D-B9C3-91E9-CB60-CBF640867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30268-9CAA-0CD7-BF43-D2C284AC1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A072DA-CEE7-046E-2C69-30C0989A5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4381C7-8A14-CBB2-98C2-495E002E57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5D67A4-72E9-D3CF-7AF9-EAA775BB017F}"/>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8" name="Footer Placeholder 7">
            <a:extLst>
              <a:ext uri="{FF2B5EF4-FFF2-40B4-BE49-F238E27FC236}">
                <a16:creationId xmlns:a16="http://schemas.microsoft.com/office/drawing/2014/main" id="{6E01FB84-5B12-AC30-F757-F5EA1D76AA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D2D8B0-B9B3-05D3-002F-6964B82FCFDE}"/>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119942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2B88-8E98-C6DF-F2FD-65CA5BABF5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831BBF-ABCD-B030-4256-780DFD3FEA03}"/>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4" name="Footer Placeholder 3">
            <a:extLst>
              <a:ext uri="{FF2B5EF4-FFF2-40B4-BE49-F238E27FC236}">
                <a16:creationId xmlns:a16="http://schemas.microsoft.com/office/drawing/2014/main" id="{853CD838-396B-1569-DDFC-F0D7178068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086F8A-6566-9087-2F40-12C4C3D27805}"/>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302181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A7F6B8-E004-06DC-41A8-2EA798FD2D45}"/>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3" name="Footer Placeholder 2">
            <a:extLst>
              <a:ext uri="{FF2B5EF4-FFF2-40B4-BE49-F238E27FC236}">
                <a16:creationId xmlns:a16="http://schemas.microsoft.com/office/drawing/2014/main" id="{005498CC-1660-13F8-1114-685E6249FD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B9997B-1856-A773-48BA-96DD698900C1}"/>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224598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3A29-E858-61AF-31DE-82B2CB029E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1D8FE-0B16-CD6C-1AE9-97D6E906C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43E21-1BCC-9D36-9419-6440EAE8A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5EE28-050A-A8A2-AE93-2FE2C496C947}"/>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6" name="Footer Placeholder 5">
            <a:extLst>
              <a:ext uri="{FF2B5EF4-FFF2-40B4-BE49-F238E27FC236}">
                <a16:creationId xmlns:a16="http://schemas.microsoft.com/office/drawing/2014/main" id="{16869719-E2BE-4466-7F11-131869C8A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EDFEB-61B7-A4A9-C31D-BB5B77CE7B24}"/>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398620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E955-C6BB-9255-8466-EAA71C314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4476A-4B6B-E8E4-6187-2EC391232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88AF5-37BE-2FB7-8DA0-C83A88DA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F42C3-BD0B-345A-4A12-5895943A076F}"/>
              </a:ext>
            </a:extLst>
          </p:cNvPr>
          <p:cNvSpPr>
            <a:spLocks noGrp="1"/>
          </p:cNvSpPr>
          <p:nvPr>
            <p:ph type="dt" sz="half" idx="10"/>
          </p:nvPr>
        </p:nvSpPr>
        <p:spPr/>
        <p:txBody>
          <a:bodyPr/>
          <a:lstStyle/>
          <a:p>
            <a:fld id="{98525120-7A03-4639-81C9-E6604B8A3DC9}" type="datetimeFigureOut">
              <a:rPr lang="en-US" smtClean="0"/>
              <a:t>25-Sep-24</a:t>
            </a:fld>
            <a:endParaRPr lang="en-US"/>
          </a:p>
        </p:txBody>
      </p:sp>
      <p:sp>
        <p:nvSpPr>
          <p:cNvPr id="6" name="Footer Placeholder 5">
            <a:extLst>
              <a:ext uri="{FF2B5EF4-FFF2-40B4-BE49-F238E27FC236}">
                <a16:creationId xmlns:a16="http://schemas.microsoft.com/office/drawing/2014/main" id="{ED05FC49-B470-86B8-A8DA-3B17C806C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A6B43-96D9-21DF-A268-60C4C2135ECB}"/>
              </a:ext>
            </a:extLst>
          </p:cNvPr>
          <p:cNvSpPr>
            <a:spLocks noGrp="1"/>
          </p:cNvSpPr>
          <p:nvPr>
            <p:ph type="sldNum" sz="quarter" idx="12"/>
          </p:nvPr>
        </p:nvSpPr>
        <p:spPr/>
        <p:txBody>
          <a:bodyPr/>
          <a:lstStyle/>
          <a:p>
            <a:fld id="{7372C609-7DFD-48E1-99EF-83CDF83AFCEA}" type="slidenum">
              <a:rPr lang="en-US" smtClean="0"/>
              <a:t>‹#›</a:t>
            </a:fld>
            <a:endParaRPr lang="en-US"/>
          </a:p>
        </p:txBody>
      </p:sp>
    </p:spTree>
    <p:extLst>
      <p:ext uri="{BB962C8B-B14F-4D97-AF65-F5344CB8AC3E}">
        <p14:creationId xmlns:p14="http://schemas.microsoft.com/office/powerpoint/2010/main" val="395061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06443C-CB25-93FC-99E9-BA797C317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3B44E-8BF3-8D5F-0E10-F5BD95C41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CA7D4-9E43-FAC7-596B-C4FCB1A30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525120-7A03-4639-81C9-E6604B8A3DC9}" type="datetimeFigureOut">
              <a:rPr lang="en-US" smtClean="0"/>
              <a:t>25-Sep-24</a:t>
            </a:fld>
            <a:endParaRPr lang="en-US"/>
          </a:p>
        </p:txBody>
      </p:sp>
      <p:sp>
        <p:nvSpPr>
          <p:cNvPr id="5" name="Footer Placeholder 4">
            <a:extLst>
              <a:ext uri="{FF2B5EF4-FFF2-40B4-BE49-F238E27FC236}">
                <a16:creationId xmlns:a16="http://schemas.microsoft.com/office/drawing/2014/main" id="{6694A18E-39F3-E762-63DE-D204F0416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3601CA-6DE1-8D11-3C1E-10872EFC1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72C609-7DFD-48E1-99EF-83CDF83AFCEA}" type="slidenum">
              <a:rPr lang="en-US" smtClean="0"/>
              <a:t>‹#›</a:t>
            </a:fld>
            <a:endParaRPr lang="en-US"/>
          </a:p>
        </p:txBody>
      </p:sp>
    </p:spTree>
    <p:extLst>
      <p:ext uri="{BB962C8B-B14F-4D97-AF65-F5344CB8AC3E}">
        <p14:creationId xmlns:p14="http://schemas.microsoft.com/office/powerpoint/2010/main" val="228556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customXml" Target="../ink/ink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A52D-DAD6-B845-31C0-82DC6BEE1595}"/>
              </a:ext>
            </a:extLst>
          </p:cNvPr>
          <p:cNvSpPr>
            <a:spLocks noGrp="1"/>
          </p:cNvSpPr>
          <p:nvPr>
            <p:ph type="ctrTitle"/>
          </p:nvPr>
        </p:nvSpPr>
        <p:spPr/>
        <p:txBody>
          <a:bodyPr/>
          <a:lstStyle/>
          <a:p>
            <a:r>
              <a:rPr lang="en-US" dirty="0"/>
              <a:t>UML Modeling: System Sequence Diagram</a:t>
            </a:r>
          </a:p>
        </p:txBody>
      </p:sp>
      <p:sp>
        <p:nvSpPr>
          <p:cNvPr id="3" name="Subtitle 2">
            <a:extLst>
              <a:ext uri="{FF2B5EF4-FFF2-40B4-BE49-F238E27FC236}">
                <a16:creationId xmlns:a16="http://schemas.microsoft.com/office/drawing/2014/main" id="{5D8ADEBE-A18D-48F3-D72C-221CF9948162}"/>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23267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EDF2-7BF1-C5F9-8D5F-7D32CDAECB97}"/>
              </a:ext>
            </a:extLst>
          </p:cNvPr>
          <p:cNvSpPr>
            <a:spLocks noGrp="1"/>
          </p:cNvSpPr>
          <p:nvPr>
            <p:ph type="title"/>
          </p:nvPr>
        </p:nvSpPr>
        <p:spPr/>
        <p:txBody>
          <a:bodyPr/>
          <a:lstStyle/>
          <a:p>
            <a:r>
              <a:rPr lang="en-US" dirty="0"/>
              <a:t>Actor Lifelines</a:t>
            </a:r>
          </a:p>
        </p:txBody>
      </p:sp>
      <p:sp>
        <p:nvSpPr>
          <p:cNvPr id="3" name="Content Placeholder 2">
            <a:extLst>
              <a:ext uri="{FF2B5EF4-FFF2-40B4-BE49-F238E27FC236}">
                <a16:creationId xmlns:a16="http://schemas.microsoft.com/office/drawing/2014/main" id="{D8B330F2-6317-2A81-99A7-CACD7534926B}"/>
              </a:ext>
            </a:extLst>
          </p:cNvPr>
          <p:cNvSpPr>
            <a:spLocks noGrp="1"/>
          </p:cNvSpPr>
          <p:nvPr>
            <p:ph idx="1"/>
          </p:nvPr>
        </p:nvSpPr>
        <p:spPr/>
        <p:txBody>
          <a:bodyPr/>
          <a:lstStyle/>
          <a:p>
            <a:r>
              <a:rPr lang="en-US" b="1" dirty="0"/>
              <a:t>User:</a:t>
            </a:r>
            <a:r>
              <a:rPr lang="en-US" dirty="0"/>
              <a:t> Represents a person interacting with the system (e.g., customer, admin, employee).</a:t>
            </a:r>
          </a:p>
          <a:p>
            <a:r>
              <a:rPr lang="en-US" b="1" dirty="0"/>
              <a:t>External System: </a:t>
            </a:r>
            <a:r>
              <a:rPr lang="en-US" dirty="0"/>
              <a:t>Represents other systems that interact with the main system (e.g., payment gateways, third-party services, databases).</a:t>
            </a:r>
          </a:p>
          <a:p>
            <a:r>
              <a:rPr lang="en-US" b="1" dirty="0"/>
              <a:t>Sensor/Device: </a:t>
            </a:r>
            <a:r>
              <a:rPr lang="en-US" dirty="0"/>
              <a:t>Represents hardware devices or sensors that interact with the system (e.g., RFID reader, IoT devices). </a:t>
            </a:r>
          </a:p>
          <a:p>
            <a:endParaRPr lang="en-US" dirty="0"/>
          </a:p>
        </p:txBody>
      </p:sp>
    </p:spTree>
    <p:extLst>
      <p:ext uri="{BB962C8B-B14F-4D97-AF65-F5344CB8AC3E}">
        <p14:creationId xmlns:p14="http://schemas.microsoft.com/office/powerpoint/2010/main" val="105667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1EB6-ACEC-EECC-7906-B054B7AC6374}"/>
              </a:ext>
            </a:extLst>
          </p:cNvPr>
          <p:cNvSpPr>
            <a:spLocks noGrp="1"/>
          </p:cNvSpPr>
          <p:nvPr>
            <p:ph type="title"/>
          </p:nvPr>
        </p:nvSpPr>
        <p:spPr/>
        <p:txBody>
          <a:bodyPr/>
          <a:lstStyle/>
          <a:p>
            <a:r>
              <a:rPr lang="en-US" dirty="0"/>
              <a:t>System Lifeline</a:t>
            </a:r>
          </a:p>
        </p:txBody>
      </p:sp>
      <p:sp>
        <p:nvSpPr>
          <p:cNvPr id="3" name="Content Placeholder 2">
            <a:extLst>
              <a:ext uri="{FF2B5EF4-FFF2-40B4-BE49-F238E27FC236}">
                <a16:creationId xmlns:a16="http://schemas.microsoft.com/office/drawing/2014/main" id="{19325846-B3BA-EEF9-B7FC-D45D409AE401}"/>
              </a:ext>
            </a:extLst>
          </p:cNvPr>
          <p:cNvSpPr>
            <a:spLocks noGrp="1"/>
          </p:cNvSpPr>
          <p:nvPr>
            <p:ph idx="1"/>
          </p:nvPr>
        </p:nvSpPr>
        <p:spPr/>
        <p:txBody>
          <a:bodyPr/>
          <a:lstStyle/>
          <a:p>
            <a:r>
              <a:rPr lang="en-US" b="1" dirty="0"/>
              <a:t>System:</a:t>
            </a:r>
            <a:r>
              <a:rPr lang="en-US" dirty="0"/>
              <a:t> Represents the entire system as a single lifeline (e.g., "Banking System," "Inventory Management System").</a:t>
            </a:r>
          </a:p>
          <a:p>
            <a:r>
              <a:rPr lang="en-US" dirty="0"/>
              <a:t>This lifeline does not represent individual classes or objects within the system; rather, it encapsulates the system as a whole.</a:t>
            </a:r>
          </a:p>
        </p:txBody>
      </p:sp>
    </p:spTree>
    <p:extLst>
      <p:ext uri="{BB962C8B-B14F-4D97-AF65-F5344CB8AC3E}">
        <p14:creationId xmlns:p14="http://schemas.microsoft.com/office/powerpoint/2010/main" val="41901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4197-AA71-6C1C-17A8-5C6E6A07D4E7}"/>
              </a:ext>
            </a:extLst>
          </p:cNvPr>
          <p:cNvSpPr>
            <a:spLocks noGrp="1"/>
          </p:cNvSpPr>
          <p:nvPr>
            <p:ph type="ctrTitle"/>
          </p:nvPr>
        </p:nvSpPr>
        <p:spPr/>
        <p:txBody>
          <a:bodyPr/>
          <a:lstStyle/>
          <a:p>
            <a:r>
              <a:rPr lang="en-US" dirty="0"/>
              <a:t>Syntax of SSD</a:t>
            </a:r>
          </a:p>
        </p:txBody>
      </p:sp>
    </p:spTree>
    <p:extLst>
      <p:ext uri="{BB962C8B-B14F-4D97-AF65-F5344CB8AC3E}">
        <p14:creationId xmlns:p14="http://schemas.microsoft.com/office/powerpoint/2010/main" val="18315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836D-7153-05C3-478C-9A105C39BD26}"/>
              </a:ext>
            </a:extLst>
          </p:cNvPr>
          <p:cNvSpPr>
            <a:spLocks noGrp="1"/>
          </p:cNvSpPr>
          <p:nvPr>
            <p:ph type="title"/>
          </p:nvPr>
        </p:nvSpPr>
        <p:spPr/>
        <p:txBody>
          <a:bodyPr/>
          <a:lstStyle/>
          <a:p>
            <a:r>
              <a:rPr lang="en-US" dirty="0"/>
              <a:t>Sequence Diagram Notations</a:t>
            </a:r>
          </a:p>
        </p:txBody>
      </p:sp>
      <p:sp>
        <p:nvSpPr>
          <p:cNvPr id="3" name="Content Placeholder 2">
            <a:extLst>
              <a:ext uri="{FF2B5EF4-FFF2-40B4-BE49-F238E27FC236}">
                <a16:creationId xmlns:a16="http://schemas.microsoft.com/office/drawing/2014/main" id="{B63B3BBF-4539-4C49-3E2C-E6DE06CE351E}"/>
              </a:ext>
            </a:extLst>
          </p:cNvPr>
          <p:cNvSpPr>
            <a:spLocks noGrp="1"/>
          </p:cNvSpPr>
          <p:nvPr>
            <p:ph idx="1"/>
          </p:nvPr>
        </p:nvSpPr>
        <p:spPr>
          <a:xfrm>
            <a:off x="838200" y="1825625"/>
            <a:ext cx="7332406" cy="4351338"/>
          </a:xfrm>
        </p:spPr>
        <p:txBody>
          <a:bodyPr>
            <a:normAutofit/>
          </a:bodyPr>
          <a:lstStyle/>
          <a:p>
            <a:pPr algn="l">
              <a:buFont typeface="Arial" panose="020B0604020202020204" pitchFamily="34" charset="0"/>
              <a:buChar char="•"/>
            </a:pPr>
            <a:r>
              <a:rPr lang="en-US" b="1" i="0" dirty="0">
                <a:effectLst/>
                <a:ea typeface="Open Sans" panose="020B0606030504020204" pitchFamily="34" charset="0"/>
                <a:cs typeface="Open Sans" panose="020B0606030504020204" pitchFamily="34" charset="0"/>
              </a:rPr>
              <a:t>Lifelines:</a:t>
            </a:r>
            <a:r>
              <a:rPr lang="en-US" i="0" dirty="0">
                <a:effectLst/>
                <a:ea typeface="Open Sans" panose="020B0606030504020204" pitchFamily="34" charset="0"/>
                <a:cs typeface="Open Sans" panose="020B0606030504020204" pitchFamily="34" charset="0"/>
              </a:rPr>
              <a:t> R</a:t>
            </a:r>
            <a:r>
              <a:rPr lang="en-US" b="0" i="0" dirty="0">
                <a:effectLst/>
                <a:ea typeface="Open Sans" panose="020B0606030504020204" pitchFamily="34" charset="0"/>
                <a:cs typeface="Open Sans" panose="020B0606030504020204" pitchFamily="34" charset="0"/>
              </a:rPr>
              <a:t>epresents an actor or the system, depicted as a vertical dashed line starting from a rectangle (head).</a:t>
            </a:r>
          </a:p>
          <a:p>
            <a:r>
              <a:rPr lang="en-US" b="1" i="0" dirty="0">
                <a:effectLst/>
                <a:ea typeface="Open Sans" panose="020B0606030504020204" pitchFamily="34" charset="0"/>
                <a:cs typeface="Open Sans" panose="020B0606030504020204" pitchFamily="34" charset="0"/>
              </a:rPr>
              <a:t>Actor Lifeline: </a:t>
            </a:r>
            <a:r>
              <a:rPr lang="en-US" b="0" i="0" dirty="0">
                <a:effectLst/>
                <a:ea typeface="Open Sans" panose="020B0606030504020204" pitchFamily="34" charset="0"/>
                <a:cs typeface="Open Sans" panose="020B0606030504020204" pitchFamily="34" charset="0"/>
              </a:rPr>
              <a:t>Stick figure with the actor’s name (e.g., Customer).</a:t>
            </a:r>
          </a:p>
          <a:p>
            <a:r>
              <a:rPr lang="en-US" b="1" i="0" dirty="0">
                <a:effectLst/>
                <a:ea typeface="Open Sans" panose="020B0606030504020204" pitchFamily="34" charset="0"/>
                <a:cs typeface="Open Sans" panose="020B0606030504020204" pitchFamily="34" charset="0"/>
              </a:rPr>
              <a:t>System Lifeline: </a:t>
            </a:r>
            <a:r>
              <a:rPr lang="en-US" b="0" i="0" dirty="0">
                <a:effectLst/>
                <a:ea typeface="Open Sans" panose="020B0606030504020204" pitchFamily="34" charset="0"/>
                <a:cs typeface="Open Sans" panose="020B0606030504020204" pitchFamily="34" charset="0"/>
              </a:rPr>
              <a:t>Box labeled with the system’s name (e.g., Online Shopping System).</a:t>
            </a:r>
          </a:p>
          <a:p>
            <a:endParaRPr lang="en-US" dirty="0"/>
          </a:p>
        </p:txBody>
      </p:sp>
      <p:pic>
        <p:nvPicPr>
          <p:cNvPr id="5" name="Picture 4">
            <a:extLst>
              <a:ext uri="{FF2B5EF4-FFF2-40B4-BE49-F238E27FC236}">
                <a16:creationId xmlns:a16="http://schemas.microsoft.com/office/drawing/2014/main" id="{E9CA2941-CB99-3F1B-E529-D60377F8750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549166" y="1918931"/>
            <a:ext cx="941444" cy="2313263"/>
          </a:xfrm>
          <a:prstGeom prst="rect">
            <a:avLst/>
          </a:prstGeom>
        </p:spPr>
      </p:pic>
      <p:pic>
        <p:nvPicPr>
          <p:cNvPr id="7" name="Picture 6" descr="Shape, rectangle&#10;&#10;Description automatically generated">
            <a:extLst>
              <a:ext uri="{FF2B5EF4-FFF2-40B4-BE49-F238E27FC236}">
                <a16:creationId xmlns:a16="http://schemas.microsoft.com/office/drawing/2014/main" id="{580F5493-278F-8785-E3F5-F4C90391F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5009" y="1918931"/>
            <a:ext cx="1258687" cy="2313263"/>
          </a:xfrm>
          <a:prstGeom prst="rect">
            <a:avLst/>
          </a:prstGeom>
        </p:spPr>
      </p:pic>
    </p:spTree>
    <p:extLst>
      <p:ext uri="{BB962C8B-B14F-4D97-AF65-F5344CB8AC3E}">
        <p14:creationId xmlns:p14="http://schemas.microsoft.com/office/powerpoint/2010/main" val="64676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836D-7153-05C3-478C-9A105C39BD26}"/>
              </a:ext>
            </a:extLst>
          </p:cNvPr>
          <p:cNvSpPr>
            <a:spLocks noGrp="1"/>
          </p:cNvSpPr>
          <p:nvPr>
            <p:ph type="title"/>
          </p:nvPr>
        </p:nvSpPr>
        <p:spPr/>
        <p:txBody>
          <a:bodyPr/>
          <a:lstStyle/>
          <a:p>
            <a:r>
              <a:rPr lang="en-US" dirty="0"/>
              <a:t>Sequence Diagram Notations</a:t>
            </a:r>
          </a:p>
        </p:txBody>
      </p:sp>
      <p:sp>
        <p:nvSpPr>
          <p:cNvPr id="3" name="Content Placeholder 2">
            <a:extLst>
              <a:ext uri="{FF2B5EF4-FFF2-40B4-BE49-F238E27FC236}">
                <a16:creationId xmlns:a16="http://schemas.microsoft.com/office/drawing/2014/main" id="{B63B3BBF-4539-4C49-3E2C-E6DE06CE351E}"/>
              </a:ext>
            </a:extLst>
          </p:cNvPr>
          <p:cNvSpPr>
            <a:spLocks noGrp="1"/>
          </p:cNvSpPr>
          <p:nvPr>
            <p:ph idx="1"/>
          </p:nvPr>
        </p:nvSpPr>
        <p:spPr>
          <a:xfrm>
            <a:off x="838200" y="1825625"/>
            <a:ext cx="7332406" cy="4351338"/>
          </a:xfrm>
        </p:spPr>
        <p:txBody>
          <a:bodyPr>
            <a:normAutofit/>
          </a:bodyPr>
          <a:lstStyle/>
          <a:p>
            <a:pPr algn="l">
              <a:buFont typeface="Arial" panose="020B0604020202020204" pitchFamily="34" charset="0"/>
              <a:buChar char="•"/>
            </a:pPr>
            <a:r>
              <a:rPr lang="en-US" b="1" i="0" dirty="0">
                <a:effectLst/>
                <a:ea typeface="Open Sans" panose="020B0606030504020204" pitchFamily="34" charset="0"/>
                <a:cs typeface="Open Sans" panose="020B0606030504020204" pitchFamily="34" charset="0"/>
              </a:rPr>
              <a:t>Activation Boxes: </a:t>
            </a:r>
            <a:r>
              <a:rPr lang="en-US" i="0" dirty="0">
                <a:effectLst/>
                <a:ea typeface="Open Sans" panose="020B0606030504020204" pitchFamily="34" charset="0"/>
                <a:cs typeface="Open Sans" panose="020B0606030504020204" pitchFamily="34" charset="0"/>
              </a:rPr>
              <a:t>Rectangles placed on the lifeline, representing the period during which an object is active and processing a message.</a:t>
            </a:r>
          </a:p>
          <a:p>
            <a:pPr algn="l">
              <a:buFont typeface="Arial" panose="020B0604020202020204" pitchFamily="34" charset="0"/>
              <a:buChar char="•"/>
            </a:pPr>
            <a:r>
              <a:rPr lang="en-US" i="0" dirty="0">
                <a:effectLst/>
                <a:ea typeface="Open Sans" panose="020B0606030504020204" pitchFamily="34" charset="0"/>
                <a:cs typeface="Open Sans" panose="020B0606030504020204" pitchFamily="34" charset="0"/>
              </a:rPr>
              <a:t>Usage in SSDs: Rarely used, since SSDs focus on external interactions rather than internal processing.</a:t>
            </a:r>
            <a:endParaRPr lang="en-US" dirty="0"/>
          </a:p>
        </p:txBody>
      </p:sp>
      <p:pic>
        <p:nvPicPr>
          <p:cNvPr id="5" name="Picture 4">
            <a:extLst>
              <a:ext uri="{FF2B5EF4-FFF2-40B4-BE49-F238E27FC236}">
                <a16:creationId xmlns:a16="http://schemas.microsoft.com/office/drawing/2014/main" id="{E9CA2941-CB99-3F1B-E529-D60377F8750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549166" y="1918931"/>
            <a:ext cx="941444" cy="2313263"/>
          </a:xfrm>
          <a:prstGeom prst="rect">
            <a:avLst/>
          </a:prstGeom>
        </p:spPr>
      </p:pic>
      <p:pic>
        <p:nvPicPr>
          <p:cNvPr id="7" name="Picture 6" descr="Shape, rectangle&#10;&#10;Description automatically generated">
            <a:extLst>
              <a:ext uri="{FF2B5EF4-FFF2-40B4-BE49-F238E27FC236}">
                <a16:creationId xmlns:a16="http://schemas.microsoft.com/office/drawing/2014/main" id="{580F5493-278F-8785-E3F5-F4C90391F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5009" y="1918931"/>
            <a:ext cx="1258687" cy="2313263"/>
          </a:xfrm>
          <a:prstGeom prst="rect">
            <a:avLst/>
          </a:prstGeom>
        </p:spPr>
      </p:pic>
      <p:sp>
        <p:nvSpPr>
          <p:cNvPr id="6" name="Rectangle 5">
            <a:extLst>
              <a:ext uri="{FF2B5EF4-FFF2-40B4-BE49-F238E27FC236}">
                <a16:creationId xmlns:a16="http://schemas.microsoft.com/office/drawing/2014/main" id="{57A99C6B-7DE2-7C68-6F90-2B89C4A700E9}"/>
              </a:ext>
            </a:extLst>
          </p:cNvPr>
          <p:cNvSpPr/>
          <p:nvPr/>
        </p:nvSpPr>
        <p:spPr>
          <a:xfrm>
            <a:off x="8870598" y="3305369"/>
            <a:ext cx="298579" cy="5318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8D5906C7-EAD0-A937-E677-FCD74BBEEEBD}"/>
              </a:ext>
            </a:extLst>
          </p:cNvPr>
          <p:cNvSpPr/>
          <p:nvPr/>
        </p:nvSpPr>
        <p:spPr>
          <a:xfrm>
            <a:off x="10903723" y="2794518"/>
            <a:ext cx="302342" cy="9283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4920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836D-7153-05C3-478C-9A105C39BD26}"/>
              </a:ext>
            </a:extLst>
          </p:cNvPr>
          <p:cNvSpPr>
            <a:spLocks noGrp="1"/>
          </p:cNvSpPr>
          <p:nvPr>
            <p:ph type="title"/>
          </p:nvPr>
        </p:nvSpPr>
        <p:spPr/>
        <p:txBody>
          <a:bodyPr/>
          <a:lstStyle/>
          <a:p>
            <a:r>
              <a:rPr lang="en-US" dirty="0"/>
              <a:t>Sequence Diagram Notations</a:t>
            </a:r>
          </a:p>
        </p:txBody>
      </p:sp>
      <p:sp>
        <p:nvSpPr>
          <p:cNvPr id="3" name="Content Placeholder 2">
            <a:extLst>
              <a:ext uri="{FF2B5EF4-FFF2-40B4-BE49-F238E27FC236}">
                <a16:creationId xmlns:a16="http://schemas.microsoft.com/office/drawing/2014/main" id="{B63B3BBF-4539-4C49-3E2C-E6DE06CE351E}"/>
              </a:ext>
            </a:extLst>
          </p:cNvPr>
          <p:cNvSpPr>
            <a:spLocks noGrp="1"/>
          </p:cNvSpPr>
          <p:nvPr>
            <p:ph idx="1"/>
          </p:nvPr>
        </p:nvSpPr>
        <p:spPr>
          <a:xfrm>
            <a:off x="838200" y="1825625"/>
            <a:ext cx="7332406" cy="4351338"/>
          </a:xfrm>
        </p:spPr>
        <p:txBody>
          <a:bodyPr>
            <a:normAutofit/>
          </a:bodyPr>
          <a:lstStyle/>
          <a:p>
            <a:r>
              <a:rPr lang="en-US" sz="2400" b="1" dirty="0"/>
              <a:t>Call Message: </a:t>
            </a:r>
            <a:r>
              <a:rPr lang="en-US" sz="2400" b="0" i="0" dirty="0">
                <a:solidFill>
                  <a:srgbClr val="000000"/>
                </a:solidFill>
                <a:effectLst/>
              </a:rPr>
              <a:t>Horizontal arrows connecting lifelines, showing the flow of messages or interactions between the actor and the system. </a:t>
            </a:r>
          </a:p>
          <a:p>
            <a:pPr lvl="1"/>
            <a:r>
              <a:rPr lang="en-US" sz="2000" b="0" i="0" dirty="0">
                <a:solidFill>
                  <a:srgbClr val="000000"/>
                </a:solidFill>
                <a:effectLst/>
              </a:rPr>
              <a:t>Arrows: Solid lines with arrowheads pointing from the sender to the receiver.</a:t>
            </a:r>
          </a:p>
          <a:p>
            <a:pPr lvl="1"/>
            <a:r>
              <a:rPr lang="en-US" sz="2000" b="0" i="0" dirty="0">
                <a:solidFill>
                  <a:srgbClr val="000000"/>
                </a:solidFill>
                <a:effectLst/>
              </a:rPr>
              <a:t>Message Label: Text above or below the arrow, describing the interaction (e.g., </a:t>
            </a:r>
            <a:r>
              <a:rPr lang="en-US" sz="2000" b="0" i="0" dirty="0" err="1">
                <a:solidFill>
                  <a:srgbClr val="000000"/>
                </a:solidFill>
                <a:effectLst/>
              </a:rPr>
              <a:t>placeOrder</a:t>
            </a:r>
            <a:r>
              <a:rPr lang="en-US" sz="2000" b="0" i="0" dirty="0">
                <a:solidFill>
                  <a:srgbClr val="000000"/>
                </a:solidFill>
                <a:effectLst/>
              </a:rPr>
              <a:t>(), login(), </a:t>
            </a:r>
            <a:r>
              <a:rPr lang="en-US" sz="2000" b="0" i="0" dirty="0" err="1">
                <a:solidFill>
                  <a:srgbClr val="000000"/>
                </a:solidFill>
                <a:effectLst/>
              </a:rPr>
              <a:t>confirmPayment</a:t>
            </a:r>
            <a:r>
              <a:rPr lang="en-US" sz="2000" b="0" i="0" dirty="0">
                <a:solidFill>
                  <a:srgbClr val="000000"/>
                </a:solidFill>
                <a:effectLst/>
              </a:rPr>
              <a:t>()).</a:t>
            </a:r>
          </a:p>
          <a:p>
            <a:pPr algn="l">
              <a:buFont typeface="Arial" panose="020B0604020202020204" pitchFamily="34" charset="0"/>
              <a:buChar char="•"/>
            </a:pPr>
            <a:r>
              <a:rPr lang="en-US" sz="2400" b="1" i="0" dirty="0">
                <a:effectLst/>
              </a:rPr>
              <a:t>Return/Reply Message:</a:t>
            </a:r>
          </a:p>
          <a:p>
            <a:pPr lvl="1"/>
            <a:r>
              <a:rPr lang="en-US" sz="2000" b="0" i="0" dirty="0">
                <a:solidFill>
                  <a:srgbClr val="000000"/>
                </a:solidFill>
                <a:effectLst/>
              </a:rPr>
              <a:t>Syntax: Dashed arrows with arrowheads, pointing back to the sender.</a:t>
            </a:r>
          </a:p>
          <a:p>
            <a:pPr lvl="1"/>
            <a:r>
              <a:rPr lang="en-US" sz="2000" b="0" i="0" dirty="0">
                <a:solidFill>
                  <a:srgbClr val="000000"/>
                </a:solidFill>
                <a:effectLst/>
              </a:rPr>
              <a:t>Shows responses or results from the system to the actor (e.g., </a:t>
            </a:r>
            <a:r>
              <a:rPr lang="en-US" sz="2000" b="0" i="0" dirty="0" err="1">
                <a:solidFill>
                  <a:srgbClr val="000000"/>
                </a:solidFill>
                <a:effectLst/>
              </a:rPr>
              <a:t>orderConfirmed</a:t>
            </a:r>
            <a:r>
              <a:rPr lang="en-US" sz="2000" b="0" i="0" dirty="0">
                <a:solidFill>
                  <a:srgbClr val="000000"/>
                </a:solidFill>
                <a:effectLst/>
              </a:rPr>
              <a:t>, </a:t>
            </a:r>
            <a:r>
              <a:rPr lang="en-US" sz="2000" b="0" i="0" dirty="0" err="1">
                <a:solidFill>
                  <a:srgbClr val="000000"/>
                </a:solidFill>
                <a:effectLst/>
              </a:rPr>
              <a:t>paymentSuccess</a:t>
            </a:r>
            <a:r>
              <a:rPr lang="en-US" sz="2000" b="0" i="0" dirty="0">
                <a:solidFill>
                  <a:srgbClr val="000000"/>
                </a:solidFill>
                <a:effectLst/>
              </a:rPr>
              <a:t>).</a:t>
            </a:r>
            <a:endParaRPr lang="en-US" sz="2000" dirty="0"/>
          </a:p>
        </p:txBody>
      </p:sp>
      <p:pic>
        <p:nvPicPr>
          <p:cNvPr id="5" name="Picture 4">
            <a:extLst>
              <a:ext uri="{FF2B5EF4-FFF2-40B4-BE49-F238E27FC236}">
                <a16:creationId xmlns:a16="http://schemas.microsoft.com/office/drawing/2014/main" id="{E9CA2941-CB99-3F1B-E529-D60377F8750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44232" y="2091855"/>
            <a:ext cx="3382297" cy="1658065"/>
          </a:xfrm>
          <a:prstGeom prst="rect">
            <a:avLst/>
          </a:prstGeom>
        </p:spPr>
      </p:pic>
      <p:pic>
        <p:nvPicPr>
          <p:cNvPr id="7" name="Picture 6">
            <a:extLst>
              <a:ext uri="{FF2B5EF4-FFF2-40B4-BE49-F238E27FC236}">
                <a16:creationId xmlns:a16="http://schemas.microsoft.com/office/drawing/2014/main" id="{580F5493-278F-8785-E3F5-F4C90391FFA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544232" y="3854246"/>
            <a:ext cx="3451123" cy="1474284"/>
          </a:xfrm>
          <a:prstGeom prst="rect">
            <a:avLst/>
          </a:prstGeom>
        </p:spPr>
      </p:pic>
    </p:spTree>
    <p:extLst>
      <p:ext uri="{BB962C8B-B14F-4D97-AF65-F5344CB8AC3E}">
        <p14:creationId xmlns:p14="http://schemas.microsoft.com/office/powerpoint/2010/main" val="110800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DD8D74-0D0F-39B2-BD4D-99FC59A790BB}"/>
              </a:ext>
            </a:extLst>
          </p:cNvPr>
          <p:cNvPicPr>
            <a:picLocks noChangeAspect="1"/>
          </p:cNvPicPr>
          <p:nvPr/>
        </p:nvPicPr>
        <p:blipFill>
          <a:blip r:embed="rId3"/>
          <a:stretch>
            <a:fillRect/>
          </a:stretch>
        </p:blipFill>
        <p:spPr>
          <a:xfrm>
            <a:off x="1056052" y="879405"/>
            <a:ext cx="10079896" cy="5509737"/>
          </a:xfrm>
          <a:prstGeom prst="rect">
            <a:avLst/>
          </a:prstGeom>
        </p:spPr>
      </p:pic>
      <p:sp>
        <p:nvSpPr>
          <p:cNvPr id="6" name="TextBox 5">
            <a:extLst>
              <a:ext uri="{FF2B5EF4-FFF2-40B4-BE49-F238E27FC236}">
                <a16:creationId xmlns:a16="http://schemas.microsoft.com/office/drawing/2014/main" id="{79BF79C5-DB9E-F217-0B23-A10BD06A8D78}"/>
              </a:ext>
            </a:extLst>
          </p:cNvPr>
          <p:cNvSpPr txBox="1"/>
          <p:nvPr/>
        </p:nvSpPr>
        <p:spPr>
          <a:xfrm>
            <a:off x="1240971" y="2472613"/>
            <a:ext cx="1464907" cy="369332"/>
          </a:xfrm>
          <a:prstGeom prst="rect">
            <a:avLst/>
          </a:prstGeom>
          <a:noFill/>
        </p:spPr>
        <p:txBody>
          <a:bodyPr wrap="square" rtlCol="0">
            <a:spAutoFit/>
          </a:bodyPr>
          <a:lstStyle/>
          <a:p>
            <a:r>
              <a:rPr lang="en-US" dirty="0"/>
              <a:t>Blocking</a:t>
            </a:r>
          </a:p>
        </p:txBody>
      </p:sp>
      <p:sp>
        <p:nvSpPr>
          <p:cNvPr id="7" name="TextBox 6">
            <a:extLst>
              <a:ext uri="{FF2B5EF4-FFF2-40B4-BE49-F238E27FC236}">
                <a16:creationId xmlns:a16="http://schemas.microsoft.com/office/drawing/2014/main" id="{977E1B4B-F11C-D24D-406D-1D1B7241E5AE}"/>
              </a:ext>
            </a:extLst>
          </p:cNvPr>
          <p:cNvSpPr txBox="1"/>
          <p:nvPr/>
        </p:nvSpPr>
        <p:spPr>
          <a:xfrm>
            <a:off x="1138335" y="4440208"/>
            <a:ext cx="1464907" cy="369332"/>
          </a:xfrm>
          <a:prstGeom prst="rect">
            <a:avLst/>
          </a:prstGeom>
          <a:noFill/>
        </p:spPr>
        <p:txBody>
          <a:bodyPr wrap="square" rtlCol="0">
            <a:spAutoFit/>
          </a:bodyPr>
          <a:lstStyle/>
          <a:p>
            <a:r>
              <a:rPr lang="en-US" dirty="0"/>
              <a:t>Non-Blocking</a:t>
            </a:r>
          </a:p>
        </p:txBody>
      </p:sp>
    </p:spTree>
    <p:extLst>
      <p:ext uri="{BB962C8B-B14F-4D97-AF65-F5344CB8AC3E}">
        <p14:creationId xmlns:p14="http://schemas.microsoft.com/office/powerpoint/2010/main" val="93432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F4B437A5-0A93-4BC6-B1F2-2DA7DB4F2A8C}"/>
              </a:ext>
            </a:extLst>
          </p:cNvPr>
          <p:cNvSpPr>
            <a:spLocks noGrp="1" noChangeArrowheads="1"/>
          </p:cNvSpPr>
          <p:nvPr>
            <p:ph type="title"/>
          </p:nvPr>
        </p:nvSpPr>
        <p:spPr/>
        <p:txBody>
          <a:bodyPr/>
          <a:lstStyle/>
          <a:p>
            <a:r>
              <a:rPr lang="en-US" dirty="0"/>
              <a:t>System Sequence Diagram Notation</a:t>
            </a:r>
            <a:br>
              <a:rPr lang="en-US" dirty="0"/>
            </a:br>
            <a:endParaRPr lang="en-US" dirty="0"/>
          </a:p>
        </p:txBody>
      </p:sp>
      <p:graphicFrame>
        <p:nvGraphicFramePr>
          <p:cNvPr id="176134" name="Object 2">
            <a:extLst>
              <a:ext uri="{FF2B5EF4-FFF2-40B4-BE49-F238E27FC236}">
                <a16:creationId xmlns:a16="http://schemas.microsoft.com/office/drawing/2014/main" id="{08F64E79-B9DE-46AB-A83F-3B3B43DB35AD}"/>
              </a:ext>
            </a:extLst>
          </p:cNvPr>
          <p:cNvGraphicFramePr>
            <a:graphicFrameLocks noGrp="1" noChangeAspect="1"/>
          </p:cNvGraphicFramePr>
          <p:nvPr>
            <p:ph idx="1"/>
          </p:nvPr>
        </p:nvGraphicFramePr>
        <p:xfrm>
          <a:off x="1624877" y="1150073"/>
          <a:ext cx="8942247" cy="5026361"/>
        </p:xfrm>
        <a:graphic>
          <a:graphicData uri="http://schemas.openxmlformats.org/presentationml/2006/ole">
            <mc:AlternateContent xmlns:mc="http://schemas.openxmlformats.org/markup-compatibility/2006">
              <mc:Choice xmlns:v="urn:schemas-microsoft-com:vml" Requires="v">
                <p:oleObj name="Visio" r:id="rId3" imgW="5829300" imgH="3276600" progId="Visio.Drawing.6">
                  <p:embed/>
                </p:oleObj>
              </mc:Choice>
              <mc:Fallback>
                <p:oleObj name="Visio" r:id="rId3" imgW="5829300" imgH="3276600" progId="Visio.Drawing.6">
                  <p:embed/>
                  <p:pic>
                    <p:nvPicPr>
                      <p:cNvPr id="176134" name="Object 2">
                        <a:extLst>
                          <a:ext uri="{FF2B5EF4-FFF2-40B4-BE49-F238E27FC236}">
                            <a16:creationId xmlns:a16="http://schemas.microsoft.com/office/drawing/2014/main" id="{08F64E79-B9DE-46AB-A83F-3B3B43DB3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877" y="1150073"/>
                        <a:ext cx="8942247" cy="5026361"/>
                      </a:xfrm>
                      <a:prstGeom prst="rect">
                        <a:avLst/>
                      </a:prstGeom>
                      <a:noFill/>
                      <a:ln>
                        <a:noFill/>
                      </a:ln>
                      <a:effectLst/>
                    </p:spPr>
                  </p:pic>
                </p:oleObj>
              </mc:Fallback>
            </mc:AlternateContent>
          </a:graphicData>
        </a:graphic>
      </p:graphicFrame>
      <p:sp>
        <p:nvSpPr>
          <p:cNvPr id="176132" name="Rectangle 3">
            <a:extLst>
              <a:ext uri="{FF2B5EF4-FFF2-40B4-BE49-F238E27FC236}">
                <a16:creationId xmlns:a16="http://schemas.microsoft.com/office/drawing/2014/main" id="{9BA91DB9-3998-4195-A043-A1DB7606EF48}"/>
              </a:ext>
            </a:extLst>
          </p:cNvPr>
          <p:cNvSpPr>
            <a:spLocks noChangeArrowheads="1"/>
          </p:cNvSpPr>
          <p:nvPr/>
        </p:nvSpPr>
        <p:spPr bwMode="auto">
          <a:xfrm>
            <a:off x="7350126" y="5746751"/>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PK" sz="1000">
                <a:solidFill>
                  <a:srgbClr val="000000"/>
                </a:solidFill>
              </a:rPr>
              <a:t>.</a:t>
            </a:r>
            <a:endParaRPr lang="en-US" altLang="en-PK">
              <a:latin typeface="Times New Roman" panose="02020603050405020304" pitchFamily="18" charset="0"/>
            </a:endParaRPr>
          </a:p>
        </p:txBody>
      </p:sp>
      <p:sp>
        <p:nvSpPr>
          <p:cNvPr id="176133" name="AutoShape 4">
            <a:extLst>
              <a:ext uri="{FF2B5EF4-FFF2-40B4-BE49-F238E27FC236}">
                <a16:creationId xmlns:a16="http://schemas.microsoft.com/office/drawing/2014/main" id="{1675D688-D491-415C-A0AE-3F90E2A5169A}"/>
              </a:ext>
            </a:extLst>
          </p:cNvPr>
          <p:cNvSpPr>
            <a:spLocks noChangeArrowheads="1"/>
          </p:cNvSpPr>
          <p:nvPr/>
        </p:nvSpPr>
        <p:spPr bwMode="auto">
          <a:xfrm>
            <a:off x="1752600" y="5943600"/>
            <a:ext cx="1600200" cy="762000"/>
          </a:xfrm>
          <a:prstGeom prst="wedgeRectCallout">
            <a:avLst>
              <a:gd name="adj1" fmla="val 75796"/>
              <a:gd name="adj2" fmla="val -73542"/>
            </a:avLst>
          </a:prstGeom>
          <a:solidFill>
            <a:srgbClr val="FFFF99"/>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PK" sz="1100"/>
              <a:t>Note that software participants cannot perform operations on human actors! </a:t>
            </a:r>
          </a:p>
        </p:txBody>
      </p:sp>
      <p:sp>
        <p:nvSpPr>
          <p:cNvPr id="4" name="Slide Number Placeholder 3">
            <a:extLst>
              <a:ext uri="{FF2B5EF4-FFF2-40B4-BE49-F238E27FC236}">
                <a16:creationId xmlns:a16="http://schemas.microsoft.com/office/drawing/2014/main" id="{DEE7F61C-0775-48DB-A658-98C425A88C66}"/>
              </a:ext>
            </a:extLst>
          </p:cNvPr>
          <p:cNvSpPr>
            <a:spLocks noGrp="1"/>
          </p:cNvSpPr>
          <p:nvPr>
            <p:ph type="sldNum" sz="quarter" idx="12"/>
          </p:nvPr>
        </p:nvSpPr>
        <p:spPr>
          <a:xfrm>
            <a:off x="8610600" y="6356351"/>
            <a:ext cx="2743200" cy="365125"/>
          </a:xfrm>
          <a:prstGeom prst="rect">
            <a:avLst/>
          </a:prstGeom>
        </p:spPr>
        <p:txBody>
          <a:bodyPr vert="horz" lIns="121920" tIns="60960" rIns="121920" bIns="60960" rtlCol="0" anchor="ctr"/>
          <a:lstStyle>
            <a:defPPr>
              <a:defRPr lang="en-US"/>
            </a:defPPr>
            <a:lvl1pPr marL="0" algn="r" defTabSz="609585" rtl="0" eaLnBrk="1" latinLnBrk="0" hangingPunct="1">
              <a:defRPr sz="12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EBE0FE9D-8038-A24C-A20E-1E82975F543B}" type="slidenum">
              <a:rPr lang="en-PK" smtClean="0"/>
              <a:pPr/>
              <a:t>17</a:t>
            </a:fld>
            <a:endParaRPr lang="en-PK"/>
          </a:p>
        </p:txBody>
      </p:sp>
      <p:sp>
        <p:nvSpPr>
          <p:cNvPr id="2" name="TextBox 1">
            <a:extLst>
              <a:ext uri="{FF2B5EF4-FFF2-40B4-BE49-F238E27FC236}">
                <a16:creationId xmlns:a16="http://schemas.microsoft.com/office/drawing/2014/main" id="{3D7670D7-BE4C-035C-0D07-90A365FCDE1F}"/>
              </a:ext>
            </a:extLst>
          </p:cNvPr>
          <p:cNvSpPr txBox="1"/>
          <p:nvPr/>
        </p:nvSpPr>
        <p:spPr>
          <a:xfrm>
            <a:off x="5756988" y="1520890"/>
            <a:ext cx="214602" cy="369332"/>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38113779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9892"/>
            <a:ext cx="10515600" cy="1325563"/>
          </a:xfrm>
        </p:spPr>
        <p:txBody>
          <a:bodyPr/>
          <a:lstStyle/>
          <a:p>
            <a:r>
              <a:rPr lang="en-US" dirty="0"/>
              <a:t>Process Sale</a:t>
            </a:r>
          </a:p>
        </p:txBody>
      </p:sp>
      <p:pic>
        <p:nvPicPr>
          <p:cNvPr id="2" name="Picture 1" descr="Usecase.tiff"/>
          <p:cNvPicPr>
            <a:picLocks noChangeAspect="1"/>
          </p:cNvPicPr>
          <p:nvPr/>
        </p:nvPicPr>
        <p:blipFill rotWithShape="1">
          <a:blip r:embed="rId3">
            <a:extLst>
              <a:ext uri="{28A0092B-C50C-407E-A947-70E740481C1C}">
                <a14:useLocalDpi xmlns:a14="http://schemas.microsoft.com/office/drawing/2010/main" val="0"/>
              </a:ext>
            </a:extLst>
          </a:blip>
          <a:srcRect l="6197" t="10756" r="5667" b="-2497"/>
          <a:stretch/>
        </p:blipFill>
        <p:spPr>
          <a:xfrm>
            <a:off x="1856185" y="1096078"/>
            <a:ext cx="8479629" cy="5603302"/>
          </a:xfrm>
          <a:prstGeom prst="rect">
            <a:avLst/>
          </a:prstGeom>
        </p:spPr>
      </p:pic>
    </p:spTree>
    <p:extLst>
      <p:ext uri="{BB962C8B-B14F-4D97-AF65-F5344CB8AC3E}">
        <p14:creationId xmlns:p14="http://schemas.microsoft.com/office/powerpoint/2010/main" val="73141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16832" y="232144"/>
          <a:ext cx="8534400" cy="6625856"/>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424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Recall the </a:t>
                      </a:r>
                      <a:r>
                        <a:rPr lang="en-US" sz="2000" i="1" dirty="0">
                          <a:solidFill>
                            <a:schemeClr val="tx1"/>
                          </a:solidFill>
                          <a:latin typeface="+mn-lt"/>
                        </a:rPr>
                        <a:t>Process</a:t>
                      </a:r>
                      <a:r>
                        <a:rPr lang="en-US" sz="2000" i="1" baseline="0" dirty="0">
                          <a:solidFill>
                            <a:schemeClr val="tx1"/>
                          </a:solidFill>
                          <a:latin typeface="+mn-lt"/>
                        </a:rPr>
                        <a:t> Sale </a:t>
                      </a:r>
                      <a:r>
                        <a:rPr lang="en-US" sz="2000" baseline="0" dirty="0">
                          <a:solidFill>
                            <a:schemeClr val="tx1"/>
                          </a:solidFill>
                          <a:latin typeface="+mn-lt"/>
                        </a:rPr>
                        <a:t>Use case</a:t>
                      </a:r>
                      <a:endParaRPr lang="en-US" sz="2000" dirty="0">
                        <a:solidFill>
                          <a:schemeClr val="tx1"/>
                        </a:solidFill>
                      </a:endParaRPr>
                    </a:p>
                  </a:txBody>
                  <a:tcPr marT="45721" marB="457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rgbClr r="0" g="0" b="0"/>
                      </a:solidFill>
                      <a:prstDash val="solid"/>
                      <a:round/>
                      <a:headEnd type="none" w="med" len="med"/>
                      <a:tailEnd type="none" w="med" len="med"/>
                    </a:lnL>
                    <a:noFill/>
                  </a:tcPr>
                </a:tc>
                <a:extLst>
                  <a:ext uri="{0D108BD9-81ED-4DB2-BD59-A6C34878D82A}">
                    <a16:rowId xmlns:a16="http://schemas.microsoft.com/office/drawing/2014/main" val="10000"/>
                  </a:ext>
                </a:extLst>
              </a:tr>
              <a:tr h="374243">
                <a:tc>
                  <a:txBody>
                    <a:bodyPr/>
                    <a:lstStyle/>
                    <a:p>
                      <a:pPr algn="ctr"/>
                      <a:r>
                        <a:rPr lang="en-US" sz="2000" b="1" u="none" dirty="0">
                          <a:solidFill>
                            <a:srgbClr val="3366FF"/>
                          </a:solidFill>
                          <a:latin typeface="+mn-lt"/>
                        </a:rPr>
                        <a:t>Actor Action </a:t>
                      </a:r>
                      <a:endParaRPr lang="en-US" sz="2000" b="1" u="none" dirty="0"/>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u="none" dirty="0">
                          <a:solidFill>
                            <a:srgbClr val="3366FF"/>
                          </a:solidFill>
                          <a:latin typeface="+mn-lt"/>
                        </a:rPr>
                        <a:t>System Response</a:t>
                      </a:r>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03992">
                <a:tc>
                  <a:txBody>
                    <a:bodyPr/>
                    <a:lstStyle/>
                    <a:p>
                      <a:r>
                        <a:rPr lang="en-US" sz="1600" dirty="0">
                          <a:latin typeface="+mn-lt"/>
                        </a:rPr>
                        <a:t>1. </a:t>
                      </a:r>
                      <a:r>
                        <a:rPr lang="en-US" sz="1600" b="0" dirty="0">
                          <a:solidFill>
                            <a:schemeClr val="tx1"/>
                          </a:solidFill>
                          <a:latin typeface="+mn-lt"/>
                        </a:rPr>
                        <a:t>The use case begins when Customer</a:t>
                      </a:r>
                    </a:p>
                    <a:p>
                      <a:r>
                        <a:rPr lang="en-US" sz="1600" b="0" dirty="0">
                          <a:solidFill>
                            <a:schemeClr val="tx1"/>
                          </a:solidFill>
                          <a:latin typeface="+mn-lt"/>
                        </a:rPr>
                        <a:t>    arrives at the </a:t>
                      </a:r>
                      <a:r>
                        <a:rPr kumimoji="0" lang="en-US" sz="1600" b="0" kern="1200" dirty="0">
                          <a:solidFill>
                            <a:schemeClr val="tx1"/>
                          </a:solidFill>
                          <a:latin typeface="+mn-lt"/>
                          <a:ea typeface="+mn-ea"/>
                          <a:cs typeface="+mn-cs"/>
                        </a:rPr>
                        <a:t>POS</a:t>
                      </a:r>
                      <a:r>
                        <a:rPr lang="en-US" sz="1600" b="0" dirty="0">
                          <a:solidFill>
                            <a:schemeClr val="tx1"/>
                          </a:solidFill>
                          <a:latin typeface="+mn-lt"/>
                        </a:rPr>
                        <a:t> checkout with</a:t>
                      </a:r>
                    </a:p>
                    <a:p>
                      <a:r>
                        <a:rPr lang="en-US" sz="1600" b="0" dirty="0">
                          <a:solidFill>
                            <a:schemeClr val="tx1"/>
                          </a:solidFill>
                          <a:latin typeface="+mn-lt"/>
                        </a:rPr>
                        <a:t>    items to purchase. </a:t>
                      </a:r>
                      <a:r>
                        <a:rPr lang="en-US" sz="1600" b="1" i="0" dirty="0">
                          <a:solidFill>
                            <a:srgbClr val="FF0000"/>
                          </a:solidFill>
                          <a:latin typeface="+mn-lt"/>
                        </a:rPr>
                        <a:t>Cashier Starts a new</a:t>
                      </a:r>
                      <a:r>
                        <a:rPr lang="en-US" sz="1600" b="1" i="0" baseline="0" dirty="0">
                          <a:solidFill>
                            <a:srgbClr val="FF0000"/>
                          </a:solidFill>
                          <a:latin typeface="+mn-lt"/>
                        </a:rPr>
                        <a:t> </a:t>
                      </a:r>
                    </a:p>
                    <a:p>
                      <a:r>
                        <a:rPr lang="en-US" sz="1600" b="1" i="0" baseline="0" dirty="0">
                          <a:solidFill>
                            <a:srgbClr val="FF0000"/>
                          </a:solidFill>
                          <a:latin typeface="+mn-lt"/>
                        </a:rPr>
                        <a:t>    Sale.</a:t>
                      </a:r>
                    </a:p>
                    <a:p>
                      <a:endParaRPr lang="en-US" sz="1600" b="1" i="0" dirty="0">
                        <a:solidFill>
                          <a:srgbClr val="FF0000"/>
                        </a:solidFill>
                        <a:latin typeface="+mn-lt"/>
                      </a:endParaRPr>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03992">
                <a:tc>
                  <a:txBody>
                    <a:bodyPr/>
                    <a:lstStyle/>
                    <a:p>
                      <a:r>
                        <a:rPr lang="en-US" sz="1600" dirty="0">
                          <a:latin typeface="+mn-lt"/>
                        </a:rPr>
                        <a:t>2. </a:t>
                      </a:r>
                      <a:r>
                        <a:rPr lang="en-US" sz="1600" dirty="0">
                          <a:solidFill>
                            <a:schemeClr val="tx1"/>
                          </a:solidFill>
                          <a:latin typeface="+mn-lt"/>
                        </a:rPr>
                        <a:t>Cashier</a:t>
                      </a:r>
                      <a:r>
                        <a:rPr lang="en-US" sz="1600" dirty="0">
                          <a:solidFill>
                            <a:srgbClr val="FF0000"/>
                          </a:solidFill>
                          <a:latin typeface="+mn-lt"/>
                        </a:rPr>
                        <a:t> </a:t>
                      </a:r>
                      <a:r>
                        <a:rPr lang="en-US" sz="1600" b="1" dirty="0">
                          <a:solidFill>
                            <a:srgbClr val="FF0000"/>
                          </a:solidFill>
                          <a:latin typeface="+mn-lt"/>
                        </a:rPr>
                        <a:t>records each item identifier</a:t>
                      </a:r>
                      <a:r>
                        <a:rPr lang="en-US" sz="1600" dirty="0">
                          <a:latin typeface="+mn-lt"/>
                        </a:rPr>
                        <a:t>.  If there is more than one item, Cashier can enter the quantity as well.</a:t>
                      </a:r>
                      <a:endParaRPr lang="en-US" sz="1600" dirty="0"/>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3. Determines the Line item price and adds the Line item information</a:t>
                      </a:r>
                      <a:r>
                        <a:rPr lang="en-US" sz="1600" baseline="0" dirty="0">
                          <a:latin typeface="+mn-lt"/>
                        </a:rPr>
                        <a:t> </a:t>
                      </a:r>
                      <a:r>
                        <a:rPr lang="en-US" sz="1600" dirty="0">
                          <a:latin typeface="+mn-lt"/>
                        </a:rPr>
                        <a:t>to the running sales transaction.</a:t>
                      </a:r>
                    </a:p>
                    <a:p>
                      <a:r>
                        <a:rPr lang="en-US" sz="1600" b="1" dirty="0">
                          <a:solidFill>
                            <a:srgbClr val="7030A0"/>
                          </a:solidFill>
                          <a:latin typeface="+mn-lt"/>
                        </a:rPr>
                        <a:t>The description and price of the</a:t>
                      </a:r>
                      <a:r>
                        <a:rPr lang="en-US" sz="1600" b="1" baseline="0" dirty="0">
                          <a:solidFill>
                            <a:srgbClr val="7030A0"/>
                          </a:solidFill>
                          <a:latin typeface="+mn-lt"/>
                        </a:rPr>
                        <a:t> </a:t>
                      </a:r>
                      <a:r>
                        <a:rPr lang="en-US" sz="1600" b="1" dirty="0">
                          <a:solidFill>
                            <a:srgbClr val="7030A0"/>
                          </a:solidFill>
                          <a:latin typeface="+mn-lt"/>
                        </a:rPr>
                        <a:t>the current item are presented.</a:t>
                      </a:r>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203992">
                <a:tc>
                  <a:txBody>
                    <a:bodyPr/>
                    <a:lstStyle/>
                    <a:p>
                      <a:r>
                        <a:rPr lang="en-US" sz="1600" dirty="0">
                          <a:latin typeface="+mn-lt"/>
                        </a:rPr>
                        <a:t>4. </a:t>
                      </a:r>
                      <a:r>
                        <a:rPr lang="en-US" sz="1600" dirty="0"/>
                        <a:t>Cashier repeats 3</a:t>
                      </a:r>
                      <a:r>
                        <a:rPr lang="en-US" sz="1600" baseline="0" dirty="0"/>
                        <a:t> </a:t>
                      </a:r>
                      <a:r>
                        <a:rPr lang="mr-IN" sz="1600" baseline="0" dirty="0"/>
                        <a:t>–</a:t>
                      </a:r>
                      <a:r>
                        <a:rPr lang="en-US" sz="1600" baseline="0" dirty="0"/>
                        <a:t> 4 for all items. On</a:t>
                      </a:r>
                      <a:r>
                        <a:rPr lang="en-US" sz="1600" dirty="0">
                          <a:latin typeface="+mn-lt"/>
                        </a:rPr>
                        <a:t> completion of item entry, the Cashier indicates to the POS that item entry is complete and </a:t>
                      </a:r>
                      <a:r>
                        <a:rPr lang="en-US" sz="1600" b="1" dirty="0">
                          <a:solidFill>
                            <a:srgbClr val="FF0000"/>
                          </a:solidFill>
                          <a:latin typeface="+mn-lt"/>
                        </a:rPr>
                        <a:t>sale has ended</a:t>
                      </a:r>
                      <a:r>
                        <a:rPr lang="en-US" sz="1600" dirty="0">
                          <a:latin typeface="+mn-lt"/>
                        </a:rPr>
                        <a:t>.</a:t>
                      </a:r>
                      <a:endParaRPr lang="en-US" sz="1600" dirty="0"/>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 </a:t>
                      </a:r>
                    </a:p>
                    <a:p>
                      <a:endParaRPr lang="en-US" sz="1600" dirty="0">
                        <a:latin typeface="+mn-lt"/>
                      </a:endParaRPr>
                    </a:p>
                    <a:p>
                      <a:endParaRPr lang="en-US" sz="1600" dirty="0">
                        <a:latin typeface="+mn-lt"/>
                      </a:endParaRPr>
                    </a:p>
                    <a:p>
                      <a:r>
                        <a:rPr lang="en-US" sz="1600" dirty="0">
                          <a:latin typeface="+mn-lt"/>
                        </a:rPr>
                        <a:t>5. Calculates and </a:t>
                      </a:r>
                      <a:r>
                        <a:rPr lang="en-US" sz="1600" b="1" dirty="0">
                          <a:solidFill>
                            <a:srgbClr val="7030A0"/>
                          </a:solidFill>
                          <a:latin typeface="+mn-lt"/>
                        </a:rPr>
                        <a:t>presents the sale total with taxes</a:t>
                      </a:r>
                      <a:r>
                        <a:rPr lang="en-US" sz="1600" dirty="0">
                          <a:latin typeface="+mn-lt"/>
                        </a:rPr>
                        <a:t>.</a:t>
                      </a:r>
                      <a:endParaRPr lang="en-US" sz="1600" dirty="0"/>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31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6. </a:t>
                      </a:r>
                      <a:r>
                        <a:rPr lang="en-US" sz="1600" dirty="0">
                          <a:latin typeface="+mn-lt"/>
                        </a:rPr>
                        <a:t>The Cashier tells the Customer the total and asks for payment.</a:t>
                      </a:r>
                      <a:endParaRPr lang="en-US" sz="1500" dirty="0">
                        <a:latin typeface="+mn-lt"/>
                      </a:endParaRPr>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322324">
                <a:tc>
                  <a:txBody>
                    <a:bodyPr/>
                    <a:lstStyle/>
                    <a:p>
                      <a:r>
                        <a:rPr lang="en-US" sz="1600" dirty="0">
                          <a:solidFill>
                            <a:schemeClr val="tx2"/>
                          </a:solidFill>
                          <a:latin typeface="+mn-lt"/>
                        </a:rPr>
                        <a:t>7. Customer makes </a:t>
                      </a:r>
                      <a:r>
                        <a:rPr lang="en-US" sz="1600" b="1" dirty="0">
                          <a:solidFill>
                            <a:srgbClr val="FF0000"/>
                          </a:solidFill>
                          <a:latin typeface="+mn-lt"/>
                        </a:rPr>
                        <a:t>payment by cash</a:t>
                      </a:r>
                    </a:p>
                    <a:p>
                      <a:r>
                        <a:rPr lang="en-US" sz="1600" dirty="0">
                          <a:solidFill>
                            <a:srgbClr val="CC3300"/>
                          </a:solidFill>
                          <a:latin typeface="+mn-lt"/>
                        </a:rPr>
                        <a:t>   </a:t>
                      </a:r>
                      <a:endParaRPr lang="en-US" sz="1600" dirty="0"/>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p>
                      <a:r>
                        <a:rPr lang="en-US" sz="1600" kern="1200" dirty="0">
                          <a:solidFill>
                            <a:schemeClr val="dk1"/>
                          </a:solidFill>
                          <a:latin typeface="+mn-lt"/>
                          <a:ea typeface="+mn-ea"/>
                          <a:cs typeface="+mn-cs"/>
                        </a:rPr>
                        <a:t>8. System </a:t>
                      </a:r>
                      <a:r>
                        <a:rPr lang="en-US" sz="1600" b="1" kern="1200" dirty="0">
                          <a:solidFill>
                            <a:srgbClr val="7030A0"/>
                          </a:solidFill>
                          <a:latin typeface="+mn-lt"/>
                          <a:ea typeface="+mn-ea"/>
                          <a:cs typeface="+mn-cs"/>
                        </a:rPr>
                        <a:t>logs completed sale</a:t>
                      </a:r>
                    </a:p>
                    <a:p>
                      <a:r>
                        <a:rPr lang="en-US" sz="1600" kern="1200" dirty="0">
                          <a:solidFill>
                            <a:schemeClr val="dk1"/>
                          </a:solidFill>
                          <a:latin typeface="+mn-lt"/>
                          <a:ea typeface="+mn-ea"/>
                          <a:cs typeface="+mn-cs"/>
                        </a:rPr>
                        <a:t>9. </a:t>
                      </a:r>
                      <a:r>
                        <a:rPr lang="en-US" sz="1600" b="1" kern="1200" dirty="0">
                          <a:solidFill>
                            <a:srgbClr val="7030A0"/>
                          </a:solidFill>
                          <a:latin typeface="+mn-lt"/>
                          <a:ea typeface="+mn-ea"/>
                          <a:cs typeface="+mn-cs"/>
                        </a:rPr>
                        <a:t>Provides receipt</a:t>
                      </a:r>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53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a:t>Revision Up till Now</a:t>
            </a:r>
          </a:p>
        </p:txBody>
      </p:sp>
      <p:sp>
        <p:nvSpPr>
          <p:cNvPr id="5" name="object 3">
            <a:extLst>
              <a:ext uri="{FF2B5EF4-FFF2-40B4-BE49-F238E27FC236}">
                <a16:creationId xmlns:a16="http://schemas.microsoft.com/office/drawing/2014/main" id="{A4301FC2-55DC-467E-B464-59F3A0C508B6}"/>
              </a:ext>
            </a:extLst>
          </p:cNvPr>
          <p:cNvSpPr/>
          <p:nvPr/>
        </p:nvSpPr>
        <p:spPr>
          <a:xfrm>
            <a:off x="624303" y="1967077"/>
            <a:ext cx="152400" cy="914400"/>
          </a:xfrm>
          <a:custGeom>
            <a:avLst/>
            <a:gdLst/>
            <a:ahLst/>
            <a:cxnLst/>
            <a:rect l="l" t="t" r="r" b="b"/>
            <a:pathLst>
              <a:path w="114300" h="685800">
                <a:moveTo>
                  <a:pt x="114302" y="685800"/>
                </a:moveTo>
                <a:lnTo>
                  <a:pt x="69810" y="676817"/>
                </a:lnTo>
                <a:lnTo>
                  <a:pt x="33478" y="652321"/>
                </a:lnTo>
                <a:lnTo>
                  <a:pt x="8982" y="615989"/>
                </a:lnTo>
                <a:lnTo>
                  <a:pt x="0" y="571498"/>
                </a:lnTo>
                <a:lnTo>
                  <a:pt x="0" y="114302"/>
                </a:lnTo>
                <a:lnTo>
                  <a:pt x="8982" y="69810"/>
                </a:lnTo>
                <a:lnTo>
                  <a:pt x="33478" y="33478"/>
                </a:lnTo>
                <a:lnTo>
                  <a:pt x="69810" y="8982"/>
                </a:lnTo>
                <a:lnTo>
                  <a:pt x="114302" y="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6" name="object 4">
            <a:extLst>
              <a:ext uri="{FF2B5EF4-FFF2-40B4-BE49-F238E27FC236}">
                <a16:creationId xmlns:a16="http://schemas.microsoft.com/office/drawing/2014/main" id="{DAE8D9B0-CF9C-49E4-B106-0A7FE2E117D4}"/>
              </a:ext>
            </a:extLst>
          </p:cNvPr>
          <p:cNvSpPr/>
          <p:nvPr/>
        </p:nvSpPr>
        <p:spPr>
          <a:xfrm>
            <a:off x="1934940" y="1967077"/>
            <a:ext cx="152400" cy="914400"/>
          </a:xfrm>
          <a:custGeom>
            <a:avLst/>
            <a:gdLst/>
            <a:ahLst/>
            <a:cxnLst/>
            <a:rect l="l" t="t" r="r" b="b"/>
            <a:pathLst>
              <a:path w="114300" h="685800">
                <a:moveTo>
                  <a:pt x="0" y="0"/>
                </a:moveTo>
                <a:lnTo>
                  <a:pt x="44493" y="8982"/>
                </a:lnTo>
                <a:lnTo>
                  <a:pt x="80825" y="33478"/>
                </a:lnTo>
                <a:lnTo>
                  <a:pt x="105320" y="69810"/>
                </a:lnTo>
                <a:lnTo>
                  <a:pt x="114302" y="114302"/>
                </a:lnTo>
                <a:lnTo>
                  <a:pt x="114302" y="571498"/>
                </a:lnTo>
                <a:lnTo>
                  <a:pt x="105320" y="615989"/>
                </a:lnTo>
                <a:lnTo>
                  <a:pt x="80825" y="652321"/>
                </a:lnTo>
                <a:lnTo>
                  <a:pt x="44493" y="676817"/>
                </a:lnTo>
                <a:lnTo>
                  <a:pt x="0" y="68580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7" name="object 5">
            <a:extLst>
              <a:ext uri="{FF2B5EF4-FFF2-40B4-BE49-F238E27FC236}">
                <a16:creationId xmlns:a16="http://schemas.microsoft.com/office/drawing/2014/main" id="{B2B07C1D-0661-4B8A-9CFD-43947CCC11D7}"/>
              </a:ext>
            </a:extLst>
          </p:cNvPr>
          <p:cNvSpPr txBox="1"/>
          <p:nvPr/>
        </p:nvSpPr>
        <p:spPr>
          <a:xfrm>
            <a:off x="676153" y="2062718"/>
            <a:ext cx="1363980" cy="574516"/>
          </a:xfrm>
          <a:prstGeom prst="rect">
            <a:avLst/>
          </a:prstGeom>
        </p:spPr>
        <p:txBody>
          <a:bodyPr vert="horz" wrap="square" lIns="0" tIns="3556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marR="6773" indent="390304">
              <a:lnSpc>
                <a:spcPts val="2147"/>
              </a:lnSpc>
              <a:spcBef>
                <a:spcPts val="280"/>
              </a:spcBef>
            </a:pPr>
            <a:r>
              <a:rPr sz="1867" b="1" spc="-133" dirty="0">
                <a:latin typeface="Trebuchet MS"/>
                <a:cs typeface="Trebuchet MS"/>
              </a:rPr>
              <a:t>Set </a:t>
            </a:r>
            <a:r>
              <a:rPr sz="1867" b="1" spc="-100" dirty="0">
                <a:latin typeface="Trebuchet MS"/>
                <a:cs typeface="Trebuchet MS"/>
              </a:rPr>
              <a:t>of  </a:t>
            </a:r>
            <a:r>
              <a:rPr sz="1867" b="1" spc="-187" dirty="0">
                <a:latin typeface="Trebuchet MS"/>
                <a:cs typeface="Trebuchet MS"/>
              </a:rPr>
              <a:t>R</a:t>
            </a:r>
            <a:r>
              <a:rPr sz="1867" b="1" spc="-152" dirty="0">
                <a:latin typeface="Trebuchet MS"/>
                <a:cs typeface="Trebuchet MS"/>
              </a:rPr>
              <a:t>e</a:t>
            </a:r>
            <a:r>
              <a:rPr sz="1867" b="1" spc="-133" dirty="0">
                <a:latin typeface="Trebuchet MS"/>
                <a:cs typeface="Trebuchet MS"/>
              </a:rPr>
              <a:t>q</a:t>
            </a:r>
            <a:r>
              <a:rPr sz="1867" b="1" spc="-147" dirty="0">
                <a:latin typeface="Trebuchet MS"/>
                <a:cs typeface="Trebuchet MS"/>
              </a:rPr>
              <a:t>u</a:t>
            </a:r>
            <a:r>
              <a:rPr sz="1867" b="1" spc="-113" dirty="0">
                <a:latin typeface="Trebuchet MS"/>
                <a:cs typeface="Trebuchet MS"/>
              </a:rPr>
              <a:t>i</a:t>
            </a:r>
            <a:r>
              <a:rPr sz="1867" b="1" spc="-193" dirty="0">
                <a:latin typeface="Trebuchet MS"/>
                <a:cs typeface="Trebuchet MS"/>
              </a:rPr>
              <a:t>r</a:t>
            </a:r>
            <a:r>
              <a:rPr sz="1867" b="1" spc="-173" dirty="0">
                <a:latin typeface="Trebuchet MS"/>
                <a:cs typeface="Trebuchet MS"/>
              </a:rPr>
              <a:t>e</a:t>
            </a:r>
            <a:r>
              <a:rPr sz="1867" b="1" spc="-140" dirty="0">
                <a:latin typeface="Trebuchet MS"/>
                <a:cs typeface="Trebuchet MS"/>
              </a:rPr>
              <a:t>m</a:t>
            </a:r>
            <a:r>
              <a:rPr sz="1867" b="1" spc="-173" dirty="0">
                <a:latin typeface="Trebuchet MS"/>
                <a:cs typeface="Trebuchet MS"/>
              </a:rPr>
              <a:t>e</a:t>
            </a:r>
            <a:r>
              <a:rPr sz="1867" b="1" spc="-160" dirty="0">
                <a:latin typeface="Trebuchet MS"/>
                <a:cs typeface="Trebuchet MS"/>
              </a:rPr>
              <a:t>n</a:t>
            </a:r>
            <a:r>
              <a:rPr sz="1867" b="1" spc="-127" dirty="0">
                <a:latin typeface="Trebuchet MS"/>
                <a:cs typeface="Trebuchet MS"/>
              </a:rPr>
              <a:t>t</a:t>
            </a:r>
            <a:r>
              <a:rPr sz="1867" b="1" spc="-60" dirty="0">
                <a:latin typeface="Trebuchet MS"/>
                <a:cs typeface="Trebuchet MS"/>
              </a:rPr>
              <a:t>s</a:t>
            </a:r>
            <a:endParaRPr sz="1867">
              <a:latin typeface="Trebuchet MS"/>
              <a:cs typeface="Trebuchet MS"/>
            </a:endParaRPr>
          </a:p>
        </p:txBody>
      </p:sp>
      <p:sp>
        <p:nvSpPr>
          <p:cNvPr id="8" name="object 6">
            <a:extLst>
              <a:ext uri="{FF2B5EF4-FFF2-40B4-BE49-F238E27FC236}">
                <a16:creationId xmlns:a16="http://schemas.microsoft.com/office/drawing/2014/main" id="{314F8B93-3EDE-430C-B5CC-4D4925C003BC}"/>
              </a:ext>
            </a:extLst>
          </p:cNvPr>
          <p:cNvSpPr/>
          <p:nvPr/>
        </p:nvSpPr>
        <p:spPr>
          <a:xfrm>
            <a:off x="502389" y="2968548"/>
            <a:ext cx="749300" cy="618912"/>
          </a:xfrm>
          <a:custGeom>
            <a:avLst/>
            <a:gdLst/>
            <a:ahLst/>
            <a:cxnLst/>
            <a:rect l="l" t="t" r="r" b="b"/>
            <a:pathLst>
              <a:path w="561975" h="464185">
                <a:moveTo>
                  <a:pt x="561703" y="0"/>
                </a:moveTo>
                <a:lnTo>
                  <a:pt x="0" y="463731"/>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9" name="object 7">
            <a:extLst>
              <a:ext uri="{FF2B5EF4-FFF2-40B4-BE49-F238E27FC236}">
                <a16:creationId xmlns:a16="http://schemas.microsoft.com/office/drawing/2014/main" id="{6679B0A3-9878-4EEA-A197-2E27502A37C0}"/>
              </a:ext>
            </a:extLst>
          </p:cNvPr>
          <p:cNvSpPr txBox="1"/>
          <p:nvPr/>
        </p:nvSpPr>
        <p:spPr>
          <a:xfrm>
            <a:off x="-24662" y="3600941"/>
            <a:ext cx="1054100" cy="672514"/>
          </a:xfrm>
          <a:prstGeom prst="rect">
            <a:avLst/>
          </a:prstGeom>
        </p:spPr>
        <p:txBody>
          <a:bodyPr vert="horz" wrap="square" lIns="0" tIns="28787"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marR="6773" indent="-1693" algn="ctr">
              <a:lnSpc>
                <a:spcPct val="94500"/>
              </a:lnSpc>
              <a:spcBef>
                <a:spcPts val="227"/>
              </a:spcBef>
            </a:pPr>
            <a:r>
              <a:rPr sz="1467" spc="-67" dirty="0">
                <a:latin typeface="Trebuchet MS"/>
                <a:cs typeface="Trebuchet MS"/>
              </a:rPr>
              <a:t>Non-  </a:t>
            </a:r>
            <a:r>
              <a:rPr sz="1467" spc="-100" dirty="0">
                <a:latin typeface="Trebuchet MS"/>
                <a:cs typeface="Trebuchet MS"/>
              </a:rPr>
              <a:t>Functional  </a:t>
            </a:r>
            <a:r>
              <a:rPr sz="1467" spc="-93" dirty="0">
                <a:latin typeface="Trebuchet MS"/>
                <a:cs typeface="Trebuchet MS"/>
              </a:rPr>
              <a:t>Re</a:t>
            </a:r>
            <a:r>
              <a:rPr sz="1467" spc="-100" dirty="0">
                <a:latin typeface="Trebuchet MS"/>
                <a:cs typeface="Trebuchet MS"/>
              </a:rPr>
              <a:t>q</a:t>
            </a:r>
            <a:r>
              <a:rPr sz="1467" spc="-73" dirty="0">
                <a:latin typeface="Trebuchet MS"/>
                <a:cs typeface="Trebuchet MS"/>
              </a:rPr>
              <a:t>u</a:t>
            </a:r>
            <a:r>
              <a:rPr sz="1467" spc="-113" dirty="0">
                <a:latin typeface="Trebuchet MS"/>
                <a:cs typeface="Trebuchet MS"/>
              </a:rPr>
              <a:t>i</a:t>
            </a:r>
            <a:r>
              <a:rPr sz="1467" spc="-93" dirty="0">
                <a:latin typeface="Trebuchet MS"/>
                <a:cs typeface="Trebuchet MS"/>
              </a:rPr>
              <a:t>r</a:t>
            </a:r>
            <a:r>
              <a:rPr sz="1467" spc="-80" dirty="0">
                <a:latin typeface="Trebuchet MS"/>
                <a:cs typeface="Trebuchet MS"/>
              </a:rPr>
              <a:t>e</a:t>
            </a:r>
            <a:r>
              <a:rPr sz="1467" spc="-133" dirty="0">
                <a:latin typeface="Trebuchet MS"/>
                <a:cs typeface="Trebuchet MS"/>
              </a:rPr>
              <a:t>m</a:t>
            </a:r>
            <a:r>
              <a:rPr sz="1467" spc="-87" dirty="0">
                <a:latin typeface="Trebuchet MS"/>
                <a:cs typeface="Trebuchet MS"/>
              </a:rPr>
              <a:t>e</a:t>
            </a:r>
            <a:r>
              <a:rPr sz="1467" spc="-93" dirty="0">
                <a:latin typeface="Trebuchet MS"/>
                <a:cs typeface="Trebuchet MS"/>
              </a:rPr>
              <a:t>n</a:t>
            </a:r>
            <a:r>
              <a:rPr sz="1467" spc="-120" dirty="0">
                <a:latin typeface="Trebuchet MS"/>
                <a:cs typeface="Trebuchet MS"/>
              </a:rPr>
              <a:t>t</a:t>
            </a:r>
            <a:r>
              <a:rPr sz="1467" spc="-20" dirty="0">
                <a:latin typeface="Trebuchet MS"/>
                <a:cs typeface="Trebuchet MS"/>
              </a:rPr>
              <a:t>s</a:t>
            </a:r>
            <a:endParaRPr sz="1467" dirty="0">
              <a:latin typeface="Trebuchet MS"/>
              <a:cs typeface="Trebuchet MS"/>
            </a:endParaRPr>
          </a:p>
        </p:txBody>
      </p:sp>
      <p:sp>
        <p:nvSpPr>
          <p:cNvPr id="10" name="object 8">
            <a:extLst>
              <a:ext uri="{FF2B5EF4-FFF2-40B4-BE49-F238E27FC236}">
                <a16:creationId xmlns:a16="http://schemas.microsoft.com/office/drawing/2014/main" id="{1B467496-FD1D-4C88-BBED-FF941586718D}"/>
              </a:ext>
            </a:extLst>
          </p:cNvPr>
          <p:cNvSpPr txBox="1"/>
          <p:nvPr/>
        </p:nvSpPr>
        <p:spPr>
          <a:xfrm>
            <a:off x="1568946" y="3613134"/>
            <a:ext cx="1054100" cy="451406"/>
          </a:xfrm>
          <a:prstGeom prst="rect">
            <a:avLst/>
          </a:prstGeom>
        </p:spPr>
        <p:txBody>
          <a:bodyPr vert="horz" wrap="square" lIns="0" tIns="406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marR="6773" indent="129537">
              <a:lnSpc>
                <a:spcPts val="1600"/>
              </a:lnSpc>
              <a:spcBef>
                <a:spcPts val="320"/>
              </a:spcBef>
            </a:pPr>
            <a:r>
              <a:rPr sz="1467" spc="-100" dirty="0">
                <a:latin typeface="Trebuchet MS"/>
                <a:cs typeface="Trebuchet MS"/>
              </a:rPr>
              <a:t>Functional  </a:t>
            </a:r>
            <a:r>
              <a:rPr sz="1467" spc="-93" dirty="0">
                <a:latin typeface="Trebuchet MS"/>
                <a:cs typeface="Trebuchet MS"/>
              </a:rPr>
              <a:t>Re</a:t>
            </a:r>
            <a:r>
              <a:rPr sz="1467" spc="-100" dirty="0">
                <a:latin typeface="Trebuchet MS"/>
                <a:cs typeface="Trebuchet MS"/>
              </a:rPr>
              <a:t>q</a:t>
            </a:r>
            <a:r>
              <a:rPr sz="1467" spc="-73" dirty="0">
                <a:latin typeface="Trebuchet MS"/>
                <a:cs typeface="Trebuchet MS"/>
              </a:rPr>
              <a:t>u</a:t>
            </a:r>
            <a:r>
              <a:rPr sz="1467" spc="-113" dirty="0">
                <a:latin typeface="Trebuchet MS"/>
                <a:cs typeface="Trebuchet MS"/>
              </a:rPr>
              <a:t>i</a:t>
            </a:r>
            <a:r>
              <a:rPr sz="1467" spc="-93" dirty="0">
                <a:latin typeface="Trebuchet MS"/>
                <a:cs typeface="Trebuchet MS"/>
              </a:rPr>
              <a:t>r</a:t>
            </a:r>
            <a:r>
              <a:rPr sz="1467" spc="-80" dirty="0">
                <a:latin typeface="Trebuchet MS"/>
                <a:cs typeface="Trebuchet MS"/>
              </a:rPr>
              <a:t>e</a:t>
            </a:r>
            <a:r>
              <a:rPr sz="1467" spc="-133" dirty="0">
                <a:latin typeface="Trebuchet MS"/>
                <a:cs typeface="Trebuchet MS"/>
              </a:rPr>
              <a:t>m</a:t>
            </a:r>
            <a:r>
              <a:rPr sz="1467" spc="-87" dirty="0">
                <a:latin typeface="Trebuchet MS"/>
                <a:cs typeface="Trebuchet MS"/>
              </a:rPr>
              <a:t>e</a:t>
            </a:r>
            <a:r>
              <a:rPr sz="1467" spc="-93" dirty="0">
                <a:latin typeface="Trebuchet MS"/>
                <a:cs typeface="Trebuchet MS"/>
              </a:rPr>
              <a:t>n</a:t>
            </a:r>
            <a:r>
              <a:rPr sz="1467" spc="-120" dirty="0">
                <a:latin typeface="Trebuchet MS"/>
                <a:cs typeface="Trebuchet MS"/>
              </a:rPr>
              <a:t>t</a:t>
            </a:r>
            <a:r>
              <a:rPr sz="1467" spc="-20" dirty="0">
                <a:latin typeface="Trebuchet MS"/>
                <a:cs typeface="Trebuchet MS"/>
              </a:rPr>
              <a:t>s</a:t>
            </a:r>
            <a:endParaRPr sz="1467">
              <a:latin typeface="Trebuchet MS"/>
              <a:cs typeface="Trebuchet MS"/>
            </a:endParaRPr>
          </a:p>
        </p:txBody>
      </p:sp>
      <p:grpSp>
        <p:nvGrpSpPr>
          <p:cNvPr id="11" name="object 9">
            <a:extLst>
              <a:ext uri="{FF2B5EF4-FFF2-40B4-BE49-F238E27FC236}">
                <a16:creationId xmlns:a16="http://schemas.microsoft.com/office/drawing/2014/main" id="{008C3EFF-ED45-4391-9D7D-B2EDBBDDD41A}"/>
              </a:ext>
            </a:extLst>
          </p:cNvPr>
          <p:cNvGrpSpPr/>
          <p:nvPr/>
        </p:nvGrpSpPr>
        <p:grpSpPr>
          <a:xfrm>
            <a:off x="2383439" y="2289285"/>
            <a:ext cx="662093" cy="218440"/>
            <a:chOff x="2965272" y="2594610"/>
            <a:chExt cx="496570" cy="163830"/>
          </a:xfrm>
        </p:grpSpPr>
        <p:sp>
          <p:nvSpPr>
            <p:cNvPr id="42" name="object 10">
              <a:extLst>
                <a:ext uri="{FF2B5EF4-FFF2-40B4-BE49-F238E27FC236}">
                  <a16:creationId xmlns:a16="http://schemas.microsoft.com/office/drawing/2014/main" id="{2CC89771-691F-4570-BE80-2413849138E5}"/>
                </a:ext>
              </a:extLst>
            </p:cNvPr>
            <p:cNvSpPr/>
            <p:nvPr/>
          </p:nvSpPr>
          <p:spPr>
            <a:xfrm>
              <a:off x="2965272" y="2594610"/>
              <a:ext cx="496570" cy="163830"/>
            </a:xfrm>
            <a:custGeom>
              <a:avLst/>
              <a:gdLst/>
              <a:ahLst/>
              <a:cxnLst/>
              <a:rect l="l" t="t" r="r" b="b"/>
              <a:pathLst>
                <a:path w="496570" h="163830">
                  <a:moveTo>
                    <a:pt x="414743" y="0"/>
                  </a:moveTo>
                  <a:lnTo>
                    <a:pt x="414743" y="40817"/>
                  </a:lnTo>
                  <a:lnTo>
                    <a:pt x="0" y="40817"/>
                  </a:lnTo>
                  <a:lnTo>
                    <a:pt x="0" y="122466"/>
                  </a:lnTo>
                  <a:lnTo>
                    <a:pt x="414743" y="122466"/>
                  </a:lnTo>
                  <a:lnTo>
                    <a:pt x="414743" y="163283"/>
                  </a:lnTo>
                  <a:lnTo>
                    <a:pt x="496392" y="81648"/>
                  </a:lnTo>
                  <a:lnTo>
                    <a:pt x="414743" y="0"/>
                  </a:lnTo>
                  <a:close/>
                </a:path>
              </a:pathLst>
            </a:custGeom>
            <a:solidFill>
              <a:srgbClr val="4472C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43" name="object 11">
              <a:extLst>
                <a:ext uri="{FF2B5EF4-FFF2-40B4-BE49-F238E27FC236}">
                  <a16:creationId xmlns:a16="http://schemas.microsoft.com/office/drawing/2014/main" id="{B3C2A7CC-7EC1-44FB-8A2E-05142256DD11}"/>
                </a:ext>
              </a:extLst>
            </p:cNvPr>
            <p:cNvSpPr/>
            <p:nvPr/>
          </p:nvSpPr>
          <p:spPr>
            <a:xfrm>
              <a:off x="2965272" y="2594610"/>
              <a:ext cx="496570" cy="163830"/>
            </a:xfrm>
            <a:custGeom>
              <a:avLst/>
              <a:gdLst/>
              <a:ahLst/>
              <a:cxnLst/>
              <a:rect l="l" t="t" r="r" b="b"/>
              <a:pathLst>
                <a:path w="496570" h="163830">
                  <a:moveTo>
                    <a:pt x="0" y="40821"/>
                  </a:moveTo>
                  <a:lnTo>
                    <a:pt x="414747" y="40821"/>
                  </a:lnTo>
                  <a:lnTo>
                    <a:pt x="414747" y="0"/>
                  </a:lnTo>
                  <a:lnTo>
                    <a:pt x="496389" y="81643"/>
                  </a:lnTo>
                  <a:lnTo>
                    <a:pt x="414747" y="163286"/>
                  </a:lnTo>
                  <a:lnTo>
                    <a:pt x="414747" y="122465"/>
                  </a:lnTo>
                  <a:lnTo>
                    <a:pt x="0" y="122465"/>
                  </a:lnTo>
                  <a:lnTo>
                    <a:pt x="0" y="40821"/>
                  </a:lnTo>
                  <a:close/>
                </a:path>
              </a:pathLst>
            </a:custGeom>
            <a:ln w="12700">
              <a:solidFill>
                <a:srgbClr val="2F528F"/>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grpSp>
      <p:grpSp>
        <p:nvGrpSpPr>
          <p:cNvPr id="12" name="object 12">
            <a:extLst>
              <a:ext uri="{FF2B5EF4-FFF2-40B4-BE49-F238E27FC236}">
                <a16:creationId xmlns:a16="http://schemas.microsoft.com/office/drawing/2014/main" id="{68B612C5-05F1-4490-8595-917EBC7D75F4}"/>
              </a:ext>
            </a:extLst>
          </p:cNvPr>
          <p:cNvGrpSpPr/>
          <p:nvPr/>
        </p:nvGrpSpPr>
        <p:grpSpPr>
          <a:xfrm>
            <a:off x="1351468" y="2622703"/>
            <a:ext cx="1749419" cy="924965"/>
            <a:chOff x="2191294" y="2844673"/>
            <a:chExt cx="1312064" cy="693724"/>
          </a:xfrm>
        </p:grpSpPr>
        <p:sp>
          <p:nvSpPr>
            <p:cNvPr id="40" name="object 13">
              <a:extLst>
                <a:ext uri="{FF2B5EF4-FFF2-40B4-BE49-F238E27FC236}">
                  <a16:creationId xmlns:a16="http://schemas.microsoft.com/office/drawing/2014/main" id="{680B2BEF-1184-4B6C-ACA6-9E44097D36CC}"/>
                </a:ext>
              </a:extLst>
            </p:cNvPr>
            <p:cNvSpPr/>
            <p:nvPr/>
          </p:nvSpPr>
          <p:spPr>
            <a:xfrm>
              <a:off x="2191294" y="3104057"/>
              <a:ext cx="552450" cy="434340"/>
            </a:xfrm>
            <a:custGeom>
              <a:avLst/>
              <a:gdLst/>
              <a:ahLst/>
              <a:cxnLst/>
              <a:rect l="l" t="t" r="r" b="b"/>
              <a:pathLst>
                <a:path w="552450" h="434339">
                  <a:moveTo>
                    <a:pt x="551905" y="434340"/>
                  </a:moveTo>
                  <a:lnTo>
                    <a:pt x="0" y="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41" name="object 14">
              <a:extLst>
                <a:ext uri="{FF2B5EF4-FFF2-40B4-BE49-F238E27FC236}">
                  <a16:creationId xmlns:a16="http://schemas.microsoft.com/office/drawing/2014/main" id="{9E39A7A6-6918-4E18-88DC-52745191688F}"/>
                </a:ext>
              </a:extLst>
            </p:cNvPr>
            <p:cNvSpPr/>
            <p:nvPr/>
          </p:nvSpPr>
          <p:spPr>
            <a:xfrm>
              <a:off x="2686748" y="2844673"/>
              <a:ext cx="816610" cy="499109"/>
            </a:xfrm>
            <a:custGeom>
              <a:avLst/>
              <a:gdLst/>
              <a:ahLst/>
              <a:cxnLst/>
              <a:rect l="l" t="t" r="r" b="b"/>
              <a:pathLst>
                <a:path w="816610" h="499110">
                  <a:moveTo>
                    <a:pt x="395516" y="473265"/>
                  </a:moveTo>
                  <a:lnTo>
                    <a:pt x="0" y="473265"/>
                  </a:lnTo>
                  <a:lnTo>
                    <a:pt x="0" y="498665"/>
                  </a:lnTo>
                  <a:lnTo>
                    <a:pt x="420916" y="498665"/>
                  </a:lnTo>
                  <a:lnTo>
                    <a:pt x="420916" y="485965"/>
                  </a:lnTo>
                  <a:lnTo>
                    <a:pt x="395516" y="485965"/>
                  </a:lnTo>
                  <a:lnTo>
                    <a:pt x="395516" y="473265"/>
                  </a:lnTo>
                  <a:close/>
                </a:path>
                <a:path w="816610" h="499110">
                  <a:moveTo>
                    <a:pt x="740232" y="25400"/>
                  </a:moveTo>
                  <a:lnTo>
                    <a:pt x="395516" y="25400"/>
                  </a:lnTo>
                  <a:lnTo>
                    <a:pt x="395516" y="485965"/>
                  </a:lnTo>
                  <a:lnTo>
                    <a:pt x="408216" y="473265"/>
                  </a:lnTo>
                  <a:lnTo>
                    <a:pt x="420916" y="473265"/>
                  </a:lnTo>
                  <a:lnTo>
                    <a:pt x="420916" y="50800"/>
                  </a:lnTo>
                  <a:lnTo>
                    <a:pt x="408216" y="50800"/>
                  </a:lnTo>
                  <a:lnTo>
                    <a:pt x="420916" y="38100"/>
                  </a:lnTo>
                  <a:lnTo>
                    <a:pt x="740232" y="38100"/>
                  </a:lnTo>
                  <a:lnTo>
                    <a:pt x="740232" y="25400"/>
                  </a:lnTo>
                  <a:close/>
                </a:path>
                <a:path w="816610" h="499110">
                  <a:moveTo>
                    <a:pt x="420916" y="473265"/>
                  </a:moveTo>
                  <a:lnTo>
                    <a:pt x="408216" y="473265"/>
                  </a:lnTo>
                  <a:lnTo>
                    <a:pt x="395516" y="485965"/>
                  </a:lnTo>
                  <a:lnTo>
                    <a:pt x="420916" y="485965"/>
                  </a:lnTo>
                  <a:lnTo>
                    <a:pt x="420916" y="473265"/>
                  </a:lnTo>
                  <a:close/>
                </a:path>
                <a:path w="816610" h="499110">
                  <a:moveTo>
                    <a:pt x="740232" y="0"/>
                  </a:moveTo>
                  <a:lnTo>
                    <a:pt x="740232" y="76200"/>
                  </a:lnTo>
                  <a:lnTo>
                    <a:pt x="791032" y="50800"/>
                  </a:lnTo>
                  <a:lnTo>
                    <a:pt x="752932" y="50800"/>
                  </a:lnTo>
                  <a:lnTo>
                    <a:pt x="752932" y="25400"/>
                  </a:lnTo>
                  <a:lnTo>
                    <a:pt x="791032" y="25400"/>
                  </a:lnTo>
                  <a:lnTo>
                    <a:pt x="740232" y="0"/>
                  </a:lnTo>
                  <a:close/>
                </a:path>
                <a:path w="816610" h="499110">
                  <a:moveTo>
                    <a:pt x="420916" y="38100"/>
                  </a:moveTo>
                  <a:lnTo>
                    <a:pt x="408216" y="50800"/>
                  </a:lnTo>
                  <a:lnTo>
                    <a:pt x="420916" y="50800"/>
                  </a:lnTo>
                  <a:lnTo>
                    <a:pt x="420916" y="38100"/>
                  </a:lnTo>
                  <a:close/>
                </a:path>
                <a:path w="816610" h="499110">
                  <a:moveTo>
                    <a:pt x="740232" y="38100"/>
                  </a:moveTo>
                  <a:lnTo>
                    <a:pt x="420916" y="38100"/>
                  </a:lnTo>
                  <a:lnTo>
                    <a:pt x="420916" y="50800"/>
                  </a:lnTo>
                  <a:lnTo>
                    <a:pt x="740232" y="50800"/>
                  </a:lnTo>
                  <a:lnTo>
                    <a:pt x="740232" y="38100"/>
                  </a:lnTo>
                  <a:close/>
                </a:path>
                <a:path w="816610" h="499110">
                  <a:moveTo>
                    <a:pt x="791032" y="25400"/>
                  </a:moveTo>
                  <a:lnTo>
                    <a:pt x="752932" y="25400"/>
                  </a:lnTo>
                  <a:lnTo>
                    <a:pt x="752932" y="50800"/>
                  </a:lnTo>
                  <a:lnTo>
                    <a:pt x="791032" y="50800"/>
                  </a:lnTo>
                  <a:lnTo>
                    <a:pt x="816432" y="38100"/>
                  </a:lnTo>
                  <a:lnTo>
                    <a:pt x="791032" y="2540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grpSp>
      <p:sp>
        <p:nvSpPr>
          <p:cNvPr id="13" name="object 15">
            <a:extLst>
              <a:ext uri="{FF2B5EF4-FFF2-40B4-BE49-F238E27FC236}">
                <a16:creationId xmlns:a16="http://schemas.microsoft.com/office/drawing/2014/main" id="{F7E4D63C-87C1-45DD-85B1-F033869195FF}"/>
              </a:ext>
            </a:extLst>
          </p:cNvPr>
          <p:cNvSpPr/>
          <p:nvPr/>
        </p:nvSpPr>
        <p:spPr>
          <a:xfrm>
            <a:off x="3219453" y="1967077"/>
            <a:ext cx="152400" cy="914400"/>
          </a:xfrm>
          <a:custGeom>
            <a:avLst/>
            <a:gdLst/>
            <a:ahLst/>
            <a:cxnLst/>
            <a:rect l="l" t="t" r="r" b="b"/>
            <a:pathLst>
              <a:path w="114300" h="685800">
                <a:moveTo>
                  <a:pt x="114302" y="685800"/>
                </a:moveTo>
                <a:lnTo>
                  <a:pt x="69810" y="676817"/>
                </a:lnTo>
                <a:lnTo>
                  <a:pt x="33478" y="652321"/>
                </a:lnTo>
                <a:lnTo>
                  <a:pt x="8982" y="615989"/>
                </a:lnTo>
                <a:lnTo>
                  <a:pt x="0" y="571498"/>
                </a:lnTo>
                <a:lnTo>
                  <a:pt x="0" y="114302"/>
                </a:lnTo>
                <a:lnTo>
                  <a:pt x="8982" y="69810"/>
                </a:lnTo>
                <a:lnTo>
                  <a:pt x="33478" y="33478"/>
                </a:lnTo>
                <a:lnTo>
                  <a:pt x="69810" y="8982"/>
                </a:lnTo>
                <a:lnTo>
                  <a:pt x="114302" y="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14" name="object 16">
            <a:extLst>
              <a:ext uri="{FF2B5EF4-FFF2-40B4-BE49-F238E27FC236}">
                <a16:creationId xmlns:a16="http://schemas.microsoft.com/office/drawing/2014/main" id="{EB1300E3-2FB4-40F0-B75A-1CB012CEFA83}"/>
              </a:ext>
            </a:extLst>
          </p:cNvPr>
          <p:cNvSpPr/>
          <p:nvPr/>
        </p:nvSpPr>
        <p:spPr>
          <a:xfrm>
            <a:off x="4530092" y="1967077"/>
            <a:ext cx="152400" cy="914400"/>
          </a:xfrm>
          <a:custGeom>
            <a:avLst/>
            <a:gdLst/>
            <a:ahLst/>
            <a:cxnLst/>
            <a:rect l="l" t="t" r="r" b="b"/>
            <a:pathLst>
              <a:path w="114300" h="685800">
                <a:moveTo>
                  <a:pt x="0" y="0"/>
                </a:moveTo>
                <a:lnTo>
                  <a:pt x="44493" y="8982"/>
                </a:lnTo>
                <a:lnTo>
                  <a:pt x="80825" y="33478"/>
                </a:lnTo>
                <a:lnTo>
                  <a:pt x="105320" y="69810"/>
                </a:lnTo>
                <a:lnTo>
                  <a:pt x="114302" y="114302"/>
                </a:lnTo>
                <a:lnTo>
                  <a:pt x="114302" y="571498"/>
                </a:lnTo>
                <a:lnTo>
                  <a:pt x="105320" y="615989"/>
                </a:lnTo>
                <a:lnTo>
                  <a:pt x="80825" y="652321"/>
                </a:lnTo>
                <a:lnTo>
                  <a:pt x="44493" y="676817"/>
                </a:lnTo>
                <a:lnTo>
                  <a:pt x="0" y="68580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15" name="object 17">
            <a:extLst>
              <a:ext uri="{FF2B5EF4-FFF2-40B4-BE49-F238E27FC236}">
                <a16:creationId xmlns:a16="http://schemas.microsoft.com/office/drawing/2014/main" id="{743214DA-86AC-4913-8FF4-DFC6B3F24B8F}"/>
              </a:ext>
            </a:extLst>
          </p:cNvPr>
          <p:cNvSpPr txBox="1"/>
          <p:nvPr/>
        </p:nvSpPr>
        <p:spPr>
          <a:xfrm>
            <a:off x="3521848" y="2062717"/>
            <a:ext cx="883920" cy="578791"/>
          </a:xfrm>
          <a:prstGeom prst="rect">
            <a:avLst/>
          </a:prstGeom>
        </p:spPr>
        <p:txBody>
          <a:bodyPr vert="horz" wrap="square" lIns="0" tIns="39793"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marR="6773">
              <a:lnSpc>
                <a:spcPts val="2107"/>
              </a:lnSpc>
              <a:spcBef>
                <a:spcPts val="313"/>
              </a:spcBef>
            </a:pPr>
            <a:r>
              <a:rPr sz="1867" b="1" spc="-107" dirty="0">
                <a:latin typeface="Trebuchet MS"/>
                <a:cs typeface="Trebuchet MS"/>
              </a:rPr>
              <a:t>Use</a:t>
            </a:r>
            <a:r>
              <a:rPr sz="1867" b="1" spc="-320" dirty="0">
                <a:latin typeface="Trebuchet MS"/>
                <a:cs typeface="Trebuchet MS"/>
              </a:rPr>
              <a:t> </a:t>
            </a:r>
            <a:r>
              <a:rPr sz="1867" b="1" spc="-133" dirty="0">
                <a:latin typeface="Trebuchet MS"/>
                <a:cs typeface="Trebuchet MS"/>
              </a:rPr>
              <a:t>Case  </a:t>
            </a:r>
            <a:r>
              <a:rPr sz="1867" b="1" spc="-113" dirty="0">
                <a:latin typeface="Trebuchet MS"/>
                <a:cs typeface="Trebuchet MS"/>
              </a:rPr>
              <a:t>Diagram</a:t>
            </a:r>
            <a:endParaRPr sz="1867" dirty="0">
              <a:latin typeface="Trebuchet MS"/>
              <a:cs typeface="Trebuchet MS"/>
            </a:endParaRPr>
          </a:p>
        </p:txBody>
      </p:sp>
      <p:sp>
        <p:nvSpPr>
          <p:cNvPr id="16" name="object 18">
            <a:extLst>
              <a:ext uri="{FF2B5EF4-FFF2-40B4-BE49-F238E27FC236}">
                <a16:creationId xmlns:a16="http://schemas.microsoft.com/office/drawing/2014/main" id="{5C803CFA-1BC4-40E7-87E9-DA99574A00F3}"/>
              </a:ext>
            </a:extLst>
          </p:cNvPr>
          <p:cNvSpPr txBox="1"/>
          <p:nvPr/>
        </p:nvSpPr>
        <p:spPr>
          <a:xfrm>
            <a:off x="3324440" y="3153901"/>
            <a:ext cx="1673013" cy="242866"/>
          </a:xfrm>
          <a:prstGeom prst="rect">
            <a:avLst/>
          </a:prstGeom>
        </p:spPr>
        <p:txBody>
          <a:bodyPr vert="horz" wrap="square" lIns="0" tIns="16933"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spcBef>
                <a:spcPts val="133"/>
              </a:spcBef>
            </a:pPr>
            <a:r>
              <a:rPr sz="1467" spc="-60" dirty="0">
                <a:latin typeface="Trebuchet MS"/>
                <a:cs typeface="Trebuchet MS"/>
              </a:rPr>
              <a:t>Use </a:t>
            </a:r>
            <a:r>
              <a:rPr sz="1467" spc="-93" dirty="0">
                <a:latin typeface="Trebuchet MS"/>
                <a:cs typeface="Trebuchet MS"/>
              </a:rPr>
              <a:t>case</a:t>
            </a:r>
            <a:r>
              <a:rPr sz="1467" spc="-287" dirty="0">
                <a:latin typeface="Trebuchet MS"/>
                <a:cs typeface="Trebuchet MS"/>
              </a:rPr>
              <a:t> </a:t>
            </a:r>
            <a:r>
              <a:rPr sz="1467" spc="-100" dirty="0">
                <a:latin typeface="Trebuchet MS"/>
                <a:cs typeface="Trebuchet MS"/>
              </a:rPr>
              <a:t>Identification</a:t>
            </a:r>
            <a:endParaRPr sz="1467">
              <a:latin typeface="Trebuchet MS"/>
              <a:cs typeface="Trebuchet MS"/>
            </a:endParaRPr>
          </a:p>
        </p:txBody>
      </p:sp>
      <p:sp>
        <p:nvSpPr>
          <p:cNvPr id="17" name="object 19">
            <a:extLst>
              <a:ext uri="{FF2B5EF4-FFF2-40B4-BE49-F238E27FC236}">
                <a16:creationId xmlns:a16="http://schemas.microsoft.com/office/drawing/2014/main" id="{08228CFD-7675-449E-A98D-A15A1394A750}"/>
              </a:ext>
            </a:extLst>
          </p:cNvPr>
          <p:cNvSpPr txBox="1"/>
          <p:nvPr/>
        </p:nvSpPr>
        <p:spPr>
          <a:xfrm>
            <a:off x="3324441" y="3576557"/>
            <a:ext cx="2401993" cy="671124"/>
          </a:xfrm>
          <a:prstGeom prst="rect">
            <a:avLst/>
          </a:prstGeom>
        </p:spPr>
        <p:txBody>
          <a:bodyPr vert="horz" wrap="square" lIns="0" tIns="16933"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3098" indent="-286165">
              <a:lnSpc>
                <a:spcPts val="1747"/>
              </a:lnSpc>
              <a:spcBef>
                <a:spcPts val="133"/>
              </a:spcBef>
              <a:buFont typeface="Arial"/>
              <a:buChar char="•"/>
              <a:tabLst>
                <a:tab pos="302252" algn="l"/>
                <a:tab pos="303098" algn="l"/>
              </a:tabLst>
            </a:pPr>
            <a:r>
              <a:rPr sz="1467" spc="-47" dirty="0">
                <a:latin typeface="Trebuchet MS"/>
                <a:cs typeface="Trebuchet MS"/>
              </a:rPr>
              <a:t>Boss</a:t>
            </a:r>
            <a:r>
              <a:rPr sz="1467" spc="-160" dirty="0">
                <a:latin typeface="Trebuchet MS"/>
                <a:cs typeface="Trebuchet MS"/>
              </a:rPr>
              <a:t> </a:t>
            </a:r>
            <a:r>
              <a:rPr sz="1467" spc="-93" dirty="0">
                <a:latin typeface="Trebuchet MS"/>
                <a:cs typeface="Trebuchet MS"/>
              </a:rPr>
              <a:t>test</a:t>
            </a:r>
            <a:endParaRPr sz="1467">
              <a:latin typeface="Trebuchet MS"/>
              <a:cs typeface="Trebuchet MS"/>
            </a:endParaRPr>
          </a:p>
          <a:p>
            <a:pPr marL="303098" indent="-286165">
              <a:lnSpc>
                <a:spcPts val="1667"/>
              </a:lnSpc>
              <a:buFont typeface="Arial"/>
              <a:buChar char="•"/>
              <a:tabLst>
                <a:tab pos="302252" algn="l"/>
                <a:tab pos="303098" algn="l"/>
              </a:tabLst>
            </a:pPr>
            <a:r>
              <a:rPr sz="1467" spc="-100" dirty="0">
                <a:latin typeface="Trebuchet MS"/>
                <a:cs typeface="Trebuchet MS"/>
              </a:rPr>
              <a:t>Elementary </a:t>
            </a:r>
            <a:r>
              <a:rPr sz="1467" spc="-67" dirty="0">
                <a:latin typeface="Trebuchet MS"/>
                <a:cs typeface="Trebuchet MS"/>
              </a:rPr>
              <a:t>Business</a:t>
            </a:r>
            <a:r>
              <a:rPr sz="1467" spc="-260" dirty="0">
                <a:latin typeface="Trebuchet MS"/>
                <a:cs typeface="Trebuchet MS"/>
              </a:rPr>
              <a:t> </a:t>
            </a:r>
            <a:r>
              <a:rPr sz="1467" spc="-87" dirty="0">
                <a:latin typeface="Trebuchet MS"/>
                <a:cs typeface="Trebuchet MS"/>
              </a:rPr>
              <a:t>Process</a:t>
            </a:r>
            <a:endParaRPr sz="1467">
              <a:latin typeface="Trebuchet MS"/>
              <a:cs typeface="Trebuchet MS"/>
            </a:endParaRPr>
          </a:p>
          <a:p>
            <a:pPr marL="303098" indent="-286165">
              <a:lnSpc>
                <a:spcPts val="1680"/>
              </a:lnSpc>
              <a:buFont typeface="Arial"/>
              <a:buChar char="•"/>
              <a:tabLst>
                <a:tab pos="302252" algn="l"/>
                <a:tab pos="303098" algn="l"/>
              </a:tabLst>
            </a:pPr>
            <a:r>
              <a:rPr sz="1467" spc="-100" dirty="0">
                <a:latin typeface="Trebuchet MS"/>
                <a:cs typeface="Trebuchet MS"/>
              </a:rPr>
              <a:t>Size</a:t>
            </a:r>
            <a:r>
              <a:rPr sz="1467" spc="-167" dirty="0">
                <a:latin typeface="Trebuchet MS"/>
                <a:cs typeface="Trebuchet MS"/>
              </a:rPr>
              <a:t> </a:t>
            </a:r>
            <a:r>
              <a:rPr sz="1467" spc="-113" dirty="0">
                <a:latin typeface="Trebuchet MS"/>
                <a:cs typeface="Trebuchet MS"/>
              </a:rPr>
              <a:t>Test</a:t>
            </a:r>
            <a:endParaRPr sz="1467">
              <a:latin typeface="Trebuchet MS"/>
              <a:cs typeface="Trebuchet MS"/>
            </a:endParaRPr>
          </a:p>
        </p:txBody>
      </p:sp>
      <p:sp>
        <p:nvSpPr>
          <p:cNvPr id="18" name="object 20">
            <a:extLst>
              <a:ext uri="{FF2B5EF4-FFF2-40B4-BE49-F238E27FC236}">
                <a16:creationId xmlns:a16="http://schemas.microsoft.com/office/drawing/2014/main" id="{5DB861DA-4BB2-428F-8392-93C8FDEA2B8A}"/>
              </a:ext>
            </a:extLst>
          </p:cNvPr>
          <p:cNvSpPr txBox="1"/>
          <p:nvPr/>
        </p:nvSpPr>
        <p:spPr>
          <a:xfrm>
            <a:off x="3324441" y="4421870"/>
            <a:ext cx="3170767" cy="235107"/>
          </a:xfrm>
          <a:prstGeom prst="rect">
            <a:avLst/>
          </a:prstGeom>
        </p:spPr>
        <p:txBody>
          <a:bodyPr vert="horz" wrap="square" lIns="0" tIns="16933"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03098" indent="-286165">
              <a:lnSpc>
                <a:spcPts val="1747"/>
              </a:lnSpc>
              <a:spcBef>
                <a:spcPts val="133"/>
              </a:spcBef>
              <a:buFont typeface="Wingdings"/>
              <a:buChar char=""/>
              <a:tabLst>
                <a:tab pos="303098" algn="l"/>
              </a:tabLst>
            </a:pPr>
            <a:r>
              <a:rPr sz="1467" spc="-93" dirty="0">
                <a:latin typeface="Trebuchet MS"/>
                <a:cs typeface="Trebuchet MS"/>
              </a:rPr>
              <a:t>Represent </a:t>
            </a:r>
            <a:r>
              <a:rPr sz="1467" spc="-107" dirty="0">
                <a:latin typeface="Trebuchet MS"/>
                <a:cs typeface="Trebuchet MS"/>
              </a:rPr>
              <a:t>feature/functions/user</a:t>
            </a:r>
            <a:r>
              <a:rPr sz="1467" spc="-193" dirty="0">
                <a:latin typeface="Trebuchet MS"/>
                <a:cs typeface="Trebuchet MS"/>
              </a:rPr>
              <a:t> </a:t>
            </a:r>
            <a:r>
              <a:rPr sz="1467" spc="-80" dirty="0">
                <a:latin typeface="Trebuchet MS"/>
                <a:cs typeface="Trebuchet MS"/>
              </a:rPr>
              <a:t>goals</a:t>
            </a:r>
            <a:endParaRPr sz="1467" dirty="0">
              <a:latin typeface="Trebuchet MS"/>
              <a:cs typeface="Trebuchet MS"/>
            </a:endParaRPr>
          </a:p>
        </p:txBody>
      </p:sp>
      <p:grpSp>
        <p:nvGrpSpPr>
          <p:cNvPr id="19" name="object 21">
            <a:extLst>
              <a:ext uri="{FF2B5EF4-FFF2-40B4-BE49-F238E27FC236}">
                <a16:creationId xmlns:a16="http://schemas.microsoft.com/office/drawing/2014/main" id="{D6993CCF-A3B8-47D3-90F3-3B63689A657D}"/>
              </a:ext>
            </a:extLst>
          </p:cNvPr>
          <p:cNvGrpSpPr/>
          <p:nvPr/>
        </p:nvGrpSpPr>
        <p:grpSpPr>
          <a:xfrm>
            <a:off x="7376551" y="1974359"/>
            <a:ext cx="2638080" cy="914400"/>
            <a:chOff x="6710106" y="2358415"/>
            <a:chExt cx="1978560" cy="685800"/>
          </a:xfrm>
        </p:grpSpPr>
        <p:sp>
          <p:nvSpPr>
            <p:cNvPr id="36" name="object 22">
              <a:extLst>
                <a:ext uri="{FF2B5EF4-FFF2-40B4-BE49-F238E27FC236}">
                  <a16:creationId xmlns:a16="http://schemas.microsoft.com/office/drawing/2014/main" id="{5C35E944-E571-43CD-99B3-EC844FABEEE6}"/>
                </a:ext>
              </a:extLst>
            </p:cNvPr>
            <p:cNvSpPr/>
            <p:nvPr/>
          </p:nvSpPr>
          <p:spPr>
            <a:xfrm>
              <a:off x="6710106" y="2358415"/>
              <a:ext cx="114300" cy="685800"/>
            </a:xfrm>
            <a:custGeom>
              <a:avLst/>
              <a:gdLst/>
              <a:ahLst/>
              <a:cxnLst/>
              <a:rect l="l" t="t" r="r" b="b"/>
              <a:pathLst>
                <a:path w="114300" h="685800">
                  <a:moveTo>
                    <a:pt x="0" y="0"/>
                  </a:moveTo>
                  <a:lnTo>
                    <a:pt x="44493" y="8982"/>
                  </a:lnTo>
                  <a:lnTo>
                    <a:pt x="80825" y="33478"/>
                  </a:lnTo>
                  <a:lnTo>
                    <a:pt x="105320" y="69810"/>
                  </a:lnTo>
                  <a:lnTo>
                    <a:pt x="114302" y="114302"/>
                  </a:lnTo>
                  <a:lnTo>
                    <a:pt x="114302" y="571498"/>
                  </a:lnTo>
                  <a:lnTo>
                    <a:pt x="105320" y="615989"/>
                  </a:lnTo>
                  <a:lnTo>
                    <a:pt x="80825" y="652321"/>
                  </a:lnTo>
                  <a:lnTo>
                    <a:pt x="44493" y="676817"/>
                  </a:lnTo>
                  <a:lnTo>
                    <a:pt x="0" y="68580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37" name="object 23">
              <a:extLst>
                <a:ext uri="{FF2B5EF4-FFF2-40B4-BE49-F238E27FC236}">
                  <a16:creationId xmlns:a16="http://schemas.microsoft.com/office/drawing/2014/main" id="{D40F872D-B8C2-4130-9A03-FE7E4E6742C5}"/>
                </a:ext>
              </a:extLst>
            </p:cNvPr>
            <p:cNvSpPr/>
            <p:nvPr/>
          </p:nvSpPr>
          <p:spPr>
            <a:xfrm>
              <a:off x="6959701" y="2614206"/>
              <a:ext cx="496570" cy="163830"/>
            </a:xfrm>
            <a:custGeom>
              <a:avLst/>
              <a:gdLst/>
              <a:ahLst/>
              <a:cxnLst/>
              <a:rect l="l" t="t" r="r" b="b"/>
              <a:pathLst>
                <a:path w="496570" h="163830">
                  <a:moveTo>
                    <a:pt x="414743" y="0"/>
                  </a:moveTo>
                  <a:lnTo>
                    <a:pt x="414743" y="40817"/>
                  </a:lnTo>
                  <a:lnTo>
                    <a:pt x="0" y="40817"/>
                  </a:lnTo>
                  <a:lnTo>
                    <a:pt x="0" y="122466"/>
                  </a:lnTo>
                  <a:lnTo>
                    <a:pt x="414743" y="122466"/>
                  </a:lnTo>
                  <a:lnTo>
                    <a:pt x="414743" y="163283"/>
                  </a:lnTo>
                  <a:lnTo>
                    <a:pt x="496392" y="81648"/>
                  </a:lnTo>
                  <a:lnTo>
                    <a:pt x="414743" y="0"/>
                  </a:lnTo>
                  <a:close/>
                </a:path>
              </a:pathLst>
            </a:custGeom>
            <a:solidFill>
              <a:srgbClr val="4472C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38" name="object 24">
              <a:extLst>
                <a:ext uri="{FF2B5EF4-FFF2-40B4-BE49-F238E27FC236}">
                  <a16:creationId xmlns:a16="http://schemas.microsoft.com/office/drawing/2014/main" id="{64900C7D-1B1F-40FF-AC8C-5659F6E8966F}"/>
                </a:ext>
              </a:extLst>
            </p:cNvPr>
            <p:cNvSpPr/>
            <p:nvPr/>
          </p:nvSpPr>
          <p:spPr>
            <a:xfrm>
              <a:off x="6959701" y="2614206"/>
              <a:ext cx="496570" cy="163830"/>
            </a:xfrm>
            <a:custGeom>
              <a:avLst/>
              <a:gdLst/>
              <a:ahLst/>
              <a:cxnLst/>
              <a:rect l="l" t="t" r="r" b="b"/>
              <a:pathLst>
                <a:path w="496570" h="163830">
                  <a:moveTo>
                    <a:pt x="0" y="40821"/>
                  </a:moveTo>
                  <a:lnTo>
                    <a:pt x="414747" y="40821"/>
                  </a:lnTo>
                  <a:lnTo>
                    <a:pt x="414747" y="0"/>
                  </a:lnTo>
                  <a:lnTo>
                    <a:pt x="496389" y="81643"/>
                  </a:lnTo>
                  <a:lnTo>
                    <a:pt x="414747" y="163286"/>
                  </a:lnTo>
                  <a:lnTo>
                    <a:pt x="414747" y="122465"/>
                  </a:lnTo>
                  <a:lnTo>
                    <a:pt x="0" y="122465"/>
                  </a:lnTo>
                  <a:lnTo>
                    <a:pt x="0" y="40821"/>
                  </a:lnTo>
                  <a:close/>
                </a:path>
              </a:pathLst>
            </a:custGeom>
            <a:ln w="12700">
              <a:solidFill>
                <a:srgbClr val="2F528F"/>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39" name="object 25">
              <a:extLst>
                <a:ext uri="{FF2B5EF4-FFF2-40B4-BE49-F238E27FC236}">
                  <a16:creationId xmlns:a16="http://schemas.microsoft.com/office/drawing/2014/main" id="{EFE3A65F-F638-4B14-B97C-BFDA02FECADB}"/>
                </a:ext>
              </a:extLst>
            </p:cNvPr>
            <p:cNvSpPr/>
            <p:nvPr/>
          </p:nvSpPr>
          <p:spPr>
            <a:xfrm>
              <a:off x="7591386" y="2358415"/>
              <a:ext cx="1097280" cy="685800"/>
            </a:xfrm>
            <a:custGeom>
              <a:avLst/>
              <a:gdLst/>
              <a:ahLst/>
              <a:cxnLst/>
              <a:rect l="l" t="t" r="r" b="b"/>
              <a:pathLst>
                <a:path w="1097279" h="685800">
                  <a:moveTo>
                    <a:pt x="114302" y="685800"/>
                  </a:moveTo>
                  <a:lnTo>
                    <a:pt x="69810" y="676817"/>
                  </a:lnTo>
                  <a:lnTo>
                    <a:pt x="33478" y="652321"/>
                  </a:lnTo>
                  <a:lnTo>
                    <a:pt x="8982" y="615989"/>
                  </a:lnTo>
                  <a:lnTo>
                    <a:pt x="0" y="571498"/>
                  </a:lnTo>
                  <a:lnTo>
                    <a:pt x="0" y="114302"/>
                  </a:lnTo>
                  <a:lnTo>
                    <a:pt x="8982" y="69810"/>
                  </a:lnTo>
                  <a:lnTo>
                    <a:pt x="33478" y="33478"/>
                  </a:lnTo>
                  <a:lnTo>
                    <a:pt x="69810" y="8982"/>
                  </a:lnTo>
                  <a:lnTo>
                    <a:pt x="114302" y="0"/>
                  </a:lnTo>
                </a:path>
                <a:path w="1097279" h="685800">
                  <a:moveTo>
                    <a:pt x="982978" y="0"/>
                  </a:moveTo>
                  <a:lnTo>
                    <a:pt x="1027472" y="8982"/>
                  </a:lnTo>
                  <a:lnTo>
                    <a:pt x="1063804" y="33478"/>
                  </a:lnTo>
                  <a:lnTo>
                    <a:pt x="1088298" y="69810"/>
                  </a:lnTo>
                  <a:lnTo>
                    <a:pt x="1097280" y="114302"/>
                  </a:lnTo>
                  <a:lnTo>
                    <a:pt x="1097280" y="571498"/>
                  </a:lnTo>
                  <a:lnTo>
                    <a:pt x="1088298" y="615989"/>
                  </a:lnTo>
                  <a:lnTo>
                    <a:pt x="1063804" y="652321"/>
                  </a:lnTo>
                  <a:lnTo>
                    <a:pt x="1027472" y="676817"/>
                  </a:lnTo>
                  <a:lnTo>
                    <a:pt x="982978" y="68580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grpSp>
      <p:grpSp>
        <p:nvGrpSpPr>
          <p:cNvPr id="20" name="object 26">
            <a:extLst>
              <a:ext uri="{FF2B5EF4-FFF2-40B4-BE49-F238E27FC236}">
                <a16:creationId xmlns:a16="http://schemas.microsoft.com/office/drawing/2014/main" id="{06C8D776-72BD-486B-8DC3-4B99BEAB631C}"/>
              </a:ext>
            </a:extLst>
          </p:cNvPr>
          <p:cNvGrpSpPr/>
          <p:nvPr/>
        </p:nvGrpSpPr>
        <p:grpSpPr>
          <a:xfrm>
            <a:off x="5065679" y="2315413"/>
            <a:ext cx="662093" cy="218440"/>
            <a:chOff x="4976952" y="2614206"/>
            <a:chExt cx="496570" cy="163830"/>
          </a:xfrm>
        </p:grpSpPr>
        <p:sp>
          <p:nvSpPr>
            <p:cNvPr id="34" name="object 27">
              <a:extLst>
                <a:ext uri="{FF2B5EF4-FFF2-40B4-BE49-F238E27FC236}">
                  <a16:creationId xmlns:a16="http://schemas.microsoft.com/office/drawing/2014/main" id="{800C8F9A-A28C-4E15-B294-F1E7B2583E8A}"/>
                </a:ext>
              </a:extLst>
            </p:cNvPr>
            <p:cNvSpPr/>
            <p:nvPr/>
          </p:nvSpPr>
          <p:spPr>
            <a:xfrm>
              <a:off x="4976952" y="2614206"/>
              <a:ext cx="496570" cy="163830"/>
            </a:xfrm>
            <a:custGeom>
              <a:avLst/>
              <a:gdLst/>
              <a:ahLst/>
              <a:cxnLst/>
              <a:rect l="l" t="t" r="r" b="b"/>
              <a:pathLst>
                <a:path w="496570" h="163830">
                  <a:moveTo>
                    <a:pt x="414743" y="0"/>
                  </a:moveTo>
                  <a:lnTo>
                    <a:pt x="414743" y="40817"/>
                  </a:lnTo>
                  <a:lnTo>
                    <a:pt x="0" y="40817"/>
                  </a:lnTo>
                  <a:lnTo>
                    <a:pt x="0" y="122466"/>
                  </a:lnTo>
                  <a:lnTo>
                    <a:pt x="414743" y="122466"/>
                  </a:lnTo>
                  <a:lnTo>
                    <a:pt x="414743" y="163283"/>
                  </a:lnTo>
                  <a:lnTo>
                    <a:pt x="496392" y="81648"/>
                  </a:lnTo>
                  <a:lnTo>
                    <a:pt x="414743" y="0"/>
                  </a:lnTo>
                  <a:close/>
                </a:path>
              </a:pathLst>
            </a:custGeom>
            <a:solidFill>
              <a:srgbClr val="4472C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35" name="object 28">
              <a:extLst>
                <a:ext uri="{FF2B5EF4-FFF2-40B4-BE49-F238E27FC236}">
                  <a16:creationId xmlns:a16="http://schemas.microsoft.com/office/drawing/2014/main" id="{E9F4EFFF-C409-4C90-9ED6-145E626A355B}"/>
                </a:ext>
              </a:extLst>
            </p:cNvPr>
            <p:cNvSpPr/>
            <p:nvPr/>
          </p:nvSpPr>
          <p:spPr>
            <a:xfrm>
              <a:off x="4976952" y="2614206"/>
              <a:ext cx="496570" cy="163830"/>
            </a:xfrm>
            <a:custGeom>
              <a:avLst/>
              <a:gdLst/>
              <a:ahLst/>
              <a:cxnLst/>
              <a:rect l="l" t="t" r="r" b="b"/>
              <a:pathLst>
                <a:path w="496570" h="163830">
                  <a:moveTo>
                    <a:pt x="0" y="40821"/>
                  </a:moveTo>
                  <a:lnTo>
                    <a:pt x="414747" y="40821"/>
                  </a:lnTo>
                  <a:lnTo>
                    <a:pt x="414747" y="0"/>
                  </a:lnTo>
                  <a:lnTo>
                    <a:pt x="496389" y="81643"/>
                  </a:lnTo>
                  <a:lnTo>
                    <a:pt x="414747" y="163286"/>
                  </a:lnTo>
                  <a:lnTo>
                    <a:pt x="414747" y="122465"/>
                  </a:lnTo>
                  <a:lnTo>
                    <a:pt x="0" y="122465"/>
                  </a:lnTo>
                  <a:lnTo>
                    <a:pt x="0" y="40821"/>
                  </a:lnTo>
                  <a:close/>
                </a:path>
              </a:pathLst>
            </a:custGeom>
            <a:ln w="12700">
              <a:solidFill>
                <a:srgbClr val="2F528F"/>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grpSp>
      <p:grpSp>
        <p:nvGrpSpPr>
          <p:cNvPr id="21" name="object 29">
            <a:extLst>
              <a:ext uri="{FF2B5EF4-FFF2-40B4-BE49-F238E27FC236}">
                <a16:creationId xmlns:a16="http://schemas.microsoft.com/office/drawing/2014/main" id="{DD6C5E71-FCF7-41F2-ADF2-129032C9A82D}"/>
              </a:ext>
            </a:extLst>
          </p:cNvPr>
          <p:cNvGrpSpPr/>
          <p:nvPr/>
        </p:nvGrpSpPr>
        <p:grpSpPr>
          <a:xfrm>
            <a:off x="4977355" y="1974359"/>
            <a:ext cx="1240959" cy="1320883"/>
            <a:chOff x="4910709" y="2358415"/>
            <a:chExt cx="930719" cy="990662"/>
          </a:xfrm>
        </p:grpSpPr>
        <p:sp>
          <p:nvSpPr>
            <p:cNvPr id="32" name="object 30">
              <a:extLst>
                <a:ext uri="{FF2B5EF4-FFF2-40B4-BE49-F238E27FC236}">
                  <a16:creationId xmlns:a16="http://schemas.microsoft.com/office/drawing/2014/main" id="{17B929AF-F3EF-459F-B77C-AD823753B662}"/>
                </a:ext>
              </a:extLst>
            </p:cNvPr>
            <p:cNvSpPr/>
            <p:nvPr/>
          </p:nvSpPr>
          <p:spPr>
            <a:xfrm>
              <a:off x="5727128" y="2358415"/>
              <a:ext cx="114300" cy="685800"/>
            </a:xfrm>
            <a:custGeom>
              <a:avLst/>
              <a:gdLst/>
              <a:ahLst/>
              <a:cxnLst/>
              <a:rect l="l" t="t" r="r" b="b"/>
              <a:pathLst>
                <a:path w="114300" h="685800">
                  <a:moveTo>
                    <a:pt x="114302" y="685800"/>
                  </a:moveTo>
                  <a:lnTo>
                    <a:pt x="69810" y="676817"/>
                  </a:lnTo>
                  <a:lnTo>
                    <a:pt x="33478" y="652321"/>
                  </a:lnTo>
                  <a:lnTo>
                    <a:pt x="8982" y="615989"/>
                  </a:lnTo>
                  <a:lnTo>
                    <a:pt x="0" y="571498"/>
                  </a:lnTo>
                  <a:lnTo>
                    <a:pt x="0" y="114302"/>
                  </a:lnTo>
                  <a:lnTo>
                    <a:pt x="8982" y="69810"/>
                  </a:lnTo>
                  <a:lnTo>
                    <a:pt x="33478" y="33478"/>
                  </a:lnTo>
                  <a:lnTo>
                    <a:pt x="69810" y="8982"/>
                  </a:lnTo>
                  <a:lnTo>
                    <a:pt x="114302" y="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33" name="object 31">
              <a:extLst>
                <a:ext uri="{FF2B5EF4-FFF2-40B4-BE49-F238E27FC236}">
                  <a16:creationId xmlns:a16="http://schemas.microsoft.com/office/drawing/2014/main" id="{4031A07A-1BB2-4FDC-9352-13C325876F0D}"/>
                </a:ext>
              </a:extLst>
            </p:cNvPr>
            <p:cNvSpPr/>
            <p:nvPr/>
          </p:nvSpPr>
          <p:spPr>
            <a:xfrm>
              <a:off x="4910709" y="2849968"/>
              <a:ext cx="816610" cy="499109"/>
            </a:xfrm>
            <a:custGeom>
              <a:avLst/>
              <a:gdLst/>
              <a:ahLst/>
              <a:cxnLst/>
              <a:rect l="l" t="t" r="r" b="b"/>
              <a:pathLst>
                <a:path w="816610" h="499110">
                  <a:moveTo>
                    <a:pt x="395503" y="473265"/>
                  </a:moveTo>
                  <a:lnTo>
                    <a:pt x="0" y="473265"/>
                  </a:lnTo>
                  <a:lnTo>
                    <a:pt x="0" y="498665"/>
                  </a:lnTo>
                  <a:lnTo>
                    <a:pt x="420903" y="498665"/>
                  </a:lnTo>
                  <a:lnTo>
                    <a:pt x="420903" y="485965"/>
                  </a:lnTo>
                  <a:lnTo>
                    <a:pt x="395503" y="485965"/>
                  </a:lnTo>
                  <a:lnTo>
                    <a:pt x="395503" y="473265"/>
                  </a:lnTo>
                  <a:close/>
                </a:path>
                <a:path w="816610" h="499110">
                  <a:moveTo>
                    <a:pt x="740219" y="25400"/>
                  </a:moveTo>
                  <a:lnTo>
                    <a:pt x="395503" y="25400"/>
                  </a:lnTo>
                  <a:lnTo>
                    <a:pt x="395503" y="485965"/>
                  </a:lnTo>
                  <a:lnTo>
                    <a:pt x="408216" y="473265"/>
                  </a:lnTo>
                  <a:lnTo>
                    <a:pt x="420903" y="473265"/>
                  </a:lnTo>
                  <a:lnTo>
                    <a:pt x="420903" y="50800"/>
                  </a:lnTo>
                  <a:lnTo>
                    <a:pt x="408216" y="50800"/>
                  </a:lnTo>
                  <a:lnTo>
                    <a:pt x="420903" y="38100"/>
                  </a:lnTo>
                  <a:lnTo>
                    <a:pt x="740219" y="38100"/>
                  </a:lnTo>
                  <a:lnTo>
                    <a:pt x="740219" y="25400"/>
                  </a:lnTo>
                  <a:close/>
                </a:path>
                <a:path w="816610" h="499110">
                  <a:moveTo>
                    <a:pt x="420903" y="473265"/>
                  </a:moveTo>
                  <a:lnTo>
                    <a:pt x="408216" y="473265"/>
                  </a:lnTo>
                  <a:lnTo>
                    <a:pt x="395503" y="485965"/>
                  </a:lnTo>
                  <a:lnTo>
                    <a:pt x="420903" y="485965"/>
                  </a:lnTo>
                  <a:lnTo>
                    <a:pt x="420903" y="473265"/>
                  </a:lnTo>
                  <a:close/>
                </a:path>
                <a:path w="816610" h="499110">
                  <a:moveTo>
                    <a:pt x="740219" y="0"/>
                  </a:moveTo>
                  <a:lnTo>
                    <a:pt x="740219" y="76200"/>
                  </a:lnTo>
                  <a:lnTo>
                    <a:pt x="791019" y="50800"/>
                  </a:lnTo>
                  <a:lnTo>
                    <a:pt x="752919" y="50800"/>
                  </a:lnTo>
                  <a:lnTo>
                    <a:pt x="752919" y="25400"/>
                  </a:lnTo>
                  <a:lnTo>
                    <a:pt x="791019" y="25400"/>
                  </a:lnTo>
                  <a:lnTo>
                    <a:pt x="740219" y="0"/>
                  </a:lnTo>
                  <a:close/>
                </a:path>
                <a:path w="816610" h="499110">
                  <a:moveTo>
                    <a:pt x="420903" y="38100"/>
                  </a:moveTo>
                  <a:lnTo>
                    <a:pt x="408216" y="50800"/>
                  </a:lnTo>
                  <a:lnTo>
                    <a:pt x="420903" y="50800"/>
                  </a:lnTo>
                  <a:lnTo>
                    <a:pt x="420903" y="38100"/>
                  </a:lnTo>
                  <a:close/>
                </a:path>
                <a:path w="816610" h="499110">
                  <a:moveTo>
                    <a:pt x="740219" y="38100"/>
                  </a:moveTo>
                  <a:lnTo>
                    <a:pt x="420903" y="38100"/>
                  </a:lnTo>
                  <a:lnTo>
                    <a:pt x="420903" y="50800"/>
                  </a:lnTo>
                  <a:lnTo>
                    <a:pt x="740219" y="50800"/>
                  </a:lnTo>
                  <a:lnTo>
                    <a:pt x="740219" y="38100"/>
                  </a:lnTo>
                  <a:close/>
                </a:path>
                <a:path w="816610" h="499110">
                  <a:moveTo>
                    <a:pt x="791019" y="25400"/>
                  </a:moveTo>
                  <a:lnTo>
                    <a:pt x="752919" y="25400"/>
                  </a:lnTo>
                  <a:lnTo>
                    <a:pt x="752919" y="50800"/>
                  </a:lnTo>
                  <a:lnTo>
                    <a:pt x="791019" y="50800"/>
                  </a:lnTo>
                  <a:lnTo>
                    <a:pt x="816419" y="38100"/>
                  </a:lnTo>
                  <a:lnTo>
                    <a:pt x="791019" y="2540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grpSp>
      <p:sp>
        <p:nvSpPr>
          <p:cNvPr id="22" name="object 32">
            <a:extLst>
              <a:ext uri="{FF2B5EF4-FFF2-40B4-BE49-F238E27FC236}">
                <a16:creationId xmlns:a16="http://schemas.microsoft.com/office/drawing/2014/main" id="{FE430623-A389-4998-9102-53288AF202A9}"/>
              </a:ext>
            </a:extLst>
          </p:cNvPr>
          <p:cNvSpPr txBox="1"/>
          <p:nvPr/>
        </p:nvSpPr>
        <p:spPr>
          <a:xfrm>
            <a:off x="6296850" y="2047817"/>
            <a:ext cx="1004993" cy="1493229"/>
          </a:xfrm>
          <a:prstGeom prst="rect">
            <a:avLst/>
          </a:prstGeom>
        </p:spPr>
        <p:txBody>
          <a:bodyPr vert="horz" wrap="square" lIns="0" tIns="177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1278" marR="30479" algn="ctr">
              <a:lnSpc>
                <a:spcPct val="99400"/>
              </a:lnSpc>
              <a:spcBef>
                <a:spcPts val="140"/>
              </a:spcBef>
            </a:pPr>
            <a:r>
              <a:rPr sz="1600" b="1" spc="-67" dirty="0">
                <a:latin typeface="Trebuchet MS"/>
                <a:cs typeface="Trebuchet MS"/>
              </a:rPr>
              <a:t>Hig</a:t>
            </a:r>
            <a:r>
              <a:rPr sz="1600" b="1" spc="-87" dirty="0">
                <a:latin typeface="Trebuchet MS"/>
                <a:cs typeface="Trebuchet MS"/>
              </a:rPr>
              <a:t>h</a:t>
            </a:r>
            <a:r>
              <a:rPr sz="1600" b="1" spc="-107" dirty="0">
                <a:latin typeface="Trebuchet MS"/>
                <a:cs typeface="Trebuchet MS"/>
              </a:rPr>
              <a:t>-</a:t>
            </a:r>
            <a:r>
              <a:rPr sz="1600" b="1" spc="-152" dirty="0">
                <a:latin typeface="Trebuchet MS"/>
                <a:cs typeface="Trebuchet MS"/>
              </a:rPr>
              <a:t>L</a:t>
            </a:r>
            <a:r>
              <a:rPr sz="1600" b="1" spc="-180" dirty="0">
                <a:latin typeface="Trebuchet MS"/>
                <a:cs typeface="Trebuchet MS"/>
              </a:rPr>
              <a:t>e</a:t>
            </a:r>
            <a:r>
              <a:rPr sz="1600" b="1" spc="-113" dirty="0">
                <a:latin typeface="Trebuchet MS"/>
                <a:cs typeface="Trebuchet MS"/>
              </a:rPr>
              <a:t>v</a:t>
            </a:r>
            <a:r>
              <a:rPr sz="1600" b="1" spc="-127" dirty="0">
                <a:latin typeface="Trebuchet MS"/>
                <a:cs typeface="Trebuchet MS"/>
              </a:rPr>
              <a:t>e</a:t>
            </a:r>
            <a:r>
              <a:rPr sz="1600" b="1" spc="-80" dirty="0">
                <a:latin typeface="Trebuchet MS"/>
                <a:cs typeface="Trebuchet MS"/>
              </a:rPr>
              <a:t>l  </a:t>
            </a:r>
            <a:r>
              <a:rPr sz="1600" b="1" spc="-73" dirty="0">
                <a:latin typeface="Trebuchet MS"/>
                <a:cs typeface="Trebuchet MS"/>
              </a:rPr>
              <a:t>and  </a:t>
            </a:r>
            <a:r>
              <a:rPr sz="1600" b="1" spc="-100" dirty="0">
                <a:latin typeface="Trebuchet MS"/>
                <a:cs typeface="Trebuchet MS"/>
              </a:rPr>
              <a:t>Expanded  </a:t>
            </a:r>
            <a:r>
              <a:rPr sz="1600" b="1" spc="-73" dirty="0">
                <a:latin typeface="Trebuchet MS"/>
                <a:cs typeface="Trebuchet MS"/>
              </a:rPr>
              <a:t>Use</a:t>
            </a:r>
            <a:r>
              <a:rPr sz="1600" b="1" spc="-180" dirty="0">
                <a:latin typeface="Trebuchet MS"/>
                <a:cs typeface="Trebuchet MS"/>
              </a:rPr>
              <a:t> </a:t>
            </a:r>
            <a:r>
              <a:rPr sz="1600" b="1" spc="-100" dirty="0">
                <a:latin typeface="Trebuchet MS"/>
                <a:cs typeface="Trebuchet MS"/>
              </a:rPr>
              <a:t>cases</a:t>
            </a:r>
            <a:endParaRPr sz="1600">
              <a:latin typeface="Trebuchet MS"/>
              <a:cs typeface="Trebuchet MS"/>
            </a:endParaRPr>
          </a:p>
          <a:p>
            <a:pPr marL="16933" marR="6773" algn="ctr">
              <a:lnSpc>
                <a:spcPts val="1600"/>
              </a:lnSpc>
              <a:spcBef>
                <a:spcPts val="707"/>
              </a:spcBef>
            </a:pPr>
            <a:r>
              <a:rPr sz="1467" spc="-27" dirty="0">
                <a:latin typeface="Trebuchet MS"/>
                <a:cs typeface="Trebuchet MS"/>
              </a:rPr>
              <a:t>Main</a:t>
            </a:r>
            <a:r>
              <a:rPr sz="1467" spc="-267" dirty="0">
                <a:latin typeface="Trebuchet MS"/>
                <a:cs typeface="Trebuchet MS"/>
              </a:rPr>
              <a:t> </a:t>
            </a:r>
            <a:r>
              <a:rPr sz="1467" spc="-80" dirty="0">
                <a:latin typeface="Trebuchet MS"/>
                <a:cs typeface="Trebuchet MS"/>
              </a:rPr>
              <a:t>Success  </a:t>
            </a:r>
            <a:r>
              <a:rPr sz="1467" spc="-87" dirty="0">
                <a:latin typeface="Trebuchet MS"/>
                <a:cs typeface="Trebuchet MS"/>
              </a:rPr>
              <a:t>Scenarios</a:t>
            </a:r>
            <a:endParaRPr sz="1467">
              <a:latin typeface="Trebuchet MS"/>
              <a:cs typeface="Trebuchet MS"/>
            </a:endParaRPr>
          </a:p>
        </p:txBody>
      </p:sp>
      <p:sp>
        <p:nvSpPr>
          <p:cNvPr id="23" name="object 33">
            <a:extLst>
              <a:ext uri="{FF2B5EF4-FFF2-40B4-BE49-F238E27FC236}">
                <a16:creationId xmlns:a16="http://schemas.microsoft.com/office/drawing/2014/main" id="{8197A7F2-8D22-4736-BFFA-23C3D2F0F880}"/>
              </a:ext>
            </a:extLst>
          </p:cNvPr>
          <p:cNvSpPr txBox="1"/>
          <p:nvPr/>
        </p:nvSpPr>
        <p:spPr>
          <a:xfrm>
            <a:off x="8666976" y="2255080"/>
            <a:ext cx="1294553" cy="263320"/>
          </a:xfrm>
          <a:prstGeom prst="rect">
            <a:avLst/>
          </a:prstGeom>
        </p:spPr>
        <p:txBody>
          <a:bodyPr vert="horz" wrap="square" lIns="0" tIns="16933"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spcBef>
                <a:spcPts val="133"/>
              </a:spcBef>
            </a:pPr>
            <a:r>
              <a:rPr sz="1600" b="1" spc="-67" dirty="0">
                <a:latin typeface="Trebuchet MS"/>
                <a:cs typeface="Trebuchet MS"/>
              </a:rPr>
              <a:t>Domain</a:t>
            </a:r>
            <a:r>
              <a:rPr sz="1600" b="1" spc="-173" dirty="0">
                <a:latin typeface="Trebuchet MS"/>
                <a:cs typeface="Trebuchet MS"/>
              </a:rPr>
              <a:t> </a:t>
            </a:r>
            <a:r>
              <a:rPr sz="1600" b="1" spc="-27" dirty="0">
                <a:latin typeface="Trebuchet MS"/>
                <a:cs typeface="Trebuchet MS"/>
              </a:rPr>
              <a:t>Model</a:t>
            </a:r>
            <a:endParaRPr sz="1600">
              <a:latin typeface="Trebuchet MS"/>
              <a:cs typeface="Trebuchet MS"/>
            </a:endParaRPr>
          </a:p>
        </p:txBody>
      </p:sp>
      <p:grpSp>
        <p:nvGrpSpPr>
          <p:cNvPr id="24" name="object 34">
            <a:extLst>
              <a:ext uri="{FF2B5EF4-FFF2-40B4-BE49-F238E27FC236}">
                <a16:creationId xmlns:a16="http://schemas.microsoft.com/office/drawing/2014/main" id="{FAF919F3-1013-40AD-AEE3-F1B9D26C0001}"/>
              </a:ext>
            </a:extLst>
          </p:cNvPr>
          <p:cNvGrpSpPr/>
          <p:nvPr/>
        </p:nvGrpSpPr>
        <p:grpSpPr>
          <a:xfrm>
            <a:off x="7348885" y="1967078"/>
            <a:ext cx="3723759" cy="1432916"/>
            <a:chOff x="6689356" y="2352954"/>
            <a:chExt cx="2792819" cy="1074687"/>
          </a:xfrm>
        </p:grpSpPr>
        <p:sp>
          <p:nvSpPr>
            <p:cNvPr id="27" name="object 35">
              <a:extLst>
                <a:ext uri="{FF2B5EF4-FFF2-40B4-BE49-F238E27FC236}">
                  <a16:creationId xmlns:a16="http://schemas.microsoft.com/office/drawing/2014/main" id="{F1F1D504-42C6-4439-B027-C762DD3D0FB3}"/>
                </a:ext>
              </a:extLst>
            </p:cNvPr>
            <p:cNvSpPr/>
            <p:nvPr/>
          </p:nvSpPr>
          <p:spPr>
            <a:xfrm>
              <a:off x="6689356" y="2844673"/>
              <a:ext cx="816610" cy="499109"/>
            </a:xfrm>
            <a:custGeom>
              <a:avLst/>
              <a:gdLst/>
              <a:ahLst/>
              <a:cxnLst/>
              <a:rect l="l" t="t" r="r" b="b"/>
              <a:pathLst>
                <a:path w="816609" h="499110">
                  <a:moveTo>
                    <a:pt x="395503" y="473265"/>
                  </a:moveTo>
                  <a:lnTo>
                    <a:pt x="0" y="473265"/>
                  </a:lnTo>
                  <a:lnTo>
                    <a:pt x="0" y="498665"/>
                  </a:lnTo>
                  <a:lnTo>
                    <a:pt x="420903" y="498665"/>
                  </a:lnTo>
                  <a:lnTo>
                    <a:pt x="420903" y="485965"/>
                  </a:lnTo>
                  <a:lnTo>
                    <a:pt x="395503" y="485965"/>
                  </a:lnTo>
                  <a:lnTo>
                    <a:pt x="395503" y="473265"/>
                  </a:lnTo>
                  <a:close/>
                </a:path>
                <a:path w="816609" h="499110">
                  <a:moveTo>
                    <a:pt x="740219" y="25400"/>
                  </a:moveTo>
                  <a:lnTo>
                    <a:pt x="395503" y="25400"/>
                  </a:lnTo>
                  <a:lnTo>
                    <a:pt x="395503" y="485965"/>
                  </a:lnTo>
                  <a:lnTo>
                    <a:pt x="408203" y="473265"/>
                  </a:lnTo>
                  <a:lnTo>
                    <a:pt x="420903" y="473265"/>
                  </a:lnTo>
                  <a:lnTo>
                    <a:pt x="420903" y="50800"/>
                  </a:lnTo>
                  <a:lnTo>
                    <a:pt x="408203" y="50800"/>
                  </a:lnTo>
                  <a:lnTo>
                    <a:pt x="420903" y="38100"/>
                  </a:lnTo>
                  <a:lnTo>
                    <a:pt x="740219" y="38100"/>
                  </a:lnTo>
                  <a:lnTo>
                    <a:pt x="740219" y="25400"/>
                  </a:lnTo>
                  <a:close/>
                </a:path>
                <a:path w="816609" h="499110">
                  <a:moveTo>
                    <a:pt x="420903" y="473265"/>
                  </a:moveTo>
                  <a:lnTo>
                    <a:pt x="408203" y="473265"/>
                  </a:lnTo>
                  <a:lnTo>
                    <a:pt x="395503" y="485965"/>
                  </a:lnTo>
                  <a:lnTo>
                    <a:pt x="420903" y="485965"/>
                  </a:lnTo>
                  <a:lnTo>
                    <a:pt x="420903" y="473265"/>
                  </a:lnTo>
                  <a:close/>
                </a:path>
                <a:path w="816609" h="499110">
                  <a:moveTo>
                    <a:pt x="740219" y="0"/>
                  </a:moveTo>
                  <a:lnTo>
                    <a:pt x="740219" y="76200"/>
                  </a:lnTo>
                  <a:lnTo>
                    <a:pt x="791019" y="50800"/>
                  </a:lnTo>
                  <a:lnTo>
                    <a:pt x="752919" y="50800"/>
                  </a:lnTo>
                  <a:lnTo>
                    <a:pt x="752919" y="25400"/>
                  </a:lnTo>
                  <a:lnTo>
                    <a:pt x="791019" y="25400"/>
                  </a:lnTo>
                  <a:lnTo>
                    <a:pt x="740219" y="0"/>
                  </a:lnTo>
                  <a:close/>
                </a:path>
                <a:path w="816609" h="499110">
                  <a:moveTo>
                    <a:pt x="420903" y="38100"/>
                  </a:moveTo>
                  <a:lnTo>
                    <a:pt x="408203" y="50800"/>
                  </a:lnTo>
                  <a:lnTo>
                    <a:pt x="420903" y="50800"/>
                  </a:lnTo>
                  <a:lnTo>
                    <a:pt x="420903" y="38100"/>
                  </a:lnTo>
                  <a:close/>
                </a:path>
                <a:path w="816609" h="499110">
                  <a:moveTo>
                    <a:pt x="740219" y="38100"/>
                  </a:moveTo>
                  <a:lnTo>
                    <a:pt x="420903" y="38100"/>
                  </a:lnTo>
                  <a:lnTo>
                    <a:pt x="420903" y="50800"/>
                  </a:lnTo>
                  <a:lnTo>
                    <a:pt x="740219" y="50800"/>
                  </a:lnTo>
                  <a:lnTo>
                    <a:pt x="740219" y="38100"/>
                  </a:lnTo>
                  <a:close/>
                </a:path>
                <a:path w="816609" h="499110">
                  <a:moveTo>
                    <a:pt x="791019" y="25400"/>
                  </a:moveTo>
                  <a:lnTo>
                    <a:pt x="752919" y="25400"/>
                  </a:lnTo>
                  <a:lnTo>
                    <a:pt x="752919" y="50800"/>
                  </a:lnTo>
                  <a:lnTo>
                    <a:pt x="791019" y="50800"/>
                  </a:lnTo>
                  <a:lnTo>
                    <a:pt x="816419" y="38100"/>
                  </a:lnTo>
                  <a:lnTo>
                    <a:pt x="791019" y="2540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28" name="object 36">
              <a:extLst>
                <a:ext uri="{FF2B5EF4-FFF2-40B4-BE49-F238E27FC236}">
                  <a16:creationId xmlns:a16="http://schemas.microsoft.com/office/drawing/2014/main" id="{0C251262-2868-42E8-B8C7-F6C4B5C9E69C}"/>
                </a:ext>
              </a:extLst>
            </p:cNvPr>
            <p:cNvSpPr/>
            <p:nvPr/>
          </p:nvSpPr>
          <p:spPr>
            <a:xfrm>
              <a:off x="8805354" y="2614206"/>
              <a:ext cx="496570" cy="163830"/>
            </a:xfrm>
            <a:custGeom>
              <a:avLst/>
              <a:gdLst/>
              <a:ahLst/>
              <a:cxnLst/>
              <a:rect l="l" t="t" r="r" b="b"/>
              <a:pathLst>
                <a:path w="496570" h="163830">
                  <a:moveTo>
                    <a:pt x="414756" y="0"/>
                  </a:moveTo>
                  <a:lnTo>
                    <a:pt x="414756" y="40817"/>
                  </a:lnTo>
                  <a:lnTo>
                    <a:pt x="0" y="40817"/>
                  </a:lnTo>
                  <a:lnTo>
                    <a:pt x="0" y="122466"/>
                  </a:lnTo>
                  <a:lnTo>
                    <a:pt x="414756" y="122466"/>
                  </a:lnTo>
                  <a:lnTo>
                    <a:pt x="414756" y="163283"/>
                  </a:lnTo>
                  <a:lnTo>
                    <a:pt x="496392" y="81648"/>
                  </a:lnTo>
                  <a:lnTo>
                    <a:pt x="414756" y="0"/>
                  </a:lnTo>
                  <a:close/>
                </a:path>
              </a:pathLst>
            </a:custGeom>
            <a:solidFill>
              <a:srgbClr val="4472C4"/>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29" name="object 37">
              <a:extLst>
                <a:ext uri="{FF2B5EF4-FFF2-40B4-BE49-F238E27FC236}">
                  <a16:creationId xmlns:a16="http://schemas.microsoft.com/office/drawing/2014/main" id="{F0E050B4-80D6-432F-99BD-E2B1ECF1B2C2}"/>
                </a:ext>
              </a:extLst>
            </p:cNvPr>
            <p:cNvSpPr/>
            <p:nvPr/>
          </p:nvSpPr>
          <p:spPr>
            <a:xfrm>
              <a:off x="8805354" y="2614206"/>
              <a:ext cx="496570" cy="163830"/>
            </a:xfrm>
            <a:custGeom>
              <a:avLst/>
              <a:gdLst/>
              <a:ahLst/>
              <a:cxnLst/>
              <a:rect l="l" t="t" r="r" b="b"/>
              <a:pathLst>
                <a:path w="496570" h="163830">
                  <a:moveTo>
                    <a:pt x="0" y="40821"/>
                  </a:moveTo>
                  <a:lnTo>
                    <a:pt x="414747" y="40821"/>
                  </a:lnTo>
                  <a:lnTo>
                    <a:pt x="414747" y="0"/>
                  </a:lnTo>
                  <a:lnTo>
                    <a:pt x="496389" y="81643"/>
                  </a:lnTo>
                  <a:lnTo>
                    <a:pt x="414747" y="163286"/>
                  </a:lnTo>
                  <a:lnTo>
                    <a:pt x="414747" y="122465"/>
                  </a:lnTo>
                  <a:lnTo>
                    <a:pt x="0" y="122465"/>
                  </a:lnTo>
                  <a:lnTo>
                    <a:pt x="0" y="40821"/>
                  </a:lnTo>
                  <a:close/>
                </a:path>
              </a:pathLst>
            </a:custGeom>
            <a:ln w="12700">
              <a:solidFill>
                <a:srgbClr val="2F528F"/>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30" name="object 38">
              <a:extLst>
                <a:ext uri="{FF2B5EF4-FFF2-40B4-BE49-F238E27FC236}">
                  <a16:creationId xmlns:a16="http://schemas.microsoft.com/office/drawing/2014/main" id="{C8F08096-918B-4E0A-97CD-84670A5E559A}"/>
                </a:ext>
              </a:extLst>
            </p:cNvPr>
            <p:cNvSpPr/>
            <p:nvPr/>
          </p:nvSpPr>
          <p:spPr>
            <a:xfrm>
              <a:off x="9367875" y="2352954"/>
              <a:ext cx="114300" cy="685800"/>
            </a:xfrm>
            <a:custGeom>
              <a:avLst/>
              <a:gdLst/>
              <a:ahLst/>
              <a:cxnLst/>
              <a:rect l="l" t="t" r="r" b="b"/>
              <a:pathLst>
                <a:path w="114300" h="685800">
                  <a:moveTo>
                    <a:pt x="114302" y="685800"/>
                  </a:moveTo>
                  <a:lnTo>
                    <a:pt x="69810" y="676817"/>
                  </a:lnTo>
                  <a:lnTo>
                    <a:pt x="33478" y="652321"/>
                  </a:lnTo>
                  <a:lnTo>
                    <a:pt x="8982" y="615989"/>
                  </a:lnTo>
                  <a:lnTo>
                    <a:pt x="0" y="571498"/>
                  </a:lnTo>
                  <a:lnTo>
                    <a:pt x="0" y="114302"/>
                  </a:lnTo>
                  <a:lnTo>
                    <a:pt x="8982" y="69810"/>
                  </a:lnTo>
                  <a:lnTo>
                    <a:pt x="33478" y="33478"/>
                  </a:lnTo>
                  <a:lnTo>
                    <a:pt x="69810" y="8982"/>
                  </a:lnTo>
                  <a:lnTo>
                    <a:pt x="114302" y="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31" name="object 39">
              <a:extLst>
                <a:ext uri="{FF2B5EF4-FFF2-40B4-BE49-F238E27FC236}">
                  <a16:creationId xmlns:a16="http://schemas.microsoft.com/office/drawing/2014/main" id="{1D377A86-B004-4D4B-AE47-790B8862D9D0}"/>
                </a:ext>
              </a:extLst>
            </p:cNvPr>
            <p:cNvSpPr/>
            <p:nvPr/>
          </p:nvSpPr>
          <p:spPr>
            <a:xfrm>
              <a:off x="6689356" y="2788196"/>
              <a:ext cx="2679065" cy="639445"/>
            </a:xfrm>
            <a:custGeom>
              <a:avLst/>
              <a:gdLst/>
              <a:ahLst/>
              <a:cxnLst/>
              <a:rect l="l" t="t" r="r" b="b"/>
              <a:pathLst>
                <a:path w="2679065" h="639445">
                  <a:moveTo>
                    <a:pt x="2145271" y="613816"/>
                  </a:moveTo>
                  <a:lnTo>
                    <a:pt x="0" y="613816"/>
                  </a:lnTo>
                  <a:lnTo>
                    <a:pt x="0" y="639216"/>
                  </a:lnTo>
                  <a:lnTo>
                    <a:pt x="2170671" y="639216"/>
                  </a:lnTo>
                  <a:lnTo>
                    <a:pt x="2170671" y="626516"/>
                  </a:lnTo>
                  <a:lnTo>
                    <a:pt x="2145271" y="626516"/>
                  </a:lnTo>
                  <a:lnTo>
                    <a:pt x="2145271" y="613816"/>
                  </a:lnTo>
                  <a:close/>
                </a:path>
                <a:path w="2679065" h="639445">
                  <a:moveTo>
                    <a:pt x="2602306" y="25400"/>
                  </a:moveTo>
                  <a:lnTo>
                    <a:pt x="2145271" y="25400"/>
                  </a:lnTo>
                  <a:lnTo>
                    <a:pt x="2145271" y="626516"/>
                  </a:lnTo>
                  <a:lnTo>
                    <a:pt x="2157971" y="613816"/>
                  </a:lnTo>
                  <a:lnTo>
                    <a:pt x="2170671" y="613816"/>
                  </a:lnTo>
                  <a:lnTo>
                    <a:pt x="2170671" y="50800"/>
                  </a:lnTo>
                  <a:lnTo>
                    <a:pt x="2157971" y="50800"/>
                  </a:lnTo>
                  <a:lnTo>
                    <a:pt x="2170671" y="38100"/>
                  </a:lnTo>
                  <a:lnTo>
                    <a:pt x="2602306" y="38100"/>
                  </a:lnTo>
                  <a:lnTo>
                    <a:pt x="2602306" y="25400"/>
                  </a:lnTo>
                  <a:close/>
                </a:path>
                <a:path w="2679065" h="639445">
                  <a:moveTo>
                    <a:pt x="2170671" y="613816"/>
                  </a:moveTo>
                  <a:lnTo>
                    <a:pt x="2157971" y="613816"/>
                  </a:lnTo>
                  <a:lnTo>
                    <a:pt x="2145271" y="626516"/>
                  </a:lnTo>
                  <a:lnTo>
                    <a:pt x="2170671" y="626516"/>
                  </a:lnTo>
                  <a:lnTo>
                    <a:pt x="2170671" y="613816"/>
                  </a:lnTo>
                  <a:close/>
                </a:path>
                <a:path w="2679065" h="639445">
                  <a:moveTo>
                    <a:pt x="2602306" y="0"/>
                  </a:moveTo>
                  <a:lnTo>
                    <a:pt x="2602306" y="76200"/>
                  </a:lnTo>
                  <a:lnTo>
                    <a:pt x="2653106" y="50800"/>
                  </a:lnTo>
                  <a:lnTo>
                    <a:pt x="2615018" y="50800"/>
                  </a:lnTo>
                  <a:lnTo>
                    <a:pt x="2615018" y="25400"/>
                  </a:lnTo>
                  <a:lnTo>
                    <a:pt x="2653106" y="25400"/>
                  </a:lnTo>
                  <a:lnTo>
                    <a:pt x="2602306" y="0"/>
                  </a:lnTo>
                  <a:close/>
                </a:path>
                <a:path w="2679065" h="639445">
                  <a:moveTo>
                    <a:pt x="2170671" y="38100"/>
                  </a:moveTo>
                  <a:lnTo>
                    <a:pt x="2157971" y="50800"/>
                  </a:lnTo>
                  <a:lnTo>
                    <a:pt x="2170671" y="50800"/>
                  </a:lnTo>
                  <a:lnTo>
                    <a:pt x="2170671" y="38100"/>
                  </a:lnTo>
                  <a:close/>
                </a:path>
                <a:path w="2679065" h="639445">
                  <a:moveTo>
                    <a:pt x="2602306" y="38100"/>
                  </a:moveTo>
                  <a:lnTo>
                    <a:pt x="2170671" y="38100"/>
                  </a:lnTo>
                  <a:lnTo>
                    <a:pt x="2170671" y="50800"/>
                  </a:lnTo>
                  <a:lnTo>
                    <a:pt x="2602306" y="50800"/>
                  </a:lnTo>
                  <a:lnTo>
                    <a:pt x="2602306" y="38100"/>
                  </a:lnTo>
                  <a:close/>
                </a:path>
                <a:path w="2679065" h="639445">
                  <a:moveTo>
                    <a:pt x="2653106" y="25400"/>
                  </a:moveTo>
                  <a:lnTo>
                    <a:pt x="2615018" y="25400"/>
                  </a:lnTo>
                  <a:lnTo>
                    <a:pt x="2615018" y="50800"/>
                  </a:lnTo>
                  <a:lnTo>
                    <a:pt x="2653106" y="50800"/>
                  </a:lnTo>
                  <a:lnTo>
                    <a:pt x="2678506" y="38100"/>
                  </a:lnTo>
                  <a:lnTo>
                    <a:pt x="2653106" y="2540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grpSp>
      <p:sp>
        <p:nvSpPr>
          <p:cNvPr id="25" name="object 40">
            <a:extLst>
              <a:ext uri="{FF2B5EF4-FFF2-40B4-BE49-F238E27FC236}">
                <a16:creationId xmlns:a16="http://schemas.microsoft.com/office/drawing/2014/main" id="{549373E6-5958-4E1F-82E2-EE1057DF1B6B}"/>
              </a:ext>
            </a:extLst>
          </p:cNvPr>
          <p:cNvSpPr/>
          <p:nvPr/>
        </p:nvSpPr>
        <p:spPr>
          <a:xfrm>
            <a:off x="11965523" y="1967077"/>
            <a:ext cx="109573" cy="914400"/>
          </a:xfrm>
          <a:custGeom>
            <a:avLst/>
            <a:gdLst/>
            <a:ahLst/>
            <a:cxnLst/>
            <a:rect l="l" t="t" r="r" b="b"/>
            <a:pathLst>
              <a:path w="114300" h="685800">
                <a:moveTo>
                  <a:pt x="0" y="0"/>
                </a:moveTo>
                <a:lnTo>
                  <a:pt x="44493" y="8982"/>
                </a:lnTo>
                <a:lnTo>
                  <a:pt x="80825" y="33478"/>
                </a:lnTo>
                <a:lnTo>
                  <a:pt x="105320" y="69810"/>
                </a:lnTo>
                <a:lnTo>
                  <a:pt x="114302" y="114302"/>
                </a:lnTo>
                <a:lnTo>
                  <a:pt x="114302" y="571498"/>
                </a:lnTo>
                <a:lnTo>
                  <a:pt x="105320" y="615989"/>
                </a:lnTo>
                <a:lnTo>
                  <a:pt x="80825" y="652321"/>
                </a:lnTo>
                <a:lnTo>
                  <a:pt x="44493" y="676817"/>
                </a:lnTo>
                <a:lnTo>
                  <a:pt x="0" y="685800"/>
                </a:lnTo>
              </a:path>
            </a:pathLst>
          </a:custGeom>
          <a:ln w="12700">
            <a:solidFill>
              <a:srgbClr val="4472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26" name="object 41">
            <a:extLst>
              <a:ext uri="{FF2B5EF4-FFF2-40B4-BE49-F238E27FC236}">
                <a16:creationId xmlns:a16="http://schemas.microsoft.com/office/drawing/2014/main" id="{D91C09B6-77D7-4299-BCDE-115234079E7E}"/>
              </a:ext>
            </a:extLst>
          </p:cNvPr>
          <p:cNvSpPr txBox="1"/>
          <p:nvPr/>
        </p:nvSpPr>
        <p:spPr>
          <a:xfrm>
            <a:off x="11072643" y="1994985"/>
            <a:ext cx="850053" cy="745503"/>
          </a:xfrm>
          <a:prstGeom prst="rect">
            <a:avLst/>
          </a:prstGeom>
        </p:spPr>
        <p:txBody>
          <a:bodyPr vert="horz" wrap="square" lIns="0" tIns="14393"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marR="6773" indent="-847" algn="ctr">
              <a:lnSpc>
                <a:spcPct val="100800"/>
              </a:lnSpc>
              <a:spcBef>
                <a:spcPts val="113"/>
              </a:spcBef>
            </a:pPr>
            <a:r>
              <a:rPr sz="1600" b="1" spc="-100" dirty="0">
                <a:latin typeface="Trebuchet MS"/>
                <a:cs typeface="Trebuchet MS"/>
              </a:rPr>
              <a:t>System  Se</a:t>
            </a:r>
            <a:r>
              <a:rPr sz="1600" b="1" spc="-73" dirty="0">
                <a:latin typeface="Trebuchet MS"/>
                <a:cs typeface="Trebuchet MS"/>
              </a:rPr>
              <a:t>q</a:t>
            </a:r>
            <a:r>
              <a:rPr sz="1600" b="1" spc="-80" dirty="0">
                <a:latin typeface="Trebuchet MS"/>
                <a:cs typeface="Trebuchet MS"/>
              </a:rPr>
              <a:t>u</a:t>
            </a:r>
            <a:r>
              <a:rPr sz="1600" b="1" spc="-127" dirty="0">
                <a:latin typeface="Trebuchet MS"/>
                <a:cs typeface="Trebuchet MS"/>
              </a:rPr>
              <a:t>e</a:t>
            </a:r>
            <a:r>
              <a:rPr sz="1600" b="1" spc="-80" dirty="0">
                <a:latin typeface="Trebuchet MS"/>
                <a:cs typeface="Trebuchet MS"/>
              </a:rPr>
              <a:t>n</a:t>
            </a:r>
            <a:r>
              <a:rPr sz="1600" b="1" spc="-160" dirty="0">
                <a:latin typeface="Trebuchet MS"/>
                <a:cs typeface="Trebuchet MS"/>
              </a:rPr>
              <a:t>c</a:t>
            </a:r>
            <a:r>
              <a:rPr sz="1600" b="1" spc="-80" dirty="0">
                <a:latin typeface="Trebuchet MS"/>
                <a:cs typeface="Trebuchet MS"/>
              </a:rPr>
              <a:t>e  Diagram</a:t>
            </a:r>
            <a:endParaRPr sz="1600" dirty="0">
              <a:latin typeface="Trebuchet MS"/>
              <a:cs typeface="Trebuchet MS"/>
            </a:endParaRPr>
          </a:p>
        </p:txBody>
      </p:sp>
    </p:spTree>
    <p:extLst>
      <p:ext uri="{BB962C8B-B14F-4D97-AF65-F5344CB8AC3E}">
        <p14:creationId xmlns:p14="http://schemas.microsoft.com/office/powerpoint/2010/main" val="93987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6981" y="509817"/>
            <a:ext cx="10340041" cy="622222"/>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dirty="0"/>
              <a:t>How to construct an SSD from a use case?</a:t>
            </a:r>
          </a:p>
        </p:txBody>
      </p:sp>
      <p:sp>
        <p:nvSpPr>
          <p:cNvPr id="3" name="object 3"/>
          <p:cNvSpPr txBox="1"/>
          <p:nvPr/>
        </p:nvSpPr>
        <p:spPr>
          <a:xfrm>
            <a:off x="856979" y="2012189"/>
            <a:ext cx="10607040" cy="1870192"/>
          </a:xfrm>
          <a:prstGeom prst="rect">
            <a:avLst/>
          </a:prstGeom>
        </p:spPr>
        <p:txBody>
          <a:bodyPr vert="horz" wrap="square" lIns="0" tIns="91440" rIns="0" bIns="0" rtlCol="0">
            <a:spAutoFit/>
          </a:bodyPr>
          <a:lstStyle/>
          <a:p>
            <a:pPr marL="622284" indent="-609585">
              <a:spcBef>
                <a:spcPts val="720"/>
              </a:spcBef>
              <a:buAutoNum type="arabicPeriod"/>
              <a:tabLst>
                <a:tab pos="621650" algn="l"/>
                <a:tab pos="622284" algn="l"/>
              </a:tabLst>
            </a:pPr>
            <a:r>
              <a:rPr sz="2400" dirty="0"/>
              <a:t>Draw System as black box on right side</a:t>
            </a:r>
          </a:p>
          <a:p>
            <a:pPr marL="622284" marR="5715" indent="-609585">
              <a:lnSpc>
                <a:spcPts val="3000"/>
              </a:lnSpc>
              <a:spcBef>
                <a:spcPts val="1025"/>
              </a:spcBef>
              <a:buAutoNum type="arabicPeriod"/>
              <a:tabLst>
                <a:tab pos="621650" algn="l"/>
                <a:tab pos="622284" algn="l"/>
              </a:tabLst>
            </a:pPr>
            <a:r>
              <a:rPr sz="2400" dirty="0"/>
              <a:t>For each actor that directly operates on the System, draw a stick figure and a lifeline.</a:t>
            </a:r>
          </a:p>
          <a:p>
            <a:pPr marL="622284" marR="5080" indent="-609585">
              <a:lnSpc>
                <a:spcPts val="3000"/>
              </a:lnSpc>
              <a:spcBef>
                <a:spcPts val="1105"/>
              </a:spcBef>
              <a:buAutoNum type="arabicPeriod"/>
              <a:tabLst>
                <a:tab pos="621650" algn="l"/>
                <a:tab pos="622284" algn="l"/>
              </a:tabLst>
            </a:pPr>
            <a:r>
              <a:rPr sz="2400" dirty="0"/>
              <a:t>For each System events that each actor generates in use case, draw a message.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descr="SqD-Ev + 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511" y="2590802"/>
            <a:ext cx="5180144" cy="32080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87" name="Title 7"/>
          <p:cNvSpPr>
            <a:spLocks noGrp="1"/>
          </p:cNvSpPr>
          <p:nvPr>
            <p:ph type="title"/>
          </p:nvPr>
        </p:nvSpPr>
        <p:spPr/>
        <p:txBody>
          <a:bodyPr/>
          <a:lstStyle/>
          <a:p>
            <a:r>
              <a:rPr lang="en-US" dirty="0"/>
              <a:t>System Events</a:t>
            </a:r>
          </a:p>
        </p:txBody>
      </p:sp>
      <p:sp>
        <p:nvSpPr>
          <p:cNvPr id="4" name="Content Placeholder 3"/>
          <p:cNvSpPr>
            <a:spLocks noGrp="1"/>
          </p:cNvSpPr>
          <p:nvPr>
            <p:ph sz="quarter" idx="1"/>
          </p:nvPr>
        </p:nvSpPr>
        <p:spPr>
          <a:xfrm>
            <a:off x="838200" y="1415845"/>
            <a:ext cx="10515600" cy="4761118"/>
          </a:xfrm>
        </p:spPr>
        <p:txBody>
          <a:bodyPr/>
          <a:lstStyle/>
          <a:p>
            <a:r>
              <a:rPr lang="en-US" b="1" dirty="0">
                <a:solidFill>
                  <a:srgbClr val="0070C0"/>
                </a:solidFill>
              </a:rPr>
              <a:t>System event </a:t>
            </a:r>
            <a:r>
              <a:rPr lang="en-US" dirty="0"/>
              <a:t>is an external input event generated by an actor (may include parameters).</a:t>
            </a:r>
          </a:p>
          <a:p>
            <a:pPr marL="0" indent="0">
              <a:buNone/>
            </a:pPr>
            <a:endParaRPr lang="en-US" dirty="0"/>
          </a:p>
          <a:p>
            <a:endParaRPr lang="en-US" dirty="0"/>
          </a:p>
        </p:txBody>
      </p:sp>
    </p:spTree>
    <p:extLst>
      <p:ext uri="{BB962C8B-B14F-4D97-AF65-F5344CB8AC3E}">
        <p14:creationId xmlns:p14="http://schemas.microsoft.com/office/powerpoint/2010/main" val="272797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6429" y="590082"/>
            <a:ext cx="6946139" cy="622222"/>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spc="-100" dirty="0"/>
              <a:t>Sy</a:t>
            </a:r>
            <a:r>
              <a:rPr lang="en-US" spc="-100" dirty="0"/>
              <a:t>stem Sequence</a:t>
            </a:r>
            <a:r>
              <a:rPr lang="en-US" spc="135" dirty="0"/>
              <a:t> </a:t>
            </a:r>
            <a:r>
              <a:rPr spc="135" dirty="0"/>
              <a:t>Diagrams</a:t>
            </a:r>
          </a:p>
        </p:txBody>
      </p:sp>
      <p:grpSp>
        <p:nvGrpSpPr>
          <p:cNvPr id="3" name="object 3"/>
          <p:cNvGrpSpPr/>
          <p:nvPr/>
        </p:nvGrpSpPr>
        <p:grpSpPr>
          <a:xfrm>
            <a:off x="2018081" y="2104656"/>
            <a:ext cx="8465185" cy="4008120"/>
            <a:chOff x="2018080" y="2104656"/>
            <a:chExt cx="8465185" cy="4008120"/>
          </a:xfrm>
        </p:grpSpPr>
        <p:sp>
          <p:nvSpPr>
            <p:cNvPr id="4" name="object 4"/>
            <p:cNvSpPr/>
            <p:nvPr/>
          </p:nvSpPr>
          <p:spPr>
            <a:xfrm>
              <a:off x="2018080" y="2104656"/>
              <a:ext cx="8465185" cy="4008120"/>
            </a:xfrm>
            <a:custGeom>
              <a:avLst/>
              <a:gdLst/>
              <a:ahLst/>
              <a:cxnLst/>
              <a:rect l="l" t="t" r="r" b="b"/>
              <a:pathLst>
                <a:path w="8465185" h="4008120">
                  <a:moveTo>
                    <a:pt x="8464728" y="0"/>
                  </a:moveTo>
                  <a:lnTo>
                    <a:pt x="0" y="0"/>
                  </a:lnTo>
                  <a:lnTo>
                    <a:pt x="0" y="53022"/>
                  </a:lnTo>
                  <a:lnTo>
                    <a:pt x="0" y="119875"/>
                  </a:lnTo>
                  <a:lnTo>
                    <a:pt x="0" y="4007612"/>
                  </a:lnTo>
                  <a:lnTo>
                    <a:pt x="3900411" y="4007612"/>
                  </a:lnTo>
                  <a:lnTo>
                    <a:pt x="3900411" y="3439376"/>
                  </a:lnTo>
                  <a:lnTo>
                    <a:pt x="8298764" y="3439376"/>
                  </a:lnTo>
                  <a:lnTo>
                    <a:pt x="8298764" y="4007612"/>
                  </a:lnTo>
                  <a:lnTo>
                    <a:pt x="8464728" y="4007612"/>
                  </a:lnTo>
                  <a:lnTo>
                    <a:pt x="8464728" y="53022"/>
                  </a:lnTo>
                  <a:lnTo>
                    <a:pt x="8464728" y="0"/>
                  </a:lnTo>
                  <a:close/>
                </a:path>
              </a:pathLst>
            </a:custGeom>
            <a:solidFill>
              <a:srgbClr val="FFFFCC"/>
            </a:solidFill>
          </p:spPr>
          <p:txBody>
            <a:bodyPr wrap="square" lIns="0" tIns="0" rIns="0" bIns="0" rtlCol="0"/>
            <a:lstStyle/>
            <a:p>
              <a:endParaRPr/>
            </a:p>
          </p:txBody>
        </p:sp>
        <p:sp>
          <p:nvSpPr>
            <p:cNvPr id="5" name="object 5"/>
            <p:cNvSpPr/>
            <p:nvPr/>
          </p:nvSpPr>
          <p:spPr>
            <a:xfrm>
              <a:off x="5328348" y="3186429"/>
              <a:ext cx="6985" cy="2890520"/>
            </a:xfrm>
            <a:custGeom>
              <a:avLst/>
              <a:gdLst/>
              <a:ahLst/>
              <a:cxnLst/>
              <a:rect l="l" t="t" r="r" b="b"/>
              <a:pathLst>
                <a:path w="6985" h="2890520">
                  <a:moveTo>
                    <a:pt x="6934" y="2853220"/>
                  </a:moveTo>
                  <a:lnTo>
                    <a:pt x="2324" y="2853220"/>
                  </a:lnTo>
                  <a:lnTo>
                    <a:pt x="12" y="2855531"/>
                  </a:lnTo>
                  <a:lnTo>
                    <a:pt x="12" y="2888958"/>
                  </a:lnTo>
                  <a:lnTo>
                    <a:pt x="2324" y="2890113"/>
                  </a:lnTo>
                  <a:lnTo>
                    <a:pt x="6934" y="2890113"/>
                  </a:lnTo>
                  <a:lnTo>
                    <a:pt x="6934" y="2853220"/>
                  </a:lnTo>
                  <a:close/>
                </a:path>
                <a:path w="6985" h="2890520">
                  <a:moveTo>
                    <a:pt x="6934" y="2684792"/>
                  </a:moveTo>
                  <a:lnTo>
                    <a:pt x="12" y="2684792"/>
                  </a:lnTo>
                  <a:lnTo>
                    <a:pt x="12" y="2794000"/>
                  </a:lnTo>
                  <a:lnTo>
                    <a:pt x="838" y="2794000"/>
                  </a:lnTo>
                  <a:lnTo>
                    <a:pt x="838" y="2796540"/>
                  </a:lnTo>
                  <a:lnTo>
                    <a:pt x="6934" y="2796540"/>
                  </a:lnTo>
                  <a:lnTo>
                    <a:pt x="6934" y="2794000"/>
                  </a:lnTo>
                  <a:lnTo>
                    <a:pt x="6934" y="2684792"/>
                  </a:lnTo>
                  <a:close/>
                </a:path>
                <a:path w="6985" h="2890520">
                  <a:moveTo>
                    <a:pt x="6934" y="2518968"/>
                  </a:moveTo>
                  <a:lnTo>
                    <a:pt x="4622" y="2516670"/>
                  </a:lnTo>
                  <a:lnTo>
                    <a:pt x="2324" y="2516670"/>
                  </a:lnTo>
                  <a:lnTo>
                    <a:pt x="2324" y="2518968"/>
                  </a:lnTo>
                  <a:lnTo>
                    <a:pt x="12" y="2518968"/>
                  </a:lnTo>
                  <a:lnTo>
                    <a:pt x="12" y="2626156"/>
                  </a:lnTo>
                  <a:lnTo>
                    <a:pt x="2324" y="2628468"/>
                  </a:lnTo>
                  <a:lnTo>
                    <a:pt x="6934" y="2628468"/>
                  </a:lnTo>
                  <a:lnTo>
                    <a:pt x="6934" y="2518968"/>
                  </a:lnTo>
                  <a:close/>
                </a:path>
                <a:path w="6985" h="2890520">
                  <a:moveTo>
                    <a:pt x="6934" y="2350681"/>
                  </a:moveTo>
                  <a:lnTo>
                    <a:pt x="4622" y="2348382"/>
                  </a:lnTo>
                  <a:lnTo>
                    <a:pt x="2324" y="2348382"/>
                  </a:lnTo>
                  <a:lnTo>
                    <a:pt x="2324" y="2350681"/>
                  </a:lnTo>
                  <a:lnTo>
                    <a:pt x="12" y="2350681"/>
                  </a:lnTo>
                  <a:lnTo>
                    <a:pt x="12" y="2457881"/>
                  </a:lnTo>
                  <a:lnTo>
                    <a:pt x="2324" y="2460193"/>
                  </a:lnTo>
                  <a:lnTo>
                    <a:pt x="6934" y="2460193"/>
                  </a:lnTo>
                  <a:lnTo>
                    <a:pt x="6934" y="2350681"/>
                  </a:lnTo>
                  <a:close/>
                </a:path>
                <a:path w="6985" h="2890520">
                  <a:moveTo>
                    <a:pt x="6934" y="2182406"/>
                  </a:moveTo>
                  <a:lnTo>
                    <a:pt x="4622" y="2180094"/>
                  </a:lnTo>
                  <a:lnTo>
                    <a:pt x="2324" y="2182406"/>
                  </a:lnTo>
                  <a:lnTo>
                    <a:pt x="12" y="2182406"/>
                  </a:lnTo>
                  <a:lnTo>
                    <a:pt x="12" y="2291905"/>
                  </a:lnTo>
                  <a:lnTo>
                    <a:pt x="2324" y="2291905"/>
                  </a:lnTo>
                  <a:lnTo>
                    <a:pt x="4622" y="2294204"/>
                  </a:lnTo>
                  <a:lnTo>
                    <a:pt x="6934" y="2291905"/>
                  </a:lnTo>
                  <a:lnTo>
                    <a:pt x="6934" y="2182406"/>
                  </a:lnTo>
                  <a:close/>
                </a:path>
                <a:path w="6985" h="2890520">
                  <a:moveTo>
                    <a:pt x="6934" y="2014118"/>
                  </a:moveTo>
                  <a:lnTo>
                    <a:pt x="2324" y="2014118"/>
                  </a:lnTo>
                  <a:lnTo>
                    <a:pt x="12" y="2016429"/>
                  </a:lnTo>
                  <a:lnTo>
                    <a:pt x="12" y="2123617"/>
                  </a:lnTo>
                  <a:lnTo>
                    <a:pt x="2324" y="2123617"/>
                  </a:lnTo>
                  <a:lnTo>
                    <a:pt x="2324" y="2125929"/>
                  </a:lnTo>
                  <a:lnTo>
                    <a:pt x="4622" y="2125929"/>
                  </a:lnTo>
                  <a:lnTo>
                    <a:pt x="6934" y="2123617"/>
                  </a:lnTo>
                  <a:lnTo>
                    <a:pt x="6934" y="2014118"/>
                  </a:lnTo>
                  <a:close/>
                </a:path>
                <a:path w="6985" h="2890520">
                  <a:moveTo>
                    <a:pt x="6934" y="1845310"/>
                  </a:moveTo>
                  <a:lnTo>
                    <a:pt x="0" y="1845310"/>
                  </a:lnTo>
                  <a:lnTo>
                    <a:pt x="0" y="1957070"/>
                  </a:lnTo>
                  <a:lnTo>
                    <a:pt x="6934" y="1957070"/>
                  </a:lnTo>
                  <a:lnTo>
                    <a:pt x="6934" y="1845310"/>
                  </a:lnTo>
                  <a:close/>
                </a:path>
                <a:path w="6985" h="2890520">
                  <a:moveTo>
                    <a:pt x="6934" y="1679867"/>
                  </a:moveTo>
                  <a:lnTo>
                    <a:pt x="4622" y="1678711"/>
                  </a:lnTo>
                  <a:lnTo>
                    <a:pt x="2324" y="1678711"/>
                  </a:lnTo>
                  <a:lnTo>
                    <a:pt x="2324" y="1679867"/>
                  </a:lnTo>
                  <a:lnTo>
                    <a:pt x="12" y="1679867"/>
                  </a:lnTo>
                  <a:lnTo>
                    <a:pt x="12" y="1787055"/>
                  </a:lnTo>
                  <a:lnTo>
                    <a:pt x="2324" y="1789366"/>
                  </a:lnTo>
                  <a:lnTo>
                    <a:pt x="6934" y="1789366"/>
                  </a:lnTo>
                  <a:lnTo>
                    <a:pt x="6934" y="1679867"/>
                  </a:lnTo>
                  <a:close/>
                </a:path>
                <a:path w="6985" h="2890520">
                  <a:moveTo>
                    <a:pt x="6934" y="1512735"/>
                  </a:moveTo>
                  <a:lnTo>
                    <a:pt x="4622" y="1510436"/>
                  </a:lnTo>
                  <a:lnTo>
                    <a:pt x="2324" y="1510436"/>
                  </a:lnTo>
                  <a:lnTo>
                    <a:pt x="2324" y="1512735"/>
                  </a:lnTo>
                  <a:lnTo>
                    <a:pt x="12" y="1512735"/>
                  </a:lnTo>
                  <a:lnTo>
                    <a:pt x="12" y="1618780"/>
                  </a:lnTo>
                  <a:lnTo>
                    <a:pt x="2324" y="1621091"/>
                  </a:lnTo>
                  <a:lnTo>
                    <a:pt x="6934" y="1621091"/>
                  </a:lnTo>
                  <a:lnTo>
                    <a:pt x="6934" y="1512735"/>
                  </a:lnTo>
                  <a:close/>
                </a:path>
                <a:path w="6985" h="2890520">
                  <a:moveTo>
                    <a:pt x="6934" y="1344460"/>
                  </a:moveTo>
                  <a:lnTo>
                    <a:pt x="4622" y="1342161"/>
                  </a:lnTo>
                  <a:lnTo>
                    <a:pt x="2324" y="1344460"/>
                  </a:lnTo>
                  <a:lnTo>
                    <a:pt x="12" y="1344460"/>
                  </a:lnTo>
                  <a:lnTo>
                    <a:pt x="12" y="1452803"/>
                  </a:lnTo>
                  <a:lnTo>
                    <a:pt x="2324" y="1452803"/>
                  </a:lnTo>
                  <a:lnTo>
                    <a:pt x="4622" y="1455115"/>
                  </a:lnTo>
                  <a:lnTo>
                    <a:pt x="6934" y="1452803"/>
                  </a:lnTo>
                  <a:lnTo>
                    <a:pt x="6934" y="1344460"/>
                  </a:lnTo>
                  <a:close/>
                </a:path>
                <a:path w="6985" h="2890520">
                  <a:moveTo>
                    <a:pt x="6934" y="1176020"/>
                  </a:moveTo>
                  <a:lnTo>
                    <a:pt x="12" y="1176020"/>
                  </a:lnTo>
                  <a:lnTo>
                    <a:pt x="12" y="1283970"/>
                  </a:lnTo>
                  <a:lnTo>
                    <a:pt x="2324" y="1283970"/>
                  </a:lnTo>
                  <a:lnTo>
                    <a:pt x="2324" y="1286510"/>
                  </a:lnTo>
                  <a:lnTo>
                    <a:pt x="6210" y="1286510"/>
                  </a:lnTo>
                  <a:lnTo>
                    <a:pt x="6210" y="1283970"/>
                  </a:lnTo>
                  <a:lnTo>
                    <a:pt x="6934" y="1283970"/>
                  </a:lnTo>
                  <a:lnTo>
                    <a:pt x="6934" y="1176020"/>
                  </a:lnTo>
                  <a:close/>
                </a:path>
                <a:path w="6985" h="2890520">
                  <a:moveTo>
                    <a:pt x="6934" y="1008380"/>
                  </a:moveTo>
                  <a:lnTo>
                    <a:pt x="0" y="1008380"/>
                  </a:lnTo>
                  <a:lnTo>
                    <a:pt x="0" y="1118870"/>
                  </a:lnTo>
                  <a:lnTo>
                    <a:pt x="6934" y="1118870"/>
                  </a:lnTo>
                  <a:lnTo>
                    <a:pt x="6934" y="1008380"/>
                  </a:lnTo>
                  <a:close/>
                </a:path>
                <a:path w="6985" h="2890520">
                  <a:moveTo>
                    <a:pt x="6934" y="841921"/>
                  </a:moveTo>
                  <a:lnTo>
                    <a:pt x="4622" y="839622"/>
                  </a:lnTo>
                  <a:lnTo>
                    <a:pt x="2324" y="839622"/>
                  </a:lnTo>
                  <a:lnTo>
                    <a:pt x="2324" y="841921"/>
                  </a:lnTo>
                  <a:lnTo>
                    <a:pt x="12" y="841921"/>
                  </a:lnTo>
                  <a:lnTo>
                    <a:pt x="12" y="947966"/>
                  </a:lnTo>
                  <a:lnTo>
                    <a:pt x="2324" y="950264"/>
                  </a:lnTo>
                  <a:lnTo>
                    <a:pt x="6934" y="950264"/>
                  </a:lnTo>
                  <a:lnTo>
                    <a:pt x="6934" y="841921"/>
                  </a:lnTo>
                  <a:close/>
                </a:path>
                <a:path w="6985" h="2890520">
                  <a:moveTo>
                    <a:pt x="6934" y="673100"/>
                  </a:moveTo>
                  <a:lnTo>
                    <a:pt x="5740" y="673100"/>
                  </a:lnTo>
                  <a:lnTo>
                    <a:pt x="5740" y="671830"/>
                  </a:lnTo>
                  <a:lnTo>
                    <a:pt x="2324" y="671830"/>
                  </a:lnTo>
                  <a:lnTo>
                    <a:pt x="2324" y="673100"/>
                  </a:lnTo>
                  <a:lnTo>
                    <a:pt x="12" y="673100"/>
                  </a:lnTo>
                  <a:lnTo>
                    <a:pt x="12" y="782320"/>
                  </a:lnTo>
                  <a:lnTo>
                    <a:pt x="6934" y="782320"/>
                  </a:lnTo>
                  <a:lnTo>
                    <a:pt x="6934" y="673100"/>
                  </a:lnTo>
                  <a:close/>
                </a:path>
                <a:path w="6985" h="2890520">
                  <a:moveTo>
                    <a:pt x="6934" y="505358"/>
                  </a:moveTo>
                  <a:lnTo>
                    <a:pt x="4622" y="503059"/>
                  </a:lnTo>
                  <a:lnTo>
                    <a:pt x="2324" y="505358"/>
                  </a:lnTo>
                  <a:lnTo>
                    <a:pt x="12" y="505358"/>
                  </a:lnTo>
                  <a:lnTo>
                    <a:pt x="12" y="613714"/>
                  </a:lnTo>
                  <a:lnTo>
                    <a:pt x="2324" y="613714"/>
                  </a:lnTo>
                  <a:lnTo>
                    <a:pt x="4622" y="616013"/>
                  </a:lnTo>
                  <a:lnTo>
                    <a:pt x="6934" y="613714"/>
                  </a:lnTo>
                  <a:lnTo>
                    <a:pt x="6934" y="505358"/>
                  </a:lnTo>
                  <a:close/>
                </a:path>
                <a:path w="6985" h="2890520">
                  <a:moveTo>
                    <a:pt x="6934" y="337083"/>
                  </a:moveTo>
                  <a:lnTo>
                    <a:pt x="2324" y="337083"/>
                  </a:lnTo>
                  <a:lnTo>
                    <a:pt x="12" y="339394"/>
                  </a:lnTo>
                  <a:lnTo>
                    <a:pt x="12" y="445427"/>
                  </a:lnTo>
                  <a:lnTo>
                    <a:pt x="2324" y="445427"/>
                  </a:lnTo>
                  <a:lnTo>
                    <a:pt x="2324" y="447738"/>
                  </a:lnTo>
                  <a:lnTo>
                    <a:pt x="4622" y="447738"/>
                  </a:lnTo>
                  <a:lnTo>
                    <a:pt x="6934" y="445427"/>
                  </a:lnTo>
                  <a:lnTo>
                    <a:pt x="6934" y="337083"/>
                  </a:lnTo>
                  <a:close/>
                </a:path>
                <a:path w="6985" h="2890520">
                  <a:moveTo>
                    <a:pt x="6934" y="168910"/>
                  </a:moveTo>
                  <a:lnTo>
                    <a:pt x="0" y="168910"/>
                  </a:lnTo>
                  <a:lnTo>
                    <a:pt x="0" y="279400"/>
                  </a:lnTo>
                  <a:lnTo>
                    <a:pt x="6934" y="279400"/>
                  </a:lnTo>
                  <a:lnTo>
                    <a:pt x="6934" y="168910"/>
                  </a:lnTo>
                  <a:close/>
                </a:path>
                <a:path w="6985" h="2890520">
                  <a:moveTo>
                    <a:pt x="6934" y="2540"/>
                  </a:moveTo>
                  <a:lnTo>
                    <a:pt x="5372" y="2540"/>
                  </a:lnTo>
                  <a:lnTo>
                    <a:pt x="5372" y="0"/>
                  </a:lnTo>
                  <a:lnTo>
                    <a:pt x="2324" y="0"/>
                  </a:lnTo>
                  <a:lnTo>
                    <a:pt x="2324" y="2540"/>
                  </a:lnTo>
                  <a:lnTo>
                    <a:pt x="12" y="2540"/>
                  </a:lnTo>
                  <a:lnTo>
                    <a:pt x="12" y="111760"/>
                  </a:lnTo>
                  <a:lnTo>
                    <a:pt x="6934" y="111760"/>
                  </a:lnTo>
                  <a:lnTo>
                    <a:pt x="6934" y="2540"/>
                  </a:lnTo>
                  <a:close/>
                </a:path>
              </a:pathLst>
            </a:custGeom>
            <a:solidFill>
              <a:srgbClr val="000000"/>
            </a:solidFill>
          </p:spPr>
          <p:txBody>
            <a:bodyPr wrap="square" lIns="0" tIns="0" rIns="0" bIns="0" rtlCol="0"/>
            <a:lstStyle/>
            <a:p>
              <a:endParaRPr/>
            </a:p>
          </p:txBody>
        </p:sp>
        <p:sp>
          <p:nvSpPr>
            <p:cNvPr id="6" name="object 6"/>
            <p:cNvSpPr/>
            <p:nvPr/>
          </p:nvSpPr>
          <p:spPr>
            <a:xfrm>
              <a:off x="5328361" y="3186950"/>
              <a:ext cx="6985" cy="111125"/>
            </a:xfrm>
            <a:custGeom>
              <a:avLst/>
              <a:gdLst/>
              <a:ahLst/>
              <a:cxnLst/>
              <a:rect l="l" t="t" r="r" b="b"/>
              <a:pathLst>
                <a:path w="6985" h="111125">
                  <a:moveTo>
                    <a:pt x="6916" y="4609"/>
                  </a:moveTo>
                  <a:lnTo>
                    <a:pt x="6916" y="109497"/>
                  </a:lnTo>
                  <a:lnTo>
                    <a:pt x="6916" y="110650"/>
                  </a:lnTo>
                  <a:lnTo>
                    <a:pt x="4610" y="110650"/>
                  </a:lnTo>
                  <a:lnTo>
                    <a:pt x="2305" y="110650"/>
                  </a:lnTo>
                  <a:lnTo>
                    <a:pt x="0" y="109497"/>
                  </a:lnTo>
                  <a:lnTo>
                    <a:pt x="0" y="4609"/>
                  </a:lnTo>
                  <a:lnTo>
                    <a:pt x="0" y="2304"/>
                  </a:lnTo>
                  <a:lnTo>
                    <a:pt x="2305" y="2304"/>
                  </a:lnTo>
                  <a:lnTo>
                    <a:pt x="2305" y="0"/>
                  </a:lnTo>
                  <a:lnTo>
                    <a:pt x="4610" y="0"/>
                  </a:lnTo>
                  <a:lnTo>
                    <a:pt x="6916" y="2304"/>
                  </a:lnTo>
                  <a:lnTo>
                    <a:pt x="6916" y="4609"/>
                  </a:lnTo>
                  <a:close/>
                </a:path>
              </a:pathLst>
            </a:custGeom>
            <a:ln w="12700">
              <a:solidFill>
                <a:srgbClr val="000000"/>
              </a:solidFill>
            </a:ln>
          </p:spPr>
          <p:txBody>
            <a:bodyPr wrap="square" lIns="0" tIns="0" rIns="0" bIns="0" rtlCol="0"/>
            <a:lstStyle/>
            <a:p>
              <a:endParaRPr/>
            </a:p>
          </p:txBody>
        </p:sp>
        <p:sp>
          <p:nvSpPr>
            <p:cNvPr id="7" name="object 7"/>
            <p:cNvSpPr/>
            <p:nvPr/>
          </p:nvSpPr>
          <p:spPr>
            <a:xfrm>
              <a:off x="5328361" y="3355238"/>
              <a:ext cx="6985" cy="111125"/>
            </a:xfrm>
            <a:custGeom>
              <a:avLst/>
              <a:gdLst/>
              <a:ahLst/>
              <a:cxnLst/>
              <a:rect l="l" t="t" r="r" b="b"/>
              <a:pathLst>
                <a:path w="6985" h="111125">
                  <a:moveTo>
                    <a:pt x="6916" y="2304"/>
                  </a:moveTo>
                  <a:lnTo>
                    <a:pt x="6916" y="107191"/>
                  </a:lnTo>
                  <a:lnTo>
                    <a:pt x="6916" y="108344"/>
                  </a:lnTo>
                  <a:lnTo>
                    <a:pt x="6916" y="110649"/>
                  </a:lnTo>
                  <a:lnTo>
                    <a:pt x="4610" y="110649"/>
                  </a:lnTo>
                  <a:lnTo>
                    <a:pt x="2305" y="110649"/>
                  </a:lnTo>
                  <a:lnTo>
                    <a:pt x="0" y="108344"/>
                  </a:lnTo>
                  <a:lnTo>
                    <a:pt x="0" y="107191"/>
                  </a:lnTo>
                  <a:lnTo>
                    <a:pt x="0" y="2304"/>
                  </a:lnTo>
                  <a:lnTo>
                    <a:pt x="2305" y="0"/>
                  </a:lnTo>
                  <a:lnTo>
                    <a:pt x="4610" y="0"/>
                  </a:lnTo>
                  <a:lnTo>
                    <a:pt x="6916" y="0"/>
                  </a:lnTo>
                  <a:lnTo>
                    <a:pt x="6916" y="2304"/>
                  </a:lnTo>
                  <a:close/>
                </a:path>
              </a:pathLst>
            </a:custGeom>
            <a:ln w="12700">
              <a:solidFill>
                <a:srgbClr val="000000"/>
              </a:solidFill>
            </a:ln>
          </p:spPr>
          <p:txBody>
            <a:bodyPr wrap="square" lIns="0" tIns="0" rIns="0" bIns="0" rtlCol="0"/>
            <a:lstStyle/>
            <a:p>
              <a:endParaRPr/>
            </a:p>
          </p:txBody>
        </p:sp>
        <p:sp>
          <p:nvSpPr>
            <p:cNvPr id="8" name="object 8"/>
            <p:cNvSpPr/>
            <p:nvPr/>
          </p:nvSpPr>
          <p:spPr>
            <a:xfrm>
              <a:off x="5328361" y="3523513"/>
              <a:ext cx="6985" cy="111125"/>
            </a:xfrm>
            <a:custGeom>
              <a:avLst/>
              <a:gdLst/>
              <a:ahLst/>
              <a:cxnLst/>
              <a:rect l="l" t="t" r="r" b="b"/>
              <a:pathLst>
                <a:path w="6985" h="111125">
                  <a:moveTo>
                    <a:pt x="6916" y="2304"/>
                  </a:moveTo>
                  <a:lnTo>
                    <a:pt x="6916" y="107192"/>
                  </a:lnTo>
                  <a:lnTo>
                    <a:pt x="6916" y="108345"/>
                  </a:lnTo>
                  <a:lnTo>
                    <a:pt x="4610" y="110650"/>
                  </a:lnTo>
                  <a:lnTo>
                    <a:pt x="2305" y="110650"/>
                  </a:lnTo>
                  <a:lnTo>
                    <a:pt x="2305" y="108345"/>
                  </a:lnTo>
                  <a:lnTo>
                    <a:pt x="0" y="108345"/>
                  </a:lnTo>
                  <a:lnTo>
                    <a:pt x="0" y="107192"/>
                  </a:lnTo>
                  <a:lnTo>
                    <a:pt x="0" y="2304"/>
                  </a:lnTo>
                  <a:lnTo>
                    <a:pt x="2305" y="0"/>
                  </a:lnTo>
                  <a:lnTo>
                    <a:pt x="4610" y="0"/>
                  </a:lnTo>
                  <a:lnTo>
                    <a:pt x="6916" y="0"/>
                  </a:lnTo>
                  <a:lnTo>
                    <a:pt x="6916" y="2304"/>
                  </a:lnTo>
                  <a:close/>
                </a:path>
              </a:pathLst>
            </a:custGeom>
            <a:ln w="12700">
              <a:solidFill>
                <a:srgbClr val="000000"/>
              </a:solidFill>
            </a:ln>
          </p:spPr>
          <p:txBody>
            <a:bodyPr wrap="square" lIns="0" tIns="0" rIns="0" bIns="0" rtlCol="0"/>
            <a:lstStyle/>
            <a:p>
              <a:endParaRPr/>
            </a:p>
          </p:txBody>
        </p:sp>
        <p:sp>
          <p:nvSpPr>
            <p:cNvPr id="9" name="object 9"/>
            <p:cNvSpPr/>
            <p:nvPr/>
          </p:nvSpPr>
          <p:spPr>
            <a:xfrm>
              <a:off x="5328361" y="3689489"/>
              <a:ext cx="6985" cy="113030"/>
            </a:xfrm>
            <a:custGeom>
              <a:avLst/>
              <a:gdLst/>
              <a:ahLst/>
              <a:cxnLst/>
              <a:rect l="l" t="t" r="r" b="b"/>
              <a:pathLst>
                <a:path w="6985" h="113029">
                  <a:moveTo>
                    <a:pt x="6916" y="3456"/>
                  </a:moveTo>
                  <a:lnTo>
                    <a:pt x="6916" y="108344"/>
                  </a:lnTo>
                  <a:lnTo>
                    <a:pt x="6916" y="110649"/>
                  </a:lnTo>
                  <a:lnTo>
                    <a:pt x="4610" y="112954"/>
                  </a:lnTo>
                  <a:lnTo>
                    <a:pt x="2305" y="110649"/>
                  </a:lnTo>
                  <a:lnTo>
                    <a:pt x="0" y="110649"/>
                  </a:lnTo>
                  <a:lnTo>
                    <a:pt x="0" y="108344"/>
                  </a:lnTo>
                  <a:lnTo>
                    <a:pt x="0" y="3456"/>
                  </a:lnTo>
                  <a:lnTo>
                    <a:pt x="0" y="2304"/>
                  </a:lnTo>
                  <a:lnTo>
                    <a:pt x="2305" y="2304"/>
                  </a:lnTo>
                  <a:lnTo>
                    <a:pt x="4610" y="0"/>
                  </a:lnTo>
                  <a:lnTo>
                    <a:pt x="6916" y="2304"/>
                  </a:lnTo>
                  <a:lnTo>
                    <a:pt x="6916" y="3456"/>
                  </a:lnTo>
                  <a:close/>
                </a:path>
              </a:pathLst>
            </a:custGeom>
            <a:ln w="12700">
              <a:solidFill>
                <a:srgbClr val="000000"/>
              </a:solidFill>
            </a:ln>
          </p:spPr>
          <p:txBody>
            <a:bodyPr wrap="square" lIns="0" tIns="0" rIns="0" bIns="0" rtlCol="0"/>
            <a:lstStyle/>
            <a:p>
              <a:endParaRPr/>
            </a:p>
          </p:txBody>
        </p:sp>
        <p:sp>
          <p:nvSpPr>
            <p:cNvPr id="10" name="object 10"/>
            <p:cNvSpPr/>
            <p:nvPr/>
          </p:nvSpPr>
          <p:spPr>
            <a:xfrm>
              <a:off x="5328361" y="3857764"/>
              <a:ext cx="6985" cy="111125"/>
            </a:xfrm>
            <a:custGeom>
              <a:avLst/>
              <a:gdLst/>
              <a:ahLst/>
              <a:cxnLst/>
              <a:rect l="l" t="t" r="r" b="b"/>
              <a:pathLst>
                <a:path w="6985" h="111125">
                  <a:moveTo>
                    <a:pt x="6916" y="4610"/>
                  </a:moveTo>
                  <a:lnTo>
                    <a:pt x="6916" y="109497"/>
                  </a:lnTo>
                  <a:lnTo>
                    <a:pt x="6916" y="110650"/>
                  </a:lnTo>
                  <a:lnTo>
                    <a:pt x="4610" y="110650"/>
                  </a:lnTo>
                  <a:lnTo>
                    <a:pt x="2305" y="110650"/>
                  </a:lnTo>
                  <a:lnTo>
                    <a:pt x="0" y="109497"/>
                  </a:lnTo>
                  <a:lnTo>
                    <a:pt x="0" y="4610"/>
                  </a:lnTo>
                  <a:lnTo>
                    <a:pt x="0" y="2304"/>
                  </a:lnTo>
                  <a:lnTo>
                    <a:pt x="2305" y="2304"/>
                  </a:lnTo>
                  <a:lnTo>
                    <a:pt x="2305" y="0"/>
                  </a:lnTo>
                  <a:lnTo>
                    <a:pt x="4610" y="0"/>
                  </a:lnTo>
                  <a:lnTo>
                    <a:pt x="6916" y="2304"/>
                  </a:lnTo>
                  <a:lnTo>
                    <a:pt x="6916" y="461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5328361" y="4026052"/>
              <a:ext cx="6985" cy="111125"/>
            </a:xfrm>
            <a:custGeom>
              <a:avLst/>
              <a:gdLst/>
              <a:ahLst/>
              <a:cxnLst/>
              <a:rect l="l" t="t" r="r" b="b"/>
              <a:pathLst>
                <a:path w="6985" h="111125">
                  <a:moveTo>
                    <a:pt x="6916" y="3456"/>
                  </a:moveTo>
                  <a:lnTo>
                    <a:pt x="6916" y="108344"/>
                  </a:lnTo>
                  <a:lnTo>
                    <a:pt x="6916" y="110649"/>
                  </a:lnTo>
                  <a:lnTo>
                    <a:pt x="4610" y="110649"/>
                  </a:lnTo>
                  <a:lnTo>
                    <a:pt x="2305" y="110649"/>
                  </a:lnTo>
                  <a:lnTo>
                    <a:pt x="0" y="108344"/>
                  </a:lnTo>
                  <a:lnTo>
                    <a:pt x="0" y="3456"/>
                  </a:lnTo>
                  <a:lnTo>
                    <a:pt x="0" y="2304"/>
                  </a:lnTo>
                  <a:lnTo>
                    <a:pt x="2305" y="2304"/>
                  </a:lnTo>
                  <a:lnTo>
                    <a:pt x="2305" y="0"/>
                  </a:lnTo>
                  <a:lnTo>
                    <a:pt x="4610" y="0"/>
                  </a:lnTo>
                  <a:lnTo>
                    <a:pt x="6916" y="2304"/>
                  </a:lnTo>
                  <a:lnTo>
                    <a:pt x="6916" y="3456"/>
                  </a:lnTo>
                  <a:close/>
                </a:path>
              </a:pathLst>
            </a:custGeom>
            <a:ln w="12700">
              <a:solidFill>
                <a:srgbClr val="000000"/>
              </a:solidFill>
            </a:ln>
          </p:spPr>
          <p:txBody>
            <a:bodyPr wrap="square" lIns="0" tIns="0" rIns="0" bIns="0" rtlCol="0"/>
            <a:lstStyle/>
            <a:p>
              <a:endParaRPr/>
            </a:p>
          </p:txBody>
        </p:sp>
        <p:sp>
          <p:nvSpPr>
            <p:cNvPr id="12" name="object 12"/>
            <p:cNvSpPr/>
            <p:nvPr/>
          </p:nvSpPr>
          <p:spPr>
            <a:xfrm>
              <a:off x="5328361" y="4194327"/>
              <a:ext cx="6985" cy="111125"/>
            </a:xfrm>
            <a:custGeom>
              <a:avLst/>
              <a:gdLst/>
              <a:ahLst/>
              <a:cxnLst/>
              <a:rect l="l" t="t" r="r" b="b"/>
              <a:pathLst>
                <a:path w="6985" h="111125">
                  <a:moveTo>
                    <a:pt x="6916" y="2305"/>
                  </a:moveTo>
                  <a:lnTo>
                    <a:pt x="6916" y="107192"/>
                  </a:lnTo>
                  <a:lnTo>
                    <a:pt x="6916" y="108345"/>
                  </a:lnTo>
                  <a:lnTo>
                    <a:pt x="6916" y="110650"/>
                  </a:lnTo>
                  <a:lnTo>
                    <a:pt x="4610" y="110650"/>
                  </a:lnTo>
                  <a:lnTo>
                    <a:pt x="2305" y="110650"/>
                  </a:lnTo>
                  <a:lnTo>
                    <a:pt x="0" y="108345"/>
                  </a:lnTo>
                  <a:lnTo>
                    <a:pt x="0" y="107192"/>
                  </a:lnTo>
                  <a:lnTo>
                    <a:pt x="0" y="2305"/>
                  </a:lnTo>
                  <a:lnTo>
                    <a:pt x="2305" y="0"/>
                  </a:lnTo>
                  <a:lnTo>
                    <a:pt x="4610" y="0"/>
                  </a:lnTo>
                  <a:lnTo>
                    <a:pt x="6916" y="0"/>
                  </a:lnTo>
                  <a:lnTo>
                    <a:pt x="6916" y="2305"/>
                  </a:lnTo>
                  <a:close/>
                </a:path>
              </a:pathLst>
            </a:custGeom>
            <a:ln w="12700">
              <a:solidFill>
                <a:srgbClr val="000000"/>
              </a:solidFill>
            </a:ln>
          </p:spPr>
          <p:txBody>
            <a:bodyPr wrap="square" lIns="0" tIns="0" rIns="0" bIns="0" rtlCol="0"/>
            <a:lstStyle/>
            <a:p>
              <a:endParaRPr/>
            </a:p>
          </p:txBody>
        </p:sp>
        <p:sp>
          <p:nvSpPr>
            <p:cNvPr id="13" name="object 13"/>
            <p:cNvSpPr/>
            <p:nvPr/>
          </p:nvSpPr>
          <p:spPr>
            <a:xfrm>
              <a:off x="5328361" y="4362615"/>
              <a:ext cx="6985" cy="111125"/>
            </a:xfrm>
            <a:custGeom>
              <a:avLst/>
              <a:gdLst/>
              <a:ahLst/>
              <a:cxnLst/>
              <a:rect l="l" t="t" r="r" b="b"/>
              <a:pathLst>
                <a:path w="6985" h="111125">
                  <a:moveTo>
                    <a:pt x="6916" y="1151"/>
                  </a:moveTo>
                  <a:lnTo>
                    <a:pt x="6916" y="106039"/>
                  </a:lnTo>
                  <a:lnTo>
                    <a:pt x="6916" y="108345"/>
                  </a:lnTo>
                  <a:lnTo>
                    <a:pt x="4610" y="110649"/>
                  </a:lnTo>
                  <a:lnTo>
                    <a:pt x="2305" y="110649"/>
                  </a:lnTo>
                  <a:lnTo>
                    <a:pt x="2305" y="108345"/>
                  </a:lnTo>
                  <a:lnTo>
                    <a:pt x="0" y="108345"/>
                  </a:lnTo>
                  <a:lnTo>
                    <a:pt x="0" y="106039"/>
                  </a:lnTo>
                  <a:lnTo>
                    <a:pt x="0" y="1151"/>
                  </a:lnTo>
                  <a:lnTo>
                    <a:pt x="2305" y="0"/>
                  </a:lnTo>
                  <a:lnTo>
                    <a:pt x="4610" y="0"/>
                  </a:lnTo>
                  <a:lnTo>
                    <a:pt x="6916" y="0"/>
                  </a:lnTo>
                  <a:lnTo>
                    <a:pt x="6916" y="1151"/>
                  </a:lnTo>
                  <a:close/>
                </a:path>
              </a:pathLst>
            </a:custGeom>
            <a:ln w="12700">
              <a:solidFill>
                <a:srgbClr val="000000"/>
              </a:solidFill>
            </a:ln>
          </p:spPr>
          <p:txBody>
            <a:bodyPr wrap="square" lIns="0" tIns="0" rIns="0" bIns="0" rtlCol="0"/>
            <a:lstStyle/>
            <a:p>
              <a:endParaRPr/>
            </a:p>
          </p:txBody>
        </p:sp>
        <p:sp>
          <p:nvSpPr>
            <p:cNvPr id="14" name="object 14"/>
            <p:cNvSpPr/>
            <p:nvPr/>
          </p:nvSpPr>
          <p:spPr>
            <a:xfrm>
              <a:off x="5328361" y="4528578"/>
              <a:ext cx="6985" cy="113030"/>
            </a:xfrm>
            <a:custGeom>
              <a:avLst/>
              <a:gdLst/>
              <a:ahLst/>
              <a:cxnLst/>
              <a:rect l="l" t="t" r="r" b="b"/>
              <a:pathLst>
                <a:path w="6985" h="113029">
                  <a:moveTo>
                    <a:pt x="6916" y="3457"/>
                  </a:moveTo>
                  <a:lnTo>
                    <a:pt x="6916" y="108345"/>
                  </a:lnTo>
                  <a:lnTo>
                    <a:pt x="6916" y="110650"/>
                  </a:lnTo>
                  <a:lnTo>
                    <a:pt x="4610" y="112955"/>
                  </a:lnTo>
                  <a:lnTo>
                    <a:pt x="2305" y="110650"/>
                  </a:lnTo>
                  <a:lnTo>
                    <a:pt x="0" y="110650"/>
                  </a:lnTo>
                  <a:lnTo>
                    <a:pt x="0" y="108345"/>
                  </a:lnTo>
                  <a:lnTo>
                    <a:pt x="0" y="3457"/>
                  </a:lnTo>
                  <a:lnTo>
                    <a:pt x="0" y="2305"/>
                  </a:lnTo>
                  <a:lnTo>
                    <a:pt x="2305" y="2305"/>
                  </a:lnTo>
                  <a:lnTo>
                    <a:pt x="4610" y="0"/>
                  </a:lnTo>
                  <a:lnTo>
                    <a:pt x="6916" y="2305"/>
                  </a:lnTo>
                  <a:lnTo>
                    <a:pt x="6916" y="3457"/>
                  </a:lnTo>
                  <a:close/>
                </a:path>
              </a:pathLst>
            </a:custGeom>
            <a:ln w="12700">
              <a:solidFill>
                <a:srgbClr val="000000"/>
              </a:solidFill>
            </a:ln>
          </p:spPr>
          <p:txBody>
            <a:bodyPr wrap="square" lIns="0" tIns="0" rIns="0" bIns="0" rtlCol="0"/>
            <a:lstStyle/>
            <a:p>
              <a:endParaRPr/>
            </a:p>
          </p:txBody>
        </p:sp>
        <p:sp>
          <p:nvSpPr>
            <p:cNvPr id="15" name="object 15"/>
            <p:cNvSpPr/>
            <p:nvPr/>
          </p:nvSpPr>
          <p:spPr>
            <a:xfrm>
              <a:off x="5328361" y="4696866"/>
              <a:ext cx="6985" cy="111125"/>
            </a:xfrm>
            <a:custGeom>
              <a:avLst/>
              <a:gdLst/>
              <a:ahLst/>
              <a:cxnLst/>
              <a:rect l="l" t="t" r="r" b="b"/>
              <a:pathLst>
                <a:path w="6985" h="111125">
                  <a:moveTo>
                    <a:pt x="6916" y="3457"/>
                  </a:moveTo>
                  <a:lnTo>
                    <a:pt x="6916" y="108345"/>
                  </a:lnTo>
                  <a:lnTo>
                    <a:pt x="6916" y="110649"/>
                  </a:lnTo>
                  <a:lnTo>
                    <a:pt x="4610" y="110649"/>
                  </a:lnTo>
                  <a:lnTo>
                    <a:pt x="2305" y="110649"/>
                  </a:lnTo>
                  <a:lnTo>
                    <a:pt x="0" y="108345"/>
                  </a:lnTo>
                  <a:lnTo>
                    <a:pt x="0" y="3457"/>
                  </a:lnTo>
                  <a:lnTo>
                    <a:pt x="0" y="2304"/>
                  </a:lnTo>
                  <a:lnTo>
                    <a:pt x="2305" y="2304"/>
                  </a:lnTo>
                  <a:lnTo>
                    <a:pt x="2305" y="0"/>
                  </a:lnTo>
                  <a:lnTo>
                    <a:pt x="4610" y="0"/>
                  </a:lnTo>
                  <a:lnTo>
                    <a:pt x="6916" y="2304"/>
                  </a:lnTo>
                  <a:lnTo>
                    <a:pt x="6916" y="3457"/>
                  </a:lnTo>
                  <a:close/>
                </a:path>
              </a:pathLst>
            </a:custGeom>
            <a:ln w="12700">
              <a:solidFill>
                <a:srgbClr val="000000"/>
              </a:solidFill>
            </a:ln>
          </p:spPr>
          <p:txBody>
            <a:bodyPr wrap="square" lIns="0" tIns="0" rIns="0" bIns="0" rtlCol="0"/>
            <a:lstStyle/>
            <a:p>
              <a:endParaRPr/>
            </a:p>
          </p:txBody>
        </p:sp>
        <p:sp>
          <p:nvSpPr>
            <p:cNvPr id="16" name="object 16"/>
            <p:cNvSpPr/>
            <p:nvPr/>
          </p:nvSpPr>
          <p:spPr>
            <a:xfrm>
              <a:off x="5328361" y="4865141"/>
              <a:ext cx="6985" cy="111125"/>
            </a:xfrm>
            <a:custGeom>
              <a:avLst/>
              <a:gdLst/>
              <a:ahLst/>
              <a:cxnLst/>
              <a:rect l="l" t="t" r="r" b="b"/>
              <a:pathLst>
                <a:path w="6985" h="111125">
                  <a:moveTo>
                    <a:pt x="6916" y="3456"/>
                  </a:moveTo>
                  <a:lnTo>
                    <a:pt x="6916" y="108344"/>
                  </a:lnTo>
                  <a:lnTo>
                    <a:pt x="6916" y="110649"/>
                  </a:lnTo>
                  <a:lnTo>
                    <a:pt x="4610" y="110649"/>
                  </a:lnTo>
                  <a:lnTo>
                    <a:pt x="2305" y="110649"/>
                  </a:lnTo>
                  <a:lnTo>
                    <a:pt x="0" y="108344"/>
                  </a:lnTo>
                  <a:lnTo>
                    <a:pt x="0" y="3456"/>
                  </a:lnTo>
                  <a:lnTo>
                    <a:pt x="0" y="1151"/>
                  </a:lnTo>
                  <a:lnTo>
                    <a:pt x="2305" y="1151"/>
                  </a:lnTo>
                  <a:lnTo>
                    <a:pt x="2305" y="0"/>
                  </a:lnTo>
                  <a:lnTo>
                    <a:pt x="4610" y="0"/>
                  </a:lnTo>
                  <a:lnTo>
                    <a:pt x="6916" y="1151"/>
                  </a:lnTo>
                  <a:lnTo>
                    <a:pt x="6916" y="3456"/>
                  </a:lnTo>
                  <a:close/>
                </a:path>
              </a:pathLst>
            </a:custGeom>
            <a:ln w="12700">
              <a:solidFill>
                <a:srgbClr val="000000"/>
              </a:solidFill>
            </a:ln>
          </p:spPr>
          <p:txBody>
            <a:bodyPr wrap="square" lIns="0" tIns="0" rIns="0" bIns="0" rtlCol="0"/>
            <a:lstStyle/>
            <a:p>
              <a:endParaRPr/>
            </a:p>
          </p:txBody>
        </p:sp>
        <p:sp>
          <p:nvSpPr>
            <p:cNvPr id="17" name="object 17"/>
            <p:cNvSpPr/>
            <p:nvPr/>
          </p:nvSpPr>
          <p:spPr>
            <a:xfrm>
              <a:off x="5328361" y="5032273"/>
              <a:ext cx="6985" cy="112395"/>
            </a:xfrm>
            <a:custGeom>
              <a:avLst/>
              <a:gdLst/>
              <a:ahLst/>
              <a:cxnLst/>
              <a:rect l="l" t="t" r="r" b="b"/>
              <a:pathLst>
                <a:path w="6985" h="112395">
                  <a:moveTo>
                    <a:pt x="6916" y="2304"/>
                  </a:moveTo>
                  <a:lnTo>
                    <a:pt x="6916" y="107192"/>
                  </a:lnTo>
                  <a:lnTo>
                    <a:pt x="6916" y="109497"/>
                  </a:lnTo>
                  <a:lnTo>
                    <a:pt x="6916" y="111802"/>
                  </a:lnTo>
                  <a:lnTo>
                    <a:pt x="4610" y="111802"/>
                  </a:lnTo>
                  <a:lnTo>
                    <a:pt x="2305" y="111802"/>
                  </a:lnTo>
                  <a:lnTo>
                    <a:pt x="0" y="109497"/>
                  </a:lnTo>
                  <a:lnTo>
                    <a:pt x="0" y="107192"/>
                  </a:lnTo>
                  <a:lnTo>
                    <a:pt x="0" y="2304"/>
                  </a:lnTo>
                  <a:lnTo>
                    <a:pt x="2305" y="0"/>
                  </a:lnTo>
                  <a:lnTo>
                    <a:pt x="4610" y="0"/>
                  </a:lnTo>
                  <a:lnTo>
                    <a:pt x="6916" y="0"/>
                  </a:lnTo>
                  <a:lnTo>
                    <a:pt x="6916" y="2304"/>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328361" y="5200548"/>
              <a:ext cx="6985" cy="112395"/>
            </a:xfrm>
            <a:custGeom>
              <a:avLst/>
              <a:gdLst/>
              <a:ahLst/>
              <a:cxnLst/>
              <a:rect l="l" t="t" r="r" b="b"/>
              <a:pathLst>
                <a:path w="6985" h="112395">
                  <a:moveTo>
                    <a:pt x="6916" y="2305"/>
                  </a:moveTo>
                  <a:lnTo>
                    <a:pt x="6916" y="107193"/>
                  </a:lnTo>
                  <a:lnTo>
                    <a:pt x="6916" y="109498"/>
                  </a:lnTo>
                  <a:lnTo>
                    <a:pt x="4610" y="111803"/>
                  </a:lnTo>
                  <a:lnTo>
                    <a:pt x="2305" y="111803"/>
                  </a:lnTo>
                  <a:lnTo>
                    <a:pt x="2305" y="109498"/>
                  </a:lnTo>
                  <a:lnTo>
                    <a:pt x="0" y="109498"/>
                  </a:lnTo>
                  <a:lnTo>
                    <a:pt x="0" y="107193"/>
                  </a:lnTo>
                  <a:lnTo>
                    <a:pt x="0" y="2305"/>
                  </a:lnTo>
                  <a:lnTo>
                    <a:pt x="2305" y="0"/>
                  </a:lnTo>
                  <a:lnTo>
                    <a:pt x="4610" y="0"/>
                  </a:lnTo>
                  <a:lnTo>
                    <a:pt x="6916" y="0"/>
                  </a:lnTo>
                  <a:lnTo>
                    <a:pt x="6916" y="2305"/>
                  </a:lnTo>
                  <a:close/>
                </a:path>
              </a:pathLst>
            </a:custGeom>
            <a:ln w="12700">
              <a:solidFill>
                <a:srgbClr val="000000"/>
              </a:solidFill>
            </a:ln>
          </p:spPr>
          <p:txBody>
            <a:bodyPr wrap="square" lIns="0" tIns="0" rIns="0" bIns="0" rtlCol="0"/>
            <a:lstStyle/>
            <a:p>
              <a:endParaRPr/>
            </a:p>
          </p:txBody>
        </p:sp>
        <p:sp>
          <p:nvSpPr>
            <p:cNvPr id="19" name="object 19"/>
            <p:cNvSpPr/>
            <p:nvPr/>
          </p:nvSpPr>
          <p:spPr>
            <a:xfrm>
              <a:off x="5328361" y="5366524"/>
              <a:ext cx="6985" cy="114300"/>
            </a:xfrm>
            <a:custGeom>
              <a:avLst/>
              <a:gdLst/>
              <a:ahLst/>
              <a:cxnLst/>
              <a:rect l="l" t="t" r="r" b="b"/>
              <a:pathLst>
                <a:path w="6985" h="114300">
                  <a:moveTo>
                    <a:pt x="6916" y="4609"/>
                  </a:moveTo>
                  <a:lnTo>
                    <a:pt x="6916" y="109498"/>
                  </a:lnTo>
                  <a:lnTo>
                    <a:pt x="6916" y="111803"/>
                  </a:lnTo>
                  <a:lnTo>
                    <a:pt x="4610" y="114108"/>
                  </a:lnTo>
                  <a:lnTo>
                    <a:pt x="2305" y="111803"/>
                  </a:lnTo>
                  <a:lnTo>
                    <a:pt x="0" y="111803"/>
                  </a:lnTo>
                  <a:lnTo>
                    <a:pt x="0" y="109498"/>
                  </a:lnTo>
                  <a:lnTo>
                    <a:pt x="0" y="4609"/>
                  </a:lnTo>
                  <a:lnTo>
                    <a:pt x="0" y="2304"/>
                  </a:lnTo>
                  <a:lnTo>
                    <a:pt x="2305" y="2304"/>
                  </a:lnTo>
                  <a:lnTo>
                    <a:pt x="4610" y="0"/>
                  </a:lnTo>
                  <a:lnTo>
                    <a:pt x="6916" y="2304"/>
                  </a:lnTo>
                  <a:lnTo>
                    <a:pt x="6916" y="4609"/>
                  </a:lnTo>
                  <a:close/>
                </a:path>
              </a:pathLst>
            </a:custGeom>
            <a:ln w="12700">
              <a:solidFill>
                <a:srgbClr val="000000"/>
              </a:solidFill>
            </a:ln>
          </p:spPr>
          <p:txBody>
            <a:bodyPr wrap="square" lIns="0" tIns="0" rIns="0" bIns="0" rtlCol="0"/>
            <a:lstStyle/>
            <a:p>
              <a:endParaRPr/>
            </a:p>
          </p:txBody>
        </p:sp>
        <p:sp>
          <p:nvSpPr>
            <p:cNvPr id="20" name="object 20"/>
            <p:cNvSpPr/>
            <p:nvPr/>
          </p:nvSpPr>
          <p:spPr>
            <a:xfrm>
              <a:off x="5328361" y="5534812"/>
              <a:ext cx="6985" cy="112395"/>
            </a:xfrm>
            <a:custGeom>
              <a:avLst/>
              <a:gdLst/>
              <a:ahLst/>
              <a:cxnLst/>
              <a:rect l="l" t="t" r="r" b="b"/>
              <a:pathLst>
                <a:path w="6985" h="112395">
                  <a:moveTo>
                    <a:pt x="6916" y="4610"/>
                  </a:moveTo>
                  <a:lnTo>
                    <a:pt x="6916" y="109498"/>
                  </a:lnTo>
                  <a:lnTo>
                    <a:pt x="6916" y="111803"/>
                  </a:lnTo>
                  <a:lnTo>
                    <a:pt x="4610" y="111803"/>
                  </a:lnTo>
                  <a:lnTo>
                    <a:pt x="2305" y="111803"/>
                  </a:lnTo>
                  <a:lnTo>
                    <a:pt x="0" y="109498"/>
                  </a:lnTo>
                  <a:lnTo>
                    <a:pt x="0" y="4610"/>
                  </a:lnTo>
                  <a:lnTo>
                    <a:pt x="0" y="2305"/>
                  </a:lnTo>
                  <a:lnTo>
                    <a:pt x="2305" y="2305"/>
                  </a:lnTo>
                  <a:lnTo>
                    <a:pt x="2305" y="0"/>
                  </a:lnTo>
                  <a:lnTo>
                    <a:pt x="4610" y="0"/>
                  </a:lnTo>
                  <a:lnTo>
                    <a:pt x="6916" y="2305"/>
                  </a:lnTo>
                  <a:lnTo>
                    <a:pt x="6916" y="461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5328361" y="5703088"/>
              <a:ext cx="6985" cy="112395"/>
            </a:xfrm>
            <a:custGeom>
              <a:avLst/>
              <a:gdLst/>
              <a:ahLst/>
              <a:cxnLst/>
              <a:rect l="l" t="t" r="r" b="b"/>
              <a:pathLst>
                <a:path w="6985" h="112395">
                  <a:moveTo>
                    <a:pt x="6916" y="4609"/>
                  </a:moveTo>
                  <a:lnTo>
                    <a:pt x="6916" y="109497"/>
                  </a:lnTo>
                  <a:lnTo>
                    <a:pt x="6916" y="111802"/>
                  </a:lnTo>
                  <a:lnTo>
                    <a:pt x="4610" y="111802"/>
                  </a:lnTo>
                  <a:lnTo>
                    <a:pt x="2305" y="111802"/>
                  </a:lnTo>
                  <a:lnTo>
                    <a:pt x="0" y="109497"/>
                  </a:lnTo>
                  <a:lnTo>
                    <a:pt x="0" y="4609"/>
                  </a:lnTo>
                  <a:lnTo>
                    <a:pt x="0" y="2304"/>
                  </a:lnTo>
                  <a:lnTo>
                    <a:pt x="2305" y="2304"/>
                  </a:lnTo>
                  <a:lnTo>
                    <a:pt x="2305" y="0"/>
                  </a:lnTo>
                  <a:lnTo>
                    <a:pt x="4610" y="0"/>
                  </a:lnTo>
                  <a:lnTo>
                    <a:pt x="6916" y="2304"/>
                  </a:lnTo>
                  <a:lnTo>
                    <a:pt x="6916" y="4609"/>
                  </a:lnTo>
                  <a:close/>
                </a:path>
              </a:pathLst>
            </a:custGeom>
            <a:ln w="12700">
              <a:solidFill>
                <a:srgbClr val="000000"/>
              </a:solidFill>
            </a:ln>
          </p:spPr>
          <p:txBody>
            <a:bodyPr wrap="square" lIns="0" tIns="0" rIns="0" bIns="0" rtlCol="0"/>
            <a:lstStyle/>
            <a:p>
              <a:endParaRPr/>
            </a:p>
          </p:txBody>
        </p:sp>
        <p:sp>
          <p:nvSpPr>
            <p:cNvPr id="22" name="object 22"/>
            <p:cNvSpPr/>
            <p:nvPr/>
          </p:nvSpPr>
          <p:spPr>
            <a:xfrm>
              <a:off x="5328361" y="5871370"/>
              <a:ext cx="6985" cy="112395"/>
            </a:xfrm>
            <a:custGeom>
              <a:avLst/>
              <a:gdLst/>
              <a:ahLst/>
              <a:cxnLst/>
              <a:rect l="l" t="t" r="r" b="b"/>
              <a:pathLst>
                <a:path w="6985" h="112395">
                  <a:moveTo>
                    <a:pt x="6916" y="2305"/>
                  </a:moveTo>
                  <a:lnTo>
                    <a:pt x="6916" y="107192"/>
                  </a:lnTo>
                  <a:lnTo>
                    <a:pt x="6916" y="109497"/>
                  </a:lnTo>
                  <a:lnTo>
                    <a:pt x="6916" y="111802"/>
                  </a:lnTo>
                  <a:lnTo>
                    <a:pt x="4610" y="111802"/>
                  </a:lnTo>
                  <a:lnTo>
                    <a:pt x="2305" y="111802"/>
                  </a:lnTo>
                  <a:lnTo>
                    <a:pt x="0" y="109497"/>
                  </a:lnTo>
                  <a:lnTo>
                    <a:pt x="0" y="107192"/>
                  </a:lnTo>
                  <a:lnTo>
                    <a:pt x="0" y="2305"/>
                  </a:lnTo>
                  <a:lnTo>
                    <a:pt x="2305" y="0"/>
                  </a:lnTo>
                  <a:lnTo>
                    <a:pt x="4610" y="0"/>
                  </a:lnTo>
                  <a:lnTo>
                    <a:pt x="6916" y="0"/>
                  </a:lnTo>
                  <a:lnTo>
                    <a:pt x="6916" y="2305"/>
                  </a:lnTo>
                  <a:close/>
                </a:path>
              </a:pathLst>
            </a:custGeom>
            <a:ln w="12700">
              <a:solidFill>
                <a:srgbClr val="000000"/>
              </a:solidFill>
            </a:ln>
          </p:spPr>
          <p:txBody>
            <a:bodyPr wrap="square" lIns="0" tIns="0" rIns="0" bIns="0" rtlCol="0"/>
            <a:lstStyle/>
            <a:p>
              <a:endParaRPr/>
            </a:p>
          </p:txBody>
        </p:sp>
        <p:sp>
          <p:nvSpPr>
            <p:cNvPr id="23" name="object 23"/>
            <p:cNvSpPr/>
            <p:nvPr/>
          </p:nvSpPr>
          <p:spPr>
            <a:xfrm>
              <a:off x="5328361" y="6039651"/>
              <a:ext cx="6985" cy="37465"/>
            </a:xfrm>
            <a:custGeom>
              <a:avLst/>
              <a:gdLst/>
              <a:ahLst/>
              <a:cxnLst/>
              <a:rect l="l" t="t" r="r" b="b"/>
              <a:pathLst>
                <a:path w="6985" h="37464">
                  <a:moveTo>
                    <a:pt x="6916" y="2305"/>
                  </a:moveTo>
                  <a:lnTo>
                    <a:pt x="6916" y="35729"/>
                  </a:lnTo>
                  <a:lnTo>
                    <a:pt x="6916" y="36883"/>
                  </a:lnTo>
                  <a:lnTo>
                    <a:pt x="4610" y="36883"/>
                  </a:lnTo>
                  <a:lnTo>
                    <a:pt x="2305" y="36883"/>
                  </a:lnTo>
                  <a:lnTo>
                    <a:pt x="0" y="35729"/>
                  </a:lnTo>
                  <a:lnTo>
                    <a:pt x="0" y="2305"/>
                  </a:lnTo>
                  <a:lnTo>
                    <a:pt x="2305" y="0"/>
                  </a:lnTo>
                  <a:lnTo>
                    <a:pt x="4610" y="0"/>
                  </a:lnTo>
                  <a:lnTo>
                    <a:pt x="6916" y="0"/>
                  </a:lnTo>
                  <a:lnTo>
                    <a:pt x="6916" y="2305"/>
                  </a:lnTo>
                  <a:close/>
                </a:path>
              </a:pathLst>
            </a:custGeom>
            <a:ln w="12700">
              <a:solidFill>
                <a:srgbClr val="000000"/>
              </a:solidFill>
            </a:ln>
          </p:spPr>
          <p:txBody>
            <a:bodyPr wrap="square" lIns="0" tIns="0" rIns="0" bIns="0" rtlCol="0"/>
            <a:lstStyle/>
            <a:p>
              <a:endParaRPr/>
            </a:p>
          </p:txBody>
        </p:sp>
        <p:sp>
          <p:nvSpPr>
            <p:cNvPr id="24" name="object 24"/>
            <p:cNvSpPr/>
            <p:nvPr/>
          </p:nvSpPr>
          <p:spPr>
            <a:xfrm>
              <a:off x="9392450" y="3186429"/>
              <a:ext cx="6985" cy="2291080"/>
            </a:xfrm>
            <a:custGeom>
              <a:avLst/>
              <a:gdLst/>
              <a:ahLst/>
              <a:cxnLst/>
              <a:rect l="l" t="t" r="r" b="b"/>
              <a:pathLst>
                <a:path w="6984" h="2291079">
                  <a:moveTo>
                    <a:pt x="4610" y="1621091"/>
                  </a:moveTo>
                  <a:lnTo>
                    <a:pt x="2311" y="1621091"/>
                  </a:lnTo>
                  <a:lnTo>
                    <a:pt x="4610" y="1623390"/>
                  </a:lnTo>
                  <a:lnTo>
                    <a:pt x="4610" y="1621091"/>
                  </a:lnTo>
                  <a:close/>
                </a:path>
                <a:path w="6984" h="2291079">
                  <a:moveTo>
                    <a:pt x="6908" y="2181860"/>
                  </a:moveTo>
                  <a:lnTo>
                    <a:pt x="0" y="2181860"/>
                  </a:lnTo>
                  <a:lnTo>
                    <a:pt x="0" y="2290749"/>
                  </a:lnTo>
                  <a:lnTo>
                    <a:pt x="6908" y="2290749"/>
                  </a:lnTo>
                  <a:lnTo>
                    <a:pt x="6908" y="2181860"/>
                  </a:lnTo>
                  <a:close/>
                </a:path>
                <a:path w="6984" h="2291079">
                  <a:moveTo>
                    <a:pt x="6908" y="2014118"/>
                  </a:moveTo>
                  <a:lnTo>
                    <a:pt x="2311" y="2014118"/>
                  </a:lnTo>
                  <a:lnTo>
                    <a:pt x="0" y="2016429"/>
                  </a:lnTo>
                  <a:lnTo>
                    <a:pt x="0" y="2123617"/>
                  </a:lnTo>
                  <a:lnTo>
                    <a:pt x="2311" y="2123617"/>
                  </a:lnTo>
                  <a:lnTo>
                    <a:pt x="2311" y="2125929"/>
                  </a:lnTo>
                  <a:lnTo>
                    <a:pt x="4610" y="2125929"/>
                  </a:lnTo>
                  <a:lnTo>
                    <a:pt x="6908" y="2123617"/>
                  </a:lnTo>
                  <a:lnTo>
                    <a:pt x="6908" y="2014118"/>
                  </a:lnTo>
                  <a:close/>
                </a:path>
                <a:path w="6984" h="2291079">
                  <a:moveTo>
                    <a:pt x="6908" y="1845310"/>
                  </a:moveTo>
                  <a:lnTo>
                    <a:pt x="0" y="1845310"/>
                  </a:lnTo>
                  <a:lnTo>
                    <a:pt x="0" y="1957070"/>
                  </a:lnTo>
                  <a:lnTo>
                    <a:pt x="6908" y="1957070"/>
                  </a:lnTo>
                  <a:lnTo>
                    <a:pt x="6908" y="1845310"/>
                  </a:lnTo>
                  <a:close/>
                </a:path>
                <a:path w="6984" h="2291079">
                  <a:moveTo>
                    <a:pt x="6908" y="1679867"/>
                  </a:moveTo>
                  <a:lnTo>
                    <a:pt x="4610" y="1678711"/>
                  </a:lnTo>
                  <a:lnTo>
                    <a:pt x="2311" y="1678711"/>
                  </a:lnTo>
                  <a:lnTo>
                    <a:pt x="2311" y="1679867"/>
                  </a:lnTo>
                  <a:lnTo>
                    <a:pt x="0" y="1679867"/>
                  </a:lnTo>
                  <a:lnTo>
                    <a:pt x="0" y="1787055"/>
                  </a:lnTo>
                  <a:lnTo>
                    <a:pt x="2311" y="1789366"/>
                  </a:lnTo>
                  <a:lnTo>
                    <a:pt x="6908" y="1789366"/>
                  </a:lnTo>
                  <a:lnTo>
                    <a:pt x="6908" y="1679867"/>
                  </a:lnTo>
                  <a:close/>
                </a:path>
                <a:path w="6984" h="2291079">
                  <a:moveTo>
                    <a:pt x="6908" y="1512570"/>
                  </a:moveTo>
                  <a:lnTo>
                    <a:pt x="5473" y="1512570"/>
                  </a:lnTo>
                  <a:lnTo>
                    <a:pt x="5473" y="1510030"/>
                  </a:lnTo>
                  <a:lnTo>
                    <a:pt x="2311" y="1510030"/>
                  </a:lnTo>
                  <a:lnTo>
                    <a:pt x="2311" y="1512570"/>
                  </a:lnTo>
                  <a:lnTo>
                    <a:pt x="0" y="1512570"/>
                  </a:lnTo>
                  <a:lnTo>
                    <a:pt x="0" y="1620520"/>
                  </a:lnTo>
                  <a:lnTo>
                    <a:pt x="6908" y="1620520"/>
                  </a:lnTo>
                  <a:lnTo>
                    <a:pt x="6908" y="1512570"/>
                  </a:lnTo>
                  <a:close/>
                </a:path>
                <a:path w="6984" h="2291079">
                  <a:moveTo>
                    <a:pt x="6908" y="1344930"/>
                  </a:moveTo>
                  <a:lnTo>
                    <a:pt x="0" y="1344930"/>
                  </a:lnTo>
                  <a:lnTo>
                    <a:pt x="0" y="1452880"/>
                  </a:lnTo>
                  <a:lnTo>
                    <a:pt x="3644" y="1452880"/>
                  </a:lnTo>
                  <a:lnTo>
                    <a:pt x="3644" y="1455420"/>
                  </a:lnTo>
                  <a:lnTo>
                    <a:pt x="5562" y="1455420"/>
                  </a:lnTo>
                  <a:lnTo>
                    <a:pt x="5562" y="1452880"/>
                  </a:lnTo>
                  <a:lnTo>
                    <a:pt x="6908" y="1452880"/>
                  </a:lnTo>
                  <a:lnTo>
                    <a:pt x="6908" y="1344930"/>
                  </a:lnTo>
                  <a:close/>
                </a:path>
                <a:path w="6984" h="2291079">
                  <a:moveTo>
                    <a:pt x="6908" y="1176020"/>
                  </a:moveTo>
                  <a:lnTo>
                    <a:pt x="0" y="1176020"/>
                  </a:lnTo>
                  <a:lnTo>
                    <a:pt x="0" y="1283970"/>
                  </a:lnTo>
                  <a:lnTo>
                    <a:pt x="2311" y="1283970"/>
                  </a:lnTo>
                  <a:lnTo>
                    <a:pt x="2311" y="1286510"/>
                  </a:lnTo>
                  <a:lnTo>
                    <a:pt x="6197" y="1286510"/>
                  </a:lnTo>
                  <a:lnTo>
                    <a:pt x="6197" y="1283970"/>
                  </a:lnTo>
                  <a:lnTo>
                    <a:pt x="6908" y="1283970"/>
                  </a:lnTo>
                  <a:lnTo>
                    <a:pt x="6908" y="1176020"/>
                  </a:lnTo>
                  <a:close/>
                </a:path>
                <a:path w="6984" h="2291079">
                  <a:moveTo>
                    <a:pt x="6908" y="1008380"/>
                  </a:moveTo>
                  <a:lnTo>
                    <a:pt x="0" y="1008380"/>
                  </a:lnTo>
                  <a:lnTo>
                    <a:pt x="0" y="1118870"/>
                  </a:lnTo>
                  <a:lnTo>
                    <a:pt x="6908" y="1118870"/>
                  </a:lnTo>
                  <a:lnTo>
                    <a:pt x="6908" y="1008380"/>
                  </a:lnTo>
                  <a:close/>
                </a:path>
                <a:path w="6984" h="2291079">
                  <a:moveTo>
                    <a:pt x="6908" y="841921"/>
                  </a:moveTo>
                  <a:lnTo>
                    <a:pt x="4610" y="839622"/>
                  </a:lnTo>
                  <a:lnTo>
                    <a:pt x="2311" y="839622"/>
                  </a:lnTo>
                  <a:lnTo>
                    <a:pt x="2311" y="841921"/>
                  </a:lnTo>
                  <a:lnTo>
                    <a:pt x="0" y="841921"/>
                  </a:lnTo>
                  <a:lnTo>
                    <a:pt x="0" y="947966"/>
                  </a:lnTo>
                  <a:lnTo>
                    <a:pt x="2311" y="950264"/>
                  </a:lnTo>
                  <a:lnTo>
                    <a:pt x="6908" y="950264"/>
                  </a:lnTo>
                  <a:lnTo>
                    <a:pt x="6908" y="841921"/>
                  </a:lnTo>
                  <a:close/>
                </a:path>
                <a:path w="6984" h="2291079">
                  <a:moveTo>
                    <a:pt x="6908" y="673100"/>
                  </a:moveTo>
                  <a:lnTo>
                    <a:pt x="5727" y="673100"/>
                  </a:lnTo>
                  <a:lnTo>
                    <a:pt x="5727" y="671830"/>
                  </a:lnTo>
                  <a:lnTo>
                    <a:pt x="2311" y="671830"/>
                  </a:lnTo>
                  <a:lnTo>
                    <a:pt x="2311" y="673100"/>
                  </a:lnTo>
                  <a:lnTo>
                    <a:pt x="0" y="673100"/>
                  </a:lnTo>
                  <a:lnTo>
                    <a:pt x="0" y="782320"/>
                  </a:lnTo>
                  <a:lnTo>
                    <a:pt x="2628" y="782320"/>
                  </a:lnTo>
                  <a:lnTo>
                    <a:pt x="4610" y="784301"/>
                  </a:lnTo>
                  <a:lnTo>
                    <a:pt x="4610" y="782320"/>
                  </a:lnTo>
                  <a:lnTo>
                    <a:pt x="6908" y="782320"/>
                  </a:lnTo>
                  <a:lnTo>
                    <a:pt x="6908" y="673100"/>
                  </a:lnTo>
                  <a:close/>
                </a:path>
                <a:path w="6984" h="2291079">
                  <a:moveTo>
                    <a:pt x="6908" y="505460"/>
                  </a:moveTo>
                  <a:lnTo>
                    <a:pt x="0" y="505460"/>
                  </a:lnTo>
                  <a:lnTo>
                    <a:pt x="0" y="613410"/>
                  </a:lnTo>
                  <a:lnTo>
                    <a:pt x="3276" y="613410"/>
                  </a:lnTo>
                  <a:lnTo>
                    <a:pt x="3276" y="615950"/>
                  </a:lnTo>
                  <a:lnTo>
                    <a:pt x="5943" y="615950"/>
                  </a:lnTo>
                  <a:lnTo>
                    <a:pt x="5943" y="613410"/>
                  </a:lnTo>
                  <a:lnTo>
                    <a:pt x="6908" y="613410"/>
                  </a:lnTo>
                  <a:lnTo>
                    <a:pt x="6908" y="505460"/>
                  </a:lnTo>
                  <a:close/>
                </a:path>
                <a:path w="6984" h="2291079">
                  <a:moveTo>
                    <a:pt x="6908" y="337083"/>
                  </a:moveTo>
                  <a:lnTo>
                    <a:pt x="2311" y="337083"/>
                  </a:lnTo>
                  <a:lnTo>
                    <a:pt x="0" y="339394"/>
                  </a:lnTo>
                  <a:lnTo>
                    <a:pt x="0" y="445427"/>
                  </a:lnTo>
                  <a:lnTo>
                    <a:pt x="2311" y="445427"/>
                  </a:lnTo>
                  <a:lnTo>
                    <a:pt x="2311" y="447738"/>
                  </a:lnTo>
                  <a:lnTo>
                    <a:pt x="4610" y="447738"/>
                  </a:lnTo>
                  <a:lnTo>
                    <a:pt x="6908" y="445427"/>
                  </a:lnTo>
                  <a:lnTo>
                    <a:pt x="6908" y="337083"/>
                  </a:lnTo>
                  <a:close/>
                </a:path>
                <a:path w="6984" h="2291079">
                  <a:moveTo>
                    <a:pt x="6908" y="168910"/>
                  </a:moveTo>
                  <a:lnTo>
                    <a:pt x="0" y="168910"/>
                  </a:lnTo>
                  <a:lnTo>
                    <a:pt x="0" y="279400"/>
                  </a:lnTo>
                  <a:lnTo>
                    <a:pt x="6908" y="279400"/>
                  </a:lnTo>
                  <a:lnTo>
                    <a:pt x="6908" y="168910"/>
                  </a:lnTo>
                  <a:close/>
                </a:path>
                <a:path w="6984" h="2291079">
                  <a:moveTo>
                    <a:pt x="6908" y="2540"/>
                  </a:moveTo>
                  <a:lnTo>
                    <a:pt x="5346" y="2540"/>
                  </a:lnTo>
                  <a:lnTo>
                    <a:pt x="5346" y="0"/>
                  </a:lnTo>
                  <a:lnTo>
                    <a:pt x="2311" y="0"/>
                  </a:lnTo>
                  <a:lnTo>
                    <a:pt x="2311" y="2540"/>
                  </a:lnTo>
                  <a:lnTo>
                    <a:pt x="0" y="2540"/>
                  </a:lnTo>
                  <a:lnTo>
                    <a:pt x="0" y="111760"/>
                  </a:lnTo>
                  <a:lnTo>
                    <a:pt x="6908" y="111760"/>
                  </a:lnTo>
                  <a:lnTo>
                    <a:pt x="6908" y="2540"/>
                  </a:lnTo>
                  <a:close/>
                </a:path>
              </a:pathLst>
            </a:custGeom>
            <a:solidFill>
              <a:srgbClr val="000000"/>
            </a:solidFill>
          </p:spPr>
          <p:txBody>
            <a:bodyPr wrap="square" lIns="0" tIns="0" rIns="0" bIns="0" rtlCol="0"/>
            <a:lstStyle/>
            <a:p>
              <a:endParaRPr/>
            </a:p>
          </p:txBody>
        </p:sp>
        <p:sp>
          <p:nvSpPr>
            <p:cNvPr id="25" name="object 25"/>
            <p:cNvSpPr/>
            <p:nvPr/>
          </p:nvSpPr>
          <p:spPr>
            <a:xfrm>
              <a:off x="9392450" y="3186950"/>
              <a:ext cx="6985" cy="111125"/>
            </a:xfrm>
            <a:custGeom>
              <a:avLst/>
              <a:gdLst/>
              <a:ahLst/>
              <a:cxnLst/>
              <a:rect l="l" t="t" r="r" b="b"/>
              <a:pathLst>
                <a:path w="6984" h="111125">
                  <a:moveTo>
                    <a:pt x="6916" y="4609"/>
                  </a:moveTo>
                  <a:lnTo>
                    <a:pt x="6916" y="109497"/>
                  </a:lnTo>
                  <a:lnTo>
                    <a:pt x="6916" y="110650"/>
                  </a:lnTo>
                  <a:lnTo>
                    <a:pt x="4609" y="110650"/>
                  </a:lnTo>
                  <a:lnTo>
                    <a:pt x="2305" y="110650"/>
                  </a:lnTo>
                  <a:lnTo>
                    <a:pt x="0" y="109497"/>
                  </a:lnTo>
                  <a:lnTo>
                    <a:pt x="0" y="4609"/>
                  </a:lnTo>
                  <a:lnTo>
                    <a:pt x="0" y="2304"/>
                  </a:lnTo>
                  <a:lnTo>
                    <a:pt x="2305" y="2304"/>
                  </a:lnTo>
                  <a:lnTo>
                    <a:pt x="2305" y="0"/>
                  </a:lnTo>
                  <a:lnTo>
                    <a:pt x="4609" y="0"/>
                  </a:lnTo>
                  <a:lnTo>
                    <a:pt x="6916" y="2304"/>
                  </a:lnTo>
                  <a:lnTo>
                    <a:pt x="6916" y="4609"/>
                  </a:lnTo>
                  <a:close/>
                </a:path>
              </a:pathLst>
            </a:custGeom>
            <a:ln w="12700">
              <a:solidFill>
                <a:srgbClr val="000000"/>
              </a:solidFill>
            </a:ln>
          </p:spPr>
          <p:txBody>
            <a:bodyPr wrap="square" lIns="0" tIns="0" rIns="0" bIns="0" rtlCol="0"/>
            <a:lstStyle/>
            <a:p>
              <a:endParaRPr/>
            </a:p>
          </p:txBody>
        </p:sp>
        <p:sp>
          <p:nvSpPr>
            <p:cNvPr id="26" name="object 26"/>
            <p:cNvSpPr/>
            <p:nvPr/>
          </p:nvSpPr>
          <p:spPr>
            <a:xfrm>
              <a:off x="9392450" y="3355238"/>
              <a:ext cx="6985" cy="111125"/>
            </a:xfrm>
            <a:custGeom>
              <a:avLst/>
              <a:gdLst/>
              <a:ahLst/>
              <a:cxnLst/>
              <a:rect l="l" t="t" r="r" b="b"/>
              <a:pathLst>
                <a:path w="6984" h="111125">
                  <a:moveTo>
                    <a:pt x="6916" y="3456"/>
                  </a:moveTo>
                  <a:lnTo>
                    <a:pt x="6916" y="108344"/>
                  </a:lnTo>
                  <a:lnTo>
                    <a:pt x="6916" y="110649"/>
                  </a:lnTo>
                  <a:lnTo>
                    <a:pt x="4609" y="110649"/>
                  </a:lnTo>
                  <a:lnTo>
                    <a:pt x="2305" y="110649"/>
                  </a:lnTo>
                  <a:lnTo>
                    <a:pt x="0" y="108344"/>
                  </a:lnTo>
                  <a:lnTo>
                    <a:pt x="0" y="3456"/>
                  </a:lnTo>
                  <a:lnTo>
                    <a:pt x="0" y="2304"/>
                  </a:lnTo>
                  <a:lnTo>
                    <a:pt x="2305" y="0"/>
                  </a:lnTo>
                  <a:lnTo>
                    <a:pt x="4609" y="0"/>
                  </a:lnTo>
                  <a:lnTo>
                    <a:pt x="6916" y="0"/>
                  </a:lnTo>
                  <a:lnTo>
                    <a:pt x="6916" y="2304"/>
                  </a:lnTo>
                  <a:lnTo>
                    <a:pt x="6916" y="3456"/>
                  </a:lnTo>
                  <a:close/>
                </a:path>
              </a:pathLst>
            </a:custGeom>
            <a:ln w="12700">
              <a:solidFill>
                <a:srgbClr val="000000"/>
              </a:solidFill>
            </a:ln>
          </p:spPr>
          <p:txBody>
            <a:bodyPr wrap="square" lIns="0" tIns="0" rIns="0" bIns="0" rtlCol="0"/>
            <a:lstStyle/>
            <a:p>
              <a:endParaRPr/>
            </a:p>
          </p:txBody>
        </p:sp>
        <p:sp>
          <p:nvSpPr>
            <p:cNvPr id="27" name="object 27"/>
            <p:cNvSpPr/>
            <p:nvPr/>
          </p:nvSpPr>
          <p:spPr>
            <a:xfrm>
              <a:off x="9392450" y="3523513"/>
              <a:ext cx="6985" cy="111125"/>
            </a:xfrm>
            <a:custGeom>
              <a:avLst/>
              <a:gdLst/>
              <a:ahLst/>
              <a:cxnLst/>
              <a:rect l="l" t="t" r="r" b="b"/>
              <a:pathLst>
                <a:path w="6984" h="111125">
                  <a:moveTo>
                    <a:pt x="6916" y="2304"/>
                  </a:moveTo>
                  <a:lnTo>
                    <a:pt x="6916" y="107192"/>
                  </a:lnTo>
                  <a:lnTo>
                    <a:pt x="6916" y="108345"/>
                  </a:lnTo>
                  <a:lnTo>
                    <a:pt x="4609" y="110650"/>
                  </a:lnTo>
                  <a:lnTo>
                    <a:pt x="2305" y="110650"/>
                  </a:lnTo>
                  <a:lnTo>
                    <a:pt x="2305" y="108345"/>
                  </a:lnTo>
                  <a:lnTo>
                    <a:pt x="0" y="108345"/>
                  </a:lnTo>
                  <a:lnTo>
                    <a:pt x="0" y="107192"/>
                  </a:lnTo>
                  <a:lnTo>
                    <a:pt x="0" y="2304"/>
                  </a:lnTo>
                  <a:lnTo>
                    <a:pt x="2305" y="0"/>
                  </a:lnTo>
                  <a:lnTo>
                    <a:pt x="4609" y="0"/>
                  </a:lnTo>
                  <a:lnTo>
                    <a:pt x="6916" y="0"/>
                  </a:lnTo>
                  <a:lnTo>
                    <a:pt x="6916" y="2304"/>
                  </a:lnTo>
                  <a:close/>
                </a:path>
              </a:pathLst>
            </a:custGeom>
            <a:ln w="12700">
              <a:solidFill>
                <a:srgbClr val="000000"/>
              </a:solidFill>
            </a:ln>
          </p:spPr>
          <p:txBody>
            <a:bodyPr wrap="square" lIns="0" tIns="0" rIns="0" bIns="0" rtlCol="0"/>
            <a:lstStyle/>
            <a:p>
              <a:endParaRPr/>
            </a:p>
          </p:txBody>
        </p:sp>
        <p:sp>
          <p:nvSpPr>
            <p:cNvPr id="28" name="object 28"/>
            <p:cNvSpPr/>
            <p:nvPr/>
          </p:nvSpPr>
          <p:spPr>
            <a:xfrm>
              <a:off x="9392450" y="3691788"/>
              <a:ext cx="6985" cy="111125"/>
            </a:xfrm>
            <a:custGeom>
              <a:avLst/>
              <a:gdLst/>
              <a:ahLst/>
              <a:cxnLst/>
              <a:rect l="l" t="t" r="r" b="b"/>
              <a:pathLst>
                <a:path w="6984" h="111125">
                  <a:moveTo>
                    <a:pt x="6916" y="1151"/>
                  </a:moveTo>
                  <a:lnTo>
                    <a:pt x="6916" y="106039"/>
                  </a:lnTo>
                  <a:lnTo>
                    <a:pt x="6916" y="108344"/>
                  </a:lnTo>
                  <a:lnTo>
                    <a:pt x="4609" y="110649"/>
                  </a:lnTo>
                  <a:lnTo>
                    <a:pt x="2305" y="108344"/>
                  </a:lnTo>
                  <a:lnTo>
                    <a:pt x="0" y="108344"/>
                  </a:lnTo>
                  <a:lnTo>
                    <a:pt x="0" y="106039"/>
                  </a:lnTo>
                  <a:lnTo>
                    <a:pt x="0" y="1151"/>
                  </a:lnTo>
                  <a:lnTo>
                    <a:pt x="0" y="0"/>
                  </a:lnTo>
                  <a:lnTo>
                    <a:pt x="2305" y="0"/>
                  </a:lnTo>
                  <a:lnTo>
                    <a:pt x="4609" y="0"/>
                  </a:lnTo>
                  <a:lnTo>
                    <a:pt x="6916" y="0"/>
                  </a:lnTo>
                  <a:lnTo>
                    <a:pt x="6916" y="1151"/>
                  </a:lnTo>
                  <a:close/>
                </a:path>
              </a:pathLst>
            </a:custGeom>
            <a:ln w="12700">
              <a:solidFill>
                <a:srgbClr val="000000"/>
              </a:solidFill>
            </a:ln>
          </p:spPr>
          <p:txBody>
            <a:bodyPr wrap="square" lIns="0" tIns="0" rIns="0" bIns="0" rtlCol="0"/>
            <a:lstStyle/>
            <a:p>
              <a:endParaRPr/>
            </a:p>
          </p:txBody>
        </p:sp>
        <p:sp>
          <p:nvSpPr>
            <p:cNvPr id="29" name="object 29"/>
            <p:cNvSpPr/>
            <p:nvPr/>
          </p:nvSpPr>
          <p:spPr>
            <a:xfrm>
              <a:off x="9392450" y="3857764"/>
              <a:ext cx="6985" cy="113030"/>
            </a:xfrm>
            <a:custGeom>
              <a:avLst/>
              <a:gdLst/>
              <a:ahLst/>
              <a:cxnLst/>
              <a:rect l="l" t="t" r="r" b="b"/>
              <a:pathLst>
                <a:path w="6984" h="113029">
                  <a:moveTo>
                    <a:pt x="6916" y="4610"/>
                  </a:moveTo>
                  <a:lnTo>
                    <a:pt x="6916" y="109497"/>
                  </a:lnTo>
                  <a:lnTo>
                    <a:pt x="6916" y="110650"/>
                  </a:lnTo>
                  <a:lnTo>
                    <a:pt x="4609" y="110650"/>
                  </a:lnTo>
                  <a:lnTo>
                    <a:pt x="4609" y="112955"/>
                  </a:lnTo>
                  <a:lnTo>
                    <a:pt x="2305" y="110650"/>
                  </a:lnTo>
                  <a:lnTo>
                    <a:pt x="0" y="110650"/>
                  </a:lnTo>
                  <a:lnTo>
                    <a:pt x="0" y="109497"/>
                  </a:lnTo>
                  <a:lnTo>
                    <a:pt x="0" y="4610"/>
                  </a:lnTo>
                  <a:lnTo>
                    <a:pt x="0" y="2304"/>
                  </a:lnTo>
                  <a:lnTo>
                    <a:pt x="2305" y="2304"/>
                  </a:lnTo>
                  <a:lnTo>
                    <a:pt x="2305" y="0"/>
                  </a:lnTo>
                  <a:lnTo>
                    <a:pt x="4609" y="0"/>
                  </a:lnTo>
                  <a:lnTo>
                    <a:pt x="6916" y="2304"/>
                  </a:lnTo>
                  <a:lnTo>
                    <a:pt x="6916" y="461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9392450" y="4026052"/>
              <a:ext cx="6985" cy="111125"/>
            </a:xfrm>
            <a:custGeom>
              <a:avLst/>
              <a:gdLst/>
              <a:ahLst/>
              <a:cxnLst/>
              <a:rect l="l" t="t" r="r" b="b"/>
              <a:pathLst>
                <a:path w="6984" h="111125">
                  <a:moveTo>
                    <a:pt x="6916" y="3456"/>
                  </a:moveTo>
                  <a:lnTo>
                    <a:pt x="6916" y="108344"/>
                  </a:lnTo>
                  <a:lnTo>
                    <a:pt x="6916" y="110649"/>
                  </a:lnTo>
                  <a:lnTo>
                    <a:pt x="4609" y="110649"/>
                  </a:lnTo>
                  <a:lnTo>
                    <a:pt x="2305" y="110649"/>
                  </a:lnTo>
                  <a:lnTo>
                    <a:pt x="0" y="108344"/>
                  </a:lnTo>
                  <a:lnTo>
                    <a:pt x="0" y="3456"/>
                  </a:lnTo>
                  <a:lnTo>
                    <a:pt x="0" y="2304"/>
                  </a:lnTo>
                  <a:lnTo>
                    <a:pt x="2305" y="2304"/>
                  </a:lnTo>
                  <a:lnTo>
                    <a:pt x="2305" y="0"/>
                  </a:lnTo>
                  <a:lnTo>
                    <a:pt x="4609" y="0"/>
                  </a:lnTo>
                  <a:lnTo>
                    <a:pt x="6916" y="2304"/>
                  </a:lnTo>
                  <a:lnTo>
                    <a:pt x="6916" y="3456"/>
                  </a:lnTo>
                  <a:close/>
                </a:path>
              </a:pathLst>
            </a:custGeom>
            <a:ln w="12700">
              <a:solidFill>
                <a:srgbClr val="000000"/>
              </a:solidFill>
            </a:ln>
          </p:spPr>
          <p:txBody>
            <a:bodyPr wrap="square" lIns="0" tIns="0" rIns="0" bIns="0" rtlCol="0"/>
            <a:lstStyle/>
            <a:p>
              <a:endParaRPr/>
            </a:p>
          </p:txBody>
        </p:sp>
        <p:sp>
          <p:nvSpPr>
            <p:cNvPr id="31" name="object 31"/>
            <p:cNvSpPr/>
            <p:nvPr/>
          </p:nvSpPr>
          <p:spPr>
            <a:xfrm>
              <a:off x="9392450" y="4194327"/>
              <a:ext cx="6985" cy="111125"/>
            </a:xfrm>
            <a:custGeom>
              <a:avLst/>
              <a:gdLst/>
              <a:ahLst/>
              <a:cxnLst/>
              <a:rect l="l" t="t" r="r" b="b"/>
              <a:pathLst>
                <a:path w="6984" h="111125">
                  <a:moveTo>
                    <a:pt x="6916" y="3457"/>
                  </a:moveTo>
                  <a:lnTo>
                    <a:pt x="6916" y="108345"/>
                  </a:lnTo>
                  <a:lnTo>
                    <a:pt x="6916" y="110650"/>
                  </a:lnTo>
                  <a:lnTo>
                    <a:pt x="4609" y="110650"/>
                  </a:lnTo>
                  <a:lnTo>
                    <a:pt x="2305" y="110650"/>
                  </a:lnTo>
                  <a:lnTo>
                    <a:pt x="0" y="108345"/>
                  </a:lnTo>
                  <a:lnTo>
                    <a:pt x="0" y="3457"/>
                  </a:lnTo>
                  <a:lnTo>
                    <a:pt x="0" y="2305"/>
                  </a:lnTo>
                  <a:lnTo>
                    <a:pt x="2305" y="0"/>
                  </a:lnTo>
                  <a:lnTo>
                    <a:pt x="4609" y="0"/>
                  </a:lnTo>
                  <a:lnTo>
                    <a:pt x="6916" y="0"/>
                  </a:lnTo>
                  <a:lnTo>
                    <a:pt x="6916" y="2305"/>
                  </a:lnTo>
                  <a:lnTo>
                    <a:pt x="6916" y="3457"/>
                  </a:lnTo>
                  <a:close/>
                </a:path>
              </a:pathLst>
            </a:custGeom>
            <a:ln w="12700">
              <a:solidFill>
                <a:srgbClr val="000000"/>
              </a:solidFill>
            </a:ln>
          </p:spPr>
          <p:txBody>
            <a:bodyPr wrap="square" lIns="0" tIns="0" rIns="0" bIns="0" rtlCol="0"/>
            <a:lstStyle/>
            <a:p>
              <a:endParaRPr/>
            </a:p>
          </p:txBody>
        </p:sp>
        <p:sp>
          <p:nvSpPr>
            <p:cNvPr id="32" name="object 32"/>
            <p:cNvSpPr/>
            <p:nvPr/>
          </p:nvSpPr>
          <p:spPr>
            <a:xfrm>
              <a:off x="9392450" y="4362615"/>
              <a:ext cx="6985" cy="111125"/>
            </a:xfrm>
            <a:custGeom>
              <a:avLst/>
              <a:gdLst/>
              <a:ahLst/>
              <a:cxnLst/>
              <a:rect l="l" t="t" r="r" b="b"/>
              <a:pathLst>
                <a:path w="6984" h="111125">
                  <a:moveTo>
                    <a:pt x="6916" y="1151"/>
                  </a:moveTo>
                  <a:lnTo>
                    <a:pt x="6916" y="106039"/>
                  </a:lnTo>
                  <a:lnTo>
                    <a:pt x="6916" y="108345"/>
                  </a:lnTo>
                  <a:lnTo>
                    <a:pt x="4609" y="110649"/>
                  </a:lnTo>
                  <a:lnTo>
                    <a:pt x="2305" y="110649"/>
                  </a:lnTo>
                  <a:lnTo>
                    <a:pt x="2305" y="108345"/>
                  </a:lnTo>
                  <a:lnTo>
                    <a:pt x="0" y="108345"/>
                  </a:lnTo>
                  <a:lnTo>
                    <a:pt x="0" y="106039"/>
                  </a:lnTo>
                  <a:lnTo>
                    <a:pt x="0" y="1151"/>
                  </a:lnTo>
                  <a:lnTo>
                    <a:pt x="2305" y="0"/>
                  </a:lnTo>
                  <a:lnTo>
                    <a:pt x="4609" y="0"/>
                  </a:lnTo>
                  <a:lnTo>
                    <a:pt x="6916" y="0"/>
                  </a:lnTo>
                  <a:lnTo>
                    <a:pt x="6916" y="1151"/>
                  </a:lnTo>
                  <a:close/>
                </a:path>
              </a:pathLst>
            </a:custGeom>
            <a:ln w="12700">
              <a:solidFill>
                <a:srgbClr val="000000"/>
              </a:solidFill>
            </a:ln>
          </p:spPr>
          <p:txBody>
            <a:bodyPr wrap="square" lIns="0" tIns="0" rIns="0" bIns="0" rtlCol="0"/>
            <a:lstStyle/>
            <a:p>
              <a:endParaRPr/>
            </a:p>
          </p:txBody>
        </p:sp>
        <p:sp>
          <p:nvSpPr>
            <p:cNvPr id="33" name="object 33"/>
            <p:cNvSpPr/>
            <p:nvPr/>
          </p:nvSpPr>
          <p:spPr>
            <a:xfrm>
              <a:off x="9392450" y="4530890"/>
              <a:ext cx="6985" cy="111125"/>
            </a:xfrm>
            <a:custGeom>
              <a:avLst/>
              <a:gdLst/>
              <a:ahLst/>
              <a:cxnLst/>
              <a:rect l="l" t="t" r="r" b="b"/>
              <a:pathLst>
                <a:path w="6984" h="111125">
                  <a:moveTo>
                    <a:pt x="6916" y="1151"/>
                  </a:moveTo>
                  <a:lnTo>
                    <a:pt x="6916" y="106039"/>
                  </a:lnTo>
                  <a:lnTo>
                    <a:pt x="6916" y="108344"/>
                  </a:lnTo>
                  <a:lnTo>
                    <a:pt x="4609" y="110649"/>
                  </a:lnTo>
                  <a:lnTo>
                    <a:pt x="2305" y="108344"/>
                  </a:lnTo>
                  <a:lnTo>
                    <a:pt x="0" y="108344"/>
                  </a:lnTo>
                  <a:lnTo>
                    <a:pt x="0" y="106039"/>
                  </a:lnTo>
                  <a:lnTo>
                    <a:pt x="0" y="1151"/>
                  </a:lnTo>
                  <a:lnTo>
                    <a:pt x="0" y="0"/>
                  </a:lnTo>
                  <a:lnTo>
                    <a:pt x="2305" y="0"/>
                  </a:lnTo>
                  <a:lnTo>
                    <a:pt x="4609" y="0"/>
                  </a:lnTo>
                  <a:lnTo>
                    <a:pt x="6916" y="0"/>
                  </a:lnTo>
                  <a:lnTo>
                    <a:pt x="6916" y="1151"/>
                  </a:lnTo>
                  <a:close/>
                </a:path>
              </a:pathLst>
            </a:custGeom>
            <a:ln w="12700">
              <a:solidFill>
                <a:srgbClr val="000000"/>
              </a:solidFill>
            </a:ln>
          </p:spPr>
          <p:txBody>
            <a:bodyPr wrap="square" lIns="0" tIns="0" rIns="0" bIns="0" rtlCol="0"/>
            <a:lstStyle/>
            <a:p>
              <a:endParaRPr/>
            </a:p>
          </p:txBody>
        </p:sp>
        <p:sp>
          <p:nvSpPr>
            <p:cNvPr id="34" name="object 34"/>
            <p:cNvSpPr/>
            <p:nvPr/>
          </p:nvSpPr>
          <p:spPr>
            <a:xfrm>
              <a:off x="9392450" y="4696866"/>
              <a:ext cx="6985" cy="113030"/>
            </a:xfrm>
            <a:custGeom>
              <a:avLst/>
              <a:gdLst/>
              <a:ahLst/>
              <a:cxnLst/>
              <a:rect l="l" t="t" r="r" b="b"/>
              <a:pathLst>
                <a:path w="6984" h="113029">
                  <a:moveTo>
                    <a:pt x="6916" y="3457"/>
                  </a:moveTo>
                  <a:lnTo>
                    <a:pt x="6916" y="108345"/>
                  </a:lnTo>
                  <a:lnTo>
                    <a:pt x="6916" y="110649"/>
                  </a:lnTo>
                  <a:lnTo>
                    <a:pt x="4609" y="110649"/>
                  </a:lnTo>
                  <a:lnTo>
                    <a:pt x="4609" y="112955"/>
                  </a:lnTo>
                  <a:lnTo>
                    <a:pt x="2305" y="110649"/>
                  </a:lnTo>
                  <a:lnTo>
                    <a:pt x="0" y="110649"/>
                  </a:lnTo>
                  <a:lnTo>
                    <a:pt x="0" y="108345"/>
                  </a:lnTo>
                  <a:lnTo>
                    <a:pt x="0" y="3457"/>
                  </a:lnTo>
                  <a:lnTo>
                    <a:pt x="0" y="2304"/>
                  </a:lnTo>
                  <a:lnTo>
                    <a:pt x="2305" y="2304"/>
                  </a:lnTo>
                  <a:lnTo>
                    <a:pt x="2305" y="0"/>
                  </a:lnTo>
                  <a:lnTo>
                    <a:pt x="4609" y="0"/>
                  </a:lnTo>
                  <a:lnTo>
                    <a:pt x="6916" y="2304"/>
                  </a:lnTo>
                  <a:lnTo>
                    <a:pt x="6916" y="3457"/>
                  </a:lnTo>
                  <a:close/>
                </a:path>
              </a:pathLst>
            </a:custGeom>
            <a:ln w="12700">
              <a:solidFill>
                <a:srgbClr val="000000"/>
              </a:solidFill>
            </a:ln>
          </p:spPr>
          <p:txBody>
            <a:bodyPr wrap="square" lIns="0" tIns="0" rIns="0" bIns="0" rtlCol="0"/>
            <a:lstStyle/>
            <a:p>
              <a:endParaRPr/>
            </a:p>
          </p:txBody>
        </p:sp>
        <p:sp>
          <p:nvSpPr>
            <p:cNvPr id="35" name="object 35"/>
            <p:cNvSpPr/>
            <p:nvPr/>
          </p:nvSpPr>
          <p:spPr>
            <a:xfrm>
              <a:off x="9392450" y="4865141"/>
              <a:ext cx="6985" cy="111125"/>
            </a:xfrm>
            <a:custGeom>
              <a:avLst/>
              <a:gdLst/>
              <a:ahLst/>
              <a:cxnLst/>
              <a:rect l="l" t="t" r="r" b="b"/>
              <a:pathLst>
                <a:path w="6984" h="111125">
                  <a:moveTo>
                    <a:pt x="6916" y="3456"/>
                  </a:moveTo>
                  <a:lnTo>
                    <a:pt x="6916" y="108344"/>
                  </a:lnTo>
                  <a:lnTo>
                    <a:pt x="6916" y="110649"/>
                  </a:lnTo>
                  <a:lnTo>
                    <a:pt x="4609" y="110649"/>
                  </a:lnTo>
                  <a:lnTo>
                    <a:pt x="2305" y="110649"/>
                  </a:lnTo>
                  <a:lnTo>
                    <a:pt x="0" y="108344"/>
                  </a:lnTo>
                  <a:lnTo>
                    <a:pt x="0" y="3456"/>
                  </a:lnTo>
                  <a:lnTo>
                    <a:pt x="0" y="1151"/>
                  </a:lnTo>
                  <a:lnTo>
                    <a:pt x="2305" y="1151"/>
                  </a:lnTo>
                  <a:lnTo>
                    <a:pt x="2305" y="0"/>
                  </a:lnTo>
                  <a:lnTo>
                    <a:pt x="4609" y="0"/>
                  </a:lnTo>
                  <a:lnTo>
                    <a:pt x="6916" y="1151"/>
                  </a:lnTo>
                  <a:lnTo>
                    <a:pt x="6916" y="3456"/>
                  </a:lnTo>
                  <a:close/>
                </a:path>
              </a:pathLst>
            </a:custGeom>
            <a:ln w="12700">
              <a:solidFill>
                <a:srgbClr val="000000"/>
              </a:solidFill>
            </a:ln>
          </p:spPr>
          <p:txBody>
            <a:bodyPr wrap="square" lIns="0" tIns="0" rIns="0" bIns="0" rtlCol="0"/>
            <a:lstStyle/>
            <a:p>
              <a:endParaRPr/>
            </a:p>
          </p:txBody>
        </p:sp>
        <p:sp>
          <p:nvSpPr>
            <p:cNvPr id="36" name="object 36"/>
            <p:cNvSpPr/>
            <p:nvPr/>
          </p:nvSpPr>
          <p:spPr>
            <a:xfrm>
              <a:off x="9392450" y="5032273"/>
              <a:ext cx="6985" cy="112395"/>
            </a:xfrm>
            <a:custGeom>
              <a:avLst/>
              <a:gdLst/>
              <a:ahLst/>
              <a:cxnLst/>
              <a:rect l="l" t="t" r="r" b="b"/>
              <a:pathLst>
                <a:path w="6984" h="112395">
                  <a:moveTo>
                    <a:pt x="6916" y="4609"/>
                  </a:moveTo>
                  <a:lnTo>
                    <a:pt x="6916" y="109497"/>
                  </a:lnTo>
                  <a:lnTo>
                    <a:pt x="6916" y="111802"/>
                  </a:lnTo>
                  <a:lnTo>
                    <a:pt x="4609" y="111802"/>
                  </a:lnTo>
                  <a:lnTo>
                    <a:pt x="2305" y="111802"/>
                  </a:lnTo>
                  <a:lnTo>
                    <a:pt x="0" y="109497"/>
                  </a:lnTo>
                  <a:lnTo>
                    <a:pt x="0" y="4609"/>
                  </a:lnTo>
                  <a:lnTo>
                    <a:pt x="0" y="2304"/>
                  </a:lnTo>
                  <a:lnTo>
                    <a:pt x="2305" y="0"/>
                  </a:lnTo>
                  <a:lnTo>
                    <a:pt x="4609" y="0"/>
                  </a:lnTo>
                  <a:lnTo>
                    <a:pt x="6916" y="0"/>
                  </a:lnTo>
                  <a:lnTo>
                    <a:pt x="6916" y="2304"/>
                  </a:lnTo>
                  <a:lnTo>
                    <a:pt x="6916" y="4609"/>
                  </a:lnTo>
                  <a:close/>
                </a:path>
              </a:pathLst>
            </a:custGeom>
            <a:ln w="12700">
              <a:solidFill>
                <a:srgbClr val="000000"/>
              </a:solidFill>
            </a:ln>
          </p:spPr>
          <p:txBody>
            <a:bodyPr wrap="square" lIns="0" tIns="0" rIns="0" bIns="0" rtlCol="0"/>
            <a:lstStyle/>
            <a:p>
              <a:endParaRPr/>
            </a:p>
          </p:txBody>
        </p:sp>
        <p:sp>
          <p:nvSpPr>
            <p:cNvPr id="37" name="object 37"/>
            <p:cNvSpPr/>
            <p:nvPr/>
          </p:nvSpPr>
          <p:spPr>
            <a:xfrm>
              <a:off x="9392450" y="5200548"/>
              <a:ext cx="6985" cy="112395"/>
            </a:xfrm>
            <a:custGeom>
              <a:avLst/>
              <a:gdLst/>
              <a:ahLst/>
              <a:cxnLst/>
              <a:rect l="l" t="t" r="r" b="b"/>
              <a:pathLst>
                <a:path w="6984" h="112395">
                  <a:moveTo>
                    <a:pt x="6916" y="2305"/>
                  </a:moveTo>
                  <a:lnTo>
                    <a:pt x="6916" y="107193"/>
                  </a:lnTo>
                  <a:lnTo>
                    <a:pt x="6916" y="109498"/>
                  </a:lnTo>
                  <a:lnTo>
                    <a:pt x="4609" y="111803"/>
                  </a:lnTo>
                  <a:lnTo>
                    <a:pt x="2305" y="111803"/>
                  </a:lnTo>
                  <a:lnTo>
                    <a:pt x="2305" y="109498"/>
                  </a:lnTo>
                  <a:lnTo>
                    <a:pt x="0" y="109498"/>
                  </a:lnTo>
                  <a:lnTo>
                    <a:pt x="0" y="107193"/>
                  </a:lnTo>
                  <a:lnTo>
                    <a:pt x="0" y="2305"/>
                  </a:lnTo>
                  <a:lnTo>
                    <a:pt x="2305" y="0"/>
                  </a:lnTo>
                  <a:lnTo>
                    <a:pt x="4609" y="0"/>
                  </a:lnTo>
                  <a:lnTo>
                    <a:pt x="6916" y="0"/>
                  </a:lnTo>
                  <a:lnTo>
                    <a:pt x="6916" y="2305"/>
                  </a:lnTo>
                  <a:close/>
                </a:path>
              </a:pathLst>
            </a:custGeom>
            <a:ln w="12700">
              <a:solidFill>
                <a:srgbClr val="000000"/>
              </a:solidFill>
            </a:ln>
          </p:spPr>
          <p:txBody>
            <a:bodyPr wrap="square" lIns="0" tIns="0" rIns="0" bIns="0" rtlCol="0"/>
            <a:lstStyle/>
            <a:p>
              <a:endParaRPr/>
            </a:p>
          </p:txBody>
        </p:sp>
        <p:sp>
          <p:nvSpPr>
            <p:cNvPr id="38" name="object 38"/>
            <p:cNvSpPr/>
            <p:nvPr/>
          </p:nvSpPr>
          <p:spPr>
            <a:xfrm>
              <a:off x="9392450" y="5368836"/>
              <a:ext cx="6985" cy="112395"/>
            </a:xfrm>
            <a:custGeom>
              <a:avLst/>
              <a:gdLst/>
              <a:ahLst/>
              <a:cxnLst/>
              <a:rect l="l" t="t" r="r" b="b"/>
              <a:pathLst>
                <a:path w="6984" h="112395">
                  <a:moveTo>
                    <a:pt x="6916" y="2304"/>
                  </a:moveTo>
                  <a:lnTo>
                    <a:pt x="6916" y="107192"/>
                  </a:lnTo>
                  <a:lnTo>
                    <a:pt x="6916" y="109497"/>
                  </a:lnTo>
                  <a:lnTo>
                    <a:pt x="4609" y="111802"/>
                  </a:lnTo>
                  <a:lnTo>
                    <a:pt x="2305" y="109497"/>
                  </a:lnTo>
                  <a:lnTo>
                    <a:pt x="0" y="109497"/>
                  </a:lnTo>
                  <a:lnTo>
                    <a:pt x="0" y="107192"/>
                  </a:lnTo>
                  <a:lnTo>
                    <a:pt x="0" y="2304"/>
                  </a:lnTo>
                  <a:lnTo>
                    <a:pt x="0" y="0"/>
                  </a:lnTo>
                  <a:lnTo>
                    <a:pt x="2305" y="0"/>
                  </a:lnTo>
                  <a:lnTo>
                    <a:pt x="4609" y="0"/>
                  </a:lnTo>
                  <a:lnTo>
                    <a:pt x="6916" y="0"/>
                  </a:lnTo>
                  <a:lnTo>
                    <a:pt x="6916" y="2304"/>
                  </a:lnTo>
                  <a:close/>
                </a:path>
              </a:pathLst>
            </a:custGeom>
            <a:ln w="12700">
              <a:solidFill>
                <a:srgbClr val="000000"/>
              </a:solidFill>
            </a:ln>
          </p:spPr>
          <p:txBody>
            <a:bodyPr wrap="square" lIns="0" tIns="0" rIns="0" bIns="0" rtlCol="0"/>
            <a:lstStyle/>
            <a:p>
              <a:endParaRPr/>
            </a:p>
          </p:txBody>
        </p:sp>
        <p:sp>
          <p:nvSpPr>
            <p:cNvPr id="39" name="object 39"/>
            <p:cNvSpPr/>
            <p:nvPr/>
          </p:nvSpPr>
          <p:spPr>
            <a:xfrm>
              <a:off x="9392450" y="5534812"/>
              <a:ext cx="6985" cy="114300"/>
            </a:xfrm>
            <a:custGeom>
              <a:avLst/>
              <a:gdLst/>
              <a:ahLst/>
              <a:cxnLst/>
              <a:rect l="l" t="t" r="r" b="b"/>
              <a:pathLst>
                <a:path w="6984" h="114300">
                  <a:moveTo>
                    <a:pt x="6916" y="4610"/>
                  </a:moveTo>
                  <a:lnTo>
                    <a:pt x="6916" y="109498"/>
                  </a:lnTo>
                  <a:lnTo>
                    <a:pt x="6916" y="111804"/>
                  </a:lnTo>
                  <a:lnTo>
                    <a:pt x="4609" y="111804"/>
                  </a:lnTo>
                  <a:lnTo>
                    <a:pt x="4609" y="114109"/>
                  </a:lnTo>
                  <a:lnTo>
                    <a:pt x="2305" y="111804"/>
                  </a:lnTo>
                  <a:lnTo>
                    <a:pt x="0" y="111804"/>
                  </a:lnTo>
                  <a:lnTo>
                    <a:pt x="0" y="109498"/>
                  </a:lnTo>
                  <a:lnTo>
                    <a:pt x="0" y="4610"/>
                  </a:lnTo>
                  <a:lnTo>
                    <a:pt x="0" y="2305"/>
                  </a:lnTo>
                  <a:lnTo>
                    <a:pt x="2305" y="2305"/>
                  </a:lnTo>
                  <a:lnTo>
                    <a:pt x="2305" y="0"/>
                  </a:lnTo>
                  <a:lnTo>
                    <a:pt x="4609" y="0"/>
                  </a:lnTo>
                  <a:lnTo>
                    <a:pt x="6916" y="2305"/>
                  </a:lnTo>
                  <a:lnTo>
                    <a:pt x="6916" y="4610"/>
                  </a:lnTo>
                  <a:close/>
                </a:path>
              </a:pathLst>
            </a:custGeom>
            <a:ln w="12700">
              <a:solidFill>
                <a:srgbClr val="000000"/>
              </a:solidFill>
            </a:ln>
          </p:spPr>
          <p:txBody>
            <a:bodyPr wrap="square" lIns="0" tIns="0" rIns="0" bIns="0" rtlCol="0"/>
            <a:lstStyle/>
            <a:p>
              <a:endParaRPr/>
            </a:p>
          </p:txBody>
        </p:sp>
        <p:sp>
          <p:nvSpPr>
            <p:cNvPr id="40" name="object 40"/>
            <p:cNvSpPr/>
            <p:nvPr/>
          </p:nvSpPr>
          <p:spPr>
            <a:xfrm>
              <a:off x="9392450" y="5703088"/>
              <a:ext cx="6985" cy="112395"/>
            </a:xfrm>
            <a:custGeom>
              <a:avLst/>
              <a:gdLst/>
              <a:ahLst/>
              <a:cxnLst/>
              <a:rect l="l" t="t" r="r" b="b"/>
              <a:pathLst>
                <a:path w="6984" h="112395">
                  <a:moveTo>
                    <a:pt x="6916" y="4609"/>
                  </a:moveTo>
                  <a:lnTo>
                    <a:pt x="6916" y="109497"/>
                  </a:lnTo>
                  <a:lnTo>
                    <a:pt x="6916" y="111802"/>
                  </a:lnTo>
                  <a:lnTo>
                    <a:pt x="4609" y="111802"/>
                  </a:lnTo>
                  <a:lnTo>
                    <a:pt x="2305" y="111802"/>
                  </a:lnTo>
                  <a:lnTo>
                    <a:pt x="0" y="109497"/>
                  </a:lnTo>
                  <a:lnTo>
                    <a:pt x="0" y="4609"/>
                  </a:lnTo>
                  <a:lnTo>
                    <a:pt x="0" y="2304"/>
                  </a:lnTo>
                  <a:lnTo>
                    <a:pt x="2305" y="2304"/>
                  </a:lnTo>
                  <a:lnTo>
                    <a:pt x="2305" y="0"/>
                  </a:lnTo>
                  <a:lnTo>
                    <a:pt x="4609" y="0"/>
                  </a:lnTo>
                  <a:lnTo>
                    <a:pt x="6916" y="2304"/>
                  </a:lnTo>
                  <a:lnTo>
                    <a:pt x="6916" y="4609"/>
                  </a:lnTo>
                  <a:close/>
                </a:path>
              </a:pathLst>
            </a:custGeom>
            <a:ln w="12700">
              <a:solidFill>
                <a:srgbClr val="000000"/>
              </a:solidFill>
            </a:ln>
          </p:spPr>
          <p:txBody>
            <a:bodyPr wrap="square" lIns="0" tIns="0" rIns="0" bIns="0" rtlCol="0"/>
            <a:lstStyle/>
            <a:p>
              <a:endParaRPr/>
            </a:p>
          </p:txBody>
        </p:sp>
        <p:sp>
          <p:nvSpPr>
            <p:cNvPr id="41" name="object 41"/>
            <p:cNvSpPr/>
            <p:nvPr/>
          </p:nvSpPr>
          <p:spPr>
            <a:xfrm>
              <a:off x="9392450" y="5871370"/>
              <a:ext cx="6985" cy="112395"/>
            </a:xfrm>
            <a:custGeom>
              <a:avLst/>
              <a:gdLst/>
              <a:ahLst/>
              <a:cxnLst/>
              <a:rect l="l" t="t" r="r" b="b"/>
              <a:pathLst>
                <a:path w="6984" h="112395">
                  <a:moveTo>
                    <a:pt x="6916" y="4610"/>
                  </a:moveTo>
                  <a:lnTo>
                    <a:pt x="6916" y="109497"/>
                  </a:lnTo>
                  <a:lnTo>
                    <a:pt x="6916" y="111802"/>
                  </a:lnTo>
                  <a:lnTo>
                    <a:pt x="4609" y="111802"/>
                  </a:lnTo>
                  <a:lnTo>
                    <a:pt x="2305" y="111802"/>
                  </a:lnTo>
                  <a:lnTo>
                    <a:pt x="0" y="109497"/>
                  </a:lnTo>
                  <a:lnTo>
                    <a:pt x="0" y="4610"/>
                  </a:lnTo>
                  <a:lnTo>
                    <a:pt x="0" y="2305"/>
                  </a:lnTo>
                  <a:lnTo>
                    <a:pt x="2305" y="0"/>
                  </a:lnTo>
                  <a:lnTo>
                    <a:pt x="4609" y="0"/>
                  </a:lnTo>
                  <a:lnTo>
                    <a:pt x="6916" y="0"/>
                  </a:lnTo>
                  <a:lnTo>
                    <a:pt x="6916" y="2305"/>
                  </a:lnTo>
                  <a:lnTo>
                    <a:pt x="6916" y="4610"/>
                  </a:lnTo>
                  <a:close/>
                </a:path>
              </a:pathLst>
            </a:custGeom>
            <a:ln w="12700">
              <a:solidFill>
                <a:srgbClr val="000000"/>
              </a:solidFill>
            </a:ln>
          </p:spPr>
          <p:txBody>
            <a:bodyPr wrap="square" lIns="0" tIns="0" rIns="0" bIns="0" rtlCol="0"/>
            <a:lstStyle/>
            <a:p>
              <a:endParaRPr/>
            </a:p>
          </p:txBody>
        </p:sp>
        <p:sp>
          <p:nvSpPr>
            <p:cNvPr id="42" name="object 42"/>
            <p:cNvSpPr/>
            <p:nvPr/>
          </p:nvSpPr>
          <p:spPr>
            <a:xfrm>
              <a:off x="9392450" y="6039651"/>
              <a:ext cx="6985" cy="37465"/>
            </a:xfrm>
            <a:custGeom>
              <a:avLst/>
              <a:gdLst/>
              <a:ahLst/>
              <a:cxnLst/>
              <a:rect l="l" t="t" r="r" b="b"/>
              <a:pathLst>
                <a:path w="6984" h="37464">
                  <a:moveTo>
                    <a:pt x="6916" y="2305"/>
                  </a:moveTo>
                  <a:lnTo>
                    <a:pt x="6916" y="35729"/>
                  </a:lnTo>
                  <a:lnTo>
                    <a:pt x="6916" y="36883"/>
                  </a:lnTo>
                  <a:lnTo>
                    <a:pt x="4609" y="36883"/>
                  </a:lnTo>
                  <a:lnTo>
                    <a:pt x="2305" y="36883"/>
                  </a:lnTo>
                  <a:lnTo>
                    <a:pt x="0" y="35729"/>
                  </a:lnTo>
                  <a:lnTo>
                    <a:pt x="0" y="2305"/>
                  </a:lnTo>
                  <a:lnTo>
                    <a:pt x="2305" y="0"/>
                  </a:lnTo>
                  <a:lnTo>
                    <a:pt x="4609" y="0"/>
                  </a:lnTo>
                  <a:lnTo>
                    <a:pt x="6916" y="0"/>
                  </a:lnTo>
                  <a:lnTo>
                    <a:pt x="6916" y="2305"/>
                  </a:lnTo>
                  <a:close/>
                </a:path>
              </a:pathLst>
            </a:custGeom>
            <a:ln w="12700">
              <a:solidFill>
                <a:srgbClr val="000000"/>
              </a:solidFill>
            </a:ln>
          </p:spPr>
          <p:txBody>
            <a:bodyPr wrap="square" lIns="0" tIns="0" rIns="0" bIns="0" rtlCol="0"/>
            <a:lstStyle/>
            <a:p>
              <a:endParaRPr/>
            </a:p>
          </p:txBody>
        </p:sp>
        <p:sp>
          <p:nvSpPr>
            <p:cNvPr id="43" name="object 43"/>
            <p:cNvSpPr/>
            <p:nvPr/>
          </p:nvSpPr>
          <p:spPr>
            <a:xfrm>
              <a:off x="5387149" y="3977639"/>
              <a:ext cx="3793490" cy="0"/>
            </a:xfrm>
            <a:custGeom>
              <a:avLst/>
              <a:gdLst/>
              <a:ahLst/>
              <a:cxnLst/>
              <a:rect l="l" t="t" r="r" b="b"/>
              <a:pathLst>
                <a:path w="3793490">
                  <a:moveTo>
                    <a:pt x="0" y="0"/>
                  </a:moveTo>
                  <a:lnTo>
                    <a:pt x="3793222" y="0"/>
                  </a:lnTo>
                </a:path>
              </a:pathLst>
            </a:custGeom>
            <a:ln w="12700">
              <a:solidFill>
                <a:srgbClr val="000000"/>
              </a:solidFill>
            </a:ln>
          </p:spPr>
          <p:txBody>
            <a:bodyPr wrap="square" lIns="0" tIns="0" rIns="0" bIns="0" rtlCol="0"/>
            <a:lstStyle/>
            <a:p>
              <a:endParaRPr/>
            </a:p>
          </p:txBody>
        </p:sp>
        <p:sp>
          <p:nvSpPr>
            <p:cNvPr id="44" name="object 44"/>
            <p:cNvSpPr/>
            <p:nvPr/>
          </p:nvSpPr>
          <p:spPr>
            <a:xfrm>
              <a:off x="9160776" y="3896956"/>
              <a:ext cx="159385" cy="161925"/>
            </a:xfrm>
            <a:custGeom>
              <a:avLst/>
              <a:gdLst/>
              <a:ahLst/>
              <a:cxnLst/>
              <a:rect l="l" t="t" r="r" b="b"/>
              <a:pathLst>
                <a:path w="159384" h="161925">
                  <a:moveTo>
                    <a:pt x="0" y="0"/>
                  </a:moveTo>
                  <a:lnTo>
                    <a:pt x="0" y="161366"/>
                  </a:lnTo>
                  <a:lnTo>
                    <a:pt x="159054" y="80683"/>
                  </a:lnTo>
                  <a:lnTo>
                    <a:pt x="0" y="0"/>
                  </a:lnTo>
                  <a:close/>
                </a:path>
              </a:pathLst>
            </a:custGeom>
            <a:solidFill>
              <a:srgbClr val="000000"/>
            </a:solidFill>
          </p:spPr>
          <p:txBody>
            <a:bodyPr wrap="square" lIns="0" tIns="0" rIns="0" bIns="0" rtlCol="0"/>
            <a:lstStyle/>
            <a:p>
              <a:endParaRPr/>
            </a:p>
          </p:txBody>
        </p:sp>
      </p:grpSp>
      <p:sp>
        <p:nvSpPr>
          <p:cNvPr id="45" name="object 45"/>
          <p:cNvSpPr txBox="1"/>
          <p:nvPr/>
        </p:nvSpPr>
        <p:spPr>
          <a:xfrm>
            <a:off x="5962182" y="3547364"/>
            <a:ext cx="2766695" cy="289823"/>
          </a:xfrm>
          <a:prstGeom prst="rect">
            <a:avLst/>
          </a:prstGeom>
        </p:spPr>
        <p:txBody>
          <a:bodyPr vert="horz" wrap="square" lIns="0" tIns="12700" rIns="0" bIns="0" rtlCol="0">
            <a:spAutoFit/>
          </a:bodyPr>
          <a:lstStyle/>
          <a:p>
            <a:pPr marL="12700">
              <a:spcBef>
                <a:spcPts val="100"/>
              </a:spcBef>
            </a:pPr>
            <a:r>
              <a:rPr spc="5" dirty="0">
                <a:latin typeface="Arial"/>
                <a:cs typeface="Arial"/>
              </a:rPr>
              <a:t>enterItem(itemID,</a:t>
            </a:r>
            <a:r>
              <a:rPr spc="-51" dirty="0">
                <a:latin typeface="Arial"/>
                <a:cs typeface="Arial"/>
              </a:rPr>
              <a:t> </a:t>
            </a:r>
            <a:r>
              <a:rPr spc="11" dirty="0">
                <a:latin typeface="Arial"/>
                <a:cs typeface="Arial"/>
              </a:rPr>
              <a:t>quantity)</a:t>
            </a:r>
            <a:endParaRPr>
              <a:latin typeface="Arial"/>
              <a:cs typeface="Arial"/>
            </a:endParaRPr>
          </a:p>
        </p:txBody>
      </p:sp>
      <p:grpSp>
        <p:nvGrpSpPr>
          <p:cNvPr id="46" name="object 46"/>
          <p:cNvGrpSpPr/>
          <p:nvPr/>
        </p:nvGrpSpPr>
        <p:grpSpPr>
          <a:xfrm>
            <a:off x="2054961" y="2136344"/>
            <a:ext cx="7265035" cy="3479165"/>
            <a:chOff x="2054961" y="2136343"/>
            <a:chExt cx="7265034" cy="3479165"/>
          </a:xfrm>
        </p:grpSpPr>
        <p:sp>
          <p:nvSpPr>
            <p:cNvPr id="47" name="object 47"/>
            <p:cNvSpPr/>
            <p:nvPr/>
          </p:nvSpPr>
          <p:spPr>
            <a:xfrm>
              <a:off x="5387149" y="5026507"/>
              <a:ext cx="3793490" cy="0"/>
            </a:xfrm>
            <a:custGeom>
              <a:avLst/>
              <a:gdLst/>
              <a:ahLst/>
              <a:cxnLst/>
              <a:rect l="l" t="t" r="r" b="b"/>
              <a:pathLst>
                <a:path w="3793490">
                  <a:moveTo>
                    <a:pt x="0" y="0"/>
                  </a:moveTo>
                  <a:lnTo>
                    <a:pt x="3793222" y="0"/>
                  </a:lnTo>
                </a:path>
              </a:pathLst>
            </a:custGeom>
            <a:ln w="12700">
              <a:solidFill>
                <a:srgbClr val="000000"/>
              </a:solidFill>
            </a:ln>
          </p:spPr>
          <p:txBody>
            <a:bodyPr wrap="square" lIns="0" tIns="0" rIns="0" bIns="0" rtlCol="0"/>
            <a:lstStyle/>
            <a:p>
              <a:endParaRPr/>
            </a:p>
          </p:txBody>
        </p:sp>
        <p:sp>
          <p:nvSpPr>
            <p:cNvPr id="48" name="object 48"/>
            <p:cNvSpPr/>
            <p:nvPr/>
          </p:nvSpPr>
          <p:spPr>
            <a:xfrm>
              <a:off x="9160776" y="4945824"/>
              <a:ext cx="159385" cy="161925"/>
            </a:xfrm>
            <a:custGeom>
              <a:avLst/>
              <a:gdLst/>
              <a:ahLst/>
              <a:cxnLst/>
              <a:rect l="l" t="t" r="r" b="b"/>
              <a:pathLst>
                <a:path w="159384" h="161925">
                  <a:moveTo>
                    <a:pt x="0" y="0"/>
                  </a:moveTo>
                  <a:lnTo>
                    <a:pt x="0" y="161366"/>
                  </a:lnTo>
                  <a:lnTo>
                    <a:pt x="159054" y="80683"/>
                  </a:lnTo>
                  <a:lnTo>
                    <a:pt x="0" y="0"/>
                  </a:lnTo>
                  <a:close/>
                </a:path>
              </a:pathLst>
            </a:custGeom>
            <a:solidFill>
              <a:srgbClr val="000000"/>
            </a:solidFill>
          </p:spPr>
          <p:txBody>
            <a:bodyPr wrap="square" lIns="0" tIns="0" rIns="0" bIns="0" rtlCol="0"/>
            <a:lstStyle/>
            <a:p>
              <a:endParaRPr/>
            </a:p>
          </p:txBody>
        </p:sp>
        <p:sp>
          <p:nvSpPr>
            <p:cNvPr id="49" name="object 49"/>
            <p:cNvSpPr/>
            <p:nvPr/>
          </p:nvSpPr>
          <p:spPr>
            <a:xfrm>
              <a:off x="5169306" y="2142693"/>
              <a:ext cx="295275" cy="295275"/>
            </a:xfrm>
            <a:custGeom>
              <a:avLst/>
              <a:gdLst/>
              <a:ahLst/>
              <a:cxnLst/>
              <a:rect l="l" t="t" r="r" b="b"/>
              <a:pathLst>
                <a:path w="295275" h="295275">
                  <a:moveTo>
                    <a:pt x="161366" y="0"/>
                  </a:moveTo>
                  <a:lnTo>
                    <a:pt x="130238" y="0"/>
                  </a:lnTo>
                  <a:lnTo>
                    <a:pt x="117563" y="1155"/>
                  </a:lnTo>
                  <a:lnTo>
                    <a:pt x="102577" y="5765"/>
                  </a:lnTo>
                  <a:lnTo>
                    <a:pt x="88747" y="10375"/>
                  </a:lnTo>
                  <a:lnTo>
                    <a:pt x="76073" y="17284"/>
                  </a:lnTo>
                  <a:lnTo>
                    <a:pt x="63385" y="23050"/>
                  </a:lnTo>
                  <a:lnTo>
                    <a:pt x="32270" y="51866"/>
                  </a:lnTo>
                  <a:lnTo>
                    <a:pt x="10375" y="88747"/>
                  </a:lnTo>
                  <a:lnTo>
                    <a:pt x="0" y="130238"/>
                  </a:lnTo>
                  <a:lnTo>
                    <a:pt x="0" y="161366"/>
                  </a:lnTo>
                  <a:lnTo>
                    <a:pt x="2298" y="176352"/>
                  </a:lnTo>
                  <a:lnTo>
                    <a:pt x="5765" y="190182"/>
                  </a:lnTo>
                  <a:lnTo>
                    <a:pt x="10375" y="202857"/>
                  </a:lnTo>
                  <a:lnTo>
                    <a:pt x="17284" y="215531"/>
                  </a:lnTo>
                  <a:lnTo>
                    <a:pt x="23050" y="229374"/>
                  </a:lnTo>
                  <a:lnTo>
                    <a:pt x="32270" y="239737"/>
                  </a:lnTo>
                  <a:lnTo>
                    <a:pt x="41490" y="251269"/>
                  </a:lnTo>
                  <a:lnTo>
                    <a:pt x="63385" y="268554"/>
                  </a:lnTo>
                  <a:lnTo>
                    <a:pt x="76073" y="276631"/>
                  </a:lnTo>
                  <a:lnTo>
                    <a:pt x="88747" y="281241"/>
                  </a:lnTo>
                  <a:lnTo>
                    <a:pt x="102577" y="288150"/>
                  </a:lnTo>
                  <a:lnTo>
                    <a:pt x="117563" y="290461"/>
                  </a:lnTo>
                  <a:lnTo>
                    <a:pt x="130238" y="292760"/>
                  </a:lnTo>
                  <a:lnTo>
                    <a:pt x="146380" y="295071"/>
                  </a:lnTo>
                  <a:lnTo>
                    <a:pt x="190182" y="288150"/>
                  </a:lnTo>
                  <a:lnTo>
                    <a:pt x="202857" y="281241"/>
                  </a:lnTo>
                  <a:lnTo>
                    <a:pt x="215531" y="276631"/>
                  </a:lnTo>
                  <a:lnTo>
                    <a:pt x="229362" y="268554"/>
                  </a:lnTo>
                  <a:lnTo>
                    <a:pt x="239737" y="259334"/>
                  </a:lnTo>
                  <a:lnTo>
                    <a:pt x="251269" y="251269"/>
                  </a:lnTo>
                  <a:lnTo>
                    <a:pt x="259334" y="239737"/>
                  </a:lnTo>
                  <a:lnTo>
                    <a:pt x="268554" y="229374"/>
                  </a:lnTo>
                  <a:lnTo>
                    <a:pt x="276618" y="215531"/>
                  </a:lnTo>
                  <a:lnTo>
                    <a:pt x="281228" y="202857"/>
                  </a:lnTo>
                  <a:lnTo>
                    <a:pt x="288150" y="190182"/>
                  </a:lnTo>
                  <a:lnTo>
                    <a:pt x="295059" y="146380"/>
                  </a:lnTo>
                  <a:lnTo>
                    <a:pt x="292760" y="130238"/>
                  </a:lnTo>
                  <a:lnTo>
                    <a:pt x="290449" y="117563"/>
                  </a:lnTo>
                  <a:lnTo>
                    <a:pt x="288150" y="102577"/>
                  </a:lnTo>
                  <a:lnTo>
                    <a:pt x="281228" y="88747"/>
                  </a:lnTo>
                  <a:lnTo>
                    <a:pt x="276618" y="76073"/>
                  </a:lnTo>
                  <a:lnTo>
                    <a:pt x="268554" y="63398"/>
                  </a:lnTo>
                  <a:lnTo>
                    <a:pt x="251269" y="41490"/>
                  </a:lnTo>
                  <a:lnTo>
                    <a:pt x="239737" y="32270"/>
                  </a:lnTo>
                  <a:lnTo>
                    <a:pt x="229362" y="23050"/>
                  </a:lnTo>
                  <a:lnTo>
                    <a:pt x="215531" y="17284"/>
                  </a:lnTo>
                  <a:lnTo>
                    <a:pt x="202857" y="10375"/>
                  </a:lnTo>
                  <a:lnTo>
                    <a:pt x="190182" y="5765"/>
                  </a:lnTo>
                  <a:lnTo>
                    <a:pt x="176339" y="1155"/>
                  </a:lnTo>
                  <a:lnTo>
                    <a:pt x="161366" y="0"/>
                  </a:lnTo>
                  <a:close/>
                </a:path>
              </a:pathLst>
            </a:custGeom>
            <a:solidFill>
              <a:srgbClr val="FFFFFF"/>
            </a:solidFill>
          </p:spPr>
          <p:txBody>
            <a:bodyPr wrap="square" lIns="0" tIns="0" rIns="0" bIns="0" rtlCol="0"/>
            <a:lstStyle/>
            <a:p>
              <a:endParaRPr/>
            </a:p>
          </p:txBody>
        </p:sp>
        <p:sp>
          <p:nvSpPr>
            <p:cNvPr id="50" name="object 50"/>
            <p:cNvSpPr/>
            <p:nvPr/>
          </p:nvSpPr>
          <p:spPr>
            <a:xfrm>
              <a:off x="5169306" y="2142693"/>
              <a:ext cx="295275" cy="295275"/>
            </a:xfrm>
            <a:custGeom>
              <a:avLst/>
              <a:gdLst/>
              <a:ahLst/>
              <a:cxnLst/>
              <a:rect l="l" t="t" r="r" b="b"/>
              <a:pathLst>
                <a:path w="295275" h="295275">
                  <a:moveTo>
                    <a:pt x="0" y="146381"/>
                  </a:moveTo>
                  <a:lnTo>
                    <a:pt x="0" y="130245"/>
                  </a:lnTo>
                  <a:lnTo>
                    <a:pt x="2304" y="117566"/>
                  </a:lnTo>
                  <a:lnTo>
                    <a:pt x="5763" y="102582"/>
                  </a:lnTo>
                  <a:lnTo>
                    <a:pt x="10372" y="88750"/>
                  </a:lnTo>
                  <a:lnTo>
                    <a:pt x="17289" y="76072"/>
                  </a:lnTo>
                  <a:lnTo>
                    <a:pt x="23052" y="63393"/>
                  </a:lnTo>
                  <a:lnTo>
                    <a:pt x="51867" y="32273"/>
                  </a:lnTo>
                  <a:lnTo>
                    <a:pt x="88749" y="10373"/>
                  </a:lnTo>
                  <a:lnTo>
                    <a:pt x="130244" y="0"/>
                  </a:lnTo>
                  <a:lnTo>
                    <a:pt x="146380" y="0"/>
                  </a:lnTo>
                  <a:lnTo>
                    <a:pt x="161365" y="0"/>
                  </a:lnTo>
                  <a:lnTo>
                    <a:pt x="176348" y="1152"/>
                  </a:lnTo>
                  <a:lnTo>
                    <a:pt x="190180" y="5763"/>
                  </a:lnTo>
                  <a:lnTo>
                    <a:pt x="202858" y="10373"/>
                  </a:lnTo>
                  <a:lnTo>
                    <a:pt x="215536" y="17289"/>
                  </a:lnTo>
                  <a:lnTo>
                    <a:pt x="229368" y="23052"/>
                  </a:lnTo>
                  <a:lnTo>
                    <a:pt x="239741" y="32273"/>
                  </a:lnTo>
                  <a:lnTo>
                    <a:pt x="251267" y="41493"/>
                  </a:lnTo>
                  <a:lnTo>
                    <a:pt x="259336" y="51867"/>
                  </a:lnTo>
                  <a:lnTo>
                    <a:pt x="268556" y="63393"/>
                  </a:lnTo>
                  <a:lnTo>
                    <a:pt x="276625" y="76072"/>
                  </a:lnTo>
                  <a:lnTo>
                    <a:pt x="281235" y="88750"/>
                  </a:lnTo>
                  <a:lnTo>
                    <a:pt x="288151" y="102582"/>
                  </a:lnTo>
                  <a:lnTo>
                    <a:pt x="290456" y="117566"/>
                  </a:lnTo>
                  <a:lnTo>
                    <a:pt x="292761" y="130245"/>
                  </a:lnTo>
                  <a:lnTo>
                    <a:pt x="295066" y="146381"/>
                  </a:lnTo>
                  <a:lnTo>
                    <a:pt x="292761" y="161365"/>
                  </a:lnTo>
                  <a:lnTo>
                    <a:pt x="290456" y="176349"/>
                  </a:lnTo>
                  <a:lnTo>
                    <a:pt x="288151" y="190181"/>
                  </a:lnTo>
                  <a:lnTo>
                    <a:pt x="281235" y="202859"/>
                  </a:lnTo>
                  <a:lnTo>
                    <a:pt x="276625" y="215538"/>
                  </a:lnTo>
                  <a:lnTo>
                    <a:pt x="268556" y="229369"/>
                  </a:lnTo>
                  <a:lnTo>
                    <a:pt x="259336" y="239743"/>
                  </a:lnTo>
                  <a:lnTo>
                    <a:pt x="251267" y="251269"/>
                  </a:lnTo>
                  <a:lnTo>
                    <a:pt x="239741" y="259337"/>
                  </a:lnTo>
                  <a:lnTo>
                    <a:pt x="229368" y="268558"/>
                  </a:lnTo>
                  <a:lnTo>
                    <a:pt x="215536" y="276626"/>
                  </a:lnTo>
                  <a:lnTo>
                    <a:pt x="202858" y="281237"/>
                  </a:lnTo>
                  <a:lnTo>
                    <a:pt x="190180" y="288152"/>
                  </a:lnTo>
                  <a:lnTo>
                    <a:pt x="176348" y="290457"/>
                  </a:lnTo>
                  <a:lnTo>
                    <a:pt x="161365" y="292763"/>
                  </a:lnTo>
                  <a:lnTo>
                    <a:pt x="146380" y="295068"/>
                  </a:lnTo>
                  <a:lnTo>
                    <a:pt x="130244" y="292763"/>
                  </a:lnTo>
                  <a:lnTo>
                    <a:pt x="117565" y="290457"/>
                  </a:lnTo>
                  <a:lnTo>
                    <a:pt x="102581" y="288152"/>
                  </a:lnTo>
                  <a:lnTo>
                    <a:pt x="88749" y="281237"/>
                  </a:lnTo>
                  <a:lnTo>
                    <a:pt x="76071" y="276626"/>
                  </a:lnTo>
                  <a:lnTo>
                    <a:pt x="63393" y="268558"/>
                  </a:lnTo>
                  <a:lnTo>
                    <a:pt x="51867" y="259337"/>
                  </a:lnTo>
                  <a:lnTo>
                    <a:pt x="41492" y="251269"/>
                  </a:lnTo>
                  <a:lnTo>
                    <a:pt x="32272" y="239743"/>
                  </a:lnTo>
                  <a:lnTo>
                    <a:pt x="23052" y="229369"/>
                  </a:lnTo>
                  <a:lnTo>
                    <a:pt x="17289" y="215538"/>
                  </a:lnTo>
                  <a:lnTo>
                    <a:pt x="10372" y="202859"/>
                  </a:lnTo>
                  <a:lnTo>
                    <a:pt x="5763" y="190181"/>
                  </a:lnTo>
                  <a:lnTo>
                    <a:pt x="2304" y="176349"/>
                  </a:lnTo>
                  <a:lnTo>
                    <a:pt x="0" y="161365"/>
                  </a:lnTo>
                  <a:lnTo>
                    <a:pt x="0" y="146381"/>
                  </a:lnTo>
                  <a:close/>
                </a:path>
              </a:pathLst>
            </a:custGeom>
            <a:ln w="12700">
              <a:solidFill>
                <a:srgbClr val="000000"/>
              </a:solidFill>
            </a:ln>
          </p:spPr>
          <p:txBody>
            <a:bodyPr wrap="square" lIns="0" tIns="0" rIns="0" bIns="0" rtlCol="0"/>
            <a:lstStyle/>
            <a:p>
              <a:endParaRPr/>
            </a:p>
          </p:txBody>
        </p:sp>
        <p:sp>
          <p:nvSpPr>
            <p:cNvPr id="51" name="object 51"/>
            <p:cNvSpPr/>
            <p:nvPr/>
          </p:nvSpPr>
          <p:spPr>
            <a:xfrm>
              <a:off x="5118595" y="2485021"/>
              <a:ext cx="393065" cy="0"/>
            </a:xfrm>
            <a:custGeom>
              <a:avLst/>
              <a:gdLst/>
              <a:ahLst/>
              <a:cxnLst/>
              <a:rect l="l" t="t" r="r" b="b"/>
              <a:pathLst>
                <a:path w="393064">
                  <a:moveTo>
                    <a:pt x="0" y="0"/>
                  </a:moveTo>
                  <a:lnTo>
                    <a:pt x="393038" y="0"/>
                  </a:lnTo>
                </a:path>
              </a:pathLst>
            </a:custGeom>
            <a:ln w="12700">
              <a:solidFill>
                <a:srgbClr val="000000"/>
              </a:solidFill>
            </a:ln>
          </p:spPr>
          <p:txBody>
            <a:bodyPr wrap="square" lIns="0" tIns="0" rIns="0" bIns="0" rtlCol="0"/>
            <a:lstStyle/>
            <a:p>
              <a:endParaRPr/>
            </a:p>
          </p:txBody>
        </p:sp>
        <p:sp>
          <p:nvSpPr>
            <p:cNvPr id="52" name="object 52"/>
            <p:cNvSpPr/>
            <p:nvPr/>
          </p:nvSpPr>
          <p:spPr>
            <a:xfrm>
              <a:off x="5315686" y="2437765"/>
              <a:ext cx="0" cy="196215"/>
            </a:xfrm>
            <a:custGeom>
              <a:avLst/>
              <a:gdLst/>
              <a:ahLst/>
              <a:cxnLst/>
              <a:rect l="l" t="t" r="r" b="b"/>
              <a:pathLst>
                <a:path h="196214">
                  <a:moveTo>
                    <a:pt x="0" y="0"/>
                  </a:moveTo>
                  <a:lnTo>
                    <a:pt x="0" y="195943"/>
                  </a:lnTo>
                </a:path>
              </a:pathLst>
            </a:custGeom>
            <a:ln w="12700">
              <a:solidFill>
                <a:srgbClr val="000000"/>
              </a:solidFill>
            </a:ln>
          </p:spPr>
          <p:txBody>
            <a:bodyPr wrap="square" lIns="0" tIns="0" rIns="0" bIns="0" rtlCol="0"/>
            <a:lstStyle/>
            <a:p>
              <a:endParaRPr/>
            </a:p>
          </p:txBody>
        </p:sp>
        <p:sp>
          <p:nvSpPr>
            <p:cNvPr id="53" name="object 53"/>
            <p:cNvSpPr/>
            <p:nvPr/>
          </p:nvSpPr>
          <p:spPr>
            <a:xfrm>
              <a:off x="5118595" y="2633700"/>
              <a:ext cx="197485" cy="197485"/>
            </a:xfrm>
            <a:custGeom>
              <a:avLst/>
              <a:gdLst/>
              <a:ahLst/>
              <a:cxnLst/>
              <a:rect l="l" t="t" r="r" b="b"/>
              <a:pathLst>
                <a:path w="197485" h="197485">
                  <a:moveTo>
                    <a:pt x="197095" y="0"/>
                  </a:moveTo>
                  <a:lnTo>
                    <a:pt x="0" y="197096"/>
                  </a:lnTo>
                </a:path>
              </a:pathLst>
            </a:custGeom>
            <a:ln w="12700">
              <a:solidFill>
                <a:srgbClr val="000000"/>
              </a:solidFill>
            </a:ln>
          </p:spPr>
          <p:txBody>
            <a:bodyPr wrap="square" lIns="0" tIns="0" rIns="0" bIns="0" rtlCol="0"/>
            <a:lstStyle/>
            <a:p>
              <a:endParaRPr/>
            </a:p>
          </p:txBody>
        </p:sp>
        <p:sp>
          <p:nvSpPr>
            <p:cNvPr id="54" name="object 54"/>
            <p:cNvSpPr/>
            <p:nvPr/>
          </p:nvSpPr>
          <p:spPr>
            <a:xfrm>
              <a:off x="5315686" y="2633700"/>
              <a:ext cx="196215" cy="197485"/>
            </a:xfrm>
            <a:custGeom>
              <a:avLst/>
              <a:gdLst/>
              <a:ahLst/>
              <a:cxnLst/>
              <a:rect l="l" t="t" r="r" b="b"/>
              <a:pathLst>
                <a:path w="196214" h="197485">
                  <a:moveTo>
                    <a:pt x="0" y="0"/>
                  </a:moveTo>
                  <a:lnTo>
                    <a:pt x="195943" y="197096"/>
                  </a:lnTo>
                </a:path>
              </a:pathLst>
            </a:custGeom>
            <a:ln w="12700">
              <a:solidFill>
                <a:srgbClr val="000000"/>
              </a:solidFill>
            </a:ln>
          </p:spPr>
          <p:txBody>
            <a:bodyPr wrap="square" lIns="0" tIns="0" rIns="0" bIns="0" rtlCol="0"/>
            <a:lstStyle/>
            <a:p>
              <a:endParaRPr/>
            </a:p>
          </p:txBody>
        </p:sp>
        <p:sp>
          <p:nvSpPr>
            <p:cNvPr id="55" name="object 55"/>
            <p:cNvSpPr/>
            <p:nvPr/>
          </p:nvSpPr>
          <p:spPr>
            <a:xfrm>
              <a:off x="2054961" y="5026507"/>
              <a:ext cx="2359660" cy="589280"/>
            </a:xfrm>
            <a:custGeom>
              <a:avLst/>
              <a:gdLst/>
              <a:ahLst/>
              <a:cxnLst/>
              <a:rect l="l" t="t" r="r" b="b"/>
              <a:pathLst>
                <a:path w="2359660" h="589279">
                  <a:moveTo>
                    <a:pt x="2359380" y="0"/>
                  </a:moveTo>
                  <a:lnTo>
                    <a:pt x="0" y="0"/>
                  </a:lnTo>
                  <a:lnTo>
                    <a:pt x="0" y="588982"/>
                  </a:lnTo>
                  <a:lnTo>
                    <a:pt x="2359380" y="588982"/>
                  </a:lnTo>
                  <a:lnTo>
                    <a:pt x="2359380" y="0"/>
                  </a:lnTo>
                  <a:close/>
                </a:path>
              </a:pathLst>
            </a:custGeom>
            <a:solidFill>
              <a:srgbClr val="FFFFFF"/>
            </a:solidFill>
          </p:spPr>
          <p:txBody>
            <a:bodyPr wrap="square" lIns="0" tIns="0" rIns="0" bIns="0" rtlCol="0"/>
            <a:lstStyle/>
            <a:p>
              <a:endParaRPr/>
            </a:p>
          </p:txBody>
        </p:sp>
      </p:grpSp>
      <p:sp>
        <p:nvSpPr>
          <p:cNvPr id="56" name="object 56"/>
          <p:cNvSpPr txBox="1"/>
          <p:nvPr/>
        </p:nvSpPr>
        <p:spPr>
          <a:xfrm>
            <a:off x="6208840" y="4595876"/>
            <a:ext cx="2276475" cy="289823"/>
          </a:xfrm>
          <a:prstGeom prst="rect">
            <a:avLst/>
          </a:prstGeom>
        </p:spPr>
        <p:txBody>
          <a:bodyPr vert="horz" wrap="square" lIns="0" tIns="12700" rIns="0" bIns="0" rtlCol="0">
            <a:spAutoFit/>
          </a:bodyPr>
          <a:lstStyle/>
          <a:p>
            <a:pPr marL="12700">
              <a:spcBef>
                <a:spcPts val="100"/>
              </a:spcBef>
            </a:pPr>
            <a:r>
              <a:rPr spc="5" dirty="0">
                <a:latin typeface="Arial"/>
                <a:cs typeface="Arial"/>
              </a:rPr>
              <a:t>scan(itemID,</a:t>
            </a:r>
            <a:r>
              <a:rPr spc="-75" dirty="0">
                <a:latin typeface="Arial"/>
                <a:cs typeface="Arial"/>
              </a:rPr>
              <a:t> </a:t>
            </a:r>
            <a:r>
              <a:rPr spc="11" dirty="0">
                <a:latin typeface="Arial"/>
                <a:cs typeface="Arial"/>
              </a:rPr>
              <a:t>quantity)</a:t>
            </a:r>
            <a:endParaRPr>
              <a:latin typeface="Arial"/>
              <a:cs typeface="Arial"/>
            </a:endParaRPr>
          </a:p>
        </p:txBody>
      </p:sp>
      <p:sp>
        <p:nvSpPr>
          <p:cNvPr id="57" name="object 57"/>
          <p:cNvSpPr txBox="1"/>
          <p:nvPr/>
        </p:nvSpPr>
        <p:spPr>
          <a:xfrm>
            <a:off x="4837239" y="2953005"/>
            <a:ext cx="943611" cy="289823"/>
          </a:xfrm>
          <a:prstGeom prst="rect">
            <a:avLst/>
          </a:prstGeom>
        </p:spPr>
        <p:txBody>
          <a:bodyPr vert="horz" wrap="square" lIns="0" tIns="12700" rIns="0" bIns="0" rtlCol="0">
            <a:spAutoFit/>
          </a:bodyPr>
          <a:lstStyle/>
          <a:p>
            <a:pPr marL="12700" algn="ctr">
              <a:spcBef>
                <a:spcPts val="100"/>
              </a:spcBef>
            </a:pPr>
            <a:r>
              <a:rPr spc="11" dirty="0">
                <a:latin typeface="Arial"/>
                <a:cs typeface="Arial"/>
              </a:rPr>
              <a:t>Cashier</a:t>
            </a:r>
            <a:endParaRPr dirty="0">
              <a:latin typeface="Arial"/>
              <a:cs typeface="Arial"/>
            </a:endParaRPr>
          </a:p>
        </p:txBody>
      </p:sp>
      <p:sp>
        <p:nvSpPr>
          <p:cNvPr id="58" name="object 58"/>
          <p:cNvSpPr txBox="1"/>
          <p:nvPr/>
        </p:nvSpPr>
        <p:spPr>
          <a:xfrm>
            <a:off x="2054962" y="5026509"/>
            <a:ext cx="2359660" cy="411652"/>
          </a:xfrm>
          <a:prstGeom prst="rect">
            <a:avLst/>
          </a:prstGeom>
          <a:ln w="12700">
            <a:solidFill>
              <a:srgbClr val="000000"/>
            </a:solidFill>
          </a:ln>
        </p:spPr>
        <p:txBody>
          <a:bodyPr vert="horz" wrap="square" lIns="0" tIns="133351" rIns="0" bIns="0" rtlCol="0">
            <a:spAutoFit/>
          </a:bodyPr>
          <a:lstStyle/>
          <a:p>
            <a:pPr marL="116202">
              <a:spcBef>
                <a:spcPts val="1051"/>
              </a:spcBef>
            </a:pPr>
            <a:r>
              <a:rPr spc="11" dirty="0">
                <a:latin typeface="Arial"/>
                <a:cs typeface="Arial"/>
              </a:rPr>
              <a:t>worse</a:t>
            </a:r>
            <a:r>
              <a:rPr dirty="0">
                <a:latin typeface="Arial"/>
                <a:cs typeface="Arial"/>
              </a:rPr>
              <a:t> </a:t>
            </a:r>
            <a:r>
              <a:rPr spc="15" dirty="0">
                <a:latin typeface="Arial"/>
                <a:cs typeface="Arial"/>
              </a:rPr>
              <a:t>name</a:t>
            </a:r>
            <a:endParaRPr>
              <a:latin typeface="Arial"/>
              <a:cs typeface="Arial"/>
            </a:endParaRPr>
          </a:p>
        </p:txBody>
      </p:sp>
      <p:grpSp>
        <p:nvGrpSpPr>
          <p:cNvPr id="59" name="object 59"/>
          <p:cNvGrpSpPr/>
          <p:nvPr/>
        </p:nvGrpSpPr>
        <p:grpSpPr>
          <a:xfrm>
            <a:off x="2054961" y="3191561"/>
            <a:ext cx="2366011" cy="2134235"/>
            <a:chOff x="2054961" y="3191560"/>
            <a:chExt cx="2366010" cy="2134235"/>
          </a:xfrm>
        </p:grpSpPr>
        <p:sp>
          <p:nvSpPr>
            <p:cNvPr id="60" name="object 60"/>
            <p:cNvSpPr/>
            <p:nvPr/>
          </p:nvSpPr>
          <p:spPr>
            <a:xfrm>
              <a:off x="4120438" y="5026507"/>
              <a:ext cx="294005" cy="293370"/>
            </a:xfrm>
            <a:custGeom>
              <a:avLst/>
              <a:gdLst/>
              <a:ahLst/>
              <a:cxnLst/>
              <a:rect l="l" t="t" r="r" b="b"/>
              <a:pathLst>
                <a:path w="294004" h="293370">
                  <a:moveTo>
                    <a:pt x="293903" y="0"/>
                  </a:moveTo>
                  <a:lnTo>
                    <a:pt x="0" y="0"/>
                  </a:lnTo>
                  <a:lnTo>
                    <a:pt x="293903" y="292760"/>
                  </a:lnTo>
                  <a:lnTo>
                    <a:pt x="293903" y="0"/>
                  </a:lnTo>
                  <a:close/>
                </a:path>
              </a:pathLst>
            </a:custGeom>
            <a:solidFill>
              <a:srgbClr val="FFFFFF"/>
            </a:solidFill>
          </p:spPr>
          <p:txBody>
            <a:bodyPr wrap="square" lIns="0" tIns="0" rIns="0" bIns="0" rtlCol="0"/>
            <a:lstStyle/>
            <a:p>
              <a:endParaRPr/>
            </a:p>
          </p:txBody>
        </p:sp>
        <p:sp>
          <p:nvSpPr>
            <p:cNvPr id="61" name="object 61"/>
            <p:cNvSpPr/>
            <p:nvPr/>
          </p:nvSpPr>
          <p:spPr>
            <a:xfrm>
              <a:off x="4120438" y="5026507"/>
              <a:ext cx="294005" cy="293370"/>
            </a:xfrm>
            <a:custGeom>
              <a:avLst/>
              <a:gdLst/>
              <a:ahLst/>
              <a:cxnLst/>
              <a:rect l="l" t="t" r="r" b="b"/>
              <a:pathLst>
                <a:path w="294004" h="293370">
                  <a:moveTo>
                    <a:pt x="0" y="0"/>
                  </a:moveTo>
                  <a:lnTo>
                    <a:pt x="293914" y="292762"/>
                  </a:lnTo>
                  <a:lnTo>
                    <a:pt x="293914" y="0"/>
                  </a:lnTo>
                  <a:lnTo>
                    <a:pt x="0" y="0"/>
                  </a:lnTo>
                  <a:close/>
                </a:path>
              </a:pathLst>
            </a:custGeom>
            <a:ln w="12700">
              <a:solidFill>
                <a:srgbClr val="FFFFFF"/>
              </a:solidFill>
            </a:ln>
          </p:spPr>
          <p:txBody>
            <a:bodyPr wrap="square" lIns="0" tIns="0" rIns="0" bIns="0" rtlCol="0"/>
            <a:lstStyle/>
            <a:p>
              <a:endParaRPr/>
            </a:p>
          </p:txBody>
        </p:sp>
        <p:sp>
          <p:nvSpPr>
            <p:cNvPr id="62" name="object 62"/>
            <p:cNvSpPr/>
            <p:nvPr/>
          </p:nvSpPr>
          <p:spPr>
            <a:xfrm>
              <a:off x="4120438" y="5026507"/>
              <a:ext cx="294005" cy="293370"/>
            </a:xfrm>
            <a:custGeom>
              <a:avLst/>
              <a:gdLst/>
              <a:ahLst/>
              <a:cxnLst/>
              <a:rect l="l" t="t" r="r" b="b"/>
              <a:pathLst>
                <a:path w="294004" h="293370">
                  <a:moveTo>
                    <a:pt x="0" y="0"/>
                  </a:moveTo>
                  <a:lnTo>
                    <a:pt x="0" y="292760"/>
                  </a:lnTo>
                  <a:lnTo>
                    <a:pt x="293903" y="292760"/>
                  </a:lnTo>
                  <a:lnTo>
                    <a:pt x="0" y="0"/>
                  </a:lnTo>
                  <a:close/>
                </a:path>
              </a:pathLst>
            </a:custGeom>
            <a:solidFill>
              <a:srgbClr val="000000"/>
            </a:solidFill>
          </p:spPr>
          <p:txBody>
            <a:bodyPr wrap="square" lIns="0" tIns="0" rIns="0" bIns="0" rtlCol="0"/>
            <a:lstStyle/>
            <a:p>
              <a:endParaRPr/>
            </a:p>
          </p:txBody>
        </p:sp>
        <p:sp>
          <p:nvSpPr>
            <p:cNvPr id="63" name="object 63"/>
            <p:cNvSpPr/>
            <p:nvPr/>
          </p:nvSpPr>
          <p:spPr>
            <a:xfrm>
              <a:off x="4120438" y="5026507"/>
              <a:ext cx="294005" cy="293370"/>
            </a:xfrm>
            <a:custGeom>
              <a:avLst/>
              <a:gdLst/>
              <a:ahLst/>
              <a:cxnLst/>
              <a:rect l="l" t="t" r="r" b="b"/>
              <a:pathLst>
                <a:path w="294004" h="293370">
                  <a:moveTo>
                    <a:pt x="293914" y="292762"/>
                  </a:moveTo>
                  <a:lnTo>
                    <a:pt x="0" y="0"/>
                  </a:lnTo>
                  <a:lnTo>
                    <a:pt x="0" y="292762"/>
                  </a:lnTo>
                  <a:lnTo>
                    <a:pt x="293914" y="292762"/>
                  </a:lnTo>
                  <a:close/>
                </a:path>
              </a:pathLst>
            </a:custGeom>
            <a:ln w="12700">
              <a:solidFill>
                <a:srgbClr val="000000"/>
              </a:solidFill>
            </a:ln>
          </p:spPr>
          <p:txBody>
            <a:bodyPr wrap="square" lIns="0" tIns="0" rIns="0" bIns="0" rtlCol="0"/>
            <a:lstStyle/>
            <a:p>
              <a:endParaRPr/>
            </a:p>
          </p:txBody>
        </p:sp>
        <p:sp>
          <p:nvSpPr>
            <p:cNvPr id="64" name="object 64"/>
            <p:cNvSpPr/>
            <p:nvPr/>
          </p:nvSpPr>
          <p:spPr>
            <a:xfrm>
              <a:off x="2054961" y="3191560"/>
              <a:ext cx="2359660" cy="523875"/>
            </a:xfrm>
            <a:custGeom>
              <a:avLst/>
              <a:gdLst/>
              <a:ahLst/>
              <a:cxnLst/>
              <a:rect l="l" t="t" r="r" b="b"/>
              <a:pathLst>
                <a:path w="2359660" h="523875">
                  <a:moveTo>
                    <a:pt x="2359380" y="0"/>
                  </a:moveTo>
                  <a:lnTo>
                    <a:pt x="0" y="0"/>
                  </a:lnTo>
                  <a:lnTo>
                    <a:pt x="0" y="523278"/>
                  </a:lnTo>
                  <a:lnTo>
                    <a:pt x="2359380" y="523278"/>
                  </a:lnTo>
                  <a:lnTo>
                    <a:pt x="2359380" y="0"/>
                  </a:lnTo>
                  <a:close/>
                </a:path>
              </a:pathLst>
            </a:custGeom>
            <a:solidFill>
              <a:srgbClr val="FFFFFF"/>
            </a:solidFill>
          </p:spPr>
          <p:txBody>
            <a:bodyPr wrap="square" lIns="0" tIns="0" rIns="0" bIns="0" rtlCol="0"/>
            <a:lstStyle/>
            <a:p>
              <a:endParaRPr/>
            </a:p>
          </p:txBody>
        </p:sp>
      </p:grpSp>
      <p:sp>
        <p:nvSpPr>
          <p:cNvPr id="65" name="object 65"/>
          <p:cNvSpPr txBox="1"/>
          <p:nvPr/>
        </p:nvSpPr>
        <p:spPr>
          <a:xfrm>
            <a:off x="2054962" y="3191561"/>
            <a:ext cx="2359660" cy="378310"/>
          </a:xfrm>
          <a:prstGeom prst="rect">
            <a:avLst/>
          </a:prstGeom>
          <a:ln w="12700">
            <a:solidFill>
              <a:srgbClr val="000000"/>
            </a:solidFill>
          </a:ln>
        </p:spPr>
        <p:txBody>
          <a:bodyPr vert="horz" wrap="square" lIns="0" tIns="100331" rIns="0" bIns="0" rtlCol="0">
            <a:spAutoFit/>
          </a:bodyPr>
          <a:lstStyle/>
          <a:p>
            <a:pPr marL="116202">
              <a:spcBef>
                <a:spcPts val="791"/>
              </a:spcBef>
            </a:pPr>
            <a:r>
              <a:rPr spc="5" dirty="0">
                <a:latin typeface="Arial"/>
                <a:cs typeface="Arial"/>
              </a:rPr>
              <a:t>better</a:t>
            </a:r>
            <a:r>
              <a:rPr dirty="0">
                <a:latin typeface="Arial"/>
                <a:cs typeface="Arial"/>
              </a:rPr>
              <a:t> </a:t>
            </a:r>
            <a:r>
              <a:rPr spc="15" dirty="0">
                <a:latin typeface="Arial"/>
                <a:cs typeface="Arial"/>
              </a:rPr>
              <a:t>name</a:t>
            </a:r>
            <a:endParaRPr>
              <a:latin typeface="Arial"/>
              <a:cs typeface="Arial"/>
            </a:endParaRPr>
          </a:p>
        </p:txBody>
      </p:sp>
      <p:grpSp>
        <p:nvGrpSpPr>
          <p:cNvPr id="66" name="object 66"/>
          <p:cNvGrpSpPr/>
          <p:nvPr/>
        </p:nvGrpSpPr>
        <p:grpSpPr>
          <a:xfrm>
            <a:off x="1686128" y="1410793"/>
            <a:ext cx="8697861" cy="5295291"/>
            <a:chOff x="1686128" y="1410792"/>
            <a:chExt cx="8697862" cy="5295290"/>
          </a:xfrm>
        </p:grpSpPr>
        <p:sp>
          <p:nvSpPr>
            <p:cNvPr id="67" name="object 67"/>
            <p:cNvSpPr/>
            <p:nvPr/>
          </p:nvSpPr>
          <p:spPr>
            <a:xfrm>
              <a:off x="4120438" y="3191560"/>
              <a:ext cx="294005" cy="293370"/>
            </a:xfrm>
            <a:custGeom>
              <a:avLst/>
              <a:gdLst/>
              <a:ahLst/>
              <a:cxnLst/>
              <a:rect l="l" t="t" r="r" b="b"/>
              <a:pathLst>
                <a:path w="294004" h="293370">
                  <a:moveTo>
                    <a:pt x="293903" y="0"/>
                  </a:moveTo>
                  <a:lnTo>
                    <a:pt x="0" y="0"/>
                  </a:lnTo>
                  <a:lnTo>
                    <a:pt x="293903" y="292760"/>
                  </a:lnTo>
                  <a:lnTo>
                    <a:pt x="293903" y="0"/>
                  </a:lnTo>
                  <a:close/>
                </a:path>
              </a:pathLst>
            </a:custGeom>
            <a:solidFill>
              <a:srgbClr val="FFFFFF"/>
            </a:solidFill>
          </p:spPr>
          <p:txBody>
            <a:bodyPr wrap="square" lIns="0" tIns="0" rIns="0" bIns="0" rtlCol="0"/>
            <a:lstStyle/>
            <a:p>
              <a:endParaRPr/>
            </a:p>
          </p:txBody>
        </p:sp>
        <p:sp>
          <p:nvSpPr>
            <p:cNvPr id="68" name="object 68"/>
            <p:cNvSpPr/>
            <p:nvPr/>
          </p:nvSpPr>
          <p:spPr>
            <a:xfrm>
              <a:off x="4120438" y="3191560"/>
              <a:ext cx="294005" cy="293370"/>
            </a:xfrm>
            <a:custGeom>
              <a:avLst/>
              <a:gdLst/>
              <a:ahLst/>
              <a:cxnLst/>
              <a:rect l="l" t="t" r="r" b="b"/>
              <a:pathLst>
                <a:path w="294004" h="293370">
                  <a:moveTo>
                    <a:pt x="0" y="0"/>
                  </a:moveTo>
                  <a:lnTo>
                    <a:pt x="293914" y="292763"/>
                  </a:lnTo>
                  <a:lnTo>
                    <a:pt x="293914" y="0"/>
                  </a:lnTo>
                  <a:lnTo>
                    <a:pt x="0" y="0"/>
                  </a:lnTo>
                  <a:close/>
                </a:path>
              </a:pathLst>
            </a:custGeom>
            <a:ln w="12700">
              <a:solidFill>
                <a:srgbClr val="FFFFFF"/>
              </a:solidFill>
            </a:ln>
          </p:spPr>
          <p:txBody>
            <a:bodyPr wrap="square" lIns="0" tIns="0" rIns="0" bIns="0" rtlCol="0"/>
            <a:lstStyle/>
            <a:p>
              <a:endParaRPr/>
            </a:p>
          </p:txBody>
        </p:sp>
        <p:sp>
          <p:nvSpPr>
            <p:cNvPr id="69" name="object 69"/>
            <p:cNvSpPr/>
            <p:nvPr/>
          </p:nvSpPr>
          <p:spPr>
            <a:xfrm>
              <a:off x="4120438" y="3191560"/>
              <a:ext cx="294005" cy="293370"/>
            </a:xfrm>
            <a:custGeom>
              <a:avLst/>
              <a:gdLst/>
              <a:ahLst/>
              <a:cxnLst/>
              <a:rect l="l" t="t" r="r" b="b"/>
              <a:pathLst>
                <a:path w="294004" h="293370">
                  <a:moveTo>
                    <a:pt x="0" y="0"/>
                  </a:moveTo>
                  <a:lnTo>
                    <a:pt x="0" y="292760"/>
                  </a:lnTo>
                  <a:lnTo>
                    <a:pt x="293903" y="292760"/>
                  </a:lnTo>
                  <a:lnTo>
                    <a:pt x="0" y="0"/>
                  </a:lnTo>
                  <a:close/>
                </a:path>
              </a:pathLst>
            </a:custGeom>
            <a:solidFill>
              <a:srgbClr val="000000"/>
            </a:solidFill>
          </p:spPr>
          <p:txBody>
            <a:bodyPr wrap="square" lIns="0" tIns="0" rIns="0" bIns="0" rtlCol="0"/>
            <a:lstStyle/>
            <a:p>
              <a:endParaRPr/>
            </a:p>
          </p:txBody>
        </p:sp>
        <p:sp>
          <p:nvSpPr>
            <p:cNvPr id="70" name="object 70"/>
            <p:cNvSpPr/>
            <p:nvPr/>
          </p:nvSpPr>
          <p:spPr>
            <a:xfrm>
              <a:off x="4120438" y="3191560"/>
              <a:ext cx="294005" cy="293370"/>
            </a:xfrm>
            <a:custGeom>
              <a:avLst/>
              <a:gdLst/>
              <a:ahLst/>
              <a:cxnLst/>
              <a:rect l="l" t="t" r="r" b="b"/>
              <a:pathLst>
                <a:path w="294004" h="293370">
                  <a:moveTo>
                    <a:pt x="293914" y="292763"/>
                  </a:moveTo>
                  <a:lnTo>
                    <a:pt x="0" y="0"/>
                  </a:lnTo>
                  <a:lnTo>
                    <a:pt x="0" y="292763"/>
                  </a:lnTo>
                  <a:lnTo>
                    <a:pt x="293914" y="292763"/>
                  </a:lnTo>
                  <a:close/>
                </a:path>
              </a:pathLst>
            </a:custGeom>
            <a:ln w="12700">
              <a:solidFill>
                <a:srgbClr val="000000"/>
              </a:solidFill>
            </a:ln>
          </p:spPr>
          <p:txBody>
            <a:bodyPr wrap="square" lIns="0" tIns="0" rIns="0" bIns="0" rtlCol="0"/>
            <a:lstStyle/>
            <a:p>
              <a:endParaRPr/>
            </a:p>
          </p:txBody>
        </p:sp>
        <p:sp>
          <p:nvSpPr>
            <p:cNvPr id="71" name="object 71"/>
            <p:cNvSpPr/>
            <p:nvPr/>
          </p:nvSpPr>
          <p:spPr>
            <a:xfrm>
              <a:off x="4410888" y="4936604"/>
              <a:ext cx="593725" cy="386715"/>
            </a:xfrm>
            <a:custGeom>
              <a:avLst/>
              <a:gdLst/>
              <a:ahLst/>
              <a:cxnLst/>
              <a:rect l="l" t="t" r="r" b="b"/>
              <a:pathLst>
                <a:path w="593725" h="386714">
                  <a:moveTo>
                    <a:pt x="5765" y="382663"/>
                  </a:moveTo>
                  <a:lnTo>
                    <a:pt x="3454" y="380365"/>
                  </a:lnTo>
                  <a:lnTo>
                    <a:pt x="2311" y="380365"/>
                  </a:lnTo>
                  <a:lnTo>
                    <a:pt x="0" y="382663"/>
                  </a:lnTo>
                  <a:lnTo>
                    <a:pt x="0" y="386130"/>
                  </a:lnTo>
                  <a:lnTo>
                    <a:pt x="5765" y="386130"/>
                  </a:lnTo>
                  <a:lnTo>
                    <a:pt x="5765" y="382663"/>
                  </a:lnTo>
                  <a:close/>
                </a:path>
                <a:path w="593725" h="386714">
                  <a:moveTo>
                    <a:pt x="36880" y="364223"/>
                  </a:moveTo>
                  <a:lnTo>
                    <a:pt x="34582" y="363067"/>
                  </a:lnTo>
                  <a:lnTo>
                    <a:pt x="32270" y="360768"/>
                  </a:lnTo>
                  <a:lnTo>
                    <a:pt x="29972" y="363067"/>
                  </a:lnTo>
                  <a:lnTo>
                    <a:pt x="27660" y="364223"/>
                  </a:lnTo>
                  <a:lnTo>
                    <a:pt x="32270" y="368833"/>
                  </a:lnTo>
                  <a:lnTo>
                    <a:pt x="36880" y="364223"/>
                  </a:lnTo>
                  <a:close/>
                </a:path>
                <a:path w="593725" h="386714">
                  <a:moveTo>
                    <a:pt x="65697" y="343471"/>
                  </a:moveTo>
                  <a:lnTo>
                    <a:pt x="61087" y="343471"/>
                  </a:lnTo>
                  <a:lnTo>
                    <a:pt x="58788" y="344627"/>
                  </a:lnTo>
                  <a:lnTo>
                    <a:pt x="58788" y="346938"/>
                  </a:lnTo>
                  <a:lnTo>
                    <a:pt x="61087" y="349237"/>
                  </a:lnTo>
                  <a:lnTo>
                    <a:pt x="63398" y="349237"/>
                  </a:lnTo>
                  <a:lnTo>
                    <a:pt x="65697" y="344627"/>
                  </a:lnTo>
                  <a:lnTo>
                    <a:pt x="65697" y="343471"/>
                  </a:lnTo>
                  <a:close/>
                </a:path>
                <a:path w="593725" h="386714">
                  <a:moveTo>
                    <a:pt x="95669" y="327342"/>
                  </a:moveTo>
                  <a:lnTo>
                    <a:pt x="91059" y="322732"/>
                  </a:lnTo>
                  <a:lnTo>
                    <a:pt x="88747" y="322732"/>
                  </a:lnTo>
                  <a:lnTo>
                    <a:pt x="86448" y="325031"/>
                  </a:lnTo>
                  <a:lnTo>
                    <a:pt x="91059" y="329641"/>
                  </a:lnTo>
                  <a:lnTo>
                    <a:pt x="93357" y="329641"/>
                  </a:lnTo>
                  <a:lnTo>
                    <a:pt x="95669" y="327342"/>
                  </a:lnTo>
                  <a:close/>
                </a:path>
                <a:path w="593725" h="386714">
                  <a:moveTo>
                    <a:pt x="124485" y="305447"/>
                  </a:moveTo>
                  <a:lnTo>
                    <a:pt x="122174" y="303136"/>
                  </a:lnTo>
                  <a:lnTo>
                    <a:pt x="117563" y="303136"/>
                  </a:lnTo>
                  <a:lnTo>
                    <a:pt x="117563" y="310045"/>
                  </a:lnTo>
                  <a:lnTo>
                    <a:pt x="122174" y="310045"/>
                  </a:lnTo>
                  <a:lnTo>
                    <a:pt x="124485" y="307746"/>
                  </a:lnTo>
                  <a:lnTo>
                    <a:pt x="124485" y="305447"/>
                  </a:lnTo>
                  <a:close/>
                </a:path>
                <a:path w="593725" h="386714">
                  <a:moveTo>
                    <a:pt x="152146" y="285864"/>
                  </a:moveTo>
                  <a:lnTo>
                    <a:pt x="150990" y="283540"/>
                  </a:lnTo>
                  <a:lnTo>
                    <a:pt x="146380" y="288150"/>
                  </a:lnTo>
                  <a:lnTo>
                    <a:pt x="146380" y="290474"/>
                  </a:lnTo>
                  <a:lnTo>
                    <a:pt x="150990" y="292760"/>
                  </a:lnTo>
                  <a:lnTo>
                    <a:pt x="152146" y="290474"/>
                  </a:lnTo>
                  <a:lnTo>
                    <a:pt x="152146" y="285864"/>
                  </a:lnTo>
                  <a:close/>
                </a:path>
                <a:path w="593725" h="386714">
                  <a:moveTo>
                    <a:pt x="183261" y="270865"/>
                  </a:moveTo>
                  <a:lnTo>
                    <a:pt x="180962" y="266255"/>
                  </a:lnTo>
                  <a:lnTo>
                    <a:pt x="176352" y="266255"/>
                  </a:lnTo>
                  <a:lnTo>
                    <a:pt x="176352" y="270865"/>
                  </a:lnTo>
                  <a:lnTo>
                    <a:pt x="178650" y="273164"/>
                  </a:lnTo>
                  <a:lnTo>
                    <a:pt x="180962" y="273164"/>
                  </a:lnTo>
                  <a:lnTo>
                    <a:pt x="183261" y="270865"/>
                  </a:lnTo>
                  <a:close/>
                </a:path>
                <a:path w="593725" h="386714">
                  <a:moveTo>
                    <a:pt x="212077" y="248958"/>
                  </a:moveTo>
                  <a:lnTo>
                    <a:pt x="209778" y="246659"/>
                  </a:lnTo>
                  <a:lnTo>
                    <a:pt x="207467" y="246659"/>
                  </a:lnTo>
                  <a:lnTo>
                    <a:pt x="205168" y="248958"/>
                  </a:lnTo>
                  <a:lnTo>
                    <a:pt x="205168" y="253568"/>
                  </a:lnTo>
                  <a:lnTo>
                    <a:pt x="212077" y="253568"/>
                  </a:lnTo>
                  <a:lnTo>
                    <a:pt x="212077" y="248958"/>
                  </a:lnTo>
                  <a:close/>
                </a:path>
                <a:path w="593725" h="386714">
                  <a:moveTo>
                    <a:pt x="242049" y="231673"/>
                  </a:moveTo>
                  <a:lnTo>
                    <a:pt x="237439" y="227063"/>
                  </a:lnTo>
                  <a:lnTo>
                    <a:pt x="235127" y="229374"/>
                  </a:lnTo>
                  <a:lnTo>
                    <a:pt x="233984" y="231673"/>
                  </a:lnTo>
                  <a:lnTo>
                    <a:pt x="235127" y="233984"/>
                  </a:lnTo>
                  <a:lnTo>
                    <a:pt x="239750" y="233984"/>
                  </a:lnTo>
                  <a:lnTo>
                    <a:pt x="242049" y="231673"/>
                  </a:lnTo>
                  <a:close/>
                </a:path>
                <a:path w="593725" h="386714">
                  <a:moveTo>
                    <a:pt x="270865" y="209778"/>
                  </a:moveTo>
                  <a:lnTo>
                    <a:pt x="263944" y="209778"/>
                  </a:lnTo>
                  <a:lnTo>
                    <a:pt x="263944" y="214388"/>
                  </a:lnTo>
                  <a:lnTo>
                    <a:pt x="266255" y="216687"/>
                  </a:lnTo>
                  <a:lnTo>
                    <a:pt x="270865" y="212077"/>
                  </a:lnTo>
                  <a:lnTo>
                    <a:pt x="270865" y="209778"/>
                  </a:lnTo>
                  <a:close/>
                </a:path>
                <a:path w="593725" h="386714">
                  <a:moveTo>
                    <a:pt x="298526" y="192481"/>
                  </a:moveTo>
                  <a:lnTo>
                    <a:pt x="297370" y="190182"/>
                  </a:lnTo>
                  <a:lnTo>
                    <a:pt x="295071" y="190182"/>
                  </a:lnTo>
                  <a:lnTo>
                    <a:pt x="292760" y="192481"/>
                  </a:lnTo>
                  <a:lnTo>
                    <a:pt x="292760" y="194792"/>
                  </a:lnTo>
                  <a:lnTo>
                    <a:pt x="295071" y="194792"/>
                  </a:lnTo>
                  <a:lnTo>
                    <a:pt x="297370" y="197091"/>
                  </a:lnTo>
                  <a:lnTo>
                    <a:pt x="298526" y="197091"/>
                  </a:lnTo>
                  <a:lnTo>
                    <a:pt x="298526" y="192481"/>
                  </a:lnTo>
                  <a:close/>
                </a:path>
                <a:path w="593725" h="386714">
                  <a:moveTo>
                    <a:pt x="329641" y="172897"/>
                  </a:moveTo>
                  <a:lnTo>
                    <a:pt x="327342" y="170586"/>
                  </a:lnTo>
                  <a:lnTo>
                    <a:pt x="322732" y="170586"/>
                  </a:lnTo>
                  <a:lnTo>
                    <a:pt x="322732" y="177507"/>
                  </a:lnTo>
                  <a:lnTo>
                    <a:pt x="327342" y="177507"/>
                  </a:lnTo>
                  <a:lnTo>
                    <a:pt x="329641" y="175196"/>
                  </a:lnTo>
                  <a:lnTo>
                    <a:pt x="329641" y="172897"/>
                  </a:lnTo>
                  <a:close/>
                </a:path>
                <a:path w="593725" h="386714">
                  <a:moveTo>
                    <a:pt x="358457" y="153301"/>
                  </a:moveTo>
                  <a:lnTo>
                    <a:pt x="356158" y="150990"/>
                  </a:lnTo>
                  <a:lnTo>
                    <a:pt x="353847" y="150990"/>
                  </a:lnTo>
                  <a:lnTo>
                    <a:pt x="353847" y="153301"/>
                  </a:lnTo>
                  <a:lnTo>
                    <a:pt x="351548" y="155600"/>
                  </a:lnTo>
                  <a:lnTo>
                    <a:pt x="351548" y="156756"/>
                  </a:lnTo>
                  <a:lnTo>
                    <a:pt x="353847" y="159054"/>
                  </a:lnTo>
                  <a:lnTo>
                    <a:pt x="356158" y="159054"/>
                  </a:lnTo>
                  <a:lnTo>
                    <a:pt x="358457" y="156756"/>
                  </a:lnTo>
                  <a:lnTo>
                    <a:pt x="358457" y="153301"/>
                  </a:lnTo>
                  <a:close/>
                </a:path>
                <a:path w="593725" h="386714">
                  <a:moveTo>
                    <a:pt x="388429" y="137160"/>
                  </a:moveTo>
                  <a:lnTo>
                    <a:pt x="386130" y="133705"/>
                  </a:lnTo>
                  <a:lnTo>
                    <a:pt x="381520" y="133705"/>
                  </a:lnTo>
                  <a:lnTo>
                    <a:pt x="381520" y="137160"/>
                  </a:lnTo>
                  <a:lnTo>
                    <a:pt x="383819" y="139471"/>
                  </a:lnTo>
                  <a:lnTo>
                    <a:pt x="386130" y="139471"/>
                  </a:lnTo>
                  <a:lnTo>
                    <a:pt x="388429" y="137160"/>
                  </a:lnTo>
                  <a:close/>
                </a:path>
                <a:path w="593725" h="386714">
                  <a:moveTo>
                    <a:pt x="417245" y="115265"/>
                  </a:moveTo>
                  <a:lnTo>
                    <a:pt x="414934" y="114109"/>
                  </a:lnTo>
                  <a:lnTo>
                    <a:pt x="412635" y="114109"/>
                  </a:lnTo>
                  <a:lnTo>
                    <a:pt x="410324" y="115265"/>
                  </a:lnTo>
                  <a:lnTo>
                    <a:pt x="410324" y="117563"/>
                  </a:lnTo>
                  <a:lnTo>
                    <a:pt x="412635" y="119875"/>
                  </a:lnTo>
                  <a:lnTo>
                    <a:pt x="414934" y="119875"/>
                  </a:lnTo>
                  <a:lnTo>
                    <a:pt x="417245" y="117563"/>
                  </a:lnTo>
                  <a:lnTo>
                    <a:pt x="417245" y="115265"/>
                  </a:lnTo>
                  <a:close/>
                </a:path>
                <a:path w="593725" h="386714">
                  <a:moveTo>
                    <a:pt x="447217" y="97967"/>
                  </a:moveTo>
                  <a:lnTo>
                    <a:pt x="443750" y="94513"/>
                  </a:lnTo>
                  <a:lnTo>
                    <a:pt x="441452" y="95669"/>
                  </a:lnTo>
                  <a:lnTo>
                    <a:pt x="439140" y="97967"/>
                  </a:lnTo>
                  <a:lnTo>
                    <a:pt x="441452" y="100279"/>
                  </a:lnTo>
                  <a:lnTo>
                    <a:pt x="444906" y="100279"/>
                  </a:lnTo>
                  <a:lnTo>
                    <a:pt x="447217" y="97967"/>
                  </a:lnTo>
                  <a:close/>
                </a:path>
                <a:path w="593725" h="386714">
                  <a:moveTo>
                    <a:pt x="476034" y="76073"/>
                  </a:moveTo>
                  <a:lnTo>
                    <a:pt x="469112" y="76073"/>
                  </a:lnTo>
                  <a:lnTo>
                    <a:pt x="469112" y="80683"/>
                  </a:lnTo>
                  <a:lnTo>
                    <a:pt x="471411" y="82994"/>
                  </a:lnTo>
                  <a:lnTo>
                    <a:pt x="476034" y="78384"/>
                  </a:lnTo>
                  <a:lnTo>
                    <a:pt x="476034" y="76073"/>
                  </a:lnTo>
                  <a:close/>
                </a:path>
                <a:path w="593725" h="386714">
                  <a:moveTo>
                    <a:pt x="504837" y="56476"/>
                  </a:moveTo>
                  <a:lnTo>
                    <a:pt x="500227" y="56476"/>
                  </a:lnTo>
                  <a:lnTo>
                    <a:pt x="497928" y="58788"/>
                  </a:lnTo>
                  <a:lnTo>
                    <a:pt x="497928" y="61087"/>
                  </a:lnTo>
                  <a:lnTo>
                    <a:pt x="502539" y="63398"/>
                  </a:lnTo>
                  <a:lnTo>
                    <a:pt x="504837" y="63398"/>
                  </a:lnTo>
                  <a:lnTo>
                    <a:pt x="504837" y="56476"/>
                  </a:lnTo>
                  <a:close/>
                </a:path>
                <a:path w="593725" h="386714">
                  <a:moveTo>
                    <a:pt x="534809" y="41490"/>
                  </a:moveTo>
                  <a:lnTo>
                    <a:pt x="530199" y="36880"/>
                  </a:lnTo>
                  <a:lnTo>
                    <a:pt x="529043" y="36880"/>
                  </a:lnTo>
                  <a:lnTo>
                    <a:pt x="529043" y="43802"/>
                  </a:lnTo>
                  <a:lnTo>
                    <a:pt x="532511" y="43802"/>
                  </a:lnTo>
                  <a:lnTo>
                    <a:pt x="534809" y="41490"/>
                  </a:lnTo>
                  <a:close/>
                </a:path>
                <a:path w="593725" h="386714">
                  <a:moveTo>
                    <a:pt x="563626" y="19596"/>
                  </a:moveTo>
                  <a:lnTo>
                    <a:pt x="561314" y="17297"/>
                  </a:lnTo>
                  <a:lnTo>
                    <a:pt x="556717" y="21894"/>
                  </a:lnTo>
                  <a:lnTo>
                    <a:pt x="556717" y="24206"/>
                  </a:lnTo>
                  <a:lnTo>
                    <a:pt x="559015" y="26504"/>
                  </a:lnTo>
                  <a:lnTo>
                    <a:pt x="563626" y="24206"/>
                  </a:lnTo>
                  <a:lnTo>
                    <a:pt x="563626" y="19596"/>
                  </a:lnTo>
                  <a:close/>
                </a:path>
                <a:path w="593725" h="386714">
                  <a:moveTo>
                    <a:pt x="593598" y="2311"/>
                  </a:moveTo>
                  <a:lnTo>
                    <a:pt x="591286" y="0"/>
                  </a:lnTo>
                  <a:lnTo>
                    <a:pt x="587832" y="0"/>
                  </a:lnTo>
                  <a:lnTo>
                    <a:pt x="585520" y="2311"/>
                  </a:lnTo>
                  <a:lnTo>
                    <a:pt x="590130" y="6921"/>
                  </a:lnTo>
                  <a:lnTo>
                    <a:pt x="591286" y="6921"/>
                  </a:lnTo>
                  <a:lnTo>
                    <a:pt x="593598" y="2311"/>
                  </a:lnTo>
                  <a:close/>
                </a:path>
              </a:pathLst>
            </a:custGeom>
            <a:solidFill>
              <a:srgbClr val="000000"/>
            </a:solidFill>
          </p:spPr>
          <p:txBody>
            <a:bodyPr wrap="square" lIns="0" tIns="0" rIns="0" bIns="0" rtlCol="0"/>
            <a:lstStyle/>
            <a:p>
              <a:endParaRPr/>
            </a:p>
          </p:txBody>
        </p:sp>
        <p:sp>
          <p:nvSpPr>
            <p:cNvPr id="72" name="object 72"/>
            <p:cNvSpPr/>
            <p:nvPr/>
          </p:nvSpPr>
          <p:spPr>
            <a:xfrm>
              <a:off x="4410887" y="5316969"/>
              <a:ext cx="6350" cy="6350"/>
            </a:xfrm>
            <a:custGeom>
              <a:avLst/>
              <a:gdLst/>
              <a:ahLst/>
              <a:cxnLst/>
              <a:rect l="l" t="t" r="r" b="b"/>
              <a:pathLst>
                <a:path w="6350" h="6350">
                  <a:moveTo>
                    <a:pt x="2304" y="0"/>
                  </a:moveTo>
                  <a:lnTo>
                    <a:pt x="3456" y="0"/>
                  </a:lnTo>
                  <a:lnTo>
                    <a:pt x="5763" y="2304"/>
                  </a:lnTo>
                  <a:lnTo>
                    <a:pt x="5763" y="4609"/>
                  </a:lnTo>
                  <a:lnTo>
                    <a:pt x="5763" y="5763"/>
                  </a:lnTo>
                  <a:lnTo>
                    <a:pt x="3456" y="5763"/>
                  </a:lnTo>
                  <a:lnTo>
                    <a:pt x="2304" y="5763"/>
                  </a:lnTo>
                  <a:lnTo>
                    <a:pt x="0" y="5763"/>
                  </a:lnTo>
                  <a:lnTo>
                    <a:pt x="0" y="2304"/>
                  </a:lnTo>
                  <a:lnTo>
                    <a:pt x="2304" y="0"/>
                  </a:lnTo>
                  <a:close/>
                </a:path>
              </a:pathLst>
            </a:custGeom>
            <a:ln w="12700">
              <a:solidFill>
                <a:srgbClr val="000000"/>
              </a:solidFill>
            </a:ln>
          </p:spPr>
          <p:txBody>
            <a:bodyPr wrap="square" lIns="0" tIns="0" rIns="0" bIns="0" rtlCol="0"/>
            <a:lstStyle/>
            <a:p>
              <a:endParaRPr/>
            </a:p>
          </p:txBody>
        </p:sp>
        <p:sp>
          <p:nvSpPr>
            <p:cNvPr id="73" name="object 73"/>
            <p:cNvSpPr/>
            <p:nvPr/>
          </p:nvSpPr>
          <p:spPr>
            <a:xfrm>
              <a:off x="4438548" y="5297373"/>
              <a:ext cx="9525" cy="8255"/>
            </a:xfrm>
            <a:custGeom>
              <a:avLst/>
              <a:gdLst/>
              <a:ahLst/>
              <a:cxnLst/>
              <a:rect l="l" t="t" r="r" b="b"/>
              <a:pathLst>
                <a:path w="9525" h="8254">
                  <a:moveTo>
                    <a:pt x="2305" y="2304"/>
                  </a:moveTo>
                  <a:lnTo>
                    <a:pt x="4610" y="0"/>
                  </a:lnTo>
                  <a:lnTo>
                    <a:pt x="6915" y="2304"/>
                  </a:lnTo>
                  <a:lnTo>
                    <a:pt x="9221" y="3457"/>
                  </a:lnTo>
                  <a:lnTo>
                    <a:pt x="6915" y="5762"/>
                  </a:lnTo>
                  <a:lnTo>
                    <a:pt x="4610" y="8068"/>
                  </a:lnTo>
                  <a:lnTo>
                    <a:pt x="2305" y="5762"/>
                  </a:lnTo>
                  <a:lnTo>
                    <a:pt x="0" y="3457"/>
                  </a:lnTo>
                  <a:lnTo>
                    <a:pt x="2305" y="2304"/>
                  </a:lnTo>
                  <a:close/>
                </a:path>
              </a:pathLst>
            </a:custGeom>
            <a:ln w="12700">
              <a:solidFill>
                <a:srgbClr val="000000"/>
              </a:solidFill>
            </a:ln>
          </p:spPr>
          <p:txBody>
            <a:bodyPr wrap="square" lIns="0" tIns="0" rIns="0" bIns="0" rtlCol="0"/>
            <a:lstStyle/>
            <a:p>
              <a:endParaRPr/>
            </a:p>
          </p:txBody>
        </p:sp>
        <p:sp>
          <p:nvSpPr>
            <p:cNvPr id="74" name="object 74"/>
            <p:cNvSpPr/>
            <p:nvPr/>
          </p:nvSpPr>
          <p:spPr>
            <a:xfrm>
              <a:off x="4469676" y="5280088"/>
              <a:ext cx="6985" cy="6350"/>
            </a:xfrm>
            <a:custGeom>
              <a:avLst/>
              <a:gdLst/>
              <a:ahLst/>
              <a:cxnLst/>
              <a:rect l="l" t="t" r="r" b="b"/>
              <a:pathLst>
                <a:path w="6985" h="6350">
                  <a:moveTo>
                    <a:pt x="2305" y="0"/>
                  </a:moveTo>
                  <a:lnTo>
                    <a:pt x="4610" y="0"/>
                  </a:lnTo>
                  <a:lnTo>
                    <a:pt x="6915" y="0"/>
                  </a:lnTo>
                  <a:lnTo>
                    <a:pt x="6915" y="1151"/>
                  </a:lnTo>
                  <a:lnTo>
                    <a:pt x="4610" y="5762"/>
                  </a:lnTo>
                  <a:lnTo>
                    <a:pt x="2305" y="5762"/>
                  </a:lnTo>
                  <a:lnTo>
                    <a:pt x="0" y="3456"/>
                  </a:lnTo>
                  <a:lnTo>
                    <a:pt x="0" y="1151"/>
                  </a:lnTo>
                  <a:lnTo>
                    <a:pt x="2305" y="0"/>
                  </a:lnTo>
                  <a:close/>
                </a:path>
              </a:pathLst>
            </a:custGeom>
            <a:ln w="12700">
              <a:solidFill>
                <a:srgbClr val="000000"/>
              </a:solidFill>
            </a:ln>
          </p:spPr>
          <p:txBody>
            <a:bodyPr wrap="square" lIns="0" tIns="0" rIns="0" bIns="0" rtlCol="0"/>
            <a:lstStyle/>
            <a:p>
              <a:endParaRPr/>
            </a:p>
          </p:txBody>
        </p:sp>
        <p:sp>
          <p:nvSpPr>
            <p:cNvPr id="75" name="object 75"/>
            <p:cNvSpPr/>
            <p:nvPr/>
          </p:nvSpPr>
          <p:spPr>
            <a:xfrm>
              <a:off x="4497336" y="5259336"/>
              <a:ext cx="9525" cy="6985"/>
            </a:xfrm>
            <a:custGeom>
              <a:avLst/>
              <a:gdLst/>
              <a:ahLst/>
              <a:cxnLst/>
              <a:rect l="l" t="t" r="r" b="b"/>
              <a:pathLst>
                <a:path w="9525" h="6985">
                  <a:moveTo>
                    <a:pt x="2304" y="0"/>
                  </a:moveTo>
                  <a:lnTo>
                    <a:pt x="4609" y="0"/>
                  </a:lnTo>
                  <a:lnTo>
                    <a:pt x="6914" y="2304"/>
                  </a:lnTo>
                  <a:lnTo>
                    <a:pt x="9221" y="4609"/>
                  </a:lnTo>
                  <a:lnTo>
                    <a:pt x="6914" y="6915"/>
                  </a:lnTo>
                  <a:lnTo>
                    <a:pt x="4609" y="6915"/>
                  </a:lnTo>
                  <a:lnTo>
                    <a:pt x="2304" y="4609"/>
                  </a:lnTo>
                  <a:lnTo>
                    <a:pt x="0" y="2304"/>
                  </a:lnTo>
                  <a:lnTo>
                    <a:pt x="2304" y="0"/>
                  </a:lnTo>
                  <a:close/>
                </a:path>
              </a:pathLst>
            </a:custGeom>
            <a:ln w="12700">
              <a:solidFill>
                <a:srgbClr val="000000"/>
              </a:solidFill>
            </a:ln>
          </p:spPr>
          <p:txBody>
            <a:bodyPr wrap="square" lIns="0" tIns="0" rIns="0" bIns="0" rtlCol="0"/>
            <a:lstStyle/>
            <a:p>
              <a:endParaRPr/>
            </a:p>
          </p:txBody>
        </p:sp>
        <p:sp>
          <p:nvSpPr>
            <p:cNvPr id="76" name="object 76"/>
            <p:cNvSpPr/>
            <p:nvPr/>
          </p:nvSpPr>
          <p:spPr>
            <a:xfrm>
              <a:off x="4528451" y="5239740"/>
              <a:ext cx="6985" cy="6985"/>
            </a:xfrm>
            <a:custGeom>
              <a:avLst/>
              <a:gdLst/>
              <a:ahLst/>
              <a:cxnLst/>
              <a:rect l="l" t="t" r="r" b="b"/>
              <a:pathLst>
                <a:path w="6985" h="6985">
                  <a:moveTo>
                    <a:pt x="0" y="0"/>
                  </a:moveTo>
                  <a:lnTo>
                    <a:pt x="4609" y="0"/>
                  </a:lnTo>
                  <a:lnTo>
                    <a:pt x="6916" y="2304"/>
                  </a:lnTo>
                  <a:lnTo>
                    <a:pt x="6916" y="4609"/>
                  </a:lnTo>
                  <a:lnTo>
                    <a:pt x="4609" y="6915"/>
                  </a:lnTo>
                  <a:lnTo>
                    <a:pt x="2304" y="6915"/>
                  </a:lnTo>
                  <a:lnTo>
                    <a:pt x="0" y="6915"/>
                  </a:lnTo>
                  <a:lnTo>
                    <a:pt x="0" y="4609"/>
                  </a:lnTo>
                  <a:lnTo>
                    <a:pt x="0" y="0"/>
                  </a:lnTo>
                  <a:close/>
                </a:path>
              </a:pathLst>
            </a:custGeom>
            <a:ln w="12700">
              <a:solidFill>
                <a:srgbClr val="000000"/>
              </a:solidFill>
            </a:ln>
          </p:spPr>
          <p:txBody>
            <a:bodyPr wrap="square" lIns="0" tIns="0" rIns="0" bIns="0" rtlCol="0"/>
            <a:lstStyle/>
            <a:p>
              <a:endParaRPr/>
            </a:p>
          </p:txBody>
        </p:sp>
        <p:sp>
          <p:nvSpPr>
            <p:cNvPr id="77" name="object 77"/>
            <p:cNvSpPr/>
            <p:nvPr/>
          </p:nvSpPr>
          <p:spPr>
            <a:xfrm>
              <a:off x="4557268" y="5220144"/>
              <a:ext cx="6350" cy="9525"/>
            </a:xfrm>
            <a:custGeom>
              <a:avLst/>
              <a:gdLst/>
              <a:ahLst/>
              <a:cxnLst/>
              <a:rect l="l" t="t" r="r" b="b"/>
              <a:pathLst>
                <a:path w="6350" h="9525">
                  <a:moveTo>
                    <a:pt x="2304" y="2305"/>
                  </a:moveTo>
                  <a:lnTo>
                    <a:pt x="4609" y="0"/>
                  </a:lnTo>
                  <a:lnTo>
                    <a:pt x="5763" y="2305"/>
                  </a:lnTo>
                  <a:lnTo>
                    <a:pt x="5763" y="4610"/>
                  </a:lnTo>
                  <a:lnTo>
                    <a:pt x="5763" y="6915"/>
                  </a:lnTo>
                  <a:lnTo>
                    <a:pt x="4609" y="9221"/>
                  </a:lnTo>
                  <a:lnTo>
                    <a:pt x="0" y="6915"/>
                  </a:lnTo>
                  <a:lnTo>
                    <a:pt x="0" y="4610"/>
                  </a:lnTo>
                  <a:lnTo>
                    <a:pt x="2304" y="2305"/>
                  </a:lnTo>
                  <a:close/>
                </a:path>
              </a:pathLst>
            </a:custGeom>
            <a:ln w="12700">
              <a:solidFill>
                <a:srgbClr val="000000"/>
              </a:solidFill>
            </a:ln>
          </p:spPr>
          <p:txBody>
            <a:bodyPr wrap="square" lIns="0" tIns="0" rIns="0" bIns="0" rtlCol="0"/>
            <a:lstStyle/>
            <a:p>
              <a:endParaRPr/>
            </a:p>
          </p:txBody>
        </p:sp>
        <p:sp>
          <p:nvSpPr>
            <p:cNvPr id="78" name="object 78"/>
            <p:cNvSpPr/>
            <p:nvPr/>
          </p:nvSpPr>
          <p:spPr>
            <a:xfrm>
              <a:off x="4587240" y="5202859"/>
              <a:ext cx="6985" cy="6985"/>
            </a:xfrm>
            <a:custGeom>
              <a:avLst/>
              <a:gdLst/>
              <a:ahLst/>
              <a:cxnLst/>
              <a:rect l="l" t="t" r="r" b="b"/>
              <a:pathLst>
                <a:path w="6985" h="6985">
                  <a:moveTo>
                    <a:pt x="0" y="0"/>
                  </a:moveTo>
                  <a:lnTo>
                    <a:pt x="2304" y="0"/>
                  </a:lnTo>
                  <a:lnTo>
                    <a:pt x="4609" y="0"/>
                  </a:lnTo>
                  <a:lnTo>
                    <a:pt x="6915" y="4610"/>
                  </a:lnTo>
                  <a:lnTo>
                    <a:pt x="4609" y="6916"/>
                  </a:lnTo>
                  <a:lnTo>
                    <a:pt x="2304" y="6916"/>
                  </a:lnTo>
                  <a:lnTo>
                    <a:pt x="0" y="4610"/>
                  </a:lnTo>
                  <a:lnTo>
                    <a:pt x="0" y="2305"/>
                  </a:lnTo>
                  <a:lnTo>
                    <a:pt x="0" y="0"/>
                  </a:lnTo>
                  <a:close/>
                </a:path>
              </a:pathLst>
            </a:custGeom>
            <a:ln w="12700">
              <a:solidFill>
                <a:srgbClr val="000000"/>
              </a:solidFill>
            </a:ln>
          </p:spPr>
          <p:txBody>
            <a:bodyPr wrap="square" lIns="0" tIns="0" rIns="0" bIns="0" rtlCol="0"/>
            <a:lstStyle/>
            <a:p>
              <a:endParaRPr/>
            </a:p>
          </p:txBody>
        </p:sp>
        <p:sp>
          <p:nvSpPr>
            <p:cNvPr id="79" name="object 79"/>
            <p:cNvSpPr/>
            <p:nvPr/>
          </p:nvSpPr>
          <p:spPr>
            <a:xfrm>
              <a:off x="4616056" y="5183263"/>
              <a:ext cx="6985" cy="6985"/>
            </a:xfrm>
            <a:custGeom>
              <a:avLst/>
              <a:gdLst/>
              <a:ahLst/>
              <a:cxnLst/>
              <a:rect l="l" t="t" r="r" b="b"/>
              <a:pathLst>
                <a:path w="6985" h="6985">
                  <a:moveTo>
                    <a:pt x="2304" y="0"/>
                  </a:moveTo>
                  <a:lnTo>
                    <a:pt x="4609" y="0"/>
                  </a:lnTo>
                  <a:lnTo>
                    <a:pt x="6915" y="2305"/>
                  </a:lnTo>
                  <a:lnTo>
                    <a:pt x="6915" y="4610"/>
                  </a:lnTo>
                  <a:lnTo>
                    <a:pt x="6915" y="6916"/>
                  </a:lnTo>
                  <a:lnTo>
                    <a:pt x="2304" y="6916"/>
                  </a:lnTo>
                  <a:lnTo>
                    <a:pt x="0" y="6916"/>
                  </a:lnTo>
                  <a:lnTo>
                    <a:pt x="0" y="2305"/>
                  </a:lnTo>
                  <a:lnTo>
                    <a:pt x="2304" y="0"/>
                  </a:lnTo>
                  <a:close/>
                </a:path>
              </a:pathLst>
            </a:custGeom>
            <a:ln w="12700">
              <a:solidFill>
                <a:srgbClr val="000000"/>
              </a:solidFill>
            </a:ln>
          </p:spPr>
          <p:txBody>
            <a:bodyPr wrap="square" lIns="0" tIns="0" rIns="0" bIns="0" rtlCol="0"/>
            <a:lstStyle/>
            <a:p>
              <a:endParaRPr/>
            </a:p>
          </p:txBody>
        </p:sp>
        <p:sp>
          <p:nvSpPr>
            <p:cNvPr id="80" name="object 80"/>
            <p:cNvSpPr/>
            <p:nvPr/>
          </p:nvSpPr>
          <p:spPr>
            <a:xfrm>
              <a:off x="4644872" y="5163667"/>
              <a:ext cx="8255" cy="6985"/>
            </a:xfrm>
            <a:custGeom>
              <a:avLst/>
              <a:gdLst/>
              <a:ahLst/>
              <a:cxnLst/>
              <a:rect l="l" t="t" r="r" b="b"/>
              <a:pathLst>
                <a:path w="8254" h="6985">
                  <a:moveTo>
                    <a:pt x="1151" y="2304"/>
                  </a:moveTo>
                  <a:lnTo>
                    <a:pt x="3457" y="0"/>
                  </a:lnTo>
                  <a:lnTo>
                    <a:pt x="5763" y="2304"/>
                  </a:lnTo>
                  <a:lnTo>
                    <a:pt x="8068" y="4610"/>
                  </a:lnTo>
                  <a:lnTo>
                    <a:pt x="5763" y="6915"/>
                  </a:lnTo>
                  <a:lnTo>
                    <a:pt x="3457" y="6915"/>
                  </a:lnTo>
                  <a:lnTo>
                    <a:pt x="1151" y="6915"/>
                  </a:lnTo>
                  <a:lnTo>
                    <a:pt x="0" y="4610"/>
                  </a:lnTo>
                  <a:lnTo>
                    <a:pt x="1151" y="2304"/>
                  </a:lnTo>
                  <a:close/>
                </a:path>
              </a:pathLst>
            </a:custGeom>
            <a:ln w="12700">
              <a:solidFill>
                <a:srgbClr val="000000"/>
              </a:solidFill>
            </a:ln>
          </p:spPr>
          <p:txBody>
            <a:bodyPr wrap="square" lIns="0" tIns="0" rIns="0" bIns="0" rtlCol="0"/>
            <a:lstStyle/>
            <a:p>
              <a:endParaRPr/>
            </a:p>
          </p:txBody>
        </p:sp>
        <p:sp>
          <p:nvSpPr>
            <p:cNvPr id="81" name="object 81"/>
            <p:cNvSpPr/>
            <p:nvPr/>
          </p:nvSpPr>
          <p:spPr>
            <a:xfrm>
              <a:off x="4674831" y="5146382"/>
              <a:ext cx="6985" cy="6985"/>
            </a:xfrm>
            <a:custGeom>
              <a:avLst/>
              <a:gdLst/>
              <a:ahLst/>
              <a:cxnLst/>
              <a:rect l="l" t="t" r="r" b="b"/>
              <a:pathLst>
                <a:path w="6985" h="6985">
                  <a:moveTo>
                    <a:pt x="0" y="0"/>
                  </a:moveTo>
                  <a:lnTo>
                    <a:pt x="4610" y="0"/>
                  </a:lnTo>
                  <a:lnTo>
                    <a:pt x="6916" y="0"/>
                  </a:lnTo>
                  <a:lnTo>
                    <a:pt x="6916" y="2304"/>
                  </a:lnTo>
                  <a:lnTo>
                    <a:pt x="4610" y="4610"/>
                  </a:lnTo>
                  <a:lnTo>
                    <a:pt x="2304" y="6915"/>
                  </a:lnTo>
                  <a:lnTo>
                    <a:pt x="0" y="4610"/>
                  </a:lnTo>
                  <a:lnTo>
                    <a:pt x="0" y="2304"/>
                  </a:lnTo>
                  <a:lnTo>
                    <a:pt x="0" y="0"/>
                  </a:lnTo>
                  <a:close/>
                </a:path>
              </a:pathLst>
            </a:custGeom>
            <a:ln w="12700">
              <a:solidFill>
                <a:srgbClr val="000000"/>
              </a:solidFill>
            </a:ln>
          </p:spPr>
          <p:txBody>
            <a:bodyPr wrap="square" lIns="0" tIns="0" rIns="0" bIns="0" rtlCol="0"/>
            <a:lstStyle/>
            <a:p>
              <a:endParaRPr/>
            </a:p>
          </p:txBody>
        </p:sp>
        <p:sp>
          <p:nvSpPr>
            <p:cNvPr id="82" name="object 82"/>
            <p:cNvSpPr/>
            <p:nvPr/>
          </p:nvSpPr>
          <p:spPr>
            <a:xfrm>
              <a:off x="4703648" y="5126786"/>
              <a:ext cx="6350" cy="6985"/>
            </a:xfrm>
            <a:custGeom>
              <a:avLst/>
              <a:gdLst/>
              <a:ahLst/>
              <a:cxnLst/>
              <a:rect l="l" t="t" r="r" b="b"/>
              <a:pathLst>
                <a:path w="6350" h="6985">
                  <a:moveTo>
                    <a:pt x="2304" y="0"/>
                  </a:moveTo>
                  <a:lnTo>
                    <a:pt x="4610" y="0"/>
                  </a:lnTo>
                  <a:lnTo>
                    <a:pt x="5763" y="2304"/>
                  </a:lnTo>
                  <a:lnTo>
                    <a:pt x="5763" y="4609"/>
                  </a:lnTo>
                  <a:lnTo>
                    <a:pt x="5763" y="6915"/>
                  </a:lnTo>
                  <a:lnTo>
                    <a:pt x="4610" y="6915"/>
                  </a:lnTo>
                  <a:lnTo>
                    <a:pt x="2304" y="4609"/>
                  </a:lnTo>
                  <a:lnTo>
                    <a:pt x="0" y="4609"/>
                  </a:lnTo>
                  <a:lnTo>
                    <a:pt x="0" y="2304"/>
                  </a:lnTo>
                  <a:lnTo>
                    <a:pt x="2304" y="0"/>
                  </a:lnTo>
                  <a:close/>
                </a:path>
              </a:pathLst>
            </a:custGeom>
            <a:ln w="12700">
              <a:solidFill>
                <a:srgbClr val="000000"/>
              </a:solidFill>
            </a:ln>
          </p:spPr>
          <p:txBody>
            <a:bodyPr wrap="square" lIns="0" tIns="0" rIns="0" bIns="0" rtlCol="0"/>
            <a:lstStyle/>
            <a:p>
              <a:endParaRPr/>
            </a:p>
          </p:txBody>
        </p:sp>
        <p:sp>
          <p:nvSpPr>
            <p:cNvPr id="83" name="object 83"/>
            <p:cNvSpPr/>
            <p:nvPr/>
          </p:nvSpPr>
          <p:spPr>
            <a:xfrm>
              <a:off x="4733620" y="5107190"/>
              <a:ext cx="6985" cy="6985"/>
            </a:xfrm>
            <a:custGeom>
              <a:avLst/>
              <a:gdLst/>
              <a:ahLst/>
              <a:cxnLst/>
              <a:rect l="l" t="t" r="r" b="b"/>
              <a:pathLst>
                <a:path w="6985" h="6985">
                  <a:moveTo>
                    <a:pt x="0" y="0"/>
                  </a:moveTo>
                  <a:lnTo>
                    <a:pt x="2304" y="0"/>
                  </a:lnTo>
                  <a:lnTo>
                    <a:pt x="4609" y="0"/>
                  </a:lnTo>
                  <a:lnTo>
                    <a:pt x="6915" y="2304"/>
                  </a:lnTo>
                  <a:lnTo>
                    <a:pt x="6915" y="4609"/>
                  </a:lnTo>
                  <a:lnTo>
                    <a:pt x="4609" y="6915"/>
                  </a:lnTo>
                  <a:lnTo>
                    <a:pt x="2304" y="6915"/>
                  </a:lnTo>
                  <a:lnTo>
                    <a:pt x="0" y="6915"/>
                  </a:lnTo>
                  <a:lnTo>
                    <a:pt x="0" y="2304"/>
                  </a:lnTo>
                  <a:lnTo>
                    <a:pt x="0" y="0"/>
                  </a:lnTo>
                  <a:close/>
                </a:path>
              </a:pathLst>
            </a:custGeom>
            <a:ln w="12700">
              <a:solidFill>
                <a:srgbClr val="000000"/>
              </a:solidFill>
            </a:ln>
          </p:spPr>
          <p:txBody>
            <a:bodyPr wrap="square" lIns="0" tIns="0" rIns="0" bIns="0" rtlCol="0"/>
            <a:lstStyle/>
            <a:p>
              <a:endParaRPr/>
            </a:p>
          </p:txBody>
        </p:sp>
        <p:sp>
          <p:nvSpPr>
            <p:cNvPr id="84" name="object 84"/>
            <p:cNvSpPr/>
            <p:nvPr/>
          </p:nvSpPr>
          <p:spPr>
            <a:xfrm>
              <a:off x="4762436" y="5087594"/>
              <a:ext cx="6985" cy="8255"/>
            </a:xfrm>
            <a:custGeom>
              <a:avLst/>
              <a:gdLst/>
              <a:ahLst/>
              <a:cxnLst/>
              <a:rect l="l" t="t" r="r" b="b"/>
              <a:pathLst>
                <a:path w="6985" h="8254">
                  <a:moveTo>
                    <a:pt x="2304" y="2305"/>
                  </a:moveTo>
                  <a:lnTo>
                    <a:pt x="2304" y="0"/>
                  </a:lnTo>
                  <a:lnTo>
                    <a:pt x="4609" y="0"/>
                  </a:lnTo>
                  <a:lnTo>
                    <a:pt x="6915" y="2305"/>
                  </a:lnTo>
                  <a:lnTo>
                    <a:pt x="6915" y="4610"/>
                  </a:lnTo>
                  <a:lnTo>
                    <a:pt x="6915" y="5763"/>
                  </a:lnTo>
                  <a:lnTo>
                    <a:pt x="4609" y="8068"/>
                  </a:lnTo>
                  <a:lnTo>
                    <a:pt x="2304" y="8068"/>
                  </a:lnTo>
                  <a:lnTo>
                    <a:pt x="0" y="5763"/>
                  </a:lnTo>
                  <a:lnTo>
                    <a:pt x="0" y="4610"/>
                  </a:lnTo>
                  <a:lnTo>
                    <a:pt x="2304" y="2305"/>
                  </a:lnTo>
                  <a:close/>
                </a:path>
              </a:pathLst>
            </a:custGeom>
            <a:ln w="12700">
              <a:solidFill>
                <a:srgbClr val="000000"/>
              </a:solidFill>
            </a:ln>
          </p:spPr>
          <p:txBody>
            <a:bodyPr wrap="square" lIns="0" tIns="0" rIns="0" bIns="0" rtlCol="0"/>
            <a:lstStyle/>
            <a:p>
              <a:endParaRPr/>
            </a:p>
          </p:txBody>
        </p:sp>
        <p:sp>
          <p:nvSpPr>
            <p:cNvPr id="85" name="object 85"/>
            <p:cNvSpPr/>
            <p:nvPr/>
          </p:nvSpPr>
          <p:spPr>
            <a:xfrm>
              <a:off x="4792408" y="5070309"/>
              <a:ext cx="6985" cy="6350"/>
            </a:xfrm>
            <a:custGeom>
              <a:avLst/>
              <a:gdLst/>
              <a:ahLst/>
              <a:cxnLst/>
              <a:rect l="l" t="t" r="r" b="b"/>
              <a:pathLst>
                <a:path w="6985" h="6350">
                  <a:moveTo>
                    <a:pt x="0" y="0"/>
                  </a:moveTo>
                  <a:lnTo>
                    <a:pt x="2305" y="0"/>
                  </a:lnTo>
                  <a:lnTo>
                    <a:pt x="4610" y="0"/>
                  </a:lnTo>
                  <a:lnTo>
                    <a:pt x="6916" y="3457"/>
                  </a:lnTo>
                  <a:lnTo>
                    <a:pt x="4610" y="5763"/>
                  </a:lnTo>
                  <a:lnTo>
                    <a:pt x="2305" y="5763"/>
                  </a:lnTo>
                  <a:lnTo>
                    <a:pt x="0" y="3457"/>
                  </a:lnTo>
                  <a:lnTo>
                    <a:pt x="0" y="2305"/>
                  </a:lnTo>
                  <a:lnTo>
                    <a:pt x="0" y="0"/>
                  </a:lnTo>
                  <a:close/>
                </a:path>
              </a:pathLst>
            </a:custGeom>
            <a:ln w="12700">
              <a:solidFill>
                <a:srgbClr val="000000"/>
              </a:solidFill>
            </a:ln>
          </p:spPr>
          <p:txBody>
            <a:bodyPr wrap="square" lIns="0" tIns="0" rIns="0" bIns="0" rtlCol="0"/>
            <a:lstStyle/>
            <a:p>
              <a:endParaRPr/>
            </a:p>
          </p:txBody>
        </p:sp>
        <p:sp>
          <p:nvSpPr>
            <p:cNvPr id="86" name="object 86"/>
            <p:cNvSpPr/>
            <p:nvPr/>
          </p:nvSpPr>
          <p:spPr>
            <a:xfrm>
              <a:off x="4821212" y="5050713"/>
              <a:ext cx="6985" cy="6350"/>
            </a:xfrm>
            <a:custGeom>
              <a:avLst/>
              <a:gdLst/>
              <a:ahLst/>
              <a:cxnLst/>
              <a:rect l="l" t="t" r="r" b="b"/>
              <a:pathLst>
                <a:path w="6985" h="6350">
                  <a:moveTo>
                    <a:pt x="2305" y="0"/>
                  </a:moveTo>
                  <a:lnTo>
                    <a:pt x="4610" y="0"/>
                  </a:lnTo>
                  <a:lnTo>
                    <a:pt x="6916" y="1152"/>
                  </a:lnTo>
                  <a:lnTo>
                    <a:pt x="6916" y="3457"/>
                  </a:lnTo>
                  <a:lnTo>
                    <a:pt x="4610" y="5763"/>
                  </a:lnTo>
                  <a:lnTo>
                    <a:pt x="2305" y="5763"/>
                  </a:lnTo>
                  <a:lnTo>
                    <a:pt x="0" y="3457"/>
                  </a:lnTo>
                  <a:lnTo>
                    <a:pt x="0" y="1152"/>
                  </a:lnTo>
                  <a:lnTo>
                    <a:pt x="2305" y="0"/>
                  </a:lnTo>
                  <a:close/>
                </a:path>
              </a:pathLst>
            </a:custGeom>
            <a:ln w="12700">
              <a:solidFill>
                <a:srgbClr val="000000"/>
              </a:solidFill>
            </a:ln>
          </p:spPr>
          <p:txBody>
            <a:bodyPr wrap="square" lIns="0" tIns="0" rIns="0" bIns="0" rtlCol="0"/>
            <a:lstStyle/>
            <a:p>
              <a:endParaRPr/>
            </a:p>
          </p:txBody>
        </p:sp>
        <p:sp>
          <p:nvSpPr>
            <p:cNvPr id="87" name="object 87"/>
            <p:cNvSpPr/>
            <p:nvPr/>
          </p:nvSpPr>
          <p:spPr>
            <a:xfrm>
              <a:off x="4850028" y="5031117"/>
              <a:ext cx="8255" cy="6350"/>
            </a:xfrm>
            <a:custGeom>
              <a:avLst/>
              <a:gdLst/>
              <a:ahLst/>
              <a:cxnLst/>
              <a:rect l="l" t="t" r="r" b="b"/>
              <a:pathLst>
                <a:path w="8254" h="6350">
                  <a:moveTo>
                    <a:pt x="2305" y="1151"/>
                  </a:moveTo>
                  <a:lnTo>
                    <a:pt x="4610" y="0"/>
                  </a:lnTo>
                  <a:lnTo>
                    <a:pt x="5763" y="1151"/>
                  </a:lnTo>
                  <a:lnTo>
                    <a:pt x="8068" y="3457"/>
                  </a:lnTo>
                  <a:lnTo>
                    <a:pt x="5763" y="5763"/>
                  </a:lnTo>
                  <a:lnTo>
                    <a:pt x="4610" y="5763"/>
                  </a:lnTo>
                  <a:lnTo>
                    <a:pt x="2305" y="5763"/>
                  </a:lnTo>
                  <a:lnTo>
                    <a:pt x="0" y="3457"/>
                  </a:lnTo>
                  <a:lnTo>
                    <a:pt x="2305" y="1151"/>
                  </a:lnTo>
                  <a:close/>
                </a:path>
              </a:pathLst>
            </a:custGeom>
            <a:ln w="12700">
              <a:solidFill>
                <a:srgbClr val="000000"/>
              </a:solidFill>
            </a:ln>
          </p:spPr>
          <p:txBody>
            <a:bodyPr wrap="square" lIns="0" tIns="0" rIns="0" bIns="0" rtlCol="0"/>
            <a:lstStyle/>
            <a:p>
              <a:endParaRPr/>
            </a:p>
          </p:txBody>
        </p:sp>
        <p:sp>
          <p:nvSpPr>
            <p:cNvPr id="88" name="object 88"/>
            <p:cNvSpPr/>
            <p:nvPr/>
          </p:nvSpPr>
          <p:spPr>
            <a:xfrm>
              <a:off x="4880000" y="5012677"/>
              <a:ext cx="6985" cy="6985"/>
            </a:xfrm>
            <a:custGeom>
              <a:avLst/>
              <a:gdLst/>
              <a:ahLst/>
              <a:cxnLst/>
              <a:rect l="l" t="t" r="r" b="b"/>
              <a:pathLst>
                <a:path w="6985" h="6985">
                  <a:moveTo>
                    <a:pt x="0" y="0"/>
                  </a:moveTo>
                  <a:lnTo>
                    <a:pt x="2304" y="0"/>
                  </a:lnTo>
                  <a:lnTo>
                    <a:pt x="4609" y="0"/>
                  </a:lnTo>
                  <a:lnTo>
                    <a:pt x="6916" y="0"/>
                  </a:lnTo>
                  <a:lnTo>
                    <a:pt x="6916" y="2305"/>
                  </a:lnTo>
                  <a:lnTo>
                    <a:pt x="4609" y="4610"/>
                  </a:lnTo>
                  <a:lnTo>
                    <a:pt x="2304" y="6916"/>
                  </a:lnTo>
                  <a:lnTo>
                    <a:pt x="0" y="4610"/>
                  </a:lnTo>
                  <a:lnTo>
                    <a:pt x="0" y="2305"/>
                  </a:lnTo>
                  <a:lnTo>
                    <a:pt x="0" y="0"/>
                  </a:lnTo>
                  <a:close/>
                </a:path>
              </a:pathLst>
            </a:custGeom>
            <a:ln w="12700">
              <a:solidFill>
                <a:srgbClr val="000000"/>
              </a:solidFill>
            </a:ln>
          </p:spPr>
          <p:txBody>
            <a:bodyPr wrap="square" lIns="0" tIns="0" rIns="0" bIns="0" rtlCol="0"/>
            <a:lstStyle/>
            <a:p>
              <a:endParaRPr/>
            </a:p>
          </p:txBody>
        </p:sp>
        <p:sp>
          <p:nvSpPr>
            <p:cNvPr id="89" name="object 89"/>
            <p:cNvSpPr/>
            <p:nvPr/>
          </p:nvSpPr>
          <p:spPr>
            <a:xfrm>
              <a:off x="4908816" y="4993081"/>
              <a:ext cx="6985" cy="6985"/>
            </a:xfrm>
            <a:custGeom>
              <a:avLst/>
              <a:gdLst/>
              <a:ahLst/>
              <a:cxnLst/>
              <a:rect l="l" t="t" r="r" b="b"/>
              <a:pathLst>
                <a:path w="6985" h="6985">
                  <a:moveTo>
                    <a:pt x="2304" y="0"/>
                  </a:moveTo>
                  <a:lnTo>
                    <a:pt x="4609" y="0"/>
                  </a:lnTo>
                  <a:lnTo>
                    <a:pt x="6916" y="0"/>
                  </a:lnTo>
                  <a:lnTo>
                    <a:pt x="6916" y="2305"/>
                  </a:lnTo>
                  <a:lnTo>
                    <a:pt x="6916" y="4610"/>
                  </a:lnTo>
                  <a:lnTo>
                    <a:pt x="6916" y="6916"/>
                  </a:lnTo>
                  <a:lnTo>
                    <a:pt x="4609" y="6916"/>
                  </a:lnTo>
                  <a:lnTo>
                    <a:pt x="0" y="4610"/>
                  </a:lnTo>
                  <a:lnTo>
                    <a:pt x="0" y="2305"/>
                  </a:lnTo>
                  <a:lnTo>
                    <a:pt x="2304" y="0"/>
                  </a:lnTo>
                  <a:close/>
                </a:path>
              </a:pathLst>
            </a:custGeom>
            <a:ln w="12700">
              <a:solidFill>
                <a:srgbClr val="000000"/>
              </a:solidFill>
            </a:ln>
          </p:spPr>
          <p:txBody>
            <a:bodyPr wrap="square" lIns="0" tIns="0" rIns="0" bIns="0" rtlCol="0"/>
            <a:lstStyle/>
            <a:p>
              <a:endParaRPr/>
            </a:p>
          </p:txBody>
        </p:sp>
        <p:sp>
          <p:nvSpPr>
            <p:cNvPr id="90" name="object 90"/>
            <p:cNvSpPr/>
            <p:nvPr/>
          </p:nvSpPr>
          <p:spPr>
            <a:xfrm>
              <a:off x="4939931" y="4973485"/>
              <a:ext cx="6350" cy="6985"/>
            </a:xfrm>
            <a:custGeom>
              <a:avLst/>
              <a:gdLst/>
              <a:ahLst/>
              <a:cxnLst/>
              <a:rect l="l" t="t" r="r" b="b"/>
              <a:pathLst>
                <a:path w="6350" h="6985">
                  <a:moveTo>
                    <a:pt x="0" y="0"/>
                  </a:moveTo>
                  <a:lnTo>
                    <a:pt x="1152" y="0"/>
                  </a:lnTo>
                  <a:lnTo>
                    <a:pt x="3457" y="2304"/>
                  </a:lnTo>
                  <a:lnTo>
                    <a:pt x="5763" y="4610"/>
                  </a:lnTo>
                  <a:lnTo>
                    <a:pt x="3457" y="6915"/>
                  </a:lnTo>
                  <a:lnTo>
                    <a:pt x="1152" y="6915"/>
                  </a:lnTo>
                  <a:lnTo>
                    <a:pt x="0" y="6915"/>
                  </a:lnTo>
                  <a:lnTo>
                    <a:pt x="0" y="4610"/>
                  </a:lnTo>
                  <a:lnTo>
                    <a:pt x="0" y="2304"/>
                  </a:lnTo>
                  <a:lnTo>
                    <a:pt x="0" y="0"/>
                  </a:lnTo>
                  <a:close/>
                </a:path>
              </a:pathLst>
            </a:custGeom>
            <a:ln w="12700">
              <a:solidFill>
                <a:srgbClr val="000000"/>
              </a:solidFill>
            </a:ln>
          </p:spPr>
          <p:txBody>
            <a:bodyPr wrap="square" lIns="0" tIns="0" rIns="0" bIns="0" rtlCol="0"/>
            <a:lstStyle/>
            <a:p>
              <a:endParaRPr/>
            </a:p>
          </p:txBody>
        </p:sp>
        <p:sp>
          <p:nvSpPr>
            <p:cNvPr id="91" name="object 91"/>
            <p:cNvSpPr/>
            <p:nvPr/>
          </p:nvSpPr>
          <p:spPr>
            <a:xfrm>
              <a:off x="4967605" y="4953901"/>
              <a:ext cx="6985" cy="9525"/>
            </a:xfrm>
            <a:custGeom>
              <a:avLst/>
              <a:gdLst/>
              <a:ahLst/>
              <a:cxnLst/>
              <a:rect l="l" t="t" r="r" b="b"/>
              <a:pathLst>
                <a:path w="6985" h="9525">
                  <a:moveTo>
                    <a:pt x="2304" y="2304"/>
                  </a:moveTo>
                  <a:lnTo>
                    <a:pt x="4609" y="0"/>
                  </a:lnTo>
                  <a:lnTo>
                    <a:pt x="6915" y="2304"/>
                  </a:lnTo>
                  <a:lnTo>
                    <a:pt x="6915" y="4609"/>
                  </a:lnTo>
                  <a:lnTo>
                    <a:pt x="6915" y="6914"/>
                  </a:lnTo>
                  <a:lnTo>
                    <a:pt x="2304" y="9220"/>
                  </a:lnTo>
                  <a:lnTo>
                    <a:pt x="0" y="6914"/>
                  </a:lnTo>
                  <a:lnTo>
                    <a:pt x="0" y="4609"/>
                  </a:lnTo>
                  <a:lnTo>
                    <a:pt x="2304" y="2304"/>
                  </a:lnTo>
                  <a:close/>
                </a:path>
              </a:pathLst>
            </a:custGeom>
            <a:ln w="12700">
              <a:solidFill>
                <a:srgbClr val="000000"/>
              </a:solidFill>
            </a:ln>
          </p:spPr>
          <p:txBody>
            <a:bodyPr wrap="square" lIns="0" tIns="0" rIns="0" bIns="0" rtlCol="0"/>
            <a:lstStyle/>
            <a:p>
              <a:endParaRPr/>
            </a:p>
          </p:txBody>
        </p:sp>
        <p:sp>
          <p:nvSpPr>
            <p:cNvPr id="92" name="object 92"/>
            <p:cNvSpPr/>
            <p:nvPr/>
          </p:nvSpPr>
          <p:spPr>
            <a:xfrm>
              <a:off x="4995672" y="4828032"/>
              <a:ext cx="137160" cy="131063"/>
            </a:xfrm>
            <a:prstGeom prst="rect">
              <a:avLst/>
            </a:prstGeom>
            <a:blipFill>
              <a:blip r:embed="rId2" cstate="print"/>
              <a:stretch>
                <a:fillRect/>
              </a:stretch>
            </a:blipFill>
          </p:spPr>
          <p:txBody>
            <a:bodyPr wrap="square" lIns="0" tIns="0" rIns="0" bIns="0" rtlCol="0"/>
            <a:lstStyle/>
            <a:p>
              <a:endParaRPr/>
            </a:p>
          </p:txBody>
        </p:sp>
        <p:sp>
          <p:nvSpPr>
            <p:cNvPr id="93" name="object 93"/>
            <p:cNvSpPr/>
            <p:nvPr/>
          </p:nvSpPr>
          <p:spPr>
            <a:xfrm>
              <a:off x="4410888" y="3448595"/>
              <a:ext cx="725170" cy="368300"/>
            </a:xfrm>
            <a:custGeom>
              <a:avLst/>
              <a:gdLst/>
              <a:ahLst/>
              <a:cxnLst/>
              <a:rect l="l" t="t" r="r" b="b"/>
              <a:pathLst>
                <a:path w="725170" h="368300">
                  <a:moveTo>
                    <a:pt x="5765" y="2298"/>
                  </a:moveTo>
                  <a:lnTo>
                    <a:pt x="3454" y="0"/>
                  </a:lnTo>
                  <a:lnTo>
                    <a:pt x="2311" y="0"/>
                  </a:lnTo>
                  <a:lnTo>
                    <a:pt x="0" y="2298"/>
                  </a:lnTo>
                  <a:lnTo>
                    <a:pt x="0" y="4610"/>
                  </a:lnTo>
                  <a:lnTo>
                    <a:pt x="2311" y="6908"/>
                  </a:lnTo>
                  <a:lnTo>
                    <a:pt x="3454" y="6908"/>
                  </a:lnTo>
                  <a:lnTo>
                    <a:pt x="5765" y="4610"/>
                  </a:lnTo>
                  <a:lnTo>
                    <a:pt x="5765" y="2298"/>
                  </a:lnTo>
                  <a:close/>
                </a:path>
                <a:path w="725170" h="368300">
                  <a:moveTo>
                    <a:pt x="36880" y="14986"/>
                  </a:moveTo>
                  <a:lnTo>
                    <a:pt x="32270" y="14986"/>
                  </a:lnTo>
                  <a:lnTo>
                    <a:pt x="32270" y="17284"/>
                  </a:lnTo>
                  <a:lnTo>
                    <a:pt x="29972" y="19596"/>
                  </a:lnTo>
                  <a:lnTo>
                    <a:pt x="32270" y="21894"/>
                  </a:lnTo>
                  <a:lnTo>
                    <a:pt x="36880" y="21894"/>
                  </a:lnTo>
                  <a:lnTo>
                    <a:pt x="36880" y="14986"/>
                  </a:lnTo>
                  <a:close/>
                </a:path>
                <a:path w="725170" h="368300">
                  <a:moveTo>
                    <a:pt x="69164" y="33426"/>
                  </a:moveTo>
                  <a:lnTo>
                    <a:pt x="66852" y="33426"/>
                  </a:lnTo>
                  <a:lnTo>
                    <a:pt x="65697" y="31115"/>
                  </a:lnTo>
                  <a:lnTo>
                    <a:pt x="63398" y="33426"/>
                  </a:lnTo>
                  <a:lnTo>
                    <a:pt x="63398" y="35725"/>
                  </a:lnTo>
                  <a:lnTo>
                    <a:pt x="65697" y="36880"/>
                  </a:lnTo>
                  <a:lnTo>
                    <a:pt x="69164" y="36880"/>
                  </a:lnTo>
                  <a:lnTo>
                    <a:pt x="69164" y="33426"/>
                  </a:lnTo>
                  <a:close/>
                </a:path>
                <a:path w="725170" h="368300">
                  <a:moveTo>
                    <a:pt x="100279" y="50711"/>
                  </a:moveTo>
                  <a:lnTo>
                    <a:pt x="97967" y="48399"/>
                  </a:lnTo>
                  <a:lnTo>
                    <a:pt x="93357" y="48399"/>
                  </a:lnTo>
                  <a:lnTo>
                    <a:pt x="93357" y="53022"/>
                  </a:lnTo>
                  <a:lnTo>
                    <a:pt x="95669" y="55321"/>
                  </a:lnTo>
                  <a:lnTo>
                    <a:pt x="97967" y="55321"/>
                  </a:lnTo>
                  <a:lnTo>
                    <a:pt x="100279" y="53022"/>
                  </a:lnTo>
                  <a:lnTo>
                    <a:pt x="100279" y="50711"/>
                  </a:lnTo>
                  <a:close/>
                </a:path>
                <a:path w="725170" h="368300">
                  <a:moveTo>
                    <a:pt x="132549" y="65697"/>
                  </a:moveTo>
                  <a:lnTo>
                    <a:pt x="130251" y="65697"/>
                  </a:lnTo>
                  <a:lnTo>
                    <a:pt x="130251" y="63385"/>
                  </a:lnTo>
                  <a:lnTo>
                    <a:pt x="126784" y="63385"/>
                  </a:lnTo>
                  <a:lnTo>
                    <a:pt x="124485" y="65697"/>
                  </a:lnTo>
                  <a:lnTo>
                    <a:pt x="124485" y="68008"/>
                  </a:lnTo>
                  <a:lnTo>
                    <a:pt x="126784" y="70307"/>
                  </a:lnTo>
                  <a:lnTo>
                    <a:pt x="129095" y="70307"/>
                  </a:lnTo>
                  <a:lnTo>
                    <a:pt x="130251" y="68008"/>
                  </a:lnTo>
                  <a:lnTo>
                    <a:pt x="132549" y="65697"/>
                  </a:lnTo>
                  <a:close/>
                </a:path>
                <a:path w="725170" h="368300">
                  <a:moveTo>
                    <a:pt x="163677" y="80695"/>
                  </a:moveTo>
                  <a:lnTo>
                    <a:pt x="161366" y="78371"/>
                  </a:lnTo>
                  <a:lnTo>
                    <a:pt x="159067" y="78371"/>
                  </a:lnTo>
                  <a:lnTo>
                    <a:pt x="156756" y="80695"/>
                  </a:lnTo>
                  <a:lnTo>
                    <a:pt x="156756" y="82981"/>
                  </a:lnTo>
                  <a:lnTo>
                    <a:pt x="159067" y="85293"/>
                  </a:lnTo>
                  <a:lnTo>
                    <a:pt x="161366" y="85293"/>
                  </a:lnTo>
                  <a:lnTo>
                    <a:pt x="163677" y="82981"/>
                  </a:lnTo>
                  <a:lnTo>
                    <a:pt x="163677" y="80695"/>
                  </a:lnTo>
                  <a:close/>
                </a:path>
                <a:path w="725170" h="368300">
                  <a:moveTo>
                    <a:pt x="193636" y="96812"/>
                  </a:moveTo>
                  <a:lnTo>
                    <a:pt x="191338" y="94513"/>
                  </a:lnTo>
                  <a:lnTo>
                    <a:pt x="190182" y="94513"/>
                  </a:lnTo>
                  <a:lnTo>
                    <a:pt x="187883" y="96812"/>
                  </a:lnTo>
                  <a:lnTo>
                    <a:pt x="187883" y="99123"/>
                  </a:lnTo>
                  <a:lnTo>
                    <a:pt x="190182" y="100291"/>
                  </a:lnTo>
                  <a:lnTo>
                    <a:pt x="191338" y="100291"/>
                  </a:lnTo>
                  <a:lnTo>
                    <a:pt x="193636" y="99123"/>
                  </a:lnTo>
                  <a:lnTo>
                    <a:pt x="193636" y="96812"/>
                  </a:lnTo>
                  <a:close/>
                </a:path>
                <a:path w="725170" h="368300">
                  <a:moveTo>
                    <a:pt x="224764" y="109512"/>
                  </a:moveTo>
                  <a:lnTo>
                    <a:pt x="220154" y="109512"/>
                  </a:lnTo>
                  <a:lnTo>
                    <a:pt x="217843" y="111798"/>
                  </a:lnTo>
                  <a:lnTo>
                    <a:pt x="217843" y="114122"/>
                  </a:lnTo>
                  <a:lnTo>
                    <a:pt x="220154" y="116408"/>
                  </a:lnTo>
                  <a:lnTo>
                    <a:pt x="222453" y="116408"/>
                  </a:lnTo>
                  <a:lnTo>
                    <a:pt x="224764" y="114122"/>
                  </a:lnTo>
                  <a:lnTo>
                    <a:pt x="224764" y="109512"/>
                  </a:lnTo>
                  <a:close/>
                </a:path>
                <a:path w="725170" h="368300">
                  <a:moveTo>
                    <a:pt x="257035" y="126784"/>
                  </a:moveTo>
                  <a:lnTo>
                    <a:pt x="255879" y="124498"/>
                  </a:lnTo>
                  <a:lnTo>
                    <a:pt x="253580" y="124498"/>
                  </a:lnTo>
                  <a:lnTo>
                    <a:pt x="251269" y="126784"/>
                  </a:lnTo>
                  <a:lnTo>
                    <a:pt x="251269" y="131394"/>
                  </a:lnTo>
                  <a:lnTo>
                    <a:pt x="253580" y="133718"/>
                  </a:lnTo>
                  <a:lnTo>
                    <a:pt x="255879" y="131394"/>
                  </a:lnTo>
                  <a:lnTo>
                    <a:pt x="257035" y="131394"/>
                  </a:lnTo>
                  <a:lnTo>
                    <a:pt x="257035" y="126784"/>
                  </a:lnTo>
                  <a:close/>
                </a:path>
                <a:path w="725170" h="368300">
                  <a:moveTo>
                    <a:pt x="288150" y="144068"/>
                  </a:moveTo>
                  <a:lnTo>
                    <a:pt x="285851" y="141782"/>
                  </a:lnTo>
                  <a:lnTo>
                    <a:pt x="285851" y="139458"/>
                  </a:lnTo>
                  <a:lnTo>
                    <a:pt x="283540" y="141782"/>
                  </a:lnTo>
                  <a:lnTo>
                    <a:pt x="281241" y="141782"/>
                  </a:lnTo>
                  <a:lnTo>
                    <a:pt x="281241" y="146392"/>
                  </a:lnTo>
                  <a:lnTo>
                    <a:pt x="283540" y="148678"/>
                  </a:lnTo>
                  <a:lnTo>
                    <a:pt x="285851" y="148678"/>
                  </a:lnTo>
                  <a:lnTo>
                    <a:pt x="288150" y="146392"/>
                  </a:lnTo>
                  <a:lnTo>
                    <a:pt x="288150" y="144068"/>
                  </a:lnTo>
                  <a:close/>
                </a:path>
                <a:path w="725170" h="368300">
                  <a:moveTo>
                    <a:pt x="318122" y="157899"/>
                  </a:moveTo>
                  <a:lnTo>
                    <a:pt x="314667" y="157899"/>
                  </a:lnTo>
                  <a:lnTo>
                    <a:pt x="312356" y="160210"/>
                  </a:lnTo>
                  <a:lnTo>
                    <a:pt x="312356" y="161366"/>
                  </a:lnTo>
                  <a:lnTo>
                    <a:pt x="314667" y="163664"/>
                  </a:lnTo>
                  <a:lnTo>
                    <a:pt x="316966" y="163664"/>
                  </a:lnTo>
                  <a:lnTo>
                    <a:pt x="318122" y="161366"/>
                  </a:lnTo>
                  <a:lnTo>
                    <a:pt x="318122" y="157899"/>
                  </a:lnTo>
                  <a:close/>
                </a:path>
                <a:path w="725170" h="368300">
                  <a:moveTo>
                    <a:pt x="351548" y="175196"/>
                  </a:moveTo>
                  <a:lnTo>
                    <a:pt x="349237" y="172885"/>
                  </a:lnTo>
                  <a:lnTo>
                    <a:pt x="346938" y="172885"/>
                  </a:lnTo>
                  <a:lnTo>
                    <a:pt x="344627" y="175196"/>
                  </a:lnTo>
                  <a:lnTo>
                    <a:pt x="342328" y="175196"/>
                  </a:lnTo>
                  <a:lnTo>
                    <a:pt x="344627" y="177495"/>
                  </a:lnTo>
                  <a:lnTo>
                    <a:pt x="344627" y="179806"/>
                  </a:lnTo>
                  <a:lnTo>
                    <a:pt x="349237" y="179806"/>
                  </a:lnTo>
                  <a:lnTo>
                    <a:pt x="351548" y="177495"/>
                  </a:lnTo>
                  <a:lnTo>
                    <a:pt x="351548" y="175196"/>
                  </a:lnTo>
                  <a:close/>
                </a:path>
                <a:path w="725170" h="368300">
                  <a:moveTo>
                    <a:pt x="381520" y="190182"/>
                  </a:moveTo>
                  <a:lnTo>
                    <a:pt x="380365" y="187871"/>
                  </a:lnTo>
                  <a:lnTo>
                    <a:pt x="378053" y="187871"/>
                  </a:lnTo>
                  <a:lnTo>
                    <a:pt x="375754" y="190182"/>
                  </a:lnTo>
                  <a:lnTo>
                    <a:pt x="375754" y="192481"/>
                  </a:lnTo>
                  <a:lnTo>
                    <a:pt x="378053" y="194792"/>
                  </a:lnTo>
                  <a:lnTo>
                    <a:pt x="380365" y="194792"/>
                  </a:lnTo>
                  <a:lnTo>
                    <a:pt x="381520" y="192481"/>
                  </a:lnTo>
                  <a:lnTo>
                    <a:pt x="381520" y="190182"/>
                  </a:lnTo>
                  <a:close/>
                </a:path>
                <a:path w="725170" h="368300">
                  <a:moveTo>
                    <a:pt x="412635" y="205168"/>
                  </a:moveTo>
                  <a:lnTo>
                    <a:pt x="410324" y="204012"/>
                  </a:lnTo>
                  <a:lnTo>
                    <a:pt x="408025" y="204012"/>
                  </a:lnTo>
                  <a:lnTo>
                    <a:pt x="405714" y="205168"/>
                  </a:lnTo>
                  <a:lnTo>
                    <a:pt x="405714" y="207467"/>
                  </a:lnTo>
                  <a:lnTo>
                    <a:pt x="408025" y="209765"/>
                  </a:lnTo>
                  <a:lnTo>
                    <a:pt x="410324" y="209765"/>
                  </a:lnTo>
                  <a:lnTo>
                    <a:pt x="412635" y="207467"/>
                  </a:lnTo>
                  <a:lnTo>
                    <a:pt x="412635" y="205168"/>
                  </a:lnTo>
                  <a:close/>
                </a:path>
                <a:path w="725170" h="368300">
                  <a:moveTo>
                    <a:pt x="444906" y="221297"/>
                  </a:moveTo>
                  <a:lnTo>
                    <a:pt x="443750" y="218998"/>
                  </a:lnTo>
                  <a:lnTo>
                    <a:pt x="441452" y="218998"/>
                  </a:lnTo>
                  <a:lnTo>
                    <a:pt x="439140" y="221297"/>
                  </a:lnTo>
                  <a:lnTo>
                    <a:pt x="439140" y="224751"/>
                  </a:lnTo>
                  <a:lnTo>
                    <a:pt x="443750" y="224751"/>
                  </a:lnTo>
                  <a:lnTo>
                    <a:pt x="444906" y="223608"/>
                  </a:lnTo>
                  <a:lnTo>
                    <a:pt x="444906" y="221297"/>
                  </a:lnTo>
                  <a:close/>
                </a:path>
                <a:path w="725170" h="368300">
                  <a:moveTo>
                    <a:pt x="476034" y="238582"/>
                  </a:moveTo>
                  <a:lnTo>
                    <a:pt x="471424" y="233972"/>
                  </a:lnTo>
                  <a:lnTo>
                    <a:pt x="469112" y="236283"/>
                  </a:lnTo>
                  <a:lnTo>
                    <a:pt x="469112" y="240893"/>
                  </a:lnTo>
                  <a:lnTo>
                    <a:pt x="471424" y="240893"/>
                  </a:lnTo>
                  <a:lnTo>
                    <a:pt x="471424" y="243205"/>
                  </a:lnTo>
                  <a:lnTo>
                    <a:pt x="473722" y="243205"/>
                  </a:lnTo>
                  <a:lnTo>
                    <a:pt x="476034" y="240893"/>
                  </a:lnTo>
                  <a:lnTo>
                    <a:pt x="476034" y="238582"/>
                  </a:lnTo>
                  <a:close/>
                </a:path>
                <a:path w="725170" h="368300">
                  <a:moveTo>
                    <a:pt x="507149" y="253568"/>
                  </a:moveTo>
                  <a:lnTo>
                    <a:pt x="504850" y="251269"/>
                  </a:lnTo>
                  <a:lnTo>
                    <a:pt x="500227" y="251269"/>
                  </a:lnTo>
                  <a:lnTo>
                    <a:pt x="500227" y="255879"/>
                  </a:lnTo>
                  <a:lnTo>
                    <a:pt x="502539" y="258178"/>
                  </a:lnTo>
                  <a:lnTo>
                    <a:pt x="504850" y="258178"/>
                  </a:lnTo>
                  <a:lnTo>
                    <a:pt x="507149" y="255879"/>
                  </a:lnTo>
                  <a:lnTo>
                    <a:pt x="507149" y="253568"/>
                  </a:lnTo>
                  <a:close/>
                </a:path>
                <a:path w="725170" h="368300">
                  <a:moveTo>
                    <a:pt x="539419" y="268554"/>
                  </a:moveTo>
                  <a:lnTo>
                    <a:pt x="537121" y="266255"/>
                  </a:lnTo>
                  <a:lnTo>
                    <a:pt x="532511" y="266255"/>
                  </a:lnTo>
                  <a:lnTo>
                    <a:pt x="532511" y="268554"/>
                  </a:lnTo>
                  <a:lnTo>
                    <a:pt x="530199" y="268554"/>
                  </a:lnTo>
                  <a:lnTo>
                    <a:pt x="530199" y="270865"/>
                  </a:lnTo>
                  <a:lnTo>
                    <a:pt x="532511" y="273164"/>
                  </a:lnTo>
                  <a:lnTo>
                    <a:pt x="537121" y="273164"/>
                  </a:lnTo>
                  <a:lnTo>
                    <a:pt x="537121" y="270865"/>
                  </a:lnTo>
                  <a:lnTo>
                    <a:pt x="539419" y="268554"/>
                  </a:lnTo>
                  <a:close/>
                </a:path>
                <a:path w="725170" h="368300">
                  <a:moveTo>
                    <a:pt x="570547" y="284695"/>
                  </a:moveTo>
                  <a:lnTo>
                    <a:pt x="568236" y="282384"/>
                  </a:lnTo>
                  <a:lnTo>
                    <a:pt x="565937" y="282384"/>
                  </a:lnTo>
                  <a:lnTo>
                    <a:pt x="563626" y="284695"/>
                  </a:lnTo>
                  <a:lnTo>
                    <a:pt x="563626" y="286994"/>
                  </a:lnTo>
                  <a:lnTo>
                    <a:pt x="565937" y="288150"/>
                  </a:lnTo>
                  <a:lnTo>
                    <a:pt x="568236" y="288150"/>
                  </a:lnTo>
                  <a:lnTo>
                    <a:pt x="570547" y="286994"/>
                  </a:lnTo>
                  <a:lnTo>
                    <a:pt x="570547" y="284695"/>
                  </a:lnTo>
                  <a:close/>
                </a:path>
                <a:path w="725170" h="368300">
                  <a:moveTo>
                    <a:pt x="600506" y="299681"/>
                  </a:moveTo>
                  <a:lnTo>
                    <a:pt x="598208" y="297370"/>
                  </a:lnTo>
                  <a:lnTo>
                    <a:pt x="595896" y="297370"/>
                  </a:lnTo>
                  <a:lnTo>
                    <a:pt x="593598" y="299681"/>
                  </a:lnTo>
                  <a:lnTo>
                    <a:pt x="593598" y="301980"/>
                  </a:lnTo>
                  <a:lnTo>
                    <a:pt x="595896" y="304292"/>
                  </a:lnTo>
                  <a:lnTo>
                    <a:pt x="598208" y="304292"/>
                  </a:lnTo>
                  <a:lnTo>
                    <a:pt x="600506" y="301980"/>
                  </a:lnTo>
                  <a:lnTo>
                    <a:pt x="600506" y="299681"/>
                  </a:lnTo>
                  <a:close/>
                </a:path>
                <a:path w="725170" h="368300">
                  <a:moveTo>
                    <a:pt x="633933" y="316966"/>
                  </a:moveTo>
                  <a:lnTo>
                    <a:pt x="631634" y="314655"/>
                  </a:lnTo>
                  <a:lnTo>
                    <a:pt x="631634" y="312356"/>
                  </a:lnTo>
                  <a:lnTo>
                    <a:pt x="627024" y="312356"/>
                  </a:lnTo>
                  <a:lnTo>
                    <a:pt x="627024" y="314655"/>
                  </a:lnTo>
                  <a:lnTo>
                    <a:pt x="624713" y="316966"/>
                  </a:lnTo>
                  <a:lnTo>
                    <a:pt x="627024" y="319265"/>
                  </a:lnTo>
                  <a:lnTo>
                    <a:pt x="631634" y="319265"/>
                  </a:lnTo>
                  <a:lnTo>
                    <a:pt x="633933" y="316966"/>
                  </a:lnTo>
                  <a:close/>
                </a:path>
                <a:path w="725170" h="368300">
                  <a:moveTo>
                    <a:pt x="663905" y="329641"/>
                  </a:moveTo>
                  <a:lnTo>
                    <a:pt x="661593" y="329641"/>
                  </a:lnTo>
                  <a:lnTo>
                    <a:pt x="659295" y="328485"/>
                  </a:lnTo>
                  <a:lnTo>
                    <a:pt x="656983" y="329641"/>
                  </a:lnTo>
                  <a:lnTo>
                    <a:pt x="656983" y="331952"/>
                  </a:lnTo>
                  <a:lnTo>
                    <a:pt x="659295" y="334251"/>
                  </a:lnTo>
                  <a:lnTo>
                    <a:pt x="663905" y="334251"/>
                  </a:lnTo>
                  <a:lnTo>
                    <a:pt x="663905" y="329641"/>
                  </a:lnTo>
                  <a:close/>
                </a:path>
                <a:path w="725170" h="368300">
                  <a:moveTo>
                    <a:pt x="695020" y="348081"/>
                  </a:moveTo>
                  <a:lnTo>
                    <a:pt x="692721" y="345782"/>
                  </a:lnTo>
                  <a:lnTo>
                    <a:pt x="692721" y="343471"/>
                  </a:lnTo>
                  <a:lnTo>
                    <a:pt x="690410" y="345782"/>
                  </a:lnTo>
                  <a:lnTo>
                    <a:pt x="688111" y="345782"/>
                  </a:lnTo>
                  <a:lnTo>
                    <a:pt x="688111" y="349237"/>
                  </a:lnTo>
                  <a:lnTo>
                    <a:pt x="690410" y="351548"/>
                  </a:lnTo>
                  <a:lnTo>
                    <a:pt x="692721" y="351548"/>
                  </a:lnTo>
                  <a:lnTo>
                    <a:pt x="695020" y="349237"/>
                  </a:lnTo>
                  <a:lnTo>
                    <a:pt x="695020" y="348081"/>
                  </a:lnTo>
                  <a:close/>
                </a:path>
                <a:path w="725170" h="368300">
                  <a:moveTo>
                    <a:pt x="724992" y="360768"/>
                  </a:moveTo>
                  <a:lnTo>
                    <a:pt x="720382" y="360768"/>
                  </a:lnTo>
                  <a:lnTo>
                    <a:pt x="718070" y="363067"/>
                  </a:lnTo>
                  <a:lnTo>
                    <a:pt x="718070" y="365379"/>
                  </a:lnTo>
                  <a:lnTo>
                    <a:pt x="720382" y="367677"/>
                  </a:lnTo>
                  <a:lnTo>
                    <a:pt x="722680" y="367677"/>
                  </a:lnTo>
                  <a:lnTo>
                    <a:pt x="724992" y="365379"/>
                  </a:lnTo>
                  <a:lnTo>
                    <a:pt x="724992" y="360768"/>
                  </a:lnTo>
                  <a:close/>
                </a:path>
              </a:pathLst>
            </a:custGeom>
            <a:solidFill>
              <a:srgbClr val="000000"/>
            </a:solidFill>
          </p:spPr>
          <p:txBody>
            <a:bodyPr wrap="square" lIns="0" tIns="0" rIns="0" bIns="0" rtlCol="0"/>
            <a:lstStyle/>
            <a:p>
              <a:endParaRPr/>
            </a:p>
          </p:txBody>
        </p:sp>
        <p:sp>
          <p:nvSpPr>
            <p:cNvPr id="94" name="object 94"/>
            <p:cNvSpPr/>
            <p:nvPr/>
          </p:nvSpPr>
          <p:spPr>
            <a:xfrm>
              <a:off x="4410887" y="3448596"/>
              <a:ext cx="6350" cy="6985"/>
            </a:xfrm>
            <a:custGeom>
              <a:avLst/>
              <a:gdLst/>
              <a:ahLst/>
              <a:cxnLst/>
              <a:rect l="l" t="t" r="r" b="b"/>
              <a:pathLst>
                <a:path w="6350" h="6985">
                  <a:moveTo>
                    <a:pt x="3456" y="0"/>
                  </a:moveTo>
                  <a:lnTo>
                    <a:pt x="5763" y="2304"/>
                  </a:lnTo>
                  <a:lnTo>
                    <a:pt x="5763" y="4610"/>
                  </a:lnTo>
                  <a:lnTo>
                    <a:pt x="3456" y="6916"/>
                  </a:lnTo>
                  <a:lnTo>
                    <a:pt x="2304" y="6916"/>
                  </a:lnTo>
                  <a:lnTo>
                    <a:pt x="0" y="4610"/>
                  </a:lnTo>
                  <a:lnTo>
                    <a:pt x="0" y="2304"/>
                  </a:lnTo>
                  <a:lnTo>
                    <a:pt x="2304" y="0"/>
                  </a:lnTo>
                  <a:lnTo>
                    <a:pt x="3456" y="0"/>
                  </a:lnTo>
                  <a:close/>
                </a:path>
              </a:pathLst>
            </a:custGeom>
            <a:ln w="12700">
              <a:solidFill>
                <a:srgbClr val="000000"/>
              </a:solidFill>
            </a:ln>
          </p:spPr>
          <p:txBody>
            <a:bodyPr wrap="square" lIns="0" tIns="0" rIns="0" bIns="0" rtlCol="0"/>
            <a:lstStyle/>
            <a:p>
              <a:endParaRPr/>
            </a:p>
          </p:txBody>
        </p:sp>
        <p:sp>
          <p:nvSpPr>
            <p:cNvPr id="95" name="object 95"/>
            <p:cNvSpPr/>
            <p:nvPr/>
          </p:nvSpPr>
          <p:spPr>
            <a:xfrm>
              <a:off x="4440859" y="3463581"/>
              <a:ext cx="6985" cy="6985"/>
            </a:xfrm>
            <a:custGeom>
              <a:avLst/>
              <a:gdLst/>
              <a:ahLst/>
              <a:cxnLst/>
              <a:rect l="l" t="t" r="r" b="b"/>
              <a:pathLst>
                <a:path w="6985" h="6985">
                  <a:moveTo>
                    <a:pt x="6916" y="0"/>
                  </a:moveTo>
                  <a:lnTo>
                    <a:pt x="6916" y="2304"/>
                  </a:lnTo>
                  <a:lnTo>
                    <a:pt x="6916" y="6916"/>
                  </a:lnTo>
                  <a:lnTo>
                    <a:pt x="4611" y="6916"/>
                  </a:lnTo>
                  <a:lnTo>
                    <a:pt x="2304" y="6916"/>
                  </a:lnTo>
                  <a:lnTo>
                    <a:pt x="0" y="4609"/>
                  </a:lnTo>
                  <a:lnTo>
                    <a:pt x="2304" y="2304"/>
                  </a:lnTo>
                  <a:lnTo>
                    <a:pt x="2304" y="0"/>
                  </a:lnTo>
                  <a:lnTo>
                    <a:pt x="4611" y="0"/>
                  </a:lnTo>
                  <a:lnTo>
                    <a:pt x="6916" y="0"/>
                  </a:lnTo>
                  <a:close/>
                </a:path>
              </a:pathLst>
            </a:custGeom>
            <a:ln w="12700">
              <a:solidFill>
                <a:srgbClr val="000000"/>
              </a:solidFill>
            </a:ln>
          </p:spPr>
          <p:txBody>
            <a:bodyPr wrap="square" lIns="0" tIns="0" rIns="0" bIns="0" rtlCol="0"/>
            <a:lstStyle/>
            <a:p>
              <a:endParaRPr/>
            </a:p>
          </p:txBody>
        </p:sp>
        <p:sp>
          <p:nvSpPr>
            <p:cNvPr id="96" name="object 96"/>
            <p:cNvSpPr/>
            <p:nvPr/>
          </p:nvSpPr>
          <p:spPr>
            <a:xfrm>
              <a:off x="4474286" y="3479711"/>
              <a:ext cx="6350" cy="6350"/>
            </a:xfrm>
            <a:custGeom>
              <a:avLst/>
              <a:gdLst/>
              <a:ahLst/>
              <a:cxnLst/>
              <a:rect l="l" t="t" r="r" b="b"/>
              <a:pathLst>
                <a:path w="6350" h="6350">
                  <a:moveTo>
                    <a:pt x="3457" y="2305"/>
                  </a:moveTo>
                  <a:lnTo>
                    <a:pt x="5763" y="2305"/>
                  </a:lnTo>
                  <a:lnTo>
                    <a:pt x="5763" y="4610"/>
                  </a:lnTo>
                  <a:lnTo>
                    <a:pt x="5763" y="5763"/>
                  </a:lnTo>
                  <a:lnTo>
                    <a:pt x="3457" y="5763"/>
                  </a:lnTo>
                  <a:lnTo>
                    <a:pt x="2304" y="5763"/>
                  </a:lnTo>
                  <a:lnTo>
                    <a:pt x="0" y="4610"/>
                  </a:lnTo>
                  <a:lnTo>
                    <a:pt x="0" y="2305"/>
                  </a:lnTo>
                  <a:lnTo>
                    <a:pt x="2304" y="0"/>
                  </a:lnTo>
                  <a:lnTo>
                    <a:pt x="3457" y="2305"/>
                  </a:lnTo>
                  <a:close/>
                </a:path>
              </a:pathLst>
            </a:custGeom>
            <a:ln w="12700">
              <a:solidFill>
                <a:srgbClr val="000000"/>
              </a:solidFill>
            </a:ln>
          </p:spPr>
          <p:txBody>
            <a:bodyPr wrap="square" lIns="0" tIns="0" rIns="0" bIns="0" rtlCol="0"/>
            <a:lstStyle/>
            <a:p>
              <a:endParaRPr/>
            </a:p>
          </p:txBody>
        </p:sp>
        <p:sp>
          <p:nvSpPr>
            <p:cNvPr id="97" name="object 97"/>
            <p:cNvSpPr/>
            <p:nvPr/>
          </p:nvSpPr>
          <p:spPr>
            <a:xfrm>
              <a:off x="4504245" y="3497008"/>
              <a:ext cx="6985" cy="6985"/>
            </a:xfrm>
            <a:custGeom>
              <a:avLst/>
              <a:gdLst/>
              <a:ahLst/>
              <a:cxnLst/>
              <a:rect l="l" t="t" r="r" b="b"/>
              <a:pathLst>
                <a:path w="6985" h="6985">
                  <a:moveTo>
                    <a:pt x="4610" y="0"/>
                  </a:moveTo>
                  <a:lnTo>
                    <a:pt x="6916" y="2305"/>
                  </a:lnTo>
                  <a:lnTo>
                    <a:pt x="6916" y="4610"/>
                  </a:lnTo>
                  <a:lnTo>
                    <a:pt x="4610" y="6916"/>
                  </a:lnTo>
                  <a:lnTo>
                    <a:pt x="2305" y="6916"/>
                  </a:lnTo>
                  <a:lnTo>
                    <a:pt x="0" y="4610"/>
                  </a:lnTo>
                  <a:lnTo>
                    <a:pt x="0" y="2305"/>
                  </a:lnTo>
                  <a:lnTo>
                    <a:pt x="0" y="0"/>
                  </a:lnTo>
                  <a:lnTo>
                    <a:pt x="2305" y="0"/>
                  </a:lnTo>
                  <a:lnTo>
                    <a:pt x="4610" y="0"/>
                  </a:lnTo>
                  <a:close/>
                </a:path>
              </a:pathLst>
            </a:custGeom>
            <a:ln w="12700">
              <a:solidFill>
                <a:srgbClr val="000000"/>
              </a:solidFill>
            </a:ln>
          </p:spPr>
          <p:txBody>
            <a:bodyPr wrap="square" lIns="0" tIns="0" rIns="0" bIns="0" rtlCol="0"/>
            <a:lstStyle/>
            <a:p>
              <a:endParaRPr/>
            </a:p>
          </p:txBody>
        </p:sp>
        <p:sp>
          <p:nvSpPr>
            <p:cNvPr id="98" name="object 98"/>
            <p:cNvSpPr/>
            <p:nvPr/>
          </p:nvSpPr>
          <p:spPr>
            <a:xfrm>
              <a:off x="4535373" y="3511981"/>
              <a:ext cx="8255" cy="6985"/>
            </a:xfrm>
            <a:custGeom>
              <a:avLst/>
              <a:gdLst/>
              <a:ahLst/>
              <a:cxnLst/>
              <a:rect l="l" t="t" r="r" b="b"/>
              <a:pathLst>
                <a:path w="8254" h="6985">
                  <a:moveTo>
                    <a:pt x="5763" y="0"/>
                  </a:moveTo>
                  <a:lnTo>
                    <a:pt x="5763" y="2304"/>
                  </a:lnTo>
                  <a:lnTo>
                    <a:pt x="8068" y="2304"/>
                  </a:lnTo>
                  <a:lnTo>
                    <a:pt x="5763" y="4610"/>
                  </a:lnTo>
                  <a:lnTo>
                    <a:pt x="4609" y="6916"/>
                  </a:lnTo>
                  <a:lnTo>
                    <a:pt x="2304" y="6916"/>
                  </a:lnTo>
                  <a:lnTo>
                    <a:pt x="0" y="4610"/>
                  </a:lnTo>
                  <a:lnTo>
                    <a:pt x="0" y="2304"/>
                  </a:lnTo>
                  <a:lnTo>
                    <a:pt x="2304" y="0"/>
                  </a:lnTo>
                  <a:lnTo>
                    <a:pt x="5763" y="0"/>
                  </a:lnTo>
                  <a:close/>
                </a:path>
              </a:pathLst>
            </a:custGeom>
            <a:ln w="12700">
              <a:solidFill>
                <a:srgbClr val="000000"/>
              </a:solidFill>
            </a:ln>
          </p:spPr>
          <p:txBody>
            <a:bodyPr wrap="square" lIns="0" tIns="0" rIns="0" bIns="0" rtlCol="0"/>
            <a:lstStyle/>
            <a:p>
              <a:endParaRPr/>
            </a:p>
          </p:txBody>
        </p:sp>
        <p:sp>
          <p:nvSpPr>
            <p:cNvPr id="99" name="object 99"/>
            <p:cNvSpPr/>
            <p:nvPr/>
          </p:nvSpPr>
          <p:spPr>
            <a:xfrm>
              <a:off x="4567644" y="3526967"/>
              <a:ext cx="6985" cy="6985"/>
            </a:xfrm>
            <a:custGeom>
              <a:avLst/>
              <a:gdLst/>
              <a:ahLst/>
              <a:cxnLst/>
              <a:rect l="l" t="t" r="r" b="b"/>
              <a:pathLst>
                <a:path w="6985" h="6985">
                  <a:moveTo>
                    <a:pt x="4610" y="0"/>
                  </a:moveTo>
                  <a:lnTo>
                    <a:pt x="6916" y="2304"/>
                  </a:lnTo>
                  <a:lnTo>
                    <a:pt x="6916" y="4609"/>
                  </a:lnTo>
                  <a:lnTo>
                    <a:pt x="4610" y="6916"/>
                  </a:lnTo>
                  <a:lnTo>
                    <a:pt x="2305" y="6916"/>
                  </a:lnTo>
                  <a:lnTo>
                    <a:pt x="0" y="4609"/>
                  </a:lnTo>
                  <a:lnTo>
                    <a:pt x="0" y="2304"/>
                  </a:lnTo>
                  <a:lnTo>
                    <a:pt x="2305" y="0"/>
                  </a:lnTo>
                  <a:lnTo>
                    <a:pt x="4610" y="0"/>
                  </a:lnTo>
                  <a:close/>
                </a:path>
              </a:pathLst>
            </a:custGeom>
            <a:ln w="12700">
              <a:solidFill>
                <a:srgbClr val="000000"/>
              </a:solidFill>
            </a:ln>
          </p:spPr>
          <p:txBody>
            <a:bodyPr wrap="square" lIns="0" tIns="0" rIns="0" bIns="0" rtlCol="0"/>
            <a:lstStyle/>
            <a:p>
              <a:endParaRPr/>
            </a:p>
          </p:txBody>
        </p:sp>
        <p:sp>
          <p:nvSpPr>
            <p:cNvPr id="100" name="object 100"/>
            <p:cNvSpPr/>
            <p:nvPr/>
          </p:nvSpPr>
          <p:spPr>
            <a:xfrm>
              <a:off x="4598771" y="3543109"/>
              <a:ext cx="6350" cy="6350"/>
            </a:xfrm>
            <a:custGeom>
              <a:avLst/>
              <a:gdLst/>
              <a:ahLst/>
              <a:cxnLst/>
              <a:rect l="l" t="t" r="r" b="b"/>
              <a:pathLst>
                <a:path w="6350" h="6350">
                  <a:moveTo>
                    <a:pt x="3456" y="0"/>
                  </a:moveTo>
                  <a:lnTo>
                    <a:pt x="5763" y="2305"/>
                  </a:lnTo>
                  <a:lnTo>
                    <a:pt x="5763" y="4610"/>
                  </a:lnTo>
                  <a:lnTo>
                    <a:pt x="3456" y="5763"/>
                  </a:lnTo>
                  <a:lnTo>
                    <a:pt x="2304" y="5763"/>
                  </a:lnTo>
                  <a:lnTo>
                    <a:pt x="0" y="4610"/>
                  </a:lnTo>
                  <a:lnTo>
                    <a:pt x="0" y="2305"/>
                  </a:lnTo>
                  <a:lnTo>
                    <a:pt x="2304" y="0"/>
                  </a:lnTo>
                  <a:lnTo>
                    <a:pt x="3456" y="0"/>
                  </a:lnTo>
                  <a:close/>
                </a:path>
              </a:pathLst>
            </a:custGeom>
            <a:ln w="12700">
              <a:solidFill>
                <a:srgbClr val="000000"/>
              </a:solidFill>
            </a:ln>
          </p:spPr>
          <p:txBody>
            <a:bodyPr wrap="square" lIns="0" tIns="0" rIns="0" bIns="0" rtlCol="0"/>
            <a:lstStyle/>
            <a:p>
              <a:endParaRPr/>
            </a:p>
          </p:txBody>
        </p:sp>
        <p:sp>
          <p:nvSpPr>
            <p:cNvPr id="101" name="object 101"/>
            <p:cNvSpPr/>
            <p:nvPr/>
          </p:nvSpPr>
          <p:spPr>
            <a:xfrm>
              <a:off x="4628731" y="3558095"/>
              <a:ext cx="6985" cy="6985"/>
            </a:xfrm>
            <a:custGeom>
              <a:avLst/>
              <a:gdLst/>
              <a:ahLst/>
              <a:cxnLst/>
              <a:rect l="l" t="t" r="r" b="b"/>
              <a:pathLst>
                <a:path w="6985" h="6985">
                  <a:moveTo>
                    <a:pt x="6916" y="0"/>
                  </a:moveTo>
                  <a:lnTo>
                    <a:pt x="6916" y="2304"/>
                  </a:lnTo>
                  <a:lnTo>
                    <a:pt x="6916" y="4610"/>
                  </a:lnTo>
                  <a:lnTo>
                    <a:pt x="4610" y="6916"/>
                  </a:lnTo>
                  <a:lnTo>
                    <a:pt x="2304" y="6916"/>
                  </a:lnTo>
                  <a:lnTo>
                    <a:pt x="0" y="4610"/>
                  </a:lnTo>
                  <a:lnTo>
                    <a:pt x="0" y="2304"/>
                  </a:lnTo>
                  <a:lnTo>
                    <a:pt x="2304" y="0"/>
                  </a:lnTo>
                  <a:lnTo>
                    <a:pt x="4610" y="0"/>
                  </a:lnTo>
                  <a:lnTo>
                    <a:pt x="6916" y="0"/>
                  </a:lnTo>
                  <a:close/>
                </a:path>
              </a:pathLst>
            </a:custGeom>
            <a:ln w="12700">
              <a:solidFill>
                <a:srgbClr val="000000"/>
              </a:solidFill>
            </a:ln>
          </p:spPr>
          <p:txBody>
            <a:bodyPr wrap="square" lIns="0" tIns="0" rIns="0" bIns="0" rtlCol="0"/>
            <a:lstStyle/>
            <a:p>
              <a:endParaRPr/>
            </a:p>
          </p:txBody>
        </p:sp>
        <p:sp>
          <p:nvSpPr>
            <p:cNvPr id="102" name="object 102"/>
            <p:cNvSpPr/>
            <p:nvPr/>
          </p:nvSpPr>
          <p:spPr>
            <a:xfrm>
              <a:off x="4662157" y="3573081"/>
              <a:ext cx="6350" cy="9525"/>
            </a:xfrm>
            <a:custGeom>
              <a:avLst/>
              <a:gdLst/>
              <a:ahLst/>
              <a:cxnLst/>
              <a:rect l="l" t="t" r="r" b="b"/>
              <a:pathLst>
                <a:path w="6350" h="9525">
                  <a:moveTo>
                    <a:pt x="4609" y="0"/>
                  </a:moveTo>
                  <a:lnTo>
                    <a:pt x="5763" y="2304"/>
                  </a:lnTo>
                  <a:lnTo>
                    <a:pt x="5763" y="4609"/>
                  </a:lnTo>
                  <a:lnTo>
                    <a:pt x="5763" y="6915"/>
                  </a:lnTo>
                  <a:lnTo>
                    <a:pt x="4609" y="6915"/>
                  </a:lnTo>
                  <a:lnTo>
                    <a:pt x="2304" y="9221"/>
                  </a:lnTo>
                  <a:lnTo>
                    <a:pt x="0" y="6915"/>
                  </a:lnTo>
                  <a:lnTo>
                    <a:pt x="0" y="4609"/>
                  </a:lnTo>
                  <a:lnTo>
                    <a:pt x="0" y="2304"/>
                  </a:lnTo>
                  <a:lnTo>
                    <a:pt x="2304" y="0"/>
                  </a:lnTo>
                  <a:lnTo>
                    <a:pt x="4609" y="0"/>
                  </a:lnTo>
                  <a:close/>
                </a:path>
              </a:pathLst>
            </a:custGeom>
            <a:ln w="12700">
              <a:solidFill>
                <a:srgbClr val="000000"/>
              </a:solidFill>
            </a:ln>
          </p:spPr>
          <p:txBody>
            <a:bodyPr wrap="square" lIns="0" tIns="0" rIns="0" bIns="0" rtlCol="0"/>
            <a:lstStyle/>
            <a:p>
              <a:endParaRPr/>
            </a:p>
          </p:txBody>
        </p:sp>
        <p:sp>
          <p:nvSpPr>
            <p:cNvPr id="103" name="object 103"/>
            <p:cNvSpPr/>
            <p:nvPr/>
          </p:nvSpPr>
          <p:spPr>
            <a:xfrm>
              <a:off x="4692129" y="3588054"/>
              <a:ext cx="6985" cy="9525"/>
            </a:xfrm>
            <a:custGeom>
              <a:avLst/>
              <a:gdLst/>
              <a:ahLst/>
              <a:cxnLst/>
              <a:rect l="l" t="t" r="r" b="b"/>
              <a:pathLst>
                <a:path w="6985" h="9525">
                  <a:moveTo>
                    <a:pt x="4610" y="2304"/>
                  </a:moveTo>
                  <a:lnTo>
                    <a:pt x="6916" y="4609"/>
                  </a:lnTo>
                  <a:lnTo>
                    <a:pt x="6916" y="6914"/>
                  </a:lnTo>
                  <a:lnTo>
                    <a:pt x="4610" y="9221"/>
                  </a:lnTo>
                  <a:lnTo>
                    <a:pt x="2304" y="9221"/>
                  </a:lnTo>
                  <a:lnTo>
                    <a:pt x="0" y="6914"/>
                  </a:lnTo>
                  <a:lnTo>
                    <a:pt x="0" y="4609"/>
                  </a:lnTo>
                  <a:lnTo>
                    <a:pt x="0" y="2304"/>
                  </a:lnTo>
                  <a:lnTo>
                    <a:pt x="2304" y="2304"/>
                  </a:lnTo>
                  <a:lnTo>
                    <a:pt x="4610" y="0"/>
                  </a:lnTo>
                  <a:lnTo>
                    <a:pt x="4610" y="2304"/>
                  </a:lnTo>
                  <a:close/>
                </a:path>
              </a:pathLst>
            </a:custGeom>
            <a:ln w="12700">
              <a:solidFill>
                <a:srgbClr val="000000"/>
              </a:solidFill>
            </a:ln>
          </p:spPr>
          <p:txBody>
            <a:bodyPr wrap="square" lIns="0" tIns="0" rIns="0" bIns="0" rtlCol="0"/>
            <a:lstStyle/>
            <a:p>
              <a:endParaRPr/>
            </a:p>
          </p:txBody>
        </p:sp>
        <p:sp>
          <p:nvSpPr>
            <p:cNvPr id="104" name="object 104"/>
            <p:cNvSpPr/>
            <p:nvPr/>
          </p:nvSpPr>
          <p:spPr>
            <a:xfrm>
              <a:off x="4723244" y="3606495"/>
              <a:ext cx="6350" cy="6350"/>
            </a:xfrm>
            <a:custGeom>
              <a:avLst/>
              <a:gdLst/>
              <a:ahLst/>
              <a:cxnLst/>
              <a:rect l="l" t="t" r="r" b="b"/>
              <a:pathLst>
                <a:path w="6350" h="6350">
                  <a:moveTo>
                    <a:pt x="5763" y="0"/>
                  </a:moveTo>
                  <a:lnTo>
                    <a:pt x="5763" y="2305"/>
                  </a:lnTo>
                  <a:lnTo>
                    <a:pt x="5763" y="3457"/>
                  </a:lnTo>
                  <a:lnTo>
                    <a:pt x="4610" y="5763"/>
                  </a:lnTo>
                  <a:lnTo>
                    <a:pt x="2305" y="5763"/>
                  </a:lnTo>
                  <a:lnTo>
                    <a:pt x="0" y="3457"/>
                  </a:lnTo>
                  <a:lnTo>
                    <a:pt x="0" y="2305"/>
                  </a:lnTo>
                  <a:lnTo>
                    <a:pt x="2305" y="0"/>
                  </a:lnTo>
                  <a:lnTo>
                    <a:pt x="4610" y="0"/>
                  </a:lnTo>
                  <a:lnTo>
                    <a:pt x="5763" y="0"/>
                  </a:lnTo>
                  <a:close/>
                </a:path>
              </a:pathLst>
            </a:custGeom>
            <a:ln w="12700">
              <a:solidFill>
                <a:srgbClr val="000000"/>
              </a:solidFill>
            </a:ln>
          </p:spPr>
          <p:txBody>
            <a:bodyPr wrap="square" lIns="0" tIns="0" rIns="0" bIns="0" rtlCol="0"/>
            <a:lstStyle/>
            <a:p>
              <a:endParaRPr/>
            </a:p>
          </p:txBody>
        </p:sp>
        <p:sp>
          <p:nvSpPr>
            <p:cNvPr id="105" name="object 105"/>
            <p:cNvSpPr/>
            <p:nvPr/>
          </p:nvSpPr>
          <p:spPr>
            <a:xfrm>
              <a:off x="4753216" y="3621481"/>
              <a:ext cx="9525" cy="6985"/>
            </a:xfrm>
            <a:custGeom>
              <a:avLst/>
              <a:gdLst/>
              <a:ahLst/>
              <a:cxnLst/>
              <a:rect l="l" t="t" r="r" b="b"/>
              <a:pathLst>
                <a:path w="9525" h="6985">
                  <a:moveTo>
                    <a:pt x="6915" y="0"/>
                  </a:moveTo>
                  <a:lnTo>
                    <a:pt x="9221" y="2304"/>
                  </a:lnTo>
                  <a:lnTo>
                    <a:pt x="9221" y="4610"/>
                  </a:lnTo>
                  <a:lnTo>
                    <a:pt x="6915" y="6916"/>
                  </a:lnTo>
                  <a:lnTo>
                    <a:pt x="4609" y="6916"/>
                  </a:lnTo>
                  <a:lnTo>
                    <a:pt x="2304" y="6916"/>
                  </a:lnTo>
                  <a:lnTo>
                    <a:pt x="2304" y="4610"/>
                  </a:lnTo>
                  <a:lnTo>
                    <a:pt x="0" y="2304"/>
                  </a:lnTo>
                  <a:lnTo>
                    <a:pt x="2304" y="2304"/>
                  </a:lnTo>
                  <a:lnTo>
                    <a:pt x="4609" y="0"/>
                  </a:lnTo>
                  <a:lnTo>
                    <a:pt x="6915" y="0"/>
                  </a:lnTo>
                  <a:close/>
                </a:path>
              </a:pathLst>
            </a:custGeom>
            <a:ln w="12700">
              <a:solidFill>
                <a:srgbClr val="000000"/>
              </a:solidFill>
            </a:ln>
          </p:spPr>
          <p:txBody>
            <a:bodyPr wrap="square" lIns="0" tIns="0" rIns="0" bIns="0" rtlCol="0"/>
            <a:lstStyle/>
            <a:p>
              <a:endParaRPr/>
            </a:p>
          </p:txBody>
        </p:sp>
        <p:sp>
          <p:nvSpPr>
            <p:cNvPr id="106" name="object 106"/>
            <p:cNvSpPr/>
            <p:nvPr/>
          </p:nvSpPr>
          <p:spPr>
            <a:xfrm>
              <a:off x="4786642" y="3636467"/>
              <a:ext cx="6350" cy="6985"/>
            </a:xfrm>
            <a:custGeom>
              <a:avLst/>
              <a:gdLst/>
              <a:ahLst/>
              <a:cxnLst/>
              <a:rect l="l" t="t" r="r" b="b"/>
              <a:pathLst>
                <a:path w="6350" h="6985">
                  <a:moveTo>
                    <a:pt x="4610" y="0"/>
                  </a:moveTo>
                  <a:lnTo>
                    <a:pt x="5763" y="2304"/>
                  </a:lnTo>
                  <a:lnTo>
                    <a:pt x="5763" y="4609"/>
                  </a:lnTo>
                  <a:lnTo>
                    <a:pt x="4610" y="6916"/>
                  </a:lnTo>
                  <a:lnTo>
                    <a:pt x="2305" y="6916"/>
                  </a:lnTo>
                  <a:lnTo>
                    <a:pt x="0" y="4609"/>
                  </a:lnTo>
                  <a:lnTo>
                    <a:pt x="0" y="2304"/>
                  </a:lnTo>
                  <a:lnTo>
                    <a:pt x="2305" y="0"/>
                  </a:lnTo>
                  <a:lnTo>
                    <a:pt x="4610" y="0"/>
                  </a:lnTo>
                  <a:close/>
                </a:path>
              </a:pathLst>
            </a:custGeom>
            <a:ln w="12700">
              <a:solidFill>
                <a:srgbClr val="000000"/>
              </a:solidFill>
            </a:ln>
          </p:spPr>
          <p:txBody>
            <a:bodyPr wrap="square" lIns="0" tIns="0" rIns="0" bIns="0" rtlCol="0"/>
            <a:lstStyle/>
            <a:p>
              <a:endParaRPr/>
            </a:p>
          </p:txBody>
        </p:sp>
        <p:sp>
          <p:nvSpPr>
            <p:cNvPr id="107" name="object 107"/>
            <p:cNvSpPr/>
            <p:nvPr/>
          </p:nvSpPr>
          <p:spPr>
            <a:xfrm>
              <a:off x="4816602" y="3652608"/>
              <a:ext cx="6985" cy="6350"/>
            </a:xfrm>
            <a:custGeom>
              <a:avLst/>
              <a:gdLst/>
              <a:ahLst/>
              <a:cxnLst/>
              <a:rect l="l" t="t" r="r" b="b"/>
              <a:pathLst>
                <a:path w="6985" h="6350">
                  <a:moveTo>
                    <a:pt x="4609" y="0"/>
                  </a:moveTo>
                  <a:lnTo>
                    <a:pt x="6916" y="1152"/>
                  </a:lnTo>
                  <a:lnTo>
                    <a:pt x="6916" y="3457"/>
                  </a:lnTo>
                  <a:lnTo>
                    <a:pt x="4609" y="5763"/>
                  </a:lnTo>
                  <a:lnTo>
                    <a:pt x="2304" y="5763"/>
                  </a:lnTo>
                  <a:lnTo>
                    <a:pt x="0" y="3457"/>
                  </a:lnTo>
                  <a:lnTo>
                    <a:pt x="0" y="1152"/>
                  </a:lnTo>
                  <a:lnTo>
                    <a:pt x="2304" y="0"/>
                  </a:lnTo>
                  <a:lnTo>
                    <a:pt x="4609" y="0"/>
                  </a:lnTo>
                  <a:close/>
                </a:path>
              </a:pathLst>
            </a:custGeom>
            <a:ln w="12700">
              <a:solidFill>
                <a:srgbClr val="000000"/>
              </a:solidFill>
            </a:ln>
          </p:spPr>
          <p:txBody>
            <a:bodyPr wrap="square" lIns="0" tIns="0" rIns="0" bIns="0" rtlCol="0"/>
            <a:lstStyle/>
            <a:p>
              <a:endParaRPr/>
            </a:p>
          </p:txBody>
        </p:sp>
        <p:sp>
          <p:nvSpPr>
            <p:cNvPr id="108" name="object 108"/>
            <p:cNvSpPr/>
            <p:nvPr/>
          </p:nvSpPr>
          <p:spPr>
            <a:xfrm>
              <a:off x="4850028" y="3667594"/>
              <a:ext cx="6350" cy="6350"/>
            </a:xfrm>
            <a:custGeom>
              <a:avLst/>
              <a:gdLst/>
              <a:ahLst/>
              <a:cxnLst/>
              <a:rect l="l" t="t" r="r" b="b"/>
              <a:pathLst>
                <a:path w="6350" h="6350">
                  <a:moveTo>
                    <a:pt x="4610" y="0"/>
                  </a:moveTo>
                  <a:lnTo>
                    <a:pt x="5763" y="2304"/>
                  </a:lnTo>
                  <a:lnTo>
                    <a:pt x="5763" y="4610"/>
                  </a:lnTo>
                  <a:lnTo>
                    <a:pt x="4610" y="5763"/>
                  </a:lnTo>
                  <a:lnTo>
                    <a:pt x="0" y="5763"/>
                  </a:lnTo>
                  <a:lnTo>
                    <a:pt x="0" y="4610"/>
                  </a:lnTo>
                  <a:lnTo>
                    <a:pt x="0" y="2304"/>
                  </a:lnTo>
                  <a:lnTo>
                    <a:pt x="2305" y="0"/>
                  </a:lnTo>
                  <a:lnTo>
                    <a:pt x="4610" y="0"/>
                  </a:lnTo>
                  <a:close/>
                </a:path>
              </a:pathLst>
            </a:custGeom>
            <a:ln w="12700">
              <a:solidFill>
                <a:srgbClr val="000000"/>
              </a:solidFill>
            </a:ln>
          </p:spPr>
          <p:txBody>
            <a:bodyPr wrap="square" lIns="0" tIns="0" rIns="0" bIns="0" rtlCol="0"/>
            <a:lstStyle/>
            <a:p>
              <a:endParaRPr/>
            </a:p>
          </p:txBody>
        </p:sp>
        <p:sp>
          <p:nvSpPr>
            <p:cNvPr id="109" name="object 109"/>
            <p:cNvSpPr/>
            <p:nvPr/>
          </p:nvSpPr>
          <p:spPr>
            <a:xfrm>
              <a:off x="4880000" y="3682568"/>
              <a:ext cx="6985" cy="9525"/>
            </a:xfrm>
            <a:custGeom>
              <a:avLst/>
              <a:gdLst/>
              <a:ahLst/>
              <a:cxnLst/>
              <a:rect l="l" t="t" r="r" b="b"/>
              <a:pathLst>
                <a:path w="6985" h="9525">
                  <a:moveTo>
                    <a:pt x="4609" y="2304"/>
                  </a:moveTo>
                  <a:lnTo>
                    <a:pt x="6916" y="4609"/>
                  </a:lnTo>
                  <a:lnTo>
                    <a:pt x="6916" y="6915"/>
                  </a:lnTo>
                  <a:lnTo>
                    <a:pt x="4609" y="9221"/>
                  </a:lnTo>
                  <a:lnTo>
                    <a:pt x="2304" y="9221"/>
                  </a:lnTo>
                  <a:lnTo>
                    <a:pt x="2304" y="6915"/>
                  </a:lnTo>
                  <a:lnTo>
                    <a:pt x="0" y="6915"/>
                  </a:lnTo>
                  <a:lnTo>
                    <a:pt x="0" y="4609"/>
                  </a:lnTo>
                  <a:lnTo>
                    <a:pt x="0" y="2304"/>
                  </a:lnTo>
                  <a:lnTo>
                    <a:pt x="2304" y="0"/>
                  </a:lnTo>
                  <a:lnTo>
                    <a:pt x="4609" y="2304"/>
                  </a:lnTo>
                  <a:close/>
                </a:path>
              </a:pathLst>
            </a:custGeom>
            <a:ln w="12700">
              <a:solidFill>
                <a:srgbClr val="000000"/>
              </a:solidFill>
            </a:ln>
          </p:spPr>
          <p:txBody>
            <a:bodyPr wrap="square" lIns="0" tIns="0" rIns="0" bIns="0" rtlCol="0"/>
            <a:lstStyle/>
            <a:p>
              <a:endParaRPr/>
            </a:p>
          </p:txBody>
        </p:sp>
        <p:sp>
          <p:nvSpPr>
            <p:cNvPr id="110" name="object 110"/>
            <p:cNvSpPr/>
            <p:nvPr/>
          </p:nvSpPr>
          <p:spPr>
            <a:xfrm>
              <a:off x="4911115" y="3699865"/>
              <a:ext cx="6985" cy="6985"/>
            </a:xfrm>
            <a:custGeom>
              <a:avLst/>
              <a:gdLst/>
              <a:ahLst/>
              <a:cxnLst/>
              <a:rect l="l" t="t" r="r" b="b"/>
              <a:pathLst>
                <a:path w="6985" h="6985">
                  <a:moveTo>
                    <a:pt x="4610" y="0"/>
                  </a:moveTo>
                  <a:lnTo>
                    <a:pt x="6916" y="2304"/>
                  </a:lnTo>
                  <a:lnTo>
                    <a:pt x="6916" y="4609"/>
                  </a:lnTo>
                  <a:lnTo>
                    <a:pt x="4610" y="6916"/>
                  </a:lnTo>
                  <a:lnTo>
                    <a:pt x="2304" y="6916"/>
                  </a:lnTo>
                  <a:lnTo>
                    <a:pt x="0" y="4609"/>
                  </a:lnTo>
                  <a:lnTo>
                    <a:pt x="0" y="0"/>
                  </a:lnTo>
                  <a:lnTo>
                    <a:pt x="2304" y="0"/>
                  </a:lnTo>
                  <a:lnTo>
                    <a:pt x="4610" y="0"/>
                  </a:lnTo>
                  <a:close/>
                </a:path>
              </a:pathLst>
            </a:custGeom>
            <a:ln w="12700">
              <a:solidFill>
                <a:srgbClr val="000000"/>
              </a:solidFill>
            </a:ln>
          </p:spPr>
          <p:txBody>
            <a:bodyPr wrap="square" lIns="0" tIns="0" rIns="0" bIns="0" rtlCol="0"/>
            <a:lstStyle/>
            <a:p>
              <a:endParaRPr/>
            </a:p>
          </p:txBody>
        </p:sp>
        <p:sp>
          <p:nvSpPr>
            <p:cNvPr id="111" name="object 111"/>
            <p:cNvSpPr/>
            <p:nvPr/>
          </p:nvSpPr>
          <p:spPr>
            <a:xfrm>
              <a:off x="4941087" y="3714838"/>
              <a:ext cx="9525" cy="6985"/>
            </a:xfrm>
            <a:custGeom>
              <a:avLst/>
              <a:gdLst/>
              <a:ahLst/>
              <a:cxnLst/>
              <a:rect l="l" t="t" r="r" b="b"/>
              <a:pathLst>
                <a:path w="9525" h="6985">
                  <a:moveTo>
                    <a:pt x="6914" y="0"/>
                  </a:moveTo>
                  <a:lnTo>
                    <a:pt x="9221" y="2304"/>
                  </a:lnTo>
                  <a:lnTo>
                    <a:pt x="6914" y="4609"/>
                  </a:lnTo>
                  <a:lnTo>
                    <a:pt x="6914" y="6915"/>
                  </a:lnTo>
                  <a:lnTo>
                    <a:pt x="2304" y="6915"/>
                  </a:lnTo>
                  <a:lnTo>
                    <a:pt x="0" y="4609"/>
                  </a:lnTo>
                  <a:lnTo>
                    <a:pt x="0" y="2304"/>
                  </a:lnTo>
                  <a:lnTo>
                    <a:pt x="2304" y="2304"/>
                  </a:lnTo>
                  <a:lnTo>
                    <a:pt x="2304" y="0"/>
                  </a:lnTo>
                  <a:lnTo>
                    <a:pt x="4609" y="0"/>
                  </a:lnTo>
                  <a:lnTo>
                    <a:pt x="6914" y="0"/>
                  </a:lnTo>
                  <a:close/>
                </a:path>
              </a:pathLst>
            </a:custGeom>
            <a:ln w="12700">
              <a:solidFill>
                <a:srgbClr val="000000"/>
              </a:solidFill>
            </a:ln>
          </p:spPr>
          <p:txBody>
            <a:bodyPr wrap="square" lIns="0" tIns="0" rIns="0" bIns="0" rtlCol="0"/>
            <a:lstStyle/>
            <a:p>
              <a:endParaRPr/>
            </a:p>
          </p:txBody>
        </p:sp>
        <p:sp>
          <p:nvSpPr>
            <p:cNvPr id="112" name="object 112"/>
            <p:cNvSpPr/>
            <p:nvPr/>
          </p:nvSpPr>
          <p:spPr>
            <a:xfrm>
              <a:off x="4974513" y="3730980"/>
              <a:ext cx="6985" cy="6350"/>
            </a:xfrm>
            <a:custGeom>
              <a:avLst/>
              <a:gdLst/>
              <a:ahLst/>
              <a:cxnLst/>
              <a:rect l="l" t="t" r="r" b="b"/>
              <a:pathLst>
                <a:path w="6985" h="6350">
                  <a:moveTo>
                    <a:pt x="4610" y="0"/>
                  </a:moveTo>
                  <a:lnTo>
                    <a:pt x="6916" y="2304"/>
                  </a:lnTo>
                  <a:lnTo>
                    <a:pt x="6916" y="4610"/>
                  </a:lnTo>
                  <a:lnTo>
                    <a:pt x="4610" y="5763"/>
                  </a:lnTo>
                  <a:lnTo>
                    <a:pt x="2304" y="5763"/>
                  </a:lnTo>
                  <a:lnTo>
                    <a:pt x="0" y="4610"/>
                  </a:lnTo>
                  <a:lnTo>
                    <a:pt x="0" y="2304"/>
                  </a:lnTo>
                  <a:lnTo>
                    <a:pt x="2304" y="0"/>
                  </a:lnTo>
                  <a:lnTo>
                    <a:pt x="4610" y="0"/>
                  </a:lnTo>
                  <a:close/>
                </a:path>
              </a:pathLst>
            </a:custGeom>
            <a:ln w="12700">
              <a:solidFill>
                <a:srgbClr val="000000"/>
              </a:solidFill>
            </a:ln>
          </p:spPr>
          <p:txBody>
            <a:bodyPr wrap="square" lIns="0" tIns="0" rIns="0" bIns="0" rtlCol="0"/>
            <a:lstStyle/>
            <a:p>
              <a:endParaRPr/>
            </a:p>
          </p:txBody>
        </p:sp>
        <p:sp>
          <p:nvSpPr>
            <p:cNvPr id="113" name="object 113"/>
            <p:cNvSpPr/>
            <p:nvPr/>
          </p:nvSpPr>
          <p:spPr>
            <a:xfrm>
              <a:off x="5004485" y="3745966"/>
              <a:ext cx="6985" cy="6985"/>
            </a:xfrm>
            <a:custGeom>
              <a:avLst/>
              <a:gdLst/>
              <a:ahLst/>
              <a:cxnLst/>
              <a:rect l="l" t="t" r="r" b="b"/>
              <a:pathLst>
                <a:path w="6985" h="6985">
                  <a:moveTo>
                    <a:pt x="4609" y="0"/>
                  </a:moveTo>
                  <a:lnTo>
                    <a:pt x="6915" y="2304"/>
                  </a:lnTo>
                  <a:lnTo>
                    <a:pt x="6915" y="4609"/>
                  </a:lnTo>
                  <a:lnTo>
                    <a:pt x="4609" y="6916"/>
                  </a:lnTo>
                  <a:lnTo>
                    <a:pt x="2304" y="6916"/>
                  </a:lnTo>
                  <a:lnTo>
                    <a:pt x="0" y="4609"/>
                  </a:lnTo>
                  <a:lnTo>
                    <a:pt x="0" y="2304"/>
                  </a:lnTo>
                  <a:lnTo>
                    <a:pt x="2304" y="0"/>
                  </a:lnTo>
                  <a:lnTo>
                    <a:pt x="4609" y="0"/>
                  </a:lnTo>
                  <a:close/>
                </a:path>
              </a:pathLst>
            </a:custGeom>
            <a:ln w="12700">
              <a:solidFill>
                <a:srgbClr val="000000"/>
              </a:solidFill>
            </a:ln>
          </p:spPr>
          <p:txBody>
            <a:bodyPr wrap="square" lIns="0" tIns="0" rIns="0" bIns="0" rtlCol="0"/>
            <a:lstStyle/>
            <a:p>
              <a:endParaRPr/>
            </a:p>
          </p:txBody>
        </p:sp>
        <p:sp>
          <p:nvSpPr>
            <p:cNvPr id="114" name="object 114"/>
            <p:cNvSpPr/>
            <p:nvPr/>
          </p:nvSpPr>
          <p:spPr>
            <a:xfrm>
              <a:off x="5035600" y="3760952"/>
              <a:ext cx="9525" cy="6985"/>
            </a:xfrm>
            <a:custGeom>
              <a:avLst/>
              <a:gdLst/>
              <a:ahLst/>
              <a:cxnLst/>
              <a:rect l="l" t="t" r="r" b="b"/>
              <a:pathLst>
                <a:path w="9525" h="6985">
                  <a:moveTo>
                    <a:pt x="6915" y="0"/>
                  </a:moveTo>
                  <a:lnTo>
                    <a:pt x="6915" y="2304"/>
                  </a:lnTo>
                  <a:lnTo>
                    <a:pt x="9221" y="4609"/>
                  </a:lnTo>
                  <a:lnTo>
                    <a:pt x="6915" y="6915"/>
                  </a:lnTo>
                  <a:lnTo>
                    <a:pt x="4609" y="6915"/>
                  </a:lnTo>
                  <a:lnTo>
                    <a:pt x="2304" y="6915"/>
                  </a:lnTo>
                  <a:lnTo>
                    <a:pt x="0" y="4609"/>
                  </a:lnTo>
                  <a:lnTo>
                    <a:pt x="2304" y="2304"/>
                  </a:lnTo>
                  <a:lnTo>
                    <a:pt x="2304" y="0"/>
                  </a:lnTo>
                  <a:lnTo>
                    <a:pt x="6915" y="0"/>
                  </a:lnTo>
                  <a:close/>
                </a:path>
              </a:pathLst>
            </a:custGeom>
            <a:ln w="12700">
              <a:solidFill>
                <a:srgbClr val="000000"/>
              </a:solidFill>
            </a:ln>
          </p:spPr>
          <p:txBody>
            <a:bodyPr wrap="square" lIns="0" tIns="0" rIns="0" bIns="0" rtlCol="0"/>
            <a:lstStyle/>
            <a:p>
              <a:endParaRPr/>
            </a:p>
          </p:txBody>
        </p:sp>
        <p:sp>
          <p:nvSpPr>
            <p:cNvPr id="115" name="object 115"/>
            <p:cNvSpPr/>
            <p:nvPr/>
          </p:nvSpPr>
          <p:spPr>
            <a:xfrm>
              <a:off x="5067871" y="3777081"/>
              <a:ext cx="6985" cy="6350"/>
            </a:xfrm>
            <a:custGeom>
              <a:avLst/>
              <a:gdLst/>
              <a:ahLst/>
              <a:cxnLst/>
              <a:rect l="l" t="t" r="r" b="b"/>
              <a:pathLst>
                <a:path w="6985" h="6350">
                  <a:moveTo>
                    <a:pt x="4609" y="1152"/>
                  </a:moveTo>
                  <a:lnTo>
                    <a:pt x="6915" y="1152"/>
                  </a:lnTo>
                  <a:lnTo>
                    <a:pt x="6915" y="3457"/>
                  </a:lnTo>
                  <a:lnTo>
                    <a:pt x="6915" y="5763"/>
                  </a:lnTo>
                  <a:lnTo>
                    <a:pt x="4609" y="5763"/>
                  </a:lnTo>
                  <a:lnTo>
                    <a:pt x="2304" y="5763"/>
                  </a:lnTo>
                  <a:lnTo>
                    <a:pt x="0" y="3457"/>
                  </a:lnTo>
                  <a:lnTo>
                    <a:pt x="0" y="1152"/>
                  </a:lnTo>
                  <a:lnTo>
                    <a:pt x="2304" y="0"/>
                  </a:lnTo>
                  <a:lnTo>
                    <a:pt x="4609" y="1152"/>
                  </a:lnTo>
                  <a:close/>
                </a:path>
              </a:pathLst>
            </a:custGeom>
            <a:ln w="12700">
              <a:solidFill>
                <a:srgbClr val="000000"/>
              </a:solidFill>
            </a:ln>
          </p:spPr>
          <p:txBody>
            <a:bodyPr wrap="square" lIns="0" tIns="0" rIns="0" bIns="0" rtlCol="0"/>
            <a:lstStyle/>
            <a:p>
              <a:endParaRPr/>
            </a:p>
          </p:txBody>
        </p:sp>
        <p:sp>
          <p:nvSpPr>
            <p:cNvPr id="116" name="object 116"/>
            <p:cNvSpPr/>
            <p:nvPr/>
          </p:nvSpPr>
          <p:spPr>
            <a:xfrm>
              <a:off x="5098999" y="3792067"/>
              <a:ext cx="6985" cy="8255"/>
            </a:xfrm>
            <a:custGeom>
              <a:avLst/>
              <a:gdLst/>
              <a:ahLst/>
              <a:cxnLst/>
              <a:rect l="l" t="t" r="r" b="b"/>
              <a:pathLst>
                <a:path w="6985" h="8254">
                  <a:moveTo>
                    <a:pt x="4609" y="2304"/>
                  </a:moveTo>
                  <a:lnTo>
                    <a:pt x="6916" y="4609"/>
                  </a:lnTo>
                  <a:lnTo>
                    <a:pt x="6916" y="5763"/>
                  </a:lnTo>
                  <a:lnTo>
                    <a:pt x="4609" y="8068"/>
                  </a:lnTo>
                  <a:lnTo>
                    <a:pt x="2304" y="8068"/>
                  </a:lnTo>
                  <a:lnTo>
                    <a:pt x="0" y="5763"/>
                  </a:lnTo>
                  <a:lnTo>
                    <a:pt x="0" y="4609"/>
                  </a:lnTo>
                  <a:lnTo>
                    <a:pt x="0" y="2304"/>
                  </a:lnTo>
                  <a:lnTo>
                    <a:pt x="2304" y="2304"/>
                  </a:lnTo>
                  <a:lnTo>
                    <a:pt x="4609" y="0"/>
                  </a:lnTo>
                  <a:lnTo>
                    <a:pt x="4609" y="2304"/>
                  </a:lnTo>
                  <a:close/>
                </a:path>
              </a:pathLst>
            </a:custGeom>
            <a:ln w="12700">
              <a:solidFill>
                <a:srgbClr val="000000"/>
              </a:solidFill>
            </a:ln>
          </p:spPr>
          <p:txBody>
            <a:bodyPr wrap="square" lIns="0" tIns="0" rIns="0" bIns="0" rtlCol="0"/>
            <a:lstStyle/>
            <a:p>
              <a:endParaRPr/>
            </a:p>
          </p:txBody>
        </p:sp>
        <p:sp>
          <p:nvSpPr>
            <p:cNvPr id="117" name="object 117"/>
            <p:cNvSpPr/>
            <p:nvPr/>
          </p:nvSpPr>
          <p:spPr>
            <a:xfrm>
              <a:off x="5126736" y="3779520"/>
              <a:ext cx="137160" cy="131063"/>
            </a:xfrm>
            <a:prstGeom prst="rect">
              <a:avLst/>
            </a:prstGeom>
            <a:blipFill>
              <a:blip r:embed="rId3" cstate="print"/>
              <a:stretch>
                <a:fillRect/>
              </a:stretch>
            </a:blipFill>
          </p:spPr>
          <p:txBody>
            <a:bodyPr wrap="square" lIns="0" tIns="0" rIns="0" bIns="0" rtlCol="0"/>
            <a:lstStyle/>
            <a:p>
              <a:endParaRPr/>
            </a:p>
          </p:txBody>
        </p:sp>
        <p:sp>
          <p:nvSpPr>
            <p:cNvPr id="122" name="object 122"/>
            <p:cNvSpPr/>
            <p:nvPr/>
          </p:nvSpPr>
          <p:spPr>
            <a:xfrm>
              <a:off x="1752981" y="1477644"/>
              <a:ext cx="3402965" cy="747395"/>
            </a:xfrm>
            <a:custGeom>
              <a:avLst/>
              <a:gdLst/>
              <a:ahLst/>
              <a:cxnLst/>
              <a:rect l="l" t="t" r="r" b="b"/>
              <a:pathLst>
                <a:path w="3402965" h="747394">
                  <a:moveTo>
                    <a:pt x="3402495" y="0"/>
                  </a:moveTo>
                  <a:lnTo>
                    <a:pt x="0" y="0"/>
                  </a:lnTo>
                  <a:lnTo>
                    <a:pt x="0" y="680034"/>
                  </a:lnTo>
                  <a:lnTo>
                    <a:pt x="0" y="746887"/>
                  </a:lnTo>
                  <a:lnTo>
                    <a:pt x="3402495" y="746887"/>
                  </a:lnTo>
                  <a:lnTo>
                    <a:pt x="3402495" y="680034"/>
                  </a:lnTo>
                  <a:lnTo>
                    <a:pt x="3402495" y="0"/>
                  </a:lnTo>
                  <a:close/>
                </a:path>
              </a:pathLst>
            </a:custGeom>
            <a:solidFill>
              <a:srgbClr val="008000"/>
            </a:solidFill>
          </p:spPr>
          <p:txBody>
            <a:bodyPr wrap="square" lIns="0" tIns="0" rIns="0" bIns="0" rtlCol="0"/>
            <a:lstStyle/>
            <a:p>
              <a:endParaRPr/>
            </a:p>
          </p:txBody>
        </p:sp>
        <p:sp>
          <p:nvSpPr>
            <p:cNvPr id="123" name="object 123"/>
            <p:cNvSpPr/>
            <p:nvPr/>
          </p:nvSpPr>
          <p:spPr>
            <a:xfrm>
              <a:off x="1752981" y="1477644"/>
              <a:ext cx="3402965" cy="747395"/>
            </a:xfrm>
            <a:custGeom>
              <a:avLst/>
              <a:gdLst/>
              <a:ahLst/>
              <a:cxnLst/>
              <a:rect l="l" t="t" r="r" b="b"/>
              <a:pathLst>
                <a:path w="3402965" h="747394">
                  <a:moveTo>
                    <a:pt x="1701240" y="746888"/>
                  </a:moveTo>
                  <a:lnTo>
                    <a:pt x="0" y="746888"/>
                  </a:lnTo>
                  <a:lnTo>
                    <a:pt x="0" y="0"/>
                  </a:lnTo>
                  <a:lnTo>
                    <a:pt x="3402491" y="0"/>
                  </a:lnTo>
                  <a:lnTo>
                    <a:pt x="3402491" y="746888"/>
                  </a:lnTo>
                  <a:lnTo>
                    <a:pt x="1701240" y="746888"/>
                  </a:lnTo>
                  <a:close/>
                </a:path>
              </a:pathLst>
            </a:custGeom>
            <a:ln w="12700">
              <a:solidFill>
                <a:srgbClr val="008000"/>
              </a:solidFill>
            </a:ln>
          </p:spPr>
          <p:txBody>
            <a:bodyPr wrap="square" lIns="0" tIns="0" rIns="0" bIns="0" rtlCol="0"/>
            <a:lstStyle/>
            <a:p>
              <a:endParaRPr/>
            </a:p>
          </p:txBody>
        </p:sp>
        <p:sp>
          <p:nvSpPr>
            <p:cNvPr id="124" name="object 124"/>
            <p:cNvSpPr/>
            <p:nvPr/>
          </p:nvSpPr>
          <p:spPr>
            <a:xfrm>
              <a:off x="1686128" y="1410792"/>
              <a:ext cx="3402965" cy="747395"/>
            </a:xfrm>
            <a:custGeom>
              <a:avLst/>
              <a:gdLst/>
              <a:ahLst/>
              <a:cxnLst/>
              <a:rect l="l" t="t" r="r" b="b"/>
              <a:pathLst>
                <a:path w="3402965" h="747394">
                  <a:moveTo>
                    <a:pt x="3402495" y="0"/>
                  </a:moveTo>
                  <a:lnTo>
                    <a:pt x="0" y="0"/>
                  </a:lnTo>
                  <a:lnTo>
                    <a:pt x="0" y="746887"/>
                  </a:lnTo>
                  <a:lnTo>
                    <a:pt x="3402495" y="746887"/>
                  </a:lnTo>
                  <a:lnTo>
                    <a:pt x="3402495" y="0"/>
                  </a:lnTo>
                  <a:close/>
                </a:path>
              </a:pathLst>
            </a:custGeom>
            <a:solidFill>
              <a:srgbClr val="FFFFFF"/>
            </a:solidFill>
          </p:spPr>
          <p:txBody>
            <a:bodyPr wrap="square" lIns="0" tIns="0" rIns="0" bIns="0" rtlCol="0"/>
            <a:lstStyle/>
            <a:p>
              <a:endParaRPr/>
            </a:p>
          </p:txBody>
        </p:sp>
        <p:sp>
          <p:nvSpPr>
            <p:cNvPr id="125" name="object 125"/>
            <p:cNvSpPr/>
            <p:nvPr/>
          </p:nvSpPr>
          <p:spPr>
            <a:xfrm>
              <a:off x="1686128" y="1410792"/>
              <a:ext cx="3402965" cy="747395"/>
            </a:xfrm>
            <a:custGeom>
              <a:avLst/>
              <a:gdLst/>
              <a:ahLst/>
              <a:cxnLst/>
              <a:rect l="l" t="t" r="r" b="b"/>
              <a:pathLst>
                <a:path w="3402965" h="747394">
                  <a:moveTo>
                    <a:pt x="1701240" y="746888"/>
                  </a:moveTo>
                  <a:lnTo>
                    <a:pt x="0" y="746888"/>
                  </a:lnTo>
                  <a:lnTo>
                    <a:pt x="0" y="0"/>
                  </a:lnTo>
                  <a:lnTo>
                    <a:pt x="3402491" y="0"/>
                  </a:lnTo>
                  <a:lnTo>
                    <a:pt x="3402491" y="746888"/>
                  </a:lnTo>
                  <a:lnTo>
                    <a:pt x="1701240" y="746888"/>
                  </a:lnTo>
                  <a:close/>
                </a:path>
              </a:pathLst>
            </a:custGeom>
            <a:ln w="12700">
              <a:solidFill>
                <a:srgbClr val="008000"/>
              </a:solidFill>
            </a:ln>
          </p:spPr>
          <p:txBody>
            <a:bodyPr wrap="square" lIns="0" tIns="0" rIns="0" bIns="0" rtlCol="0"/>
            <a:lstStyle/>
            <a:p>
              <a:endParaRPr/>
            </a:p>
          </p:txBody>
        </p:sp>
        <p:sp>
          <p:nvSpPr>
            <p:cNvPr id="126" name="object 126"/>
            <p:cNvSpPr/>
            <p:nvPr/>
          </p:nvSpPr>
          <p:spPr>
            <a:xfrm>
              <a:off x="5985345" y="5544032"/>
              <a:ext cx="4398645" cy="1162050"/>
            </a:xfrm>
            <a:custGeom>
              <a:avLst/>
              <a:gdLst/>
              <a:ahLst/>
              <a:cxnLst/>
              <a:rect l="l" t="t" r="r" b="b"/>
              <a:pathLst>
                <a:path w="4398645" h="1162050">
                  <a:moveTo>
                    <a:pt x="4398340" y="0"/>
                  </a:moveTo>
                  <a:lnTo>
                    <a:pt x="0" y="0"/>
                  </a:lnTo>
                  <a:lnTo>
                    <a:pt x="0" y="1094981"/>
                  </a:lnTo>
                  <a:lnTo>
                    <a:pt x="0" y="1161834"/>
                  </a:lnTo>
                  <a:lnTo>
                    <a:pt x="4398340" y="1161834"/>
                  </a:lnTo>
                  <a:lnTo>
                    <a:pt x="4398340" y="1094981"/>
                  </a:lnTo>
                  <a:lnTo>
                    <a:pt x="4398340" y="0"/>
                  </a:lnTo>
                  <a:close/>
                </a:path>
              </a:pathLst>
            </a:custGeom>
            <a:solidFill>
              <a:srgbClr val="008000"/>
            </a:solidFill>
          </p:spPr>
          <p:txBody>
            <a:bodyPr wrap="square" lIns="0" tIns="0" rIns="0" bIns="0" rtlCol="0"/>
            <a:lstStyle/>
            <a:p>
              <a:endParaRPr/>
            </a:p>
          </p:txBody>
        </p:sp>
        <p:sp>
          <p:nvSpPr>
            <p:cNvPr id="127" name="object 127"/>
            <p:cNvSpPr/>
            <p:nvPr/>
          </p:nvSpPr>
          <p:spPr>
            <a:xfrm>
              <a:off x="5985344" y="5544032"/>
              <a:ext cx="4398645" cy="1162050"/>
            </a:xfrm>
            <a:custGeom>
              <a:avLst/>
              <a:gdLst/>
              <a:ahLst/>
              <a:cxnLst/>
              <a:rect l="l" t="t" r="r" b="b"/>
              <a:pathLst>
                <a:path w="4398645" h="1162050">
                  <a:moveTo>
                    <a:pt x="2199171" y="1161830"/>
                  </a:moveTo>
                  <a:lnTo>
                    <a:pt x="0" y="1161830"/>
                  </a:lnTo>
                  <a:lnTo>
                    <a:pt x="0" y="0"/>
                  </a:lnTo>
                  <a:lnTo>
                    <a:pt x="4398342" y="0"/>
                  </a:lnTo>
                  <a:lnTo>
                    <a:pt x="4398342" y="1161830"/>
                  </a:lnTo>
                  <a:lnTo>
                    <a:pt x="2199171" y="1161830"/>
                  </a:lnTo>
                  <a:close/>
                </a:path>
              </a:pathLst>
            </a:custGeom>
            <a:ln w="12700">
              <a:solidFill>
                <a:srgbClr val="008000"/>
              </a:solidFill>
            </a:ln>
          </p:spPr>
          <p:txBody>
            <a:bodyPr wrap="square" lIns="0" tIns="0" rIns="0" bIns="0" rtlCol="0"/>
            <a:lstStyle/>
            <a:p>
              <a:endParaRPr/>
            </a:p>
          </p:txBody>
        </p:sp>
        <p:sp>
          <p:nvSpPr>
            <p:cNvPr id="128" name="object 128"/>
            <p:cNvSpPr/>
            <p:nvPr/>
          </p:nvSpPr>
          <p:spPr>
            <a:xfrm>
              <a:off x="5918492" y="5477179"/>
              <a:ext cx="4398645" cy="1162050"/>
            </a:xfrm>
            <a:custGeom>
              <a:avLst/>
              <a:gdLst/>
              <a:ahLst/>
              <a:cxnLst/>
              <a:rect l="l" t="t" r="r" b="b"/>
              <a:pathLst>
                <a:path w="4398645" h="1162050">
                  <a:moveTo>
                    <a:pt x="4398352" y="0"/>
                  </a:moveTo>
                  <a:lnTo>
                    <a:pt x="0" y="0"/>
                  </a:lnTo>
                  <a:lnTo>
                    <a:pt x="0" y="1161826"/>
                  </a:lnTo>
                  <a:lnTo>
                    <a:pt x="4398352" y="1161826"/>
                  </a:lnTo>
                  <a:lnTo>
                    <a:pt x="4398352" y="0"/>
                  </a:lnTo>
                  <a:close/>
                </a:path>
              </a:pathLst>
            </a:custGeom>
            <a:solidFill>
              <a:srgbClr val="FFFFFF"/>
            </a:solidFill>
          </p:spPr>
          <p:txBody>
            <a:bodyPr wrap="square" lIns="0" tIns="0" rIns="0" bIns="0" rtlCol="0"/>
            <a:lstStyle/>
            <a:p>
              <a:endParaRPr/>
            </a:p>
          </p:txBody>
        </p:sp>
        <p:sp>
          <p:nvSpPr>
            <p:cNvPr id="129" name="object 129"/>
            <p:cNvSpPr/>
            <p:nvPr/>
          </p:nvSpPr>
          <p:spPr>
            <a:xfrm>
              <a:off x="5918492" y="5477179"/>
              <a:ext cx="4398645" cy="1162050"/>
            </a:xfrm>
            <a:custGeom>
              <a:avLst/>
              <a:gdLst/>
              <a:ahLst/>
              <a:cxnLst/>
              <a:rect l="l" t="t" r="r" b="b"/>
              <a:pathLst>
                <a:path w="4398645" h="1162050">
                  <a:moveTo>
                    <a:pt x="2199171" y="1161830"/>
                  </a:moveTo>
                  <a:lnTo>
                    <a:pt x="0" y="1161830"/>
                  </a:lnTo>
                  <a:lnTo>
                    <a:pt x="0" y="0"/>
                  </a:lnTo>
                  <a:lnTo>
                    <a:pt x="4398342" y="0"/>
                  </a:lnTo>
                  <a:lnTo>
                    <a:pt x="4398342" y="1161830"/>
                  </a:lnTo>
                  <a:lnTo>
                    <a:pt x="2199171" y="1161830"/>
                  </a:lnTo>
                  <a:close/>
                </a:path>
              </a:pathLst>
            </a:custGeom>
            <a:ln w="12700">
              <a:solidFill>
                <a:srgbClr val="008000"/>
              </a:solidFill>
            </a:ln>
          </p:spPr>
          <p:txBody>
            <a:bodyPr wrap="square" lIns="0" tIns="0" rIns="0" bIns="0" rtlCol="0"/>
            <a:lstStyle/>
            <a:p>
              <a:endParaRPr/>
            </a:p>
          </p:txBody>
        </p:sp>
      </p:grpSp>
      <p:sp>
        <p:nvSpPr>
          <p:cNvPr id="130" name="object 130"/>
          <p:cNvSpPr txBox="1"/>
          <p:nvPr/>
        </p:nvSpPr>
        <p:spPr>
          <a:xfrm>
            <a:off x="8348192" y="2601430"/>
            <a:ext cx="2098040" cy="444352"/>
          </a:xfrm>
          <a:prstGeom prst="rect">
            <a:avLst/>
          </a:prstGeom>
          <a:solidFill>
            <a:srgbClr val="FFFFFF"/>
          </a:solidFill>
          <a:ln w="12700">
            <a:solidFill>
              <a:srgbClr val="000000"/>
            </a:solidFill>
          </a:ln>
        </p:spPr>
        <p:txBody>
          <a:bodyPr vert="horz" wrap="square" lIns="0" tIns="165735" rIns="0" bIns="0" rtlCol="0">
            <a:spAutoFit/>
          </a:bodyPr>
          <a:lstStyle/>
          <a:p>
            <a:pPr marL="626730">
              <a:spcBef>
                <a:spcPts val="1305"/>
              </a:spcBef>
            </a:pPr>
            <a:r>
              <a:rPr spc="11" dirty="0">
                <a:latin typeface="Arial"/>
                <a:cs typeface="Arial"/>
              </a:rPr>
              <a:t>:System</a:t>
            </a:r>
            <a:endParaRPr>
              <a:latin typeface="Arial"/>
              <a:cs typeface="Arial"/>
            </a:endParaRPr>
          </a:p>
        </p:txBody>
      </p:sp>
      <p:sp>
        <p:nvSpPr>
          <p:cNvPr id="131" name="object 131"/>
          <p:cNvSpPr txBox="1"/>
          <p:nvPr/>
        </p:nvSpPr>
        <p:spPr>
          <a:xfrm>
            <a:off x="1686128" y="1410792"/>
            <a:ext cx="3402965" cy="608500"/>
          </a:xfrm>
          <a:prstGeom prst="rect">
            <a:avLst/>
          </a:prstGeom>
        </p:spPr>
        <p:txBody>
          <a:bodyPr vert="horz" wrap="square" lIns="0" tIns="69215" rIns="0" bIns="0" rtlCol="0">
            <a:spAutoFit/>
          </a:bodyPr>
          <a:lstStyle/>
          <a:p>
            <a:pPr marL="342891" marR="447029">
              <a:lnSpc>
                <a:spcPts val="2111"/>
              </a:lnSpc>
              <a:spcBef>
                <a:spcPts val="545"/>
              </a:spcBef>
            </a:pPr>
            <a:r>
              <a:rPr b="1" spc="-91" dirty="0">
                <a:solidFill>
                  <a:srgbClr val="385723"/>
                </a:solidFill>
                <a:latin typeface="Trebuchet MS"/>
                <a:cs typeface="Trebuchet MS"/>
              </a:rPr>
              <a:t>Naming: </a:t>
            </a:r>
            <a:r>
              <a:rPr b="1" spc="-95" dirty="0">
                <a:solidFill>
                  <a:srgbClr val="385723"/>
                </a:solidFill>
                <a:latin typeface="Trebuchet MS"/>
                <a:cs typeface="Trebuchet MS"/>
              </a:rPr>
              <a:t>wording </a:t>
            </a:r>
            <a:r>
              <a:rPr b="1" spc="-91" dirty="0">
                <a:solidFill>
                  <a:srgbClr val="385723"/>
                </a:solidFill>
                <a:latin typeface="Trebuchet MS"/>
                <a:cs typeface="Trebuchet MS"/>
              </a:rPr>
              <a:t>should</a:t>
            </a:r>
            <a:r>
              <a:rPr b="1" spc="-240" dirty="0">
                <a:solidFill>
                  <a:srgbClr val="385723"/>
                </a:solidFill>
                <a:latin typeface="Trebuchet MS"/>
                <a:cs typeface="Trebuchet MS"/>
              </a:rPr>
              <a:t> </a:t>
            </a:r>
            <a:r>
              <a:rPr b="1" spc="-111" dirty="0">
                <a:solidFill>
                  <a:srgbClr val="385723"/>
                </a:solidFill>
                <a:latin typeface="Trebuchet MS"/>
                <a:cs typeface="Trebuchet MS"/>
              </a:rPr>
              <a:t>be  consistent </a:t>
            </a:r>
            <a:r>
              <a:rPr b="1" spc="-95" dirty="0">
                <a:solidFill>
                  <a:srgbClr val="385723"/>
                </a:solidFill>
                <a:latin typeface="Trebuchet MS"/>
                <a:cs typeface="Trebuchet MS"/>
              </a:rPr>
              <a:t>with </a:t>
            </a:r>
            <a:r>
              <a:rPr b="1" spc="-111" dirty="0">
                <a:solidFill>
                  <a:srgbClr val="385723"/>
                </a:solidFill>
                <a:latin typeface="Trebuchet MS"/>
                <a:cs typeface="Trebuchet MS"/>
              </a:rPr>
              <a:t>the</a:t>
            </a:r>
            <a:r>
              <a:rPr b="1" spc="-240" dirty="0">
                <a:solidFill>
                  <a:srgbClr val="385723"/>
                </a:solidFill>
                <a:latin typeface="Trebuchet MS"/>
                <a:cs typeface="Trebuchet MS"/>
              </a:rPr>
              <a:t> </a:t>
            </a:r>
            <a:r>
              <a:rPr b="1" spc="-85" dirty="0">
                <a:solidFill>
                  <a:srgbClr val="385723"/>
                </a:solidFill>
                <a:latin typeface="Trebuchet MS"/>
                <a:cs typeface="Trebuchet MS"/>
              </a:rPr>
              <a:t>domain</a:t>
            </a:r>
            <a:endParaRPr>
              <a:latin typeface="Trebuchet MS"/>
              <a:cs typeface="Trebuchet MS"/>
            </a:endParaRPr>
          </a:p>
        </p:txBody>
      </p:sp>
      <p:sp>
        <p:nvSpPr>
          <p:cNvPr id="133" name="object 133"/>
          <p:cNvSpPr txBox="1"/>
          <p:nvPr/>
        </p:nvSpPr>
        <p:spPr>
          <a:xfrm>
            <a:off x="6064086" y="5565140"/>
            <a:ext cx="4153535" cy="828432"/>
          </a:xfrm>
          <a:prstGeom prst="rect">
            <a:avLst/>
          </a:prstGeom>
        </p:spPr>
        <p:txBody>
          <a:bodyPr vert="horz" wrap="square" lIns="0" tIns="12700" rIns="0" bIns="0" rtlCol="0">
            <a:spAutoFit/>
          </a:bodyPr>
          <a:lstStyle/>
          <a:p>
            <a:pPr marL="12700">
              <a:lnSpc>
                <a:spcPts val="2125"/>
              </a:lnSpc>
              <a:spcBef>
                <a:spcPts val="100"/>
              </a:spcBef>
            </a:pPr>
            <a:r>
              <a:rPr b="1" spc="-115" dirty="0">
                <a:solidFill>
                  <a:srgbClr val="385723"/>
                </a:solidFill>
                <a:latin typeface="Trebuchet MS"/>
                <a:cs typeface="Trebuchet MS"/>
              </a:rPr>
              <a:t>enterItem </a:t>
            </a:r>
            <a:r>
              <a:rPr b="1" spc="-80" dirty="0">
                <a:solidFill>
                  <a:srgbClr val="385723"/>
                </a:solidFill>
                <a:latin typeface="Trebuchet MS"/>
                <a:cs typeface="Trebuchet MS"/>
              </a:rPr>
              <a:t>is </a:t>
            </a:r>
            <a:r>
              <a:rPr b="1" spc="-95" dirty="0">
                <a:solidFill>
                  <a:srgbClr val="385723"/>
                </a:solidFill>
                <a:latin typeface="Trebuchet MS"/>
                <a:cs typeface="Trebuchet MS"/>
              </a:rPr>
              <a:t>what </a:t>
            </a:r>
            <a:r>
              <a:rPr b="1" spc="-80" dirty="0">
                <a:solidFill>
                  <a:srgbClr val="385723"/>
                </a:solidFill>
                <a:latin typeface="Trebuchet MS"/>
                <a:cs typeface="Trebuchet MS"/>
              </a:rPr>
              <a:t>is</a:t>
            </a:r>
            <a:r>
              <a:rPr b="1" spc="-251" dirty="0">
                <a:solidFill>
                  <a:srgbClr val="385723"/>
                </a:solidFill>
                <a:latin typeface="Trebuchet MS"/>
                <a:cs typeface="Trebuchet MS"/>
              </a:rPr>
              <a:t> </a:t>
            </a:r>
            <a:r>
              <a:rPr b="1" spc="-115" dirty="0">
                <a:solidFill>
                  <a:srgbClr val="385723"/>
                </a:solidFill>
                <a:latin typeface="Trebuchet MS"/>
                <a:cs typeface="Trebuchet MS"/>
              </a:rPr>
              <a:t>done;</a:t>
            </a:r>
            <a:endParaRPr>
              <a:latin typeface="Trebuchet MS"/>
              <a:cs typeface="Trebuchet MS"/>
            </a:endParaRPr>
          </a:p>
          <a:p>
            <a:pPr marL="12700">
              <a:lnSpc>
                <a:spcPts val="2125"/>
              </a:lnSpc>
            </a:pPr>
            <a:r>
              <a:rPr b="1" spc="-111" dirty="0">
                <a:solidFill>
                  <a:srgbClr val="385723"/>
                </a:solidFill>
                <a:latin typeface="Trebuchet MS"/>
                <a:cs typeface="Trebuchet MS"/>
              </a:rPr>
              <a:t>scan serves the </a:t>
            </a:r>
            <a:r>
              <a:rPr b="1" spc="-95" dirty="0">
                <a:solidFill>
                  <a:srgbClr val="385723"/>
                </a:solidFill>
                <a:latin typeface="Trebuchet MS"/>
                <a:cs typeface="Trebuchet MS"/>
              </a:rPr>
              <a:t>purpose </a:t>
            </a:r>
            <a:r>
              <a:rPr b="1" spc="-80" dirty="0">
                <a:solidFill>
                  <a:srgbClr val="385723"/>
                </a:solidFill>
                <a:latin typeface="Trebuchet MS"/>
                <a:cs typeface="Trebuchet MS"/>
              </a:rPr>
              <a:t>of </a:t>
            </a:r>
            <a:r>
              <a:rPr b="1" spc="-115" dirty="0">
                <a:solidFill>
                  <a:srgbClr val="385723"/>
                </a:solidFill>
                <a:latin typeface="Trebuchet MS"/>
                <a:cs typeface="Trebuchet MS"/>
              </a:rPr>
              <a:t>entering </a:t>
            </a:r>
            <a:r>
              <a:rPr b="1" spc="-91" dirty="0">
                <a:solidFill>
                  <a:srgbClr val="385723"/>
                </a:solidFill>
                <a:latin typeface="Trebuchet MS"/>
                <a:cs typeface="Trebuchet MS"/>
              </a:rPr>
              <a:t>an</a:t>
            </a:r>
            <a:r>
              <a:rPr b="1" spc="-325" dirty="0">
                <a:solidFill>
                  <a:srgbClr val="385723"/>
                </a:solidFill>
                <a:latin typeface="Trebuchet MS"/>
                <a:cs typeface="Trebuchet MS"/>
              </a:rPr>
              <a:t> </a:t>
            </a:r>
            <a:r>
              <a:rPr b="1" spc="-115" dirty="0">
                <a:solidFill>
                  <a:srgbClr val="385723"/>
                </a:solidFill>
                <a:latin typeface="Trebuchet MS"/>
                <a:cs typeface="Trebuchet MS"/>
              </a:rPr>
              <a:t>item</a:t>
            </a:r>
            <a:endParaRPr>
              <a:latin typeface="Trebuchet MS"/>
              <a:cs typeface="Trebuchet MS"/>
            </a:endParaRPr>
          </a:p>
          <a:p>
            <a:pPr marL="12700">
              <a:spcBef>
                <a:spcPts val="45"/>
              </a:spcBef>
            </a:pPr>
            <a:r>
              <a:rPr b="1" spc="-91" dirty="0">
                <a:solidFill>
                  <a:srgbClr val="385723"/>
                </a:solidFill>
                <a:latin typeface="Trebuchet MS"/>
                <a:cs typeface="Trebuchet MS"/>
              </a:rPr>
              <a:t>and </a:t>
            </a:r>
            <a:r>
              <a:rPr b="1" spc="-80" dirty="0">
                <a:solidFill>
                  <a:srgbClr val="385723"/>
                </a:solidFill>
                <a:latin typeface="Trebuchet MS"/>
                <a:cs typeface="Trebuchet MS"/>
              </a:rPr>
              <a:t>is </a:t>
            </a:r>
            <a:r>
              <a:rPr b="1" spc="-111" dirty="0">
                <a:solidFill>
                  <a:srgbClr val="385723"/>
                </a:solidFill>
                <a:latin typeface="Trebuchet MS"/>
                <a:cs typeface="Trebuchet MS"/>
              </a:rPr>
              <a:t>system </a:t>
            </a:r>
            <a:r>
              <a:rPr b="1" spc="-120" dirty="0">
                <a:solidFill>
                  <a:srgbClr val="385723"/>
                </a:solidFill>
                <a:latin typeface="Trebuchet MS"/>
                <a:cs typeface="Trebuchet MS"/>
              </a:rPr>
              <a:t>related</a:t>
            </a:r>
            <a:r>
              <a:rPr b="1" spc="-265" dirty="0">
                <a:solidFill>
                  <a:srgbClr val="385723"/>
                </a:solidFill>
                <a:latin typeface="Trebuchet MS"/>
                <a:cs typeface="Trebuchet MS"/>
              </a:rPr>
              <a:t> </a:t>
            </a:r>
            <a:r>
              <a:rPr b="1" spc="-91" dirty="0">
                <a:solidFill>
                  <a:srgbClr val="385723"/>
                </a:solidFill>
                <a:latin typeface="Trebuchet MS"/>
                <a:cs typeface="Trebuchet MS"/>
              </a:rPr>
              <a:t>(bad)</a:t>
            </a:r>
            <a:endParaRPr>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3" descr="SqD-Buying Items-Go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922" y="2824482"/>
            <a:ext cx="7086601" cy="336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Naming System events &amp; operations</a:t>
            </a:r>
            <a:br>
              <a:rPr lang="en-US" dirty="0"/>
            </a:br>
            <a:endParaRPr lang="en-US" dirty="0"/>
          </a:p>
        </p:txBody>
      </p:sp>
      <p:sp>
        <p:nvSpPr>
          <p:cNvPr id="3" name="Content Placeholder 2"/>
          <p:cNvSpPr>
            <a:spLocks noGrp="1"/>
          </p:cNvSpPr>
          <p:nvPr>
            <p:ph sz="quarter" idx="1"/>
          </p:nvPr>
        </p:nvSpPr>
        <p:spPr>
          <a:xfrm>
            <a:off x="847531" y="1288026"/>
            <a:ext cx="10515600" cy="4888937"/>
          </a:xfrm>
        </p:spPr>
        <p:txBody>
          <a:bodyPr/>
          <a:lstStyle/>
          <a:p>
            <a:r>
              <a:rPr lang="en-US" dirty="0"/>
              <a:t>System events and associated system operations should be expressed at the level of intent</a:t>
            </a:r>
          </a:p>
          <a:p>
            <a:pPr lvl="1"/>
            <a:r>
              <a:rPr lang="en-US" dirty="0"/>
              <a:t>Use verbs from use case or make, start, enter, end etc.. rather than physical input medium or UI widget</a:t>
            </a:r>
          </a:p>
        </p:txBody>
      </p:sp>
    </p:spTree>
    <p:extLst>
      <p:ext uri="{BB962C8B-B14F-4D97-AF65-F5344CB8AC3E}">
        <p14:creationId xmlns:p14="http://schemas.microsoft.com/office/powerpoint/2010/main" val="46735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07440" y="-1"/>
          <a:ext cx="8534400" cy="679531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3955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Recall the </a:t>
                      </a:r>
                      <a:r>
                        <a:rPr lang="en-US" sz="2000" i="1" dirty="0">
                          <a:solidFill>
                            <a:schemeClr val="tx1"/>
                          </a:solidFill>
                          <a:latin typeface="+mn-lt"/>
                        </a:rPr>
                        <a:t>Process</a:t>
                      </a:r>
                      <a:r>
                        <a:rPr lang="en-US" sz="2000" i="1" baseline="0" dirty="0">
                          <a:solidFill>
                            <a:schemeClr val="tx1"/>
                          </a:solidFill>
                          <a:latin typeface="+mn-lt"/>
                        </a:rPr>
                        <a:t> Sale </a:t>
                      </a:r>
                      <a:r>
                        <a:rPr lang="en-US" sz="2000" baseline="0" dirty="0">
                          <a:solidFill>
                            <a:schemeClr val="tx1"/>
                          </a:solidFill>
                          <a:latin typeface="+mn-lt"/>
                        </a:rPr>
                        <a:t>Use case</a:t>
                      </a:r>
                      <a:endParaRPr lang="en-US" sz="2000" dirty="0">
                        <a:solidFill>
                          <a:schemeClr val="tx1"/>
                        </a:solidFill>
                      </a:endParaRPr>
                    </a:p>
                  </a:txBody>
                  <a:tcPr marT="45721" marB="457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rgbClr r="0" g="0" b="0"/>
                      </a:solidFill>
                      <a:prstDash val="solid"/>
                      <a:round/>
                      <a:headEnd type="none" w="med" len="med"/>
                      <a:tailEnd type="none" w="med" len="med"/>
                    </a:lnL>
                    <a:noFill/>
                  </a:tcPr>
                </a:tc>
                <a:extLst>
                  <a:ext uri="{0D108BD9-81ED-4DB2-BD59-A6C34878D82A}">
                    <a16:rowId xmlns:a16="http://schemas.microsoft.com/office/drawing/2014/main" val="10000"/>
                  </a:ext>
                </a:extLst>
              </a:tr>
              <a:tr h="439552">
                <a:tc>
                  <a:txBody>
                    <a:bodyPr/>
                    <a:lstStyle/>
                    <a:p>
                      <a:pPr algn="ctr"/>
                      <a:r>
                        <a:rPr lang="en-US" sz="2000" b="1" u="none" dirty="0">
                          <a:solidFill>
                            <a:srgbClr val="3366FF"/>
                          </a:solidFill>
                          <a:latin typeface="+mn-lt"/>
                        </a:rPr>
                        <a:t>Actor Action </a:t>
                      </a:r>
                      <a:endParaRPr lang="en-US" sz="2000" b="1" u="none" dirty="0"/>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u="none" dirty="0">
                          <a:solidFill>
                            <a:srgbClr val="3366FF"/>
                          </a:solidFill>
                          <a:latin typeface="+mn-lt"/>
                        </a:rPr>
                        <a:t>System Response</a:t>
                      </a:r>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66803">
                <a:tc>
                  <a:txBody>
                    <a:bodyPr/>
                    <a:lstStyle/>
                    <a:p>
                      <a:r>
                        <a:rPr lang="en-US" sz="1600" dirty="0">
                          <a:latin typeface="+mn-lt"/>
                        </a:rPr>
                        <a:t>1. </a:t>
                      </a:r>
                      <a:r>
                        <a:rPr lang="en-US" sz="1600" b="0" dirty="0">
                          <a:solidFill>
                            <a:schemeClr val="tx1"/>
                          </a:solidFill>
                          <a:latin typeface="+mn-lt"/>
                        </a:rPr>
                        <a:t>The use case begins when Customer</a:t>
                      </a:r>
                    </a:p>
                    <a:p>
                      <a:r>
                        <a:rPr lang="en-US" sz="1600" b="0" dirty="0">
                          <a:solidFill>
                            <a:schemeClr val="tx1"/>
                          </a:solidFill>
                          <a:latin typeface="+mn-lt"/>
                        </a:rPr>
                        <a:t>    arrives at the </a:t>
                      </a:r>
                      <a:r>
                        <a:rPr kumimoji="0" lang="en-US" sz="1600" b="0" kern="1200" dirty="0">
                          <a:solidFill>
                            <a:schemeClr val="tx1"/>
                          </a:solidFill>
                          <a:latin typeface="+mn-lt"/>
                          <a:ea typeface="+mn-ea"/>
                          <a:cs typeface="+mn-cs"/>
                        </a:rPr>
                        <a:t>POS</a:t>
                      </a:r>
                      <a:r>
                        <a:rPr lang="en-US" sz="1600" b="0" dirty="0">
                          <a:solidFill>
                            <a:schemeClr val="tx1"/>
                          </a:solidFill>
                          <a:latin typeface="+mn-lt"/>
                        </a:rPr>
                        <a:t> checkout with</a:t>
                      </a:r>
                    </a:p>
                    <a:p>
                      <a:r>
                        <a:rPr lang="en-US" sz="1600" b="0" dirty="0">
                          <a:solidFill>
                            <a:schemeClr val="tx1"/>
                          </a:solidFill>
                          <a:latin typeface="+mn-lt"/>
                        </a:rPr>
                        <a:t>    items to purchase. </a:t>
                      </a:r>
                      <a:r>
                        <a:rPr lang="en-US" sz="1600" b="1" i="0" dirty="0">
                          <a:solidFill>
                            <a:srgbClr val="FF0000"/>
                          </a:solidFill>
                          <a:latin typeface="+mn-lt"/>
                        </a:rPr>
                        <a:t>Cashier Starts a new</a:t>
                      </a:r>
                      <a:r>
                        <a:rPr lang="en-US" sz="1600" b="1" i="0" baseline="0" dirty="0">
                          <a:solidFill>
                            <a:srgbClr val="FF0000"/>
                          </a:solidFill>
                          <a:latin typeface="+mn-lt"/>
                        </a:rPr>
                        <a:t> </a:t>
                      </a:r>
                    </a:p>
                    <a:p>
                      <a:r>
                        <a:rPr lang="en-US" sz="1600" b="1" i="0" baseline="0" dirty="0">
                          <a:solidFill>
                            <a:srgbClr val="FF0000"/>
                          </a:solidFill>
                          <a:latin typeface="+mn-lt"/>
                        </a:rPr>
                        <a:t>    Sale.</a:t>
                      </a:r>
                      <a:endParaRPr lang="en-US" sz="1600" b="1" i="0" dirty="0">
                        <a:solidFill>
                          <a:srgbClr val="FF0000"/>
                        </a:solidFill>
                        <a:latin typeface="+mn-lt"/>
                      </a:endParaRPr>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06564">
                <a:tc>
                  <a:txBody>
                    <a:bodyPr/>
                    <a:lstStyle/>
                    <a:p>
                      <a:r>
                        <a:rPr lang="en-US" sz="1600" dirty="0">
                          <a:latin typeface="+mn-lt"/>
                        </a:rPr>
                        <a:t>2. </a:t>
                      </a:r>
                      <a:r>
                        <a:rPr lang="en-US" sz="1600" dirty="0">
                          <a:solidFill>
                            <a:schemeClr val="tx1"/>
                          </a:solidFill>
                          <a:latin typeface="+mn-lt"/>
                        </a:rPr>
                        <a:t>Cashier</a:t>
                      </a:r>
                      <a:r>
                        <a:rPr lang="en-US" sz="1600" dirty="0">
                          <a:solidFill>
                            <a:srgbClr val="FF0000"/>
                          </a:solidFill>
                          <a:latin typeface="+mn-lt"/>
                        </a:rPr>
                        <a:t> </a:t>
                      </a:r>
                      <a:r>
                        <a:rPr lang="en-US" sz="1600" b="1" dirty="0">
                          <a:solidFill>
                            <a:srgbClr val="FF0000"/>
                          </a:solidFill>
                          <a:latin typeface="+mn-lt"/>
                        </a:rPr>
                        <a:t>records each item identifier</a:t>
                      </a:r>
                      <a:r>
                        <a:rPr lang="en-US" sz="1600" dirty="0">
                          <a:latin typeface="+mn-lt"/>
                        </a:rPr>
                        <a:t>.  If there is more than one item, Cashier can enter the quantity as well.</a:t>
                      </a:r>
                      <a:endParaRPr lang="en-US" sz="1600" dirty="0"/>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3. Determines the Line item price and adds the Line item information</a:t>
                      </a:r>
                      <a:r>
                        <a:rPr lang="en-US" sz="1600" baseline="0" dirty="0">
                          <a:latin typeface="+mn-lt"/>
                        </a:rPr>
                        <a:t> </a:t>
                      </a:r>
                      <a:r>
                        <a:rPr lang="en-US" sz="1600" dirty="0">
                          <a:latin typeface="+mn-lt"/>
                        </a:rPr>
                        <a:t>to the running sales transaction.</a:t>
                      </a:r>
                    </a:p>
                    <a:p>
                      <a:r>
                        <a:rPr lang="en-US" sz="1600" b="1" dirty="0">
                          <a:solidFill>
                            <a:srgbClr val="7030A0"/>
                          </a:solidFill>
                          <a:latin typeface="+mn-lt"/>
                        </a:rPr>
                        <a:t>The description and price of the</a:t>
                      </a:r>
                      <a:r>
                        <a:rPr lang="en-US" sz="1600" b="1" baseline="0" dirty="0">
                          <a:solidFill>
                            <a:srgbClr val="7030A0"/>
                          </a:solidFill>
                          <a:latin typeface="+mn-lt"/>
                        </a:rPr>
                        <a:t> </a:t>
                      </a:r>
                      <a:r>
                        <a:rPr lang="en-US" sz="1600" b="1" dirty="0">
                          <a:solidFill>
                            <a:srgbClr val="7030A0"/>
                          </a:solidFill>
                          <a:latin typeface="+mn-lt"/>
                        </a:rPr>
                        <a:t>the current item are presented.</a:t>
                      </a:r>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10643">
                <a:tc>
                  <a:txBody>
                    <a:bodyPr/>
                    <a:lstStyle/>
                    <a:p>
                      <a:r>
                        <a:rPr lang="en-US" sz="1600" dirty="0">
                          <a:latin typeface="+mn-lt"/>
                        </a:rPr>
                        <a:t>4. </a:t>
                      </a:r>
                      <a:r>
                        <a:rPr lang="en-US" sz="1600" dirty="0"/>
                        <a:t>Cashier repeats 3</a:t>
                      </a:r>
                      <a:r>
                        <a:rPr lang="en-US" sz="1600" baseline="0" dirty="0"/>
                        <a:t> </a:t>
                      </a:r>
                      <a:r>
                        <a:rPr lang="mr-IN" sz="1600" baseline="0" dirty="0"/>
                        <a:t>–</a:t>
                      </a:r>
                      <a:r>
                        <a:rPr lang="en-US" sz="1600" baseline="0" dirty="0"/>
                        <a:t> 4 for all items. On</a:t>
                      </a:r>
                      <a:r>
                        <a:rPr lang="en-US" sz="1600" dirty="0">
                          <a:latin typeface="+mn-lt"/>
                        </a:rPr>
                        <a:t> completion of item entry, the Cashier indicates to the POS that item entry is complete and </a:t>
                      </a:r>
                      <a:r>
                        <a:rPr lang="en-US" sz="1600" b="1" dirty="0">
                          <a:solidFill>
                            <a:srgbClr val="FF0000"/>
                          </a:solidFill>
                          <a:latin typeface="+mn-lt"/>
                        </a:rPr>
                        <a:t>sale has ended</a:t>
                      </a:r>
                      <a:r>
                        <a:rPr lang="en-US" sz="1600" dirty="0">
                          <a:latin typeface="+mn-lt"/>
                        </a:rPr>
                        <a:t>.</a:t>
                      </a:r>
                      <a:endParaRPr lang="en-US" sz="1600" dirty="0"/>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mn-lt"/>
                        </a:rPr>
                        <a:t> </a:t>
                      </a:r>
                    </a:p>
                    <a:p>
                      <a:endParaRPr lang="en-US" sz="1600" dirty="0">
                        <a:latin typeface="+mn-lt"/>
                      </a:endParaRPr>
                    </a:p>
                    <a:p>
                      <a:endParaRPr lang="en-US" sz="1600" dirty="0">
                        <a:latin typeface="+mn-lt"/>
                      </a:endParaRPr>
                    </a:p>
                    <a:p>
                      <a:r>
                        <a:rPr lang="en-US" sz="1600" dirty="0">
                          <a:latin typeface="+mn-lt"/>
                        </a:rPr>
                        <a:t>5. Calculates and </a:t>
                      </a:r>
                      <a:r>
                        <a:rPr lang="en-US" sz="1600" b="1" dirty="0">
                          <a:solidFill>
                            <a:srgbClr val="7030A0"/>
                          </a:solidFill>
                          <a:latin typeface="+mn-lt"/>
                        </a:rPr>
                        <a:t>presents the sale total with taxes</a:t>
                      </a:r>
                      <a:r>
                        <a:rPr lang="en-US" sz="1600" dirty="0">
                          <a:latin typeface="+mn-lt"/>
                        </a:rPr>
                        <a:t>.</a:t>
                      </a:r>
                      <a:endParaRPr lang="en-US" sz="1600" dirty="0"/>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9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6. </a:t>
                      </a:r>
                      <a:r>
                        <a:rPr lang="en-US" sz="1600" dirty="0">
                          <a:latin typeface="+mn-lt"/>
                        </a:rPr>
                        <a:t>The Cashier tells the Customer the total and asks for payment.</a:t>
                      </a:r>
                      <a:endParaRPr lang="en-US" sz="1500" dirty="0">
                        <a:latin typeface="+mn-lt"/>
                      </a:endParaRPr>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553081">
                <a:tc>
                  <a:txBody>
                    <a:bodyPr/>
                    <a:lstStyle/>
                    <a:p>
                      <a:r>
                        <a:rPr lang="en-US" sz="1600" dirty="0">
                          <a:solidFill>
                            <a:schemeClr val="tx2"/>
                          </a:solidFill>
                          <a:latin typeface="+mn-lt"/>
                        </a:rPr>
                        <a:t>7. Customer makes </a:t>
                      </a:r>
                      <a:r>
                        <a:rPr lang="en-US" sz="1600" b="1" dirty="0">
                          <a:solidFill>
                            <a:srgbClr val="FF0000"/>
                          </a:solidFill>
                          <a:latin typeface="+mn-lt"/>
                        </a:rPr>
                        <a:t>payment by cash</a:t>
                      </a:r>
                    </a:p>
                    <a:p>
                      <a:r>
                        <a:rPr lang="en-US" sz="1600" dirty="0">
                          <a:solidFill>
                            <a:srgbClr val="CC3300"/>
                          </a:solidFill>
                          <a:latin typeface="+mn-lt"/>
                        </a:rPr>
                        <a:t>   </a:t>
                      </a:r>
                      <a:endParaRPr lang="en-US" sz="1600" dirty="0"/>
                    </a:p>
                  </a:txBody>
                  <a:tcPr marT="45721" marB="4572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dirty="0"/>
                    </a:p>
                    <a:p>
                      <a:r>
                        <a:rPr lang="en-US" sz="1600" kern="1200" dirty="0">
                          <a:solidFill>
                            <a:schemeClr val="dk1"/>
                          </a:solidFill>
                          <a:latin typeface="+mn-lt"/>
                          <a:ea typeface="+mn-ea"/>
                          <a:cs typeface="+mn-cs"/>
                        </a:rPr>
                        <a:t>8. System </a:t>
                      </a:r>
                      <a:r>
                        <a:rPr lang="en-US" sz="1600" b="1" kern="1200" dirty="0">
                          <a:solidFill>
                            <a:srgbClr val="7030A0"/>
                          </a:solidFill>
                          <a:latin typeface="+mn-lt"/>
                          <a:ea typeface="+mn-ea"/>
                          <a:cs typeface="+mn-cs"/>
                        </a:rPr>
                        <a:t>logs completed sale</a:t>
                      </a:r>
                    </a:p>
                    <a:p>
                      <a:r>
                        <a:rPr lang="en-US" sz="1600" kern="1200" dirty="0">
                          <a:solidFill>
                            <a:schemeClr val="dk1"/>
                          </a:solidFill>
                          <a:latin typeface="+mn-lt"/>
                          <a:ea typeface="+mn-ea"/>
                          <a:cs typeface="+mn-cs"/>
                        </a:rPr>
                        <a:t>9. </a:t>
                      </a:r>
                      <a:r>
                        <a:rPr lang="en-US" sz="1600" b="1" kern="1200" dirty="0">
                          <a:solidFill>
                            <a:srgbClr val="7030A0"/>
                          </a:solidFill>
                          <a:latin typeface="+mn-lt"/>
                          <a:ea typeface="+mn-ea"/>
                          <a:cs typeface="+mn-cs"/>
                        </a:rPr>
                        <a:t>Provides receipt</a:t>
                      </a:r>
                    </a:p>
                  </a:txBody>
                  <a:tcPr marT="45721" marB="45721">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29695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12" y="259686"/>
            <a:ext cx="10683375" cy="6338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D5BA53DC-1547-1EFF-8F61-9CA15D5433CC}"/>
              </a:ext>
            </a:extLst>
          </p:cNvPr>
          <p:cNvSpPr/>
          <p:nvPr/>
        </p:nvSpPr>
        <p:spPr>
          <a:xfrm>
            <a:off x="5402424" y="1343608"/>
            <a:ext cx="102637" cy="2146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8577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959" y="158620"/>
            <a:ext cx="8864082" cy="6261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CDDD240-3E73-5284-E9D8-86A1BCC396DA}"/>
              </a:ext>
            </a:extLst>
          </p:cNvPr>
          <p:cNvSpPr/>
          <p:nvPr/>
        </p:nvSpPr>
        <p:spPr>
          <a:xfrm>
            <a:off x="4226766" y="1903445"/>
            <a:ext cx="102637" cy="2146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5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752602" y="1219201"/>
            <a:ext cx="8572500" cy="4572000"/>
            <a:chOff x="428625" y="2000250"/>
            <a:chExt cx="8572500" cy="4095750"/>
          </a:xfrm>
          <a:noFill/>
        </p:grpSpPr>
        <p:sp>
          <p:nvSpPr>
            <p:cNvPr id="4" name="Rounded Rectangle 31"/>
            <p:cNvSpPr>
              <a:spLocks noChangeArrowheads="1"/>
            </p:cNvSpPr>
            <p:nvPr/>
          </p:nvSpPr>
          <p:spPr bwMode="auto">
            <a:xfrm>
              <a:off x="428625" y="2082800"/>
              <a:ext cx="8572500" cy="4013200"/>
            </a:xfrm>
            <a:prstGeom prst="roundRect">
              <a:avLst>
                <a:gd name="adj" fmla="val 1208"/>
              </a:avLst>
            </a:prstGeom>
            <a:grpFill/>
            <a:ln w="10000">
              <a:solidFill>
                <a:schemeClr val="accent2"/>
              </a:solidFill>
              <a:round/>
              <a:headEnd/>
              <a:tailEnd/>
            </a:ln>
            <a:effectLst>
              <a:outerShdw blurRad="63500" dist="30000" dir="5400000" rotWithShape="0">
                <a:srgbClr val="000000">
                  <a:alpha val="45000"/>
                </a:srgbClr>
              </a:outerShdw>
            </a:effectLst>
          </p:spPr>
          <p:txBody>
            <a:bodyPr anchor="ctr"/>
            <a:lstStyle/>
            <a:p>
              <a:pPr algn="ctr">
                <a:defRPr/>
              </a:pPr>
              <a:endParaRPr lang="en-GB" sz="1801">
                <a:solidFill>
                  <a:srgbClr val="000000"/>
                </a:solidFill>
                <a:latin typeface="Tw Cen MT" charset="0"/>
                <a:cs typeface="Arial" charset="0"/>
              </a:endParaRPr>
            </a:p>
          </p:txBody>
        </p:sp>
        <p:sp>
          <p:nvSpPr>
            <p:cNvPr id="5" name="Text Box 13"/>
            <p:cNvSpPr txBox="1">
              <a:spLocks noChangeArrowheads="1"/>
            </p:cNvSpPr>
            <p:nvPr/>
          </p:nvSpPr>
          <p:spPr bwMode="auto">
            <a:xfrm>
              <a:off x="5653088" y="2425700"/>
              <a:ext cx="3200400" cy="523861"/>
            </a:xfrm>
            <a:prstGeom prst="rect">
              <a:avLst/>
            </a:prstGeom>
            <a:grpFill/>
            <a:ln w="9525">
              <a:solidFill>
                <a:schemeClr val="tx1"/>
              </a:solidFill>
              <a:miter lim="800000"/>
              <a:headEnd/>
              <a:tailEnd/>
            </a:ln>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spcBef>
                  <a:spcPct val="50000"/>
                </a:spcBef>
              </a:pPr>
              <a:r>
                <a:rPr lang="en-US" sz="1600">
                  <a:latin typeface="Tw Cen MT" charset="0"/>
                </a:rPr>
                <a:t>These input system events invoke system operations</a:t>
              </a:r>
            </a:p>
          </p:txBody>
        </p:sp>
        <p:sp>
          <p:nvSpPr>
            <p:cNvPr id="6" name="Text Box 14"/>
            <p:cNvSpPr txBox="1">
              <a:spLocks noChangeArrowheads="1"/>
            </p:cNvSpPr>
            <p:nvPr/>
          </p:nvSpPr>
          <p:spPr bwMode="auto">
            <a:xfrm>
              <a:off x="5729288" y="3216274"/>
              <a:ext cx="3124199" cy="744435"/>
            </a:xfrm>
            <a:prstGeom prst="rect">
              <a:avLst/>
            </a:prstGeom>
            <a:grpFill/>
            <a:ln w="9525">
              <a:solidFill>
                <a:schemeClr val="tx1"/>
              </a:solidFill>
              <a:miter lim="800000"/>
              <a:headEnd/>
              <a:tailEnd/>
            </a:ln>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spcBef>
                  <a:spcPct val="50000"/>
                </a:spcBef>
              </a:pPr>
              <a:r>
                <a:rPr lang="en-US" sz="1600">
                  <a:latin typeface="Tw Cen MT" charset="0"/>
                </a:rPr>
                <a:t>The </a:t>
              </a:r>
              <a:r>
                <a:rPr lang="en-US" sz="1600" u="sng">
                  <a:solidFill>
                    <a:srgbClr val="0000FF"/>
                  </a:solidFill>
                  <a:latin typeface="Tw Cen MT" charset="0"/>
                </a:rPr>
                <a:t>system event</a:t>
              </a:r>
              <a:r>
                <a:rPr lang="en-US" sz="1600">
                  <a:latin typeface="Tw Cen MT" charset="0"/>
                </a:rPr>
                <a:t> </a:t>
              </a:r>
              <a:r>
                <a:rPr lang="en-US" sz="1600">
                  <a:solidFill>
                    <a:srgbClr val="FF0000"/>
                  </a:solidFill>
                  <a:latin typeface="Tw Cen MT" charset="0"/>
                </a:rPr>
                <a:t>makeNewSale</a:t>
              </a:r>
              <a:r>
                <a:rPr lang="en-US" sz="1600">
                  <a:latin typeface="Tw Cen MT" charset="0"/>
                </a:rPr>
                <a:t> invoke a </a:t>
              </a:r>
              <a:r>
                <a:rPr lang="en-US" sz="1600">
                  <a:solidFill>
                    <a:srgbClr val="0000FF"/>
                  </a:solidFill>
                  <a:latin typeface="Tw Cen MT" charset="0"/>
                </a:rPr>
                <a:t>system operation</a:t>
              </a:r>
              <a:r>
                <a:rPr lang="en-US" sz="1600">
                  <a:latin typeface="Tw Cen MT" charset="0"/>
                </a:rPr>
                <a:t> called </a:t>
              </a:r>
              <a:r>
                <a:rPr lang="en-US" sz="1600">
                  <a:solidFill>
                    <a:srgbClr val="FF0000"/>
                  </a:solidFill>
                  <a:latin typeface="Tw Cen MT" charset="0"/>
                </a:rPr>
                <a:t>makeNewSale</a:t>
              </a:r>
              <a:r>
                <a:rPr lang="en-US" sz="1600">
                  <a:latin typeface="Tw Cen MT" charset="0"/>
                </a:rPr>
                <a:t> and so on</a:t>
              </a:r>
            </a:p>
          </p:txBody>
        </p:sp>
        <p:sp>
          <p:nvSpPr>
            <p:cNvPr id="7" name="Text Box 15"/>
            <p:cNvSpPr txBox="1">
              <a:spLocks noChangeArrowheads="1"/>
            </p:cNvSpPr>
            <p:nvPr/>
          </p:nvSpPr>
          <p:spPr bwMode="auto">
            <a:xfrm>
              <a:off x="5653088" y="4589463"/>
              <a:ext cx="3276599" cy="744435"/>
            </a:xfrm>
            <a:prstGeom prst="rect">
              <a:avLst/>
            </a:prstGeom>
            <a:grpFill/>
            <a:ln w="9525">
              <a:solidFill>
                <a:schemeClr val="tx1"/>
              </a:solidFill>
              <a:miter lim="800000"/>
              <a:headEnd/>
              <a:tailEnd/>
            </a:ln>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spcBef>
                  <a:spcPct val="50000"/>
                </a:spcBef>
              </a:pPr>
              <a:r>
                <a:rPr lang="en-US" sz="1600">
                  <a:latin typeface="Tw Cen MT" charset="0"/>
                </a:rPr>
                <a:t>Similar to OOP when we say the </a:t>
              </a:r>
              <a:r>
                <a:rPr lang="en-US" sz="1600" u="sng">
                  <a:latin typeface="Tw Cen MT" charset="0"/>
                </a:rPr>
                <a:t>message</a:t>
              </a:r>
              <a:r>
                <a:rPr lang="en-US" sz="1600">
                  <a:latin typeface="Tw Cen MT" charset="0"/>
                </a:rPr>
                <a:t> to invoke the </a:t>
              </a:r>
              <a:r>
                <a:rPr lang="en-US" sz="1600" u="sng">
                  <a:latin typeface="Tw Cen MT" charset="0"/>
                </a:rPr>
                <a:t>method</a:t>
              </a:r>
              <a:r>
                <a:rPr lang="en-US" sz="1600">
                  <a:latin typeface="Tw Cen MT" charset="0"/>
                </a:rPr>
                <a:t> (handling operation)</a:t>
              </a:r>
            </a:p>
          </p:txBody>
        </p:sp>
        <p:grpSp>
          <p:nvGrpSpPr>
            <p:cNvPr id="8" name="Group 29"/>
            <p:cNvGrpSpPr>
              <a:grpSpLocks/>
            </p:cNvGrpSpPr>
            <p:nvPr/>
          </p:nvGrpSpPr>
          <p:grpSpPr bwMode="auto">
            <a:xfrm>
              <a:off x="496888" y="2000250"/>
              <a:ext cx="7061200" cy="3884613"/>
              <a:chOff x="304" y="960"/>
              <a:chExt cx="4448" cy="2447"/>
            </a:xfrm>
            <a:grpFill/>
          </p:grpSpPr>
          <p:sp>
            <p:nvSpPr>
              <p:cNvPr id="9" name="Text Box 3"/>
              <p:cNvSpPr txBox="1">
                <a:spLocks noChangeArrowheads="1"/>
              </p:cNvSpPr>
              <p:nvPr/>
            </p:nvSpPr>
            <p:spPr bwMode="auto">
              <a:xfrm>
                <a:off x="336" y="1008"/>
                <a:ext cx="704"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dirty="0">
                    <a:latin typeface="Tw Cen MT" charset="0"/>
                  </a:rPr>
                  <a:t>Cashier</a:t>
                </a:r>
              </a:p>
            </p:txBody>
          </p:sp>
          <p:sp>
            <p:nvSpPr>
              <p:cNvPr id="10" name="Text Box 4"/>
              <p:cNvSpPr txBox="1">
                <a:spLocks noChangeArrowheads="1"/>
              </p:cNvSpPr>
              <p:nvPr/>
            </p:nvSpPr>
            <p:spPr bwMode="auto">
              <a:xfrm>
                <a:off x="3072" y="960"/>
                <a:ext cx="704"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latin typeface="Tw Cen MT" charset="0"/>
                  </a:rPr>
                  <a:t>System</a:t>
                </a:r>
              </a:p>
            </p:txBody>
          </p:sp>
          <p:sp>
            <p:nvSpPr>
              <p:cNvPr id="11" name="Text Box 5"/>
              <p:cNvSpPr txBox="1">
                <a:spLocks noChangeArrowheads="1"/>
              </p:cNvSpPr>
              <p:nvPr/>
            </p:nvSpPr>
            <p:spPr bwMode="auto">
              <a:xfrm>
                <a:off x="1104" y="1113"/>
                <a:ext cx="1536"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solidFill>
                      <a:srgbClr val="FF0000"/>
                    </a:solidFill>
                    <a:latin typeface="Tw Cen MT" charset="0"/>
                  </a:rPr>
                  <a:t>makeNewSale()</a:t>
                </a:r>
              </a:p>
            </p:txBody>
          </p:sp>
          <p:sp>
            <p:nvSpPr>
              <p:cNvPr id="12" name="Text Box 6"/>
              <p:cNvSpPr txBox="1">
                <a:spLocks noChangeArrowheads="1"/>
              </p:cNvSpPr>
              <p:nvPr/>
            </p:nvSpPr>
            <p:spPr bwMode="auto">
              <a:xfrm>
                <a:off x="912" y="1392"/>
                <a:ext cx="2048"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dirty="0" err="1">
                    <a:solidFill>
                      <a:srgbClr val="FF0000"/>
                    </a:solidFill>
                    <a:latin typeface="Tw Cen MT" charset="0"/>
                  </a:rPr>
                  <a:t>enterItem</a:t>
                </a:r>
                <a:r>
                  <a:rPr lang="en-US" sz="1600" dirty="0">
                    <a:solidFill>
                      <a:srgbClr val="FF0000"/>
                    </a:solidFill>
                    <a:latin typeface="Tw Cen MT" charset="0"/>
                  </a:rPr>
                  <a:t>(</a:t>
                </a:r>
                <a:r>
                  <a:rPr lang="en-US" sz="1600" dirty="0" err="1">
                    <a:solidFill>
                      <a:srgbClr val="FF0000"/>
                    </a:solidFill>
                    <a:latin typeface="Tw Cen MT" charset="0"/>
                  </a:rPr>
                  <a:t>itemID</a:t>
                </a:r>
                <a:r>
                  <a:rPr lang="en-US" sz="1600" dirty="0">
                    <a:solidFill>
                      <a:srgbClr val="FF0000"/>
                    </a:solidFill>
                    <a:latin typeface="Tw Cen MT" charset="0"/>
                  </a:rPr>
                  <a:t>, quantity)</a:t>
                </a:r>
              </a:p>
            </p:txBody>
          </p:sp>
          <p:sp>
            <p:nvSpPr>
              <p:cNvPr id="13" name="Text Box 7"/>
              <p:cNvSpPr txBox="1">
                <a:spLocks noChangeArrowheads="1"/>
              </p:cNvSpPr>
              <p:nvPr/>
            </p:nvSpPr>
            <p:spPr bwMode="auto">
              <a:xfrm>
                <a:off x="720" y="1680"/>
                <a:ext cx="2048"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dirty="0">
                    <a:latin typeface="Tw Cen MT" charset="0"/>
                  </a:rPr>
                  <a:t>Description, total</a:t>
                </a:r>
              </a:p>
            </p:txBody>
          </p:sp>
          <p:sp>
            <p:nvSpPr>
              <p:cNvPr id="14" name="Text Box 8"/>
              <p:cNvSpPr txBox="1">
                <a:spLocks noChangeArrowheads="1"/>
              </p:cNvSpPr>
              <p:nvPr/>
            </p:nvSpPr>
            <p:spPr bwMode="auto">
              <a:xfrm>
                <a:off x="720" y="1881"/>
                <a:ext cx="2048"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latin typeface="Tw Cen MT" charset="0"/>
                  </a:rPr>
                  <a:t>[More items]</a:t>
                </a:r>
              </a:p>
            </p:txBody>
          </p:sp>
          <p:sp>
            <p:nvSpPr>
              <p:cNvPr id="15" name="Text Box 9"/>
              <p:cNvSpPr txBox="1">
                <a:spLocks noChangeArrowheads="1"/>
              </p:cNvSpPr>
              <p:nvPr/>
            </p:nvSpPr>
            <p:spPr bwMode="auto">
              <a:xfrm>
                <a:off x="784" y="2044"/>
                <a:ext cx="2048"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solidFill>
                      <a:srgbClr val="FF0000"/>
                    </a:solidFill>
                    <a:latin typeface="Tw Cen MT" charset="0"/>
                  </a:rPr>
                  <a:t>endSale()</a:t>
                </a:r>
              </a:p>
            </p:txBody>
          </p:sp>
          <p:sp>
            <p:nvSpPr>
              <p:cNvPr id="16" name="Text Box 10"/>
              <p:cNvSpPr txBox="1">
                <a:spLocks noChangeArrowheads="1"/>
              </p:cNvSpPr>
              <p:nvPr/>
            </p:nvSpPr>
            <p:spPr bwMode="auto">
              <a:xfrm>
                <a:off x="784" y="2304"/>
                <a:ext cx="2048"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latin typeface="Tw Cen MT" charset="0"/>
                  </a:rPr>
                  <a:t>Total with taxes</a:t>
                </a:r>
              </a:p>
            </p:txBody>
          </p:sp>
          <p:sp>
            <p:nvSpPr>
              <p:cNvPr id="17" name="Text Box 11"/>
              <p:cNvSpPr txBox="1">
                <a:spLocks noChangeArrowheads="1"/>
              </p:cNvSpPr>
              <p:nvPr/>
            </p:nvSpPr>
            <p:spPr bwMode="auto">
              <a:xfrm>
                <a:off x="784" y="2592"/>
                <a:ext cx="2048"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solidFill>
                      <a:srgbClr val="FF0000"/>
                    </a:solidFill>
                    <a:latin typeface="Tw Cen MT" charset="0"/>
                  </a:rPr>
                  <a:t>makePayment(amount)</a:t>
                </a:r>
              </a:p>
            </p:txBody>
          </p:sp>
          <p:sp>
            <p:nvSpPr>
              <p:cNvPr id="18" name="Text Box 12"/>
              <p:cNvSpPr txBox="1">
                <a:spLocks noChangeArrowheads="1"/>
              </p:cNvSpPr>
              <p:nvPr/>
            </p:nvSpPr>
            <p:spPr bwMode="auto">
              <a:xfrm>
                <a:off x="784" y="2832"/>
                <a:ext cx="2048"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algn="ctr" eaLnBrk="1" hangingPunct="1">
                  <a:spcBef>
                    <a:spcPct val="50000"/>
                  </a:spcBef>
                </a:pPr>
                <a:r>
                  <a:rPr lang="en-US" sz="1600">
                    <a:latin typeface="Tw Cen MT" charset="0"/>
                  </a:rPr>
                  <a:t>Change due, receipt</a:t>
                </a:r>
              </a:p>
            </p:txBody>
          </p:sp>
          <p:sp>
            <p:nvSpPr>
              <p:cNvPr id="19" name="Line 16"/>
              <p:cNvSpPr>
                <a:spLocks noChangeShapeType="1"/>
              </p:cNvSpPr>
              <p:nvPr/>
            </p:nvSpPr>
            <p:spPr bwMode="auto">
              <a:xfrm>
                <a:off x="592" y="1344"/>
                <a:ext cx="2816" cy="0"/>
              </a:xfrm>
              <a:prstGeom prst="line">
                <a:avLst/>
              </a:prstGeom>
              <a:grpFill/>
              <a:ln w="9525">
                <a:solidFill>
                  <a:schemeClr val="tx1"/>
                </a:solidFill>
                <a:round/>
                <a:headEnd/>
                <a:tailEnd type="triangle" w="med" len="med"/>
              </a:ln>
              <a:effectLst/>
            </p:spPr>
            <p:txBody>
              <a:bodyPr/>
              <a:lstStyle/>
              <a:p>
                <a:pPr>
                  <a:defRPr/>
                </a:pPr>
                <a:endParaRPr lang="en-US" sz="1600">
                  <a:latin typeface="+mj-lt"/>
                  <a:ea typeface="Arial" pitchFamily="-107" charset="0"/>
                  <a:cs typeface="Arial" pitchFamily="-107" charset="0"/>
                </a:endParaRPr>
              </a:p>
            </p:txBody>
          </p:sp>
          <p:sp>
            <p:nvSpPr>
              <p:cNvPr id="20" name="Line 17"/>
              <p:cNvSpPr>
                <a:spLocks noChangeShapeType="1"/>
              </p:cNvSpPr>
              <p:nvPr/>
            </p:nvSpPr>
            <p:spPr bwMode="auto">
              <a:xfrm>
                <a:off x="528" y="1584"/>
                <a:ext cx="2816" cy="0"/>
              </a:xfrm>
              <a:prstGeom prst="line">
                <a:avLst/>
              </a:prstGeom>
              <a:grpFill/>
              <a:ln w="9525">
                <a:solidFill>
                  <a:schemeClr val="tx1"/>
                </a:solidFill>
                <a:round/>
                <a:headEnd/>
                <a:tailEnd type="triangle" w="med" len="med"/>
              </a:ln>
              <a:effectLst/>
            </p:spPr>
            <p:txBody>
              <a:bodyPr/>
              <a:lstStyle/>
              <a:p>
                <a:pPr>
                  <a:defRPr/>
                </a:pPr>
                <a:endParaRPr lang="en-US" sz="1600">
                  <a:latin typeface="+mj-lt"/>
                  <a:ea typeface="Arial" pitchFamily="-107" charset="0"/>
                  <a:cs typeface="Arial" pitchFamily="-107" charset="0"/>
                </a:endParaRPr>
              </a:p>
            </p:txBody>
          </p:sp>
          <p:sp>
            <p:nvSpPr>
              <p:cNvPr id="21" name="Line 18"/>
              <p:cNvSpPr>
                <a:spLocks noChangeShapeType="1"/>
              </p:cNvSpPr>
              <p:nvPr/>
            </p:nvSpPr>
            <p:spPr bwMode="auto">
              <a:xfrm>
                <a:off x="528" y="1872"/>
                <a:ext cx="2816" cy="0"/>
              </a:xfrm>
              <a:prstGeom prst="line">
                <a:avLst/>
              </a:prstGeom>
              <a:grpFill/>
              <a:ln w="9525">
                <a:solidFill>
                  <a:schemeClr val="tx1"/>
                </a:solidFill>
                <a:round/>
                <a:headEnd type="triangle" w="med" len="med"/>
                <a:tailEnd/>
              </a:ln>
              <a:effectLst/>
            </p:spPr>
            <p:txBody>
              <a:bodyPr/>
              <a:lstStyle/>
              <a:p>
                <a:pPr>
                  <a:defRPr/>
                </a:pPr>
                <a:endParaRPr lang="en-US" sz="1600">
                  <a:latin typeface="+mj-lt"/>
                  <a:ea typeface="Arial" pitchFamily="-107" charset="0"/>
                  <a:cs typeface="Arial" pitchFamily="-107" charset="0"/>
                </a:endParaRPr>
              </a:p>
            </p:txBody>
          </p:sp>
          <p:sp>
            <p:nvSpPr>
              <p:cNvPr id="22" name="Line 19"/>
              <p:cNvSpPr>
                <a:spLocks noChangeShapeType="1"/>
              </p:cNvSpPr>
              <p:nvPr/>
            </p:nvSpPr>
            <p:spPr bwMode="auto">
              <a:xfrm>
                <a:off x="592" y="2256"/>
                <a:ext cx="2816" cy="0"/>
              </a:xfrm>
              <a:prstGeom prst="line">
                <a:avLst/>
              </a:prstGeom>
              <a:grpFill/>
              <a:ln w="9525">
                <a:solidFill>
                  <a:schemeClr val="tx1"/>
                </a:solidFill>
                <a:round/>
                <a:headEnd/>
                <a:tailEnd type="triangle" w="med" len="med"/>
              </a:ln>
              <a:effectLst/>
            </p:spPr>
            <p:txBody>
              <a:bodyPr/>
              <a:lstStyle/>
              <a:p>
                <a:pPr>
                  <a:defRPr/>
                </a:pPr>
                <a:endParaRPr lang="en-US" sz="1600">
                  <a:latin typeface="+mj-lt"/>
                  <a:ea typeface="Arial" pitchFamily="-107" charset="0"/>
                  <a:cs typeface="Arial" pitchFamily="-107" charset="0"/>
                </a:endParaRPr>
              </a:p>
            </p:txBody>
          </p:sp>
          <p:sp>
            <p:nvSpPr>
              <p:cNvPr id="23" name="Line 20"/>
              <p:cNvSpPr>
                <a:spLocks noChangeShapeType="1"/>
              </p:cNvSpPr>
              <p:nvPr/>
            </p:nvSpPr>
            <p:spPr bwMode="auto">
              <a:xfrm>
                <a:off x="592" y="2784"/>
                <a:ext cx="2816" cy="0"/>
              </a:xfrm>
              <a:prstGeom prst="line">
                <a:avLst/>
              </a:prstGeom>
              <a:grpFill/>
              <a:ln w="9525">
                <a:solidFill>
                  <a:schemeClr val="tx1"/>
                </a:solidFill>
                <a:round/>
                <a:headEnd/>
                <a:tailEnd type="triangle" w="med" len="med"/>
              </a:ln>
              <a:effectLst/>
            </p:spPr>
            <p:txBody>
              <a:bodyPr/>
              <a:lstStyle/>
              <a:p>
                <a:pPr>
                  <a:defRPr/>
                </a:pPr>
                <a:endParaRPr lang="en-US" sz="1600">
                  <a:latin typeface="+mj-lt"/>
                  <a:ea typeface="Arial" pitchFamily="-107" charset="0"/>
                  <a:cs typeface="Arial" pitchFamily="-107" charset="0"/>
                </a:endParaRPr>
              </a:p>
            </p:txBody>
          </p:sp>
          <p:sp>
            <p:nvSpPr>
              <p:cNvPr id="24" name="Line 21"/>
              <p:cNvSpPr>
                <a:spLocks noChangeShapeType="1"/>
              </p:cNvSpPr>
              <p:nvPr/>
            </p:nvSpPr>
            <p:spPr bwMode="auto">
              <a:xfrm>
                <a:off x="528" y="2544"/>
                <a:ext cx="2816" cy="0"/>
              </a:xfrm>
              <a:prstGeom prst="line">
                <a:avLst/>
              </a:prstGeom>
              <a:grpFill/>
              <a:ln w="9525">
                <a:solidFill>
                  <a:schemeClr val="tx1"/>
                </a:solidFill>
                <a:round/>
                <a:headEnd type="triangle" w="med" len="med"/>
                <a:tailEnd/>
              </a:ln>
              <a:effectLst/>
            </p:spPr>
            <p:txBody>
              <a:bodyPr/>
              <a:lstStyle/>
              <a:p>
                <a:pPr>
                  <a:defRPr/>
                </a:pPr>
                <a:endParaRPr lang="en-US" sz="1600">
                  <a:latin typeface="+mj-lt"/>
                  <a:ea typeface="Arial" pitchFamily="-107" charset="0"/>
                  <a:cs typeface="Arial" pitchFamily="-107" charset="0"/>
                </a:endParaRPr>
              </a:p>
            </p:txBody>
          </p:sp>
          <p:sp>
            <p:nvSpPr>
              <p:cNvPr id="25" name="Line 22"/>
              <p:cNvSpPr>
                <a:spLocks noChangeShapeType="1"/>
              </p:cNvSpPr>
              <p:nvPr/>
            </p:nvSpPr>
            <p:spPr bwMode="auto">
              <a:xfrm>
                <a:off x="528" y="3024"/>
                <a:ext cx="2816" cy="0"/>
              </a:xfrm>
              <a:prstGeom prst="line">
                <a:avLst/>
              </a:prstGeom>
              <a:grpFill/>
              <a:ln w="9525">
                <a:solidFill>
                  <a:schemeClr val="tx1"/>
                </a:solidFill>
                <a:round/>
                <a:headEnd type="triangle" w="med" len="med"/>
                <a:tailEnd/>
              </a:ln>
              <a:effectLst/>
            </p:spPr>
            <p:txBody>
              <a:bodyPr/>
              <a:lstStyle/>
              <a:p>
                <a:pPr>
                  <a:defRPr/>
                </a:pPr>
                <a:endParaRPr lang="en-US" sz="1600">
                  <a:latin typeface="+mj-lt"/>
                  <a:ea typeface="Arial" pitchFamily="-107" charset="0"/>
                  <a:cs typeface="Arial" pitchFamily="-107" charset="0"/>
                </a:endParaRPr>
              </a:p>
            </p:txBody>
          </p:sp>
          <p:sp>
            <p:nvSpPr>
              <p:cNvPr id="26" name="Text Box 23"/>
              <p:cNvSpPr txBox="1">
                <a:spLocks noChangeArrowheads="1"/>
              </p:cNvSpPr>
              <p:nvPr/>
            </p:nvSpPr>
            <p:spPr bwMode="auto">
              <a:xfrm>
                <a:off x="304" y="3216"/>
                <a:ext cx="4448" cy="19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spcBef>
                    <a:spcPct val="50000"/>
                  </a:spcBef>
                </a:pPr>
                <a:r>
                  <a:rPr lang="en-US" sz="1600">
                    <a:solidFill>
                      <a:srgbClr val="0000FF"/>
                    </a:solidFill>
                    <a:latin typeface="Tw Cen MT" charset="0"/>
                  </a:rPr>
                  <a:t>System operations </a:t>
                </a:r>
                <a:r>
                  <a:rPr lang="en-US" sz="1600">
                    <a:solidFill>
                      <a:srgbClr val="FF0000"/>
                    </a:solidFill>
                    <a:latin typeface="Tw Cen MT" charset="0"/>
                  </a:rPr>
                  <a:t>handle input</a:t>
                </a:r>
                <a:r>
                  <a:rPr lang="en-US" sz="1600">
                    <a:solidFill>
                      <a:srgbClr val="0000FF"/>
                    </a:solidFill>
                    <a:latin typeface="Tw Cen MT" charset="0"/>
                  </a:rPr>
                  <a:t> system events.</a:t>
                </a:r>
              </a:p>
            </p:txBody>
          </p:sp>
          <p:sp>
            <p:nvSpPr>
              <p:cNvPr id="27" name="Line 25"/>
              <p:cNvSpPr>
                <a:spLocks noChangeShapeType="1"/>
              </p:cNvSpPr>
              <p:nvPr/>
            </p:nvSpPr>
            <p:spPr bwMode="auto">
              <a:xfrm>
                <a:off x="3408" y="1200"/>
                <a:ext cx="0" cy="2028"/>
              </a:xfrm>
              <a:prstGeom prst="line">
                <a:avLst/>
              </a:prstGeom>
              <a:grpFill/>
              <a:ln w="19050">
                <a:solidFill>
                  <a:schemeClr val="tx1"/>
                </a:solidFill>
                <a:prstDash val="sysDot"/>
                <a:round/>
                <a:headEnd/>
                <a:tailEnd/>
              </a:ln>
              <a:effectLst/>
            </p:spPr>
            <p:txBody>
              <a:bodyPr/>
              <a:lstStyle/>
              <a:p>
                <a:pPr>
                  <a:defRPr/>
                </a:pPr>
                <a:endParaRPr lang="en-US" sz="1600">
                  <a:latin typeface="+mj-lt"/>
                  <a:ea typeface="Arial" pitchFamily="-107" charset="0"/>
                  <a:cs typeface="Arial" pitchFamily="-107" charset="0"/>
                </a:endParaRPr>
              </a:p>
            </p:txBody>
          </p:sp>
          <p:sp>
            <p:nvSpPr>
              <p:cNvPr id="28" name="Line 26"/>
              <p:cNvSpPr>
                <a:spLocks noChangeShapeType="1"/>
              </p:cNvSpPr>
              <p:nvPr/>
            </p:nvSpPr>
            <p:spPr bwMode="auto">
              <a:xfrm>
                <a:off x="528" y="1200"/>
                <a:ext cx="0" cy="2028"/>
              </a:xfrm>
              <a:prstGeom prst="line">
                <a:avLst/>
              </a:prstGeom>
              <a:grpFill/>
              <a:ln w="19050">
                <a:solidFill>
                  <a:schemeClr val="tx1"/>
                </a:solidFill>
                <a:prstDash val="sysDot"/>
                <a:round/>
                <a:headEnd/>
                <a:tailEnd/>
              </a:ln>
              <a:effectLst/>
            </p:spPr>
            <p:txBody>
              <a:bodyPr/>
              <a:lstStyle/>
              <a:p>
                <a:pPr>
                  <a:defRPr/>
                </a:pPr>
                <a:endParaRPr lang="en-US" sz="1600">
                  <a:latin typeface="+mj-lt"/>
                  <a:ea typeface="Arial" pitchFamily="-107" charset="0"/>
                  <a:cs typeface="Arial" pitchFamily="-107" charset="0"/>
                </a:endParaRPr>
              </a:p>
            </p:txBody>
          </p:sp>
        </p:grpSp>
      </p:grpSp>
      <p:pic>
        <p:nvPicPr>
          <p:cNvPr id="2050" name="Picture 2">
            <a:extLst>
              <a:ext uri="{FF2B5EF4-FFF2-40B4-BE49-F238E27FC236}">
                <a16:creationId xmlns:a16="http://schemas.microsoft.com/office/drawing/2014/main" id="{1A5C0BAA-83DB-E745-AA08-2EEE32DFF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3" y="1"/>
            <a:ext cx="8964084"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09722B6-BD92-1A42-957F-FE20DF9F5C4A}"/>
                  </a:ext>
                </a:extLst>
              </p14:cNvPr>
              <p14:cNvContentPartPr/>
              <p14:nvPr/>
            </p14:nvContentPartPr>
            <p14:xfrm>
              <a:off x="-658241" y="-64476"/>
              <a:ext cx="3840" cy="480"/>
            </p14:xfrm>
          </p:contentPart>
        </mc:Choice>
        <mc:Fallback xmlns="">
          <p:pic>
            <p:nvPicPr>
              <p:cNvPr id="2" name="Ink 1">
                <a:extLst>
                  <a:ext uri="{FF2B5EF4-FFF2-40B4-BE49-F238E27FC236}">
                    <a16:creationId xmlns:a16="http://schemas.microsoft.com/office/drawing/2014/main" id="{B09722B6-BD92-1A42-957F-FE20DF9F5C4A}"/>
                  </a:ext>
                </a:extLst>
              </p:cNvPr>
              <p:cNvPicPr/>
              <p:nvPr/>
            </p:nvPicPr>
            <p:blipFill>
              <a:blip r:embed="rId5"/>
              <a:stretch>
                <a:fillRect/>
              </a:stretch>
            </p:blipFill>
            <p:spPr>
              <a:xfrm>
                <a:off x="-667841" y="-76476"/>
                <a:ext cx="22656" cy="24000"/>
              </a:xfrm>
              <a:prstGeom prst="rect">
                <a:avLst/>
              </a:prstGeom>
            </p:spPr>
          </p:pic>
        </mc:Fallback>
      </mc:AlternateContent>
      <p:sp>
        <p:nvSpPr>
          <p:cNvPr id="3" name="Rectangle 2">
            <a:extLst>
              <a:ext uri="{FF2B5EF4-FFF2-40B4-BE49-F238E27FC236}">
                <a16:creationId xmlns:a16="http://schemas.microsoft.com/office/drawing/2014/main" id="{4D86CA1F-1302-781E-FB22-2E2E5FEBBD05}"/>
              </a:ext>
            </a:extLst>
          </p:cNvPr>
          <p:cNvSpPr/>
          <p:nvPr/>
        </p:nvSpPr>
        <p:spPr>
          <a:xfrm>
            <a:off x="1612903" y="1029480"/>
            <a:ext cx="102637" cy="2146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6667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D54B7-DE83-DD56-4364-7E342091A380}"/>
              </a:ext>
            </a:extLst>
          </p:cNvPr>
          <p:cNvPicPr>
            <a:picLocks noChangeAspect="1"/>
          </p:cNvPicPr>
          <p:nvPr/>
        </p:nvPicPr>
        <p:blipFill>
          <a:blip r:embed="rId2"/>
          <a:stretch>
            <a:fillRect/>
          </a:stretch>
        </p:blipFill>
        <p:spPr>
          <a:xfrm>
            <a:off x="447869" y="298581"/>
            <a:ext cx="11308701" cy="6559420"/>
          </a:xfrm>
          <a:prstGeom prst="rect">
            <a:avLst/>
          </a:prstGeom>
        </p:spPr>
      </p:pic>
    </p:spTree>
    <p:extLst>
      <p:ext uri="{BB962C8B-B14F-4D97-AF65-F5344CB8AC3E}">
        <p14:creationId xmlns:p14="http://schemas.microsoft.com/office/powerpoint/2010/main" val="543696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269D79-3FE1-44F3-2BA6-01AB2D07FE7A}"/>
              </a:ext>
            </a:extLst>
          </p:cNvPr>
          <p:cNvPicPr>
            <a:picLocks noChangeAspect="1"/>
          </p:cNvPicPr>
          <p:nvPr/>
        </p:nvPicPr>
        <p:blipFill>
          <a:blip r:embed="rId2"/>
          <a:stretch>
            <a:fillRect/>
          </a:stretch>
        </p:blipFill>
        <p:spPr>
          <a:xfrm>
            <a:off x="1129016" y="378890"/>
            <a:ext cx="9933968" cy="6479110"/>
          </a:xfrm>
          <a:prstGeom prst="rect">
            <a:avLst/>
          </a:prstGeom>
        </p:spPr>
      </p:pic>
    </p:spTree>
    <p:extLst>
      <p:ext uri="{BB962C8B-B14F-4D97-AF65-F5344CB8AC3E}">
        <p14:creationId xmlns:p14="http://schemas.microsoft.com/office/powerpoint/2010/main" val="294907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t>System Behavior</a:t>
            </a:r>
          </a:p>
        </p:txBody>
      </p:sp>
      <p:sp>
        <p:nvSpPr>
          <p:cNvPr id="29698" name="Content Placeholder 7"/>
          <p:cNvSpPr>
            <a:spLocks noGrp="1"/>
          </p:cNvSpPr>
          <p:nvPr>
            <p:ph idx="1"/>
          </p:nvPr>
        </p:nvSpPr>
        <p:spPr/>
        <p:txBody>
          <a:bodyPr/>
          <a:lstStyle/>
          <a:p>
            <a:r>
              <a:rPr lang="en-US" dirty="0"/>
              <a:t>System Behavior describes </a:t>
            </a:r>
            <a:r>
              <a:rPr lang="en-US" b="1" i="1" dirty="0">
                <a:solidFill>
                  <a:srgbClr val="0070C0"/>
                </a:solidFill>
              </a:rPr>
              <a:t>what a system does</a:t>
            </a:r>
            <a:r>
              <a:rPr lang="en-US" dirty="0"/>
              <a:t>, without explaining </a:t>
            </a:r>
            <a:r>
              <a:rPr lang="en-US" b="1" i="1" dirty="0">
                <a:solidFill>
                  <a:srgbClr val="0070C0"/>
                </a:solidFill>
              </a:rPr>
              <a:t>how it does it</a:t>
            </a:r>
            <a:r>
              <a:rPr lang="en-US" dirty="0"/>
              <a:t>.</a:t>
            </a:r>
          </a:p>
          <a:p>
            <a:endParaRPr lang="en-US" dirty="0"/>
          </a:p>
          <a:p>
            <a:pPr lvl="1"/>
            <a:r>
              <a:rPr lang="en-US" dirty="0"/>
              <a:t>Before making a logical design of how the software system should work, we need to investigate and define its behavior as </a:t>
            </a:r>
            <a:r>
              <a:rPr lang="ja-JP" altLang="en-US" dirty="0"/>
              <a:t>“</a:t>
            </a:r>
            <a:r>
              <a:rPr lang="en-US" altLang="ja-JP" b="1" i="1" dirty="0">
                <a:solidFill>
                  <a:srgbClr val="FF0000"/>
                </a:solidFill>
              </a:rPr>
              <a:t>Black box</a:t>
            </a:r>
            <a:r>
              <a:rPr lang="ja-JP" altLang="en-US" dirty="0"/>
              <a:t>”</a:t>
            </a:r>
            <a:r>
              <a:rPr lang="en-US" altLang="ja-JP" dirty="0"/>
              <a:t>. </a:t>
            </a:r>
          </a:p>
          <a:p>
            <a:endParaRPr lang="en-US" dirty="0"/>
          </a:p>
          <a:p>
            <a:r>
              <a:rPr lang="en-US" dirty="0"/>
              <a:t>System Sequence Diagrams  (SSD)</a:t>
            </a:r>
          </a:p>
          <a:p>
            <a:endParaRPr lang="en-US" dirty="0"/>
          </a:p>
        </p:txBody>
      </p:sp>
    </p:spTree>
    <p:extLst>
      <p:ext uri="{BB962C8B-B14F-4D97-AF65-F5344CB8AC3E}">
        <p14:creationId xmlns:p14="http://schemas.microsoft.com/office/powerpoint/2010/main" val="2297424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BFDEB3-A815-EEB9-F7F9-12FC6507D4F3}"/>
              </a:ext>
            </a:extLst>
          </p:cNvPr>
          <p:cNvPicPr>
            <a:picLocks noChangeAspect="1"/>
          </p:cNvPicPr>
          <p:nvPr/>
        </p:nvPicPr>
        <p:blipFill>
          <a:blip r:embed="rId2"/>
          <a:stretch>
            <a:fillRect/>
          </a:stretch>
        </p:blipFill>
        <p:spPr>
          <a:xfrm>
            <a:off x="2114578" y="94891"/>
            <a:ext cx="7962843" cy="6668217"/>
          </a:xfrm>
          <a:prstGeom prst="rect">
            <a:avLst/>
          </a:prstGeom>
        </p:spPr>
      </p:pic>
    </p:spTree>
    <p:extLst>
      <p:ext uri="{BB962C8B-B14F-4D97-AF65-F5344CB8AC3E}">
        <p14:creationId xmlns:p14="http://schemas.microsoft.com/office/powerpoint/2010/main" val="4205270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3ABB-6C00-D734-6292-0D80528E5415}"/>
              </a:ext>
            </a:extLst>
          </p:cNvPr>
          <p:cNvSpPr>
            <a:spLocks noGrp="1"/>
          </p:cNvSpPr>
          <p:nvPr>
            <p:ph type="title"/>
          </p:nvPr>
        </p:nvSpPr>
        <p:spPr>
          <a:xfrm>
            <a:off x="681134" y="127086"/>
            <a:ext cx="10672665" cy="1325563"/>
          </a:xfrm>
        </p:spPr>
        <p:txBody>
          <a:bodyPr>
            <a:normAutofit fontScale="90000"/>
          </a:bodyPr>
          <a:lstStyle/>
          <a:p>
            <a:r>
              <a:rPr lang="en-US" sz="4900" dirty="0">
                <a:solidFill>
                  <a:srgbClr val="242424"/>
                </a:solidFill>
              </a:rPr>
              <a:t>U</a:t>
            </a:r>
            <a:r>
              <a:rPr lang="en-US" sz="4900" b="0" i="0" dirty="0">
                <a:solidFill>
                  <a:srgbClr val="242424"/>
                </a:solidFill>
                <a:effectLst/>
              </a:rPr>
              <a:t>se case description for the “Transfer Funds”</a:t>
            </a:r>
            <a:br>
              <a:rPr lang="en-US" b="0" i="0" dirty="0">
                <a:solidFill>
                  <a:srgbClr val="242424"/>
                </a:solidFill>
                <a:effectLst/>
                <a:latin typeface="Poppins" panose="020B0502040204020203" pitchFamily="2" charset="0"/>
              </a:rPr>
            </a:br>
            <a:endParaRPr lang="en-US" dirty="0"/>
          </a:p>
        </p:txBody>
      </p:sp>
      <p:sp>
        <p:nvSpPr>
          <p:cNvPr id="3" name="Content Placeholder 2">
            <a:extLst>
              <a:ext uri="{FF2B5EF4-FFF2-40B4-BE49-F238E27FC236}">
                <a16:creationId xmlns:a16="http://schemas.microsoft.com/office/drawing/2014/main" id="{91631013-F080-D579-8EF4-D3E617540AFB}"/>
              </a:ext>
            </a:extLst>
          </p:cNvPr>
          <p:cNvSpPr>
            <a:spLocks noGrp="1"/>
          </p:cNvSpPr>
          <p:nvPr>
            <p:ph idx="1"/>
          </p:nvPr>
        </p:nvSpPr>
        <p:spPr>
          <a:xfrm>
            <a:off x="393405" y="839972"/>
            <a:ext cx="11493795" cy="6018027"/>
          </a:xfrm>
        </p:spPr>
        <p:txBody>
          <a:bodyPr>
            <a:normAutofit fontScale="77500" lnSpcReduction="20000"/>
          </a:bodyPr>
          <a:lstStyle/>
          <a:p>
            <a:pPr marL="0" indent="0">
              <a:buNone/>
            </a:pPr>
            <a:r>
              <a:rPr lang="en-US" sz="2200" b="1" dirty="0"/>
              <a:t>Use Case Name:</a:t>
            </a:r>
            <a:r>
              <a:rPr lang="en-US" sz="2200" dirty="0"/>
              <a:t> Transfer Funds</a:t>
            </a:r>
            <a:br>
              <a:rPr lang="en-US" sz="2200" dirty="0"/>
            </a:br>
            <a:r>
              <a:rPr lang="en-US" sz="2200" b="1" dirty="0"/>
              <a:t>Actors:</a:t>
            </a:r>
            <a:r>
              <a:rPr lang="en-US" sz="2200" dirty="0"/>
              <a:t> User</a:t>
            </a:r>
            <a:br>
              <a:rPr lang="en-US" sz="2200" dirty="0"/>
            </a:br>
            <a:r>
              <a:rPr lang="en-US" sz="2200" b="1" dirty="0"/>
              <a:t>Summary:</a:t>
            </a:r>
            <a:r>
              <a:rPr lang="en-US" sz="2200" dirty="0"/>
              <a:t> This use case allows the user to transfer funds between their own accounts or to other accounts.</a:t>
            </a:r>
            <a:br>
              <a:rPr lang="en-US" sz="2200" dirty="0"/>
            </a:br>
            <a:r>
              <a:rPr lang="en-US" sz="2200" b="1" dirty="0"/>
              <a:t>Preconditions:</a:t>
            </a:r>
            <a:endParaRPr lang="en-US" sz="2200" dirty="0"/>
          </a:p>
          <a:p>
            <a:pPr>
              <a:buFont typeface="Arial" panose="020B0604020202020204" pitchFamily="34" charset="0"/>
              <a:buChar char="•"/>
            </a:pPr>
            <a:r>
              <a:rPr lang="en-US" sz="2200" dirty="0"/>
              <a:t>The user must be logged in to the mobile banking application.</a:t>
            </a:r>
          </a:p>
          <a:p>
            <a:pPr>
              <a:buFont typeface="Arial" panose="020B0604020202020204" pitchFamily="34" charset="0"/>
              <a:buChar char="•"/>
            </a:pPr>
            <a:r>
              <a:rPr lang="en-US" sz="2200" dirty="0"/>
              <a:t>The user must have at least one account set up in the application.</a:t>
            </a:r>
          </a:p>
          <a:p>
            <a:pPr marL="0" indent="0">
              <a:buNone/>
            </a:pPr>
            <a:r>
              <a:rPr lang="en-US" sz="2200" b="1" dirty="0"/>
              <a:t>Basic Flow of Events:</a:t>
            </a:r>
          </a:p>
          <a:p>
            <a:pPr>
              <a:buFont typeface="+mj-lt"/>
              <a:buAutoNum type="arabicPeriod"/>
            </a:pPr>
            <a:r>
              <a:rPr lang="en-US" sz="2200" dirty="0"/>
              <a:t>The user selects the “Transfer Funds” option from the main menu of the mobile banking application.</a:t>
            </a:r>
          </a:p>
          <a:p>
            <a:pPr>
              <a:buFont typeface="+mj-lt"/>
              <a:buAutoNum type="arabicPeriod"/>
            </a:pPr>
            <a:r>
              <a:rPr lang="en-US" sz="2200" dirty="0"/>
              <a:t>The application presents the user with a list of their accounts.</a:t>
            </a:r>
          </a:p>
          <a:p>
            <a:pPr>
              <a:buFont typeface="+mj-lt"/>
              <a:buAutoNum type="arabicPeriod"/>
            </a:pPr>
            <a:r>
              <a:rPr lang="en-US" sz="2200" dirty="0"/>
              <a:t>The user selects the account they want to transfer funds from.</a:t>
            </a:r>
          </a:p>
          <a:p>
            <a:pPr>
              <a:buFont typeface="+mj-lt"/>
              <a:buAutoNum type="arabicPeriod"/>
            </a:pPr>
            <a:r>
              <a:rPr lang="en-US" sz="2200" dirty="0"/>
              <a:t>The application presents the user with a form to fill out with the recipient’s account information, including the account number and the name of the recipient.</a:t>
            </a:r>
          </a:p>
          <a:p>
            <a:pPr>
              <a:buFont typeface="+mj-lt"/>
              <a:buAutoNum type="arabicPeriod"/>
            </a:pPr>
            <a:r>
              <a:rPr lang="en-US" sz="2200" dirty="0"/>
              <a:t>The user provides the account information and enters the amount they want to transfer.</a:t>
            </a:r>
          </a:p>
          <a:p>
            <a:pPr>
              <a:buFont typeface="+mj-lt"/>
              <a:buAutoNum type="arabicPeriod"/>
            </a:pPr>
            <a:r>
              <a:rPr lang="en-US" sz="2200" dirty="0"/>
              <a:t>The application validates the recipient’s account information and the available balance in the user’s account from the bank.</a:t>
            </a:r>
          </a:p>
          <a:p>
            <a:pPr>
              <a:buFont typeface="+mj-lt"/>
              <a:buAutoNum type="arabicPeriod"/>
            </a:pPr>
            <a:r>
              <a:rPr lang="en-US" sz="2200" b="1" dirty="0"/>
              <a:t>If the validation is successful:</a:t>
            </a:r>
            <a:endParaRPr lang="en-US" sz="2200" dirty="0"/>
          </a:p>
          <a:p>
            <a:pPr marL="742950" lvl="1" indent="-285750">
              <a:buFont typeface="+mj-lt"/>
              <a:buAutoNum type="arabicPeriod"/>
            </a:pPr>
            <a:r>
              <a:rPr lang="en-US" sz="2200" dirty="0"/>
              <a:t>The application deducts the transfer amount from the user’s account and adds it to the recipient’s account.</a:t>
            </a:r>
          </a:p>
          <a:p>
            <a:pPr marL="742950" lvl="1" indent="-285750">
              <a:buFont typeface="+mj-lt"/>
              <a:buAutoNum type="arabicPeriod"/>
            </a:pPr>
            <a:r>
              <a:rPr lang="en-US" sz="2200" dirty="0"/>
              <a:t>The application displays a confirmation message to the user with the details of the transfer.</a:t>
            </a:r>
          </a:p>
          <a:p>
            <a:pPr>
              <a:buFont typeface="+mj-lt"/>
              <a:buAutoNum type="arabicPeriod"/>
            </a:pPr>
            <a:r>
              <a:rPr lang="en-US" sz="2200" b="1" dirty="0"/>
              <a:t>If validation fails:</a:t>
            </a:r>
            <a:endParaRPr lang="en-US" sz="2200" dirty="0"/>
          </a:p>
          <a:p>
            <a:pPr marL="742950" lvl="1" indent="-285750">
              <a:buFont typeface="+mj-lt"/>
              <a:buAutoNum type="arabicPeriod"/>
            </a:pPr>
            <a:r>
              <a:rPr lang="en-US" sz="2200" dirty="0"/>
              <a:t>The application displays an error message to the user specifying the reason for the failure (e.g., insufficient balance, invalid recipient account information).</a:t>
            </a:r>
          </a:p>
          <a:p>
            <a:endParaRPr lang="en-US" dirty="0"/>
          </a:p>
        </p:txBody>
      </p:sp>
    </p:spTree>
    <p:extLst>
      <p:ext uri="{BB962C8B-B14F-4D97-AF65-F5344CB8AC3E}">
        <p14:creationId xmlns:p14="http://schemas.microsoft.com/office/powerpoint/2010/main" val="1254557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DA4D9210-FBD6-032F-87A7-7D928A886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10" y="191386"/>
            <a:ext cx="11380180" cy="656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958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C8EA-1788-D171-AC6B-2B6D1E9C850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70616FD-6425-BE80-2DF6-0D3DFDE7736C}"/>
              </a:ext>
            </a:extLst>
          </p:cNvPr>
          <p:cNvSpPr>
            <a:spLocks noGrp="1"/>
          </p:cNvSpPr>
          <p:nvPr>
            <p:ph idx="1"/>
          </p:nvPr>
        </p:nvSpPr>
        <p:spPr/>
        <p:txBody>
          <a:bodyPr>
            <a:normAutofit/>
          </a:bodyPr>
          <a:lstStyle/>
          <a:p>
            <a:r>
              <a:rPr lang="en-US" sz="2200" dirty="0" err="1">
                <a:effectLst/>
                <a:ea typeface="Calibri" panose="020F0502020204030204" pitchFamily="34" charset="0"/>
                <a:cs typeface="Times New Roman" panose="02020603050405020304" pitchFamily="18" charset="0"/>
              </a:rPr>
              <a:t>Larman</a:t>
            </a:r>
            <a:r>
              <a:rPr lang="en-US" sz="2200" dirty="0">
                <a:effectLst/>
                <a:ea typeface="Calibri" panose="020F0502020204030204" pitchFamily="34" charset="0"/>
                <a:cs typeface="Times New Roman" panose="02020603050405020304" pitchFamily="18" charset="0"/>
              </a:rPr>
              <a:t>, Craig. Applying UML and patterns: an introduction to object oriented analysis and design and </a:t>
            </a:r>
            <a:r>
              <a:rPr lang="en-US" sz="2200" dirty="0" err="1">
                <a:effectLst/>
                <a:ea typeface="Calibri" panose="020F0502020204030204" pitchFamily="34" charset="0"/>
                <a:cs typeface="Times New Roman" panose="02020603050405020304" pitchFamily="18" charset="0"/>
              </a:rPr>
              <a:t>interative</a:t>
            </a:r>
            <a:r>
              <a:rPr lang="en-US" sz="2200" dirty="0">
                <a:effectLst/>
                <a:ea typeface="Calibri" panose="020F0502020204030204" pitchFamily="34" charset="0"/>
                <a:cs typeface="Times New Roman" panose="02020603050405020304" pitchFamily="18" charset="0"/>
              </a:rPr>
              <a:t> development. Pearson Education India, 2012.</a:t>
            </a:r>
          </a:p>
          <a:p>
            <a:endParaRPr lang="en-US" sz="2200" dirty="0"/>
          </a:p>
          <a:p>
            <a:r>
              <a:rPr lang="en-US" sz="2200" dirty="0">
                <a:effectLst/>
                <a:ea typeface="Cambria" panose="02040503050406030204" pitchFamily="18" charset="0"/>
                <a:cs typeface="Times New Roman" panose="02020603050405020304" pitchFamily="18" charset="0"/>
              </a:rPr>
              <a:t>Object-Oriented Analysis and Design with Applications, Grady </a:t>
            </a:r>
            <a:r>
              <a:rPr lang="en-US" sz="2200" dirty="0" err="1">
                <a:effectLst/>
                <a:ea typeface="Cambria" panose="02040503050406030204" pitchFamily="18" charset="0"/>
                <a:cs typeface="Times New Roman" panose="02020603050405020304" pitchFamily="18" charset="0"/>
              </a:rPr>
              <a:t>Booch</a:t>
            </a:r>
            <a:r>
              <a:rPr lang="en-US" sz="2200" dirty="0">
                <a:effectLst/>
                <a:ea typeface="Cambria" panose="02040503050406030204" pitchFamily="18" charset="0"/>
                <a:cs typeface="Times New Roman" panose="02020603050405020304" pitchFamily="18" charset="0"/>
              </a:rPr>
              <a:t> et al., 3</a:t>
            </a:r>
            <a:r>
              <a:rPr lang="en-US" sz="2200" baseline="30000" dirty="0">
                <a:effectLst/>
                <a:ea typeface="Cambria" panose="02040503050406030204" pitchFamily="18" charset="0"/>
                <a:cs typeface="Times New Roman" panose="02020603050405020304" pitchFamily="18" charset="0"/>
              </a:rPr>
              <a:t>rd</a:t>
            </a:r>
            <a:r>
              <a:rPr lang="en-US" sz="2200" dirty="0">
                <a:effectLst/>
                <a:ea typeface="Cambria" panose="02040503050406030204" pitchFamily="18" charset="0"/>
                <a:cs typeface="Times New Roman" panose="02020603050405020304" pitchFamily="18" charset="0"/>
              </a:rPr>
              <a:t> Edition, Pearson, 2007.</a:t>
            </a:r>
          </a:p>
          <a:p>
            <a:endParaRPr lang="en-US" sz="2200" dirty="0">
              <a:effectLst/>
              <a:ea typeface="Calibri" panose="020F0502020204030204" pitchFamily="34" charset="0"/>
              <a:cs typeface="Times New Roman" panose="02020603050405020304" pitchFamily="18" charset="0"/>
            </a:endParaRPr>
          </a:p>
          <a:p>
            <a:pPr algn="just">
              <a:lnSpc>
                <a:spcPct val="107000"/>
              </a:lnSpc>
              <a:spcBef>
                <a:spcPts val="0"/>
              </a:spcBef>
            </a:pPr>
            <a:r>
              <a:rPr lang="en-US" sz="2200" dirty="0">
                <a:effectLst/>
                <a:ea typeface="Calibri" panose="020F0502020204030204" pitchFamily="34" charset="0"/>
                <a:cs typeface="Times New Roman" panose="02020603050405020304" pitchFamily="18" charset="0"/>
              </a:rPr>
              <a:t>Timothy C. Lethbridge, Robert </a:t>
            </a:r>
            <a:r>
              <a:rPr lang="en-US" sz="2200" dirty="0" err="1">
                <a:effectLst/>
                <a:ea typeface="Calibri" panose="020F0502020204030204" pitchFamily="34" charset="0"/>
                <a:cs typeface="Times New Roman" panose="02020603050405020304" pitchFamily="18" charset="0"/>
              </a:rPr>
              <a:t>Laganaiere</a:t>
            </a:r>
            <a:r>
              <a:rPr lang="en-US" sz="2200" dirty="0">
                <a:effectLst/>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2200" dirty="0">
              <a:effectLst/>
              <a:ea typeface="Calibri" panose="020F0502020204030204" pitchFamily="34" charset="0"/>
              <a:cs typeface="Times New Roman" panose="02020603050405020304" pitchFamily="18" charset="0"/>
            </a:endParaRPr>
          </a:p>
          <a:p>
            <a:pPr algn="just">
              <a:lnSpc>
                <a:spcPct val="107000"/>
              </a:lnSpc>
              <a:spcBef>
                <a:spcPts val="0"/>
              </a:spcBef>
            </a:pPr>
            <a:r>
              <a:rPr lang="en-US" sz="2200" dirty="0">
                <a:effectLst/>
                <a:ea typeface="Cambria" panose="02040503050406030204" pitchFamily="18" charset="0"/>
                <a:cs typeface="Times New Roman" panose="02020603050405020304" pitchFamily="18" charset="0"/>
              </a:rPr>
              <a:t>Object-Oriented Modeling and Design with UML, Michael R. Blaha and James R. Rumbaugh, 2</a:t>
            </a:r>
            <a:r>
              <a:rPr lang="en-US" sz="2200" baseline="30000" dirty="0">
                <a:effectLst/>
                <a:ea typeface="Cambria" panose="02040503050406030204" pitchFamily="18" charset="0"/>
                <a:cs typeface="Times New Roman" panose="02020603050405020304" pitchFamily="18" charset="0"/>
              </a:rPr>
              <a:t>nd</a:t>
            </a:r>
            <a:r>
              <a:rPr lang="en-US" sz="2200" dirty="0">
                <a:effectLst/>
                <a:ea typeface="Cambria" panose="02040503050406030204" pitchFamily="18" charset="0"/>
                <a:cs typeface="Times New Roman" panose="02020603050405020304" pitchFamily="18" charset="0"/>
              </a:rPr>
              <a:t> Edition, Pearson, 2005.</a:t>
            </a:r>
            <a:endParaRPr lang="en-US" sz="22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3948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t>System Sequence Diagrams</a:t>
            </a:r>
            <a:endParaRPr lang="en-US" dirty="0"/>
          </a:p>
        </p:txBody>
      </p:sp>
      <p:sp>
        <p:nvSpPr>
          <p:cNvPr id="31746" name="Content Placeholder 2"/>
          <p:cNvSpPr>
            <a:spLocks noGrp="1"/>
          </p:cNvSpPr>
          <p:nvPr>
            <p:ph idx="1"/>
          </p:nvPr>
        </p:nvSpPr>
        <p:spPr/>
        <p:txBody>
          <a:bodyPr>
            <a:normAutofit/>
          </a:bodyPr>
          <a:lstStyle/>
          <a:p>
            <a:r>
              <a:rPr lang="en-US" altLang="ja-JP" dirty="0"/>
              <a:t>Focuses on the interaction between the </a:t>
            </a:r>
            <a:r>
              <a:rPr lang="en-US" altLang="ja-JP" dirty="0">
                <a:solidFill>
                  <a:srgbClr val="0070C0"/>
                </a:solidFill>
              </a:rPr>
              <a:t>system and external actors</a:t>
            </a:r>
            <a:r>
              <a:rPr lang="en-US" altLang="ja-JP" dirty="0"/>
              <a:t> (e.g., users, other systems).</a:t>
            </a:r>
          </a:p>
          <a:p>
            <a:r>
              <a:rPr lang="en-US" altLang="ja-JP" dirty="0"/>
              <a:t>Provides a high-level view, showing </a:t>
            </a:r>
            <a:r>
              <a:rPr lang="en-US" altLang="ja-JP" dirty="0">
                <a:solidFill>
                  <a:srgbClr val="0070C0"/>
                </a:solidFill>
              </a:rPr>
              <a:t>system-level interactions </a:t>
            </a:r>
            <a:r>
              <a:rPr lang="en-US" altLang="ja-JP" dirty="0"/>
              <a:t>without detailing internal logic or class interactions.</a:t>
            </a:r>
          </a:p>
          <a:p>
            <a:r>
              <a:rPr lang="en-US" altLang="ja-JP" dirty="0"/>
              <a:t>Emphasizes what happens from a user’s perspective, </a:t>
            </a:r>
            <a:r>
              <a:rPr lang="en-US" altLang="ja-JP" dirty="0">
                <a:solidFill>
                  <a:srgbClr val="0070C0"/>
                </a:solidFill>
              </a:rPr>
              <a:t>capturing events triggered by external actors.</a:t>
            </a:r>
          </a:p>
        </p:txBody>
      </p:sp>
    </p:spTree>
    <p:extLst>
      <p:ext uri="{BB962C8B-B14F-4D97-AF65-F5344CB8AC3E}">
        <p14:creationId xmlns:p14="http://schemas.microsoft.com/office/powerpoint/2010/main" val="9755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t>System Sequence Diagrams</a:t>
            </a:r>
            <a:endParaRPr lang="en-US" dirty="0"/>
          </a:p>
        </p:txBody>
      </p:sp>
      <p:sp>
        <p:nvSpPr>
          <p:cNvPr id="31746" name="Content Placeholder 2"/>
          <p:cNvSpPr>
            <a:spLocks noGrp="1"/>
          </p:cNvSpPr>
          <p:nvPr>
            <p:ph idx="1"/>
          </p:nvPr>
        </p:nvSpPr>
        <p:spPr/>
        <p:txBody>
          <a:bodyPr>
            <a:normAutofit fontScale="92500"/>
          </a:bodyPr>
          <a:lstStyle/>
          <a:p>
            <a:r>
              <a:rPr lang="en-US" dirty="0"/>
              <a:t>System sequence diagram (SSD) </a:t>
            </a:r>
            <a:r>
              <a:rPr lang="en-US" altLang="ja-JP" dirty="0"/>
              <a:t>are used to illustrate </a:t>
            </a:r>
            <a:r>
              <a:rPr lang="en-US" dirty="0">
                <a:solidFill>
                  <a:srgbClr val="0070C0"/>
                </a:solidFill>
              </a:rPr>
              <a:t>interaction between actor and system </a:t>
            </a:r>
            <a:r>
              <a:rPr lang="en-US" dirty="0"/>
              <a:t>for a </a:t>
            </a:r>
            <a:r>
              <a:rPr lang="en-US" dirty="0">
                <a:solidFill>
                  <a:srgbClr val="FF0000"/>
                </a:solidFill>
              </a:rPr>
              <a:t>particular scenario</a:t>
            </a:r>
            <a:r>
              <a:rPr lang="en-US" dirty="0"/>
              <a:t> of a </a:t>
            </a:r>
            <a:r>
              <a:rPr lang="en-US" dirty="0">
                <a:solidFill>
                  <a:srgbClr val="0070C0"/>
                </a:solidFill>
              </a:rPr>
              <a:t>use case</a:t>
            </a:r>
            <a:r>
              <a:rPr lang="en-US" dirty="0"/>
              <a:t>.</a:t>
            </a:r>
          </a:p>
          <a:p>
            <a:endParaRPr lang="en-US" dirty="0"/>
          </a:p>
          <a:p>
            <a:pPr lvl="1"/>
            <a:r>
              <a:rPr lang="en-US" dirty="0"/>
              <a:t>A system sequence diagram is a picture that shows, </a:t>
            </a:r>
            <a:r>
              <a:rPr lang="en-US" dirty="0">
                <a:solidFill>
                  <a:srgbClr val="0070C0"/>
                </a:solidFill>
              </a:rPr>
              <a:t>main success scenario</a:t>
            </a:r>
            <a:r>
              <a:rPr lang="en-US" dirty="0"/>
              <a:t>, the </a:t>
            </a:r>
            <a:r>
              <a:rPr lang="en-US" i="1" dirty="0">
                <a:solidFill>
                  <a:srgbClr val="FF0000"/>
                </a:solidFill>
              </a:rPr>
              <a:t>events that actors generate, </a:t>
            </a:r>
            <a:r>
              <a:rPr lang="en-US" dirty="0"/>
              <a:t>their </a:t>
            </a:r>
            <a:r>
              <a:rPr lang="en-US" dirty="0">
                <a:solidFill>
                  <a:srgbClr val="0070C0"/>
                </a:solidFill>
              </a:rPr>
              <a:t>order</a:t>
            </a:r>
            <a:r>
              <a:rPr lang="en-US" dirty="0"/>
              <a:t> and </a:t>
            </a:r>
            <a:r>
              <a:rPr lang="en-US" dirty="0">
                <a:solidFill>
                  <a:srgbClr val="0070C0"/>
                </a:solidFill>
              </a:rPr>
              <a:t>inter-system events</a:t>
            </a:r>
          </a:p>
          <a:p>
            <a:pPr lvl="1"/>
            <a:endParaRPr lang="en-US" dirty="0"/>
          </a:p>
          <a:p>
            <a:pPr lvl="1"/>
            <a:r>
              <a:rPr lang="en-US" dirty="0"/>
              <a:t>The purpose is to illustrate the </a:t>
            </a:r>
            <a:r>
              <a:rPr lang="en-US" dirty="0">
                <a:solidFill>
                  <a:srgbClr val="0070C0"/>
                </a:solidFill>
              </a:rPr>
              <a:t>use case </a:t>
            </a:r>
            <a:r>
              <a:rPr lang="en-US" dirty="0"/>
              <a:t>in a </a:t>
            </a:r>
            <a:r>
              <a:rPr lang="en-US" dirty="0">
                <a:solidFill>
                  <a:srgbClr val="0070C0"/>
                </a:solidFill>
              </a:rPr>
              <a:t>visual format </a:t>
            </a:r>
            <a:r>
              <a:rPr lang="en-US" dirty="0"/>
              <a:t>and</a:t>
            </a:r>
            <a:r>
              <a:rPr lang="en-US" dirty="0">
                <a:solidFill>
                  <a:srgbClr val="0070C0"/>
                </a:solidFill>
              </a:rPr>
              <a:t> </a:t>
            </a:r>
            <a:r>
              <a:rPr lang="en-US" i="1" dirty="0">
                <a:solidFill>
                  <a:srgbClr val="0070C0"/>
                </a:solidFill>
              </a:rPr>
              <a:t>identify all system events</a:t>
            </a:r>
          </a:p>
          <a:p>
            <a:pPr lvl="1"/>
            <a:endParaRPr lang="en-US" dirty="0"/>
          </a:p>
          <a:p>
            <a:r>
              <a:rPr lang="en-GB" altLang="ja-JP" b="1" u="sng" dirty="0" err="1"/>
              <a:t>SSD</a:t>
            </a:r>
            <a:r>
              <a:rPr lang="en-GB" altLang="ja-JP" b="1" u="sng" dirty="0"/>
              <a:t> are drawn using </a:t>
            </a:r>
            <a:r>
              <a:rPr lang="en-US" altLang="ja-JP" b="1" u="sng" dirty="0" err="1"/>
              <a:t>UML</a:t>
            </a:r>
            <a:r>
              <a:rPr lang="en-US" altLang="ja-JP" b="1" u="sng" dirty="0"/>
              <a:t> notations</a:t>
            </a:r>
            <a:endParaRPr lang="en-US" b="1" u="sng" dirty="0"/>
          </a:p>
          <a:p>
            <a:pPr lvl="1"/>
            <a:r>
              <a:rPr lang="en-US" altLang="ja-JP" dirty="0"/>
              <a:t>We draw SSD using Sequence Diagram notation (UML)</a:t>
            </a:r>
          </a:p>
        </p:txBody>
      </p:sp>
    </p:spTree>
    <p:extLst>
      <p:ext uri="{BB962C8B-B14F-4D97-AF65-F5344CB8AC3E}">
        <p14:creationId xmlns:p14="http://schemas.microsoft.com/office/powerpoint/2010/main" val="45556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Recall </a:t>
            </a:r>
            <a:r>
              <a:rPr lang="mr-IN" dirty="0"/>
              <a:t>–</a:t>
            </a:r>
            <a:r>
              <a:rPr lang="en-US" dirty="0"/>
              <a:t> Use Cases</a:t>
            </a:r>
          </a:p>
        </p:txBody>
      </p:sp>
      <p:sp>
        <p:nvSpPr>
          <p:cNvPr id="35842" name="Content Placeholder 6"/>
          <p:cNvSpPr>
            <a:spLocks noGrp="1"/>
          </p:cNvSpPr>
          <p:nvPr>
            <p:ph idx="1"/>
          </p:nvPr>
        </p:nvSpPr>
        <p:spPr/>
        <p:txBody>
          <a:bodyPr>
            <a:normAutofit/>
          </a:bodyPr>
          <a:lstStyle/>
          <a:p>
            <a:r>
              <a:rPr lang="en-US" dirty="0"/>
              <a:t>Use cases describe how actors interact with the software system and during this interaction </a:t>
            </a:r>
          </a:p>
          <a:p>
            <a:pPr lvl="2"/>
            <a:r>
              <a:rPr lang="en-US" dirty="0"/>
              <a:t>an actor generates </a:t>
            </a:r>
            <a:r>
              <a:rPr lang="en-US" u="sng" dirty="0">
                <a:solidFill>
                  <a:schemeClr val="accent2"/>
                </a:solidFill>
              </a:rPr>
              <a:t>events</a:t>
            </a:r>
            <a:r>
              <a:rPr lang="en-US" dirty="0">
                <a:solidFill>
                  <a:schemeClr val="accent2"/>
                </a:solidFill>
              </a:rPr>
              <a:t> </a:t>
            </a:r>
            <a:r>
              <a:rPr lang="en-US" dirty="0"/>
              <a:t>to a system </a:t>
            </a:r>
          </a:p>
          <a:p>
            <a:pPr lvl="2"/>
            <a:r>
              <a:rPr lang="en-US" dirty="0"/>
              <a:t>usually requesting some </a:t>
            </a:r>
            <a:r>
              <a:rPr lang="en-US" u="sng" dirty="0">
                <a:solidFill>
                  <a:schemeClr val="accent2"/>
                </a:solidFill>
              </a:rPr>
              <a:t>system operation</a:t>
            </a:r>
            <a:r>
              <a:rPr lang="en-US" dirty="0"/>
              <a:t> to handle the event</a:t>
            </a:r>
          </a:p>
          <a:p>
            <a:pPr lvl="2"/>
            <a:endParaRPr lang="en-US" dirty="0"/>
          </a:p>
          <a:p>
            <a:r>
              <a:rPr lang="en-US" dirty="0"/>
              <a:t>SSD show how certain tasks are done between actors and the system (use case scenarios). </a:t>
            </a:r>
          </a:p>
          <a:p>
            <a:pPr lvl="1"/>
            <a:r>
              <a:rPr lang="en-US" dirty="0"/>
              <a:t>The tasks could be simple, complex or repetitive tasks. </a:t>
            </a:r>
          </a:p>
        </p:txBody>
      </p:sp>
    </p:spTree>
    <p:extLst>
      <p:ext uri="{BB962C8B-B14F-4D97-AF65-F5344CB8AC3E}">
        <p14:creationId xmlns:p14="http://schemas.microsoft.com/office/powerpoint/2010/main" val="109487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2"/>
          <p:cNvSpPr txBox="1">
            <a:spLocks noChangeArrowheads="1"/>
          </p:cNvSpPr>
          <p:nvPr/>
        </p:nvSpPr>
        <p:spPr bwMode="auto">
          <a:xfrm>
            <a:off x="1676403" y="381003"/>
            <a:ext cx="18473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endParaRPr lang="en-GB" sz="2800">
              <a:solidFill>
                <a:srgbClr val="0000FF"/>
              </a:solidFill>
              <a:latin typeface="Times New Roman" charset="0"/>
            </a:endParaRPr>
          </a:p>
        </p:txBody>
      </p:sp>
      <p:sp>
        <p:nvSpPr>
          <p:cNvPr id="50178" name="Rectangle 4"/>
          <p:cNvSpPr>
            <a:spLocks noGrp="1" noChangeArrowheads="1"/>
          </p:cNvSpPr>
          <p:nvPr>
            <p:ph type="title"/>
          </p:nvPr>
        </p:nvSpPr>
        <p:spPr/>
        <p:txBody>
          <a:bodyPr/>
          <a:lstStyle/>
          <a:p>
            <a:r>
              <a:rPr lang="en-US"/>
              <a:t>Creating System Sequence Diagrams</a:t>
            </a:r>
            <a:endParaRPr lang="en-US" dirty="0"/>
          </a:p>
        </p:txBody>
      </p:sp>
      <p:sp>
        <p:nvSpPr>
          <p:cNvPr id="50179" name="Content Placeholder 7"/>
          <p:cNvSpPr>
            <a:spLocks noGrp="1"/>
          </p:cNvSpPr>
          <p:nvPr>
            <p:ph idx="1"/>
          </p:nvPr>
        </p:nvSpPr>
        <p:spPr/>
        <p:txBody>
          <a:bodyPr>
            <a:normAutofit fontScale="92500" lnSpcReduction="10000"/>
          </a:bodyPr>
          <a:lstStyle/>
          <a:p>
            <a:r>
              <a:rPr lang="en-US" dirty="0"/>
              <a:t>Should be done for the typical course of </a:t>
            </a:r>
            <a:r>
              <a:rPr lang="en-US" b="1" dirty="0"/>
              <a:t>events/main success scenario</a:t>
            </a:r>
            <a:r>
              <a:rPr lang="en-US" dirty="0"/>
              <a:t> of the use case (and for the most </a:t>
            </a:r>
            <a:r>
              <a:rPr lang="en-US" b="1" dirty="0"/>
              <a:t>interesting alternative course</a:t>
            </a:r>
            <a:r>
              <a:rPr lang="en-US" dirty="0"/>
              <a:t>).</a:t>
            </a:r>
          </a:p>
          <a:p>
            <a:r>
              <a:rPr lang="en-US" dirty="0"/>
              <a:t>A single system sequence diagram shows the interaction between an actor and the system for </a:t>
            </a:r>
            <a:r>
              <a:rPr lang="en-US" b="1" dirty="0"/>
              <a:t>one use case scenario</a:t>
            </a:r>
            <a:r>
              <a:rPr lang="en-US" dirty="0"/>
              <a:t>.</a:t>
            </a:r>
          </a:p>
          <a:p>
            <a:pPr marL="520687" indent="-503754">
              <a:lnSpc>
                <a:spcPct val="100000"/>
              </a:lnSpc>
              <a:spcBef>
                <a:spcPts val="3847"/>
              </a:spcBef>
              <a:buFont typeface="Arial"/>
              <a:buChar char="•"/>
              <a:tabLst>
                <a:tab pos="519840" algn="l"/>
                <a:tab pos="520687" algn="l"/>
              </a:tabLst>
            </a:pPr>
            <a:r>
              <a:rPr lang="en-US" dirty="0"/>
              <a:t>It shows:</a:t>
            </a:r>
          </a:p>
          <a:p>
            <a:pPr marL="1130272" lvl="1" indent="-504601">
              <a:lnSpc>
                <a:spcPct val="100000"/>
              </a:lnSpc>
              <a:spcBef>
                <a:spcPts val="345"/>
              </a:spcBef>
              <a:buFont typeface="Wingdings"/>
              <a:buChar char=""/>
              <a:tabLst>
                <a:tab pos="1129425" algn="l"/>
                <a:tab pos="1130272" algn="l"/>
              </a:tabLst>
            </a:pPr>
            <a:r>
              <a:rPr lang="en-US" dirty="0"/>
              <a:t>The system (as a black box)</a:t>
            </a:r>
          </a:p>
          <a:p>
            <a:pPr marL="1130272" lvl="1" indent="-504601">
              <a:lnSpc>
                <a:spcPct val="100000"/>
              </a:lnSpc>
              <a:spcBef>
                <a:spcPts val="287"/>
              </a:spcBef>
              <a:buFont typeface="Wingdings"/>
              <a:buChar char=""/>
              <a:tabLst>
                <a:tab pos="1129425" algn="l"/>
                <a:tab pos="1130272" algn="l"/>
              </a:tabLst>
            </a:pPr>
            <a:r>
              <a:rPr lang="en-US" dirty="0"/>
              <a:t>The actor(s), especially the initiating actor</a:t>
            </a:r>
          </a:p>
          <a:p>
            <a:pPr marL="1130272" lvl="1" indent="-504601">
              <a:lnSpc>
                <a:spcPct val="100000"/>
              </a:lnSpc>
              <a:spcBef>
                <a:spcPts val="287"/>
              </a:spcBef>
              <a:buFont typeface="Wingdings"/>
              <a:buChar char=""/>
              <a:tabLst>
                <a:tab pos="1129425" algn="l"/>
                <a:tab pos="1130272" algn="l"/>
              </a:tabLst>
            </a:pPr>
            <a:r>
              <a:rPr lang="en-US" dirty="0"/>
              <a:t>Each external system which sends messages to the system</a:t>
            </a:r>
          </a:p>
          <a:p>
            <a:pPr marL="1130272" lvl="1" indent="-504601">
              <a:lnSpc>
                <a:spcPct val="100000"/>
              </a:lnSpc>
              <a:spcBef>
                <a:spcPts val="287"/>
              </a:spcBef>
              <a:buFont typeface="Wingdings"/>
              <a:buChar char=""/>
              <a:tabLst>
                <a:tab pos="1129425" algn="l"/>
                <a:tab pos="1130272" algn="l"/>
              </a:tabLst>
            </a:pPr>
            <a:r>
              <a:rPr lang="en-US" dirty="0"/>
              <a:t>The messages into and out of the system</a:t>
            </a:r>
          </a:p>
          <a:p>
            <a:pPr marL="1130272" lvl="1" indent="-504601">
              <a:lnSpc>
                <a:spcPct val="100000"/>
              </a:lnSpc>
              <a:spcBef>
                <a:spcPts val="287"/>
              </a:spcBef>
              <a:buFont typeface="Wingdings"/>
              <a:buChar char=""/>
              <a:tabLst>
                <a:tab pos="1129425" algn="l"/>
                <a:tab pos="1130272" algn="l"/>
              </a:tabLst>
            </a:pPr>
            <a:r>
              <a:rPr lang="en-US" dirty="0"/>
              <a:t>The sequence in which the messages occur</a:t>
            </a:r>
          </a:p>
          <a:p>
            <a:endParaRPr lang="en-US" dirty="0"/>
          </a:p>
        </p:txBody>
      </p:sp>
    </p:spTree>
    <p:extLst>
      <p:ext uri="{BB962C8B-B14F-4D97-AF65-F5344CB8AC3E}">
        <p14:creationId xmlns:p14="http://schemas.microsoft.com/office/powerpoint/2010/main" val="201175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9942" y="345066"/>
            <a:ext cx="11367925" cy="622222"/>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dirty="0"/>
              <a:t>System Events and System Operations</a:t>
            </a:r>
          </a:p>
        </p:txBody>
      </p:sp>
      <p:sp>
        <p:nvSpPr>
          <p:cNvPr id="5" name="Content Placeholder 4">
            <a:extLst>
              <a:ext uri="{FF2B5EF4-FFF2-40B4-BE49-F238E27FC236}">
                <a16:creationId xmlns:a16="http://schemas.microsoft.com/office/drawing/2014/main" id="{A95A33CF-AAA2-4C9D-A87B-814AD013A398}"/>
              </a:ext>
            </a:extLst>
          </p:cNvPr>
          <p:cNvSpPr>
            <a:spLocks noGrp="1"/>
          </p:cNvSpPr>
          <p:nvPr>
            <p:ph idx="1"/>
          </p:nvPr>
        </p:nvSpPr>
        <p:spPr/>
        <p:txBody>
          <a:bodyPr/>
          <a:lstStyle/>
          <a:p>
            <a:pPr marL="469265" marR="6985" indent="-457200">
              <a:lnSpc>
                <a:spcPts val="2691"/>
              </a:lnSpc>
              <a:spcBef>
                <a:spcPts val="345"/>
              </a:spcBef>
              <a:buSzPct val="150000"/>
              <a:tabLst>
                <a:tab pos="414644" algn="l"/>
                <a:tab pos="1707472" algn="l"/>
                <a:tab pos="3480984" algn="l"/>
                <a:tab pos="4138826" algn="l"/>
                <a:tab pos="4803020" algn="l"/>
                <a:tab pos="6576530" algn="l"/>
                <a:tab pos="7358196" algn="l"/>
                <a:tab pos="8022390" algn="l"/>
                <a:tab pos="9451104" algn="l"/>
                <a:tab pos="9962902" algn="l"/>
              </a:tabLst>
            </a:pPr>
            <a:r>
              <a:rPr lang="en-US" b="1" i="1" u="sng" dirty="0"/>
              <a:t>System operations </a:t>
            </a:r>
            <a:r>
              <a:rPr lang="en-US" dirty="0"/>
              <a:t>are the operations that the system as a black box component </a:t>
            </a:r>
            <a:r>
              <a:rPr lang="en-US" b="1" dirty="0">
                <a:solidFill>
                  <a:srgbClr val="0070C0"/>
                </a:solidFill>
              </a:rPr>
              <a:t>oﬀers in its public interface</a:t>
            </a:r>
            <a:r>
              <a:rPr lang="en-US" dirty="0"/>
              <a:t>.</a:t>
            </a:r>
          </a:p>
          <a:p>
            <a:pPr>
              <a:spcBef>
                <a:spcPts val="11"/>
              </a:spcBef>
              <a:buFont typeface="Arial"/>
              <a:buChar char="•"/>
            </a:pPr>
            <a:endParaRPr lang="en-US" dirty="0"/>
          </a:p>
          <a:p>
            <a:pPr marL="414010" marR="5080" indent="-401945">
              <a:lnSpc>
                <a:spcPts val="2811"/>
              </a:lnSpc>
              <a:buSzPct val="150000"/>
              <a:buFont typeface="Arial"/>
              <a:buChar char="•"/>
              <a:tabLst>
                <a:tab pos="414644" algn="l"/>
                <a:tab pos="6450169" algn="l"/>
                <a:tab pos="8001435" algn="l"/>
              </a:tabLst>
            </a:pPr>
            <a:r>
              <a:rPr lang="en-US" dirty="0"/>
              <a:t>These are high-level operations </a:t>
            </a:r>
            <a:r>
              <a:rPr lang="en-US" b="1" dirty="0">
                <a:solidFill>
                  <a:srgbClr val="0070C0"/>
                </a:solidFill>
              </a:rPr>
              <a:t>triggered by an event</a:t>
            </a:r>
            <a:r>
              <a:rPr lang="en-US" b="1" dirty="0"/>
              <a:t> </a:t>
            </a:r>
            <a:r>
              <a:rPr lang="en-US" dirty="0"/>
              <a:t>generated by an </a:t>
            </a:r>
            <a:r>
              <a:rPr lang="en-US" b="1" dirty="0">
                <a:solidFill>
                  <a:srgbClr val="0070C0"/>
                </a:solidFill>
              </a:rPr>
              <a:t>external actor</a:t>
            </a:r>
          </a:p>
          <a:p>
            <a:pPr>
              <a:spcBef>
                <a:spcPts val="11"/>
              </a:spcBef>
              <a:buFont typeface="Arial"/>
              <a:buChar char="•"/>
            </a:pPr>
            <a:endParaRPr lang="en-US" dirty="0"/>
          </a:p>
          <a:p>
            <a:pPr marL="414010" marR="379085" indent="-401945">
              <a:lnSpc>
                <a:spcPct val="100800"/>
              </a:lnSpc>
              <a:buSzPct val="150000"/>
              <a:buFont typeface="Arial"/>
              <a:buChar char="•"/>
              <a:tabLst>
                <a:tab pos="414644" algn="l"/>
                <a:tab pos="1622385" algn="l"/>
                <a:tab pos="2919658" algn="l"/>
                <a:tab pos="4447429" algn="l"/>
                <a:tab pos="5972025" algn="l"/>
                <a:tab pos="7269933" algn="l"/>
                <a:tab pos="9281563" algn="l"/>
              </a:tabLst>
            </a:pPr>
            <a:r>
              <a:rPr lang="en-US" dirty="0"/>
              <a:t>During system behavior analysis, system operations are assigned to a conceptual class </a:t>
            </a:r>
            <a:r>
              <a:rPr lang="en-US" b="1" dirty="0"/>
              <a:t>System</a:t>
            </a:r>
          </a:p>
          <a:p>
            <a:endParaRPr lang="en-PK"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2"/>
          <p:cNvSpPr txBox="1">
            <a:spLocks noChangeArrowheads="1"/>
          </p:cNvSpPr>
          <p:nvPr/>
        </p:nvSpPr>
        <p:spPr bwMode="auto">
          <a:xfrm>
            <a:off x="1676403" y="381003"/>
            <a:ext cx="18473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endParaRPr lang="en-GB" sz="2800">
              <a:solidFill>
                <a:srgbClr val="0000FF"/>
              </a:solidFill>
              <a:latin typeface="Times New Roman" charset="0"/>
            </a:endParaRPr>
          </a:p>
        </p:txBody>
      </p:sp>
      <p:sp>
        <p:nvSpPr>
          <p:cNvPr id="50178" name="Rectangle 4"/>
          <p:cNvSpPr>
            <a:spLocks noGrp="1" noChangeArrowheads="1"/>
          </p:cNvSpPr>
          <p:nvPr>
            <p:ph type="title"/>
          </p:nvPr>
        </p:nvSpPr>
        <p:spPr/>
        <p:txBody>
          <a:bodyPr/>
          <a:lstStyle/>
          <a:p>
            <a:r>
              <a:rPr lang="en-US"/>
              <a:t>Creating System Sequence Diagrams</a:t>
            </a:r>
            <a:endParaRPr lang="en-US" dirty="0"/>
          </a:p>
        </p:txBody>
      </p:sp>
      <p:sp>
        <p:nvSpPr>
          <p:cNvPr id="50179" name="Content Placeholder 7"/>
          <p:cNvSpPr>
            <a:spLocks noGrp="1"/>
          </p:cNvSpPr>
          <p:nvPr>
            <p:ph sz="quarter" idx="1"/>
          </p:nvPr>
        </p:nvSpPr>
        <p:spPr>
          <a:xfrm>
            <a:off x="1378930" y="1706566"/>
            <a:ext cx="9434139" cy="4588933"/>
          </a:xfrm>
        </p:spPr>
        <p:txBody>
          <a:bodyPr>
            <a:normAutofit/>
          </a:bodyPr>
          <a:lstStyle/>
          <a:p>
            <a:r>
              <a:rPr lang="en-US" dirty="0"/>
              <a:t>Should be done for the typical course of events/</a:t>
            </a:r>
            <a:r>
              <a:rPr lang="en-US" dirty="0">
                <a:solidFill>
                  <a:srgbClr val="0070C0"/>
                </a:solidFill>
              </a:rPr>
              <a:t>main success scenario </a:t>
            </a:r>
            <a:r>
              <a:rPr lang="en-US" dirty="0"/>
              <a:t>of the use case (</a:t>
            </a:r>
            <a:r>
              <a:rPr lang="en-US" i="1" dirty="0"/>
              <a:t>and for the most interesting alternative course)</a:t>
            </a:r>
            <a:r>
              <a:rPr lang="en-US" dirty="0"/>
              <a:t>.</a:t>
            </a:r>
          </a:p>
          <a:p>
            <a:endParaRPr lang="en-US" dirty="0"/>
          </a:p>
          <a:p>
            <a:pPr marL="914354" lvl="1" indent="-457177">
              <a:buFont typeface="+mj-lt"/>
              <a:buAutoNum type="arabicPeriod"/>
            </a:pPr>
            <a:r>
              <a:rPr lang="en-US" dirty="0"/>
              <a:t>Draw a line representing the system as a black box.</a:t>
            </a:r>
          </a:p>
          <a:p>
            <a:pPr marL="914354" lvl="1" indent="-457177">
              <a:buFont typeface="+mj-lt"/>
              <a:buAutoNum type="arabicPeriod"/>
            </a:pPr>
            <a:r>
              <a:rPr lang="en-US" dirty="0"/>
              <a:t>Identify each actor and draw a line for each such actor.</a:t>
            </a:r>
          </a:p>
          <a:p>
            <a:pPr marL="914354" lvl="1" indent="-457177">
              <a:buFont typeface="+mj-lt"/>
              <a:buAutoNum type="arabicPeriod"/>
            </a:pPr>
            <a:r>
              <a:rPr lang="en-US" dirty="0"/>
              <a:t>From the use case </a:t>
            </a:r>
            <a:r>
              <a:rPr lang="en-US" i="1" dirty="0"/>
              <a:t>typical course of events</a:t>
            </a:r>
            <a:r>
              <a:rPr lang="en-US" dirty="0"/>
              <a:t> text, identify the system (external) events that each actor generates. </a:t>
            </a:r>
          </a:p>
          <a:p>
            <a:pPr marL="914354" lvl="1" indent="-457177">
              <a:buFont typeface="+mj-lt"/>
              <a:buAutoNum type="arabicPeriod"/>
            </a:pPr>
            <a:r>
              <a:rPr lang="en-US" dirty="0"/>
              <a:t>Illustrate them on the diagram. </a:t>
            </a:r>
          </a:p>
          <a:p>
            <a:pPr marL="914354" lvl="1" indent="-457177">
              <a:buFont typeface="+mj-lt"/>
              <a:buAutoNum type="arabicPeriod"/>
            </a:pPr>
            <a:r>
              <a:rPr lang="en-US" dirty="0"/>
              <a:t>Optionally, includes the use case text to the left of the diagram.</a:t>
            </a:r>
          </a:p>
        </p:txBody>
      </p:sp>
    </p:spTree>
    <p:extLst>
      <p:ext uri="{BB962C8B-B14F-4D97-AF65-F5344CB8AC3E}">
        <p14:creationId xmlns:p14="http://schemas.microsoft.com/office/powerpoint/2010/main" val="3259372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2374</Words>
  <Application>Microsoft Office PowerPoint</Application>
  <PresentationFormat>Widescreen</PresentationFormat>
  <Paragraphs>249</Paragraphs>
  <Slides>33</Slides>
  <Notes>18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6" baseType="lpstr">
      <vt:lpstr>Aptos</vt:lpstr>
      <vt:lpstr>Aptos Display</vt:lpstr>
      <vt:lpstr>Arial</vt:lpstr>
      <vt:lpstr>Calibri</vt:lpstr>
      <vt:lpstr>Cambria</vt:lpstr>
      <vt:lpstr>Open Sans</vt:lpstr>
      <vt:lpstr>Poppins</vt:lpstr>
      <vt:lpstr>Times New Roman</vt:lpstr>
      <vt:lpstr>Trebuchet MS</vt:lpstr>
      <vt:lpstr>Tw Cen MT</vt:lpstr>
      <vt:lpstr>Wingdings</vt:lpstr>
      <vt:lpstr>Office Theme</vt:lpstr>
      <vt:lpstr>Visio</vt:lpstr>
      <vt:lpstr>UML Modeling: System Sequence Diagram</vt:lpstr>
      <vt:lpstr>Revision Up till Now</vt:lpstr>
      <vt:lpstr>System Behavior</vt:lpstr>
      <vt:lpstr>System Sequence Diagrams</vt:lpstr>
      <vt:lpstr>System Sequence Diagrams</vt:lpstr>
      <vt:lpstr>Recall – Use Cases</vt:lpstr>
      <vt:lpstr>Creating System Sequence Diagrams</vt:lpstr>
      <vt:lpstr>System Events and System Operations</vt:lpstr>
      <vt:lpstr>Creating System Sequence Diagrams</vt:lpstr>
      <vt:lpstr>Actor Lifelines</vt:lpstr>
      <vt:lpstr>System Lifeline</vt:lpstr>
      <vt:lpstr>Syntax of SSD</vt:lpstr>
      <vt:lpstr>Sequence Diagram Notations</vt:lpstr>
      <vt:lpstr>Sequence Diagram Notations</vt:lpstr>
      <vt:lpstr>Sequence Diagram Notations</vt:lpstr>
      <vt:lpstr>PowerPoint Presentation</vt:lpstr>
      <vt:lpstr>System Sequence Diagram Notation </vt:lpstr>
      <vt:lpstr>Process Sale</vt:lpstr>
      <vt:lpstr>PowerPoint Presentation</vt:lpstr>
      <vt:lpstr>How to construct an SSD from a use case?</vt:lpstr>
      <vt:lpstr>System Events</vt:lpstr>
      <vt:lpstr>System Sequence Diagrams</vt:lpstr>
      <vt:lpstr>Naming System events &amp; operations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description for the “Transfer Funds”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Mehroze Khan</dc:creator>
  <cp:lastModifiedBy>Mehroze Khan</cp:lastModifiedBy>
  <cp:revision>1</cp:revision>
  <dcterms:created xsi:type="dcterms:W3CDTF">2024-09-25T10:57:51Z</dcterms:created>
  <dcterms:modified xsi:type="dcterms:W3CDTF">2024-09-25T10:58:46Z</dcterms:modified>
</cp:coreProperties>
</file>