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80" r:id="rId6"/>
    <p:sldId id="281" r:id="rId7"/>
    <p:sldId id="282" r:id="rId8"/>
    <p:sldId id="284" r:id="rId9"/>
    <p:sldId id="283" r:id="rId10"/>
    <p:sldId id="285" r:id="rId11"/>
    <p:sldId id="287" r:id="rId12"/>
    <p:sldId id="288" r:id="rId13"/>
    <p:sldId id="289" r:id="rId14"/>
    <p:sldId id="29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92AE6CEC-D501-4FC5-8200-6327C6F4B397}"/>
    <pc:docChg chg="delSld">
      <pc:chgData name="Mehroze Khan" userId="5590623669871045" providerId="LiveId" clId="{92AE6CEC-D501-4FC5-8200-6327C6F4B397}" dt="2024-11-12T05:45:20.358" v="1" actId="47"/>
      <pc:docMkLst>
        <pc:docMk/>
      </pc:docMkLst>
      <pc:sldChg chg="del">
        <pc:chgData name="Mehroze Khan" userId="5590623669871045" providerId="LiveId" clId="{92AE6CEC-D501-4FC5-8200-6327C6F4B397}" dt="2024-11-12T05:45:15.102" v="0" actId="47"/>
        <pc:sldMkLst>
          <pc:docMk/>
          <pc:sldMk cId="3526429457" sldId="286"/>
        </pc:sldMkLst>
      </pc:sldChg>
      <pc:sldChg chg="del">
        <pc:chgData name="Mehroze Khan" userId="5590623669871045" providerId="LiveId" clId="{92AE6CEC-D501-4FC5-8200-6327C6F4B397}" dt="2024-11-12T05:45:20.358" v="1" actId="47"/>
        <pc:sldMkLst>
          <pc:docMk/>
          <pc:sldMk cId="3719504229" sldId="296"/>
        </pc:sldMkLst>
      </pc:sldChg>
      <pc:sldChg chg="del">
        <pc:chgData name="Mehroze Khan" userId="5590623669871045" providerId="LiveId" clId="{92AE6CEC-D501-4FC5-8200-6327C6F4B397}" dt="2024-11-12T05:45:20.358" v="1" actId="47"/>
        <pc:sldMkLst>
          <pc:docMk/>
          <pc:sldMk cId="153124983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C720F-D4F6-4333-B195-8787C2FFD72E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A6774-F624-41C7-B360-C4A23B99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A6774-F624-41C7-B360-C4A23B99E3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one singleton class, you can do eager initialization. If you have multiple singleton classes, you can do lazy initialization to save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A6774-F624-41C7-B360-C4A23B99E3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3EF2-94F7-D030-B3CF-436B00F66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21E4-DD0D-973E-C69A-2983E7274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B646-56AF-7199-ABD7-1ECC648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C6BF-8165-4811-C277-89E8558A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3ABA-CAA8-F75A-7D32-B177ECEA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3492-EC32-5FED-0527-D4A5EC58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9E683-FF2B-F938-2D1D-0BB48E5D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8227-C23F-B0DE-A398-19073556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8946-59D6-08BC-E5C1-188BD59E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210D-B2A6-E55F-34AB-A3FC622A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C5E07-4357-5D43-0A6B-B2AD0C5E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393E6-1BAF-C516-7E74-C2840946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4D46-C6A8-56DF-6CA2-81F73A76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8317-8D76-AFEE-F581-2AC87C95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B0D6-B0E6-9DBD-D107-6C2E875B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7D06-55F3-99CC-3566-C4AF9A44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37F3-DFE4-F823-EC74-523444DB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65D72-C344-6082-A55E-A6AEA487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3730-F79C-B348-1E4C-C8438CC0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79CC-6761-9DC3-170C-CC28EFD6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108-8B6B-0FFE-93A7-1C71A6D1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DA2D-052B-C490-FAAD-8B2AF51A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7E76-F737-EDC4-0245-0660993B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5837-EAAD-67A4-3278-91DE3260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86A6-0509-9DA2-E3A5-786F4A2D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9FE8-738C-B910-F46C-A19C265D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1FF6-E1B4-E2D4-F300-F72C9D16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8DD7A-FED8-4A78-AA80-3320D4A3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E68E8-6598-4F3A-B56C-5C7B2FD1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47B5-D8EB-5CE5-8DEC-1EC0276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C599-2C56-50CE-6FFD-02BDCBA2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68E8-6BE0-BDFE-1183-A7E4ADB4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3531-E11F-0F56-B230-895672C3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5A00-C00D-3482-74BD-C57457D7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EC4C6-54EF-1580-6288-3C829C0FE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C3CB5-D0A3-A704-DF1F-D5BDAA17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6A1A9-718F-3C9C-B9D2-2F20E4F1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4F5EF-BD6D-8E38-09C4-4A7EE2AF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D7FB9-F91F-789F-2E56-A4440E22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D04B-BAD9-AE14-9447-69F83E33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10D57-12F7-4D1A-7C1A-FF4B1041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5579-DC57-0B63-E41F-A6449606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2082-C5F5-A928-BE91-5D4285CC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A2AE2-F635-B225-5ECE-F5A4E07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06035-186E-21FD-4BEE-9F3D2BFB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759B-9704-93A7-E329-E99E9926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5C05-9855-3BE4-1923-8809BFAF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5256-5782-9FD1-9125-DB3D7583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8A330-AFAF-47E3-DD39-09DB9FA9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4D0E-8328-5892-1A52-2E34974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41E5-1F7E-E47E-2595-37470A2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A5A6-0196-961C-1301-66C8A7A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DF4B-012D-749C-CED9-EB3E16E1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372F9-C8B5-DD04-DE50-60F490685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4D26F-6D87-1FF9-F870-D8AE03C7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8A7E-1425-3F63-E03D-4188FB20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BAC7B-CC62-7481-DA34-D50DCECA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1406-66D1-40AE-E64E-8D9DDF2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3D78D-71D7-96BC-A2C6-5A9D6FC5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AE6AB-33DD-39D3-0B91-0C69A3FC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7665-D2C1-312B-5D5E-7F07940B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17BB-83DC-43EF-B613-7EE944C1B8A4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793A-7686-4FDD-FA1B-8F74407F5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B9D3-9BAB-B8CE-805C-42A9F95B2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actory-method-for-designing-pattern/" TargetMode="External"/><Relationship Id="rId2" Type="http://schemas.openxmlformats.org/officeDocument/2006/relationships/hyperlink" Target="https://refactoring.guru/design-patter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925C-502C-CF37-5CF5-BAED06C7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D01A-A7D7-7DFB-BDE4-DC029A10C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1680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E8F-4703-B5CD-AAFB-DBFDBC23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B5B8-D682-DBE2-BE2F-6F065200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implementations of the Singleton have these two steps in common: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the </a:t>
            </a:r>
            <a:r>
              <a:rPr lang="en-US" b="1" dirty="0"/>
              <a:t>default constructor private</a:t>
            </a:r>
            <a:r>
              <a:rPr lang="en-US" dirty="0"/>
              <a:t>, to prevent other objects from using the new operator with the Singleton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static creation method </a:t>
            </a:r>
            <a:r>
              <a:rPr lang="en-US" dirty="0"/>
              <a:t>that acts as a constructor. Under the hood, this method calls the private constructor to create an object and saves it in a static field. All following calls to this method return the cached object.</a:t>
            </a:r>
          </a:p>
          <a:p>
            <a:r>
              <a:rPr lang="en-US" dirty="0"/>
              <a:t>If your code has access to the Singleton class, then it’s able to call the Singleton’s static method. So, whenever that method is called, the same object is always returned.</a:t>
            </a:r>
          </a:p>
        </p:txBody>
      </p:sp>
    </p:spTree>
    <p:extLst>
      <p:ext uri="{BB962C8B-B14F-4D97-AF65-F5344CB8AC3E}">
        <p14:creationId xmlns:p14="http://schemas.microsoft.com/office/powerpoint/2010/main" val="213705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26F6-253C-4081-48B0-70C479D6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Strcuture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5CF35-7A21-E315-0B6C-19EFEB9E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3" y="1626714"/>
            <a:ext cx="8909294" cy="48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(Lazy Initialization)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Singleton {</a:t>
            </a:r>
          </a:p>
          <a:p>
            <a:pPr marL="0" indent="0">
              <a:buNone/>
            </a:pPr>
            <a:r>
              <a:rPr lang="en-US" sz="1600" dirty="0"/>
              <a:t>   private:</a:t>
            </a:r>
          </a:p>
          <a:p>
            <a:pPr marL="0" indent="0">
              <a:buNone/>
            </a:pPr>
            <a:r>
              <a:rPr lang="en-US" sz="1600" dirty="0"/>
              <a:t>   static Singleton *instance;</a:t>
            </a:r>
          </a:p>
          <a:p>
            <a:pPr marL="0" indent="0">
              <a:buNone/>
            </a:pPr>
            <a:r>
              <a:rPr lang="en-US" sz="1600" dirty="0"/>
              <a:t>   int data;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// Private constructor so that no objects can be created.</a:t>
            </a:r>
          </a:p>
          <a:p>
            <a:pPr marL="0" indent="0">
              <a:buNone/>
            </a:pPr>
            <a:r>
              <a:rPr lang="en-US" sz="1600" dirty="0"/>
              <a:t>   Singleton() {</a:t>
            </a:r>
          </a:p>
          <a:p>
            <a:pPr marL="0" indent="0">
              <a:buNone/>
            </a:pPr>
            <a:r>
              <a:rPr lang="en-US" sz="1600" dirty="0"/>
              <a:t>      data = 0;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   public:</a:t>
            </a:r>
          </a:p>
          <a:p>
            <a:pPr marL="0" indent="0">
              <a:buNone/>
            </a:pPr>
            <a:r>
              <a:rPr lang="en-US" sz="1600" dirty="0"/>
              <a:t>   // Lazy Initialization</a:t>
            </a:r>
          </a:p>
          <a:p>
            <a:pPr marL="0" indent="0">
              <a:buNone/>
            </a:pPr>
            <a:r>
              <a:rPr lang="en-US" sz="1600" dirty="0"/>
              <a:t>   static Singleton *</a:t>
            </a:r>
            <a:r>
              <a:rPr lang="en-US" sz="1600" dirty="0" err="1"/>
              <a:t>getInstance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if (instance == NULL) {</a:t>
            </a:r>
          </a:p>
          <a:p>
            <a:pPr marL="0" indent="0">
              <a:buNone/>
            </a:pPr>
            <a:r>
              <a:rPr lang="en-US" sz="1600" dirty="0"/>
              <a:t>      	instance = new Singleton();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      return instance;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int </a:t>
            </a:r>
            <a:r>
              <a:rPr lang="en-US" sz="1600" dirty="0" err="1"/>
              <a:t>getData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return this -&gt;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void </a:t>
            </a:r>
            <a:r>
              <a:rPr lang="en-US" sz="1600" dirty="0" err="1"/>
              <a:t>setData</a:t>
            </a:r>
            <a:r>
              <a:rPr lang="en-US" sz="1600" dirty="0"/>
              <a:t>(int data) {</a:t>
            </a:r>
          </a:p>
          <a:p>
            <a:pPr marL="0" indent="0">
              <a:buNone/>
            </a:pPr>
            <a:r>
              <a:rPr lang="en-US" sz="1600" dirty="0"/>
              <a:t>      this -&gt; data =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46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//Initialize pointer with NULL so that it can be initialized in first call to </a:t>
            </a:r>
            <a:r>
              <a:rPr lang="en-US" sz="1600" dirty="0" err="1"/>
              <a:t>getInstance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Singleton *Singleton::instance = NULL;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main(){</a:t>
            </a:r>
          </a:p>
          <a:p>
            <a:pPr marL="0" indent="0">
              <a:buNone/>
            </a:pPr>
            <a:r>
              <a:rPr lang="en-US" sz="1600" dirty="0"/>
              <a:t>   Singleton *s = Singleton::</a:t>
            </a:r>
            <a:r>
              <a:rPr lang="en-US" sz="1600" dirty="0" err="1"/>
              <a:t>getInstance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s-&gt;</a:t>
            </a:r>
            <a:r>
              <a:rPr lang="en-US" sz="1600" dirty="0" err="1"/>
              <a:t>setData</a:t>
            </a:r>
            <a:r>
              <a:rPr lang="en-US" sz="1600" dirty="0"/>
              <a:t>(7);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s-&gt;</a:t>
            </a:r>
            <a:r>
              <a:rPr lang="en-US" sz="1600" dirty="0" err="1"/>
              <a:t>getData</a:t>
            </a:r>
            <a:r>
              <a:rPr lang="en-US" sz="1600" dirty="0"/>
              <a:t>()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Singleton *p =  Singleton::</a:t>
            </a:r>
            <a:r>
              <a:rPr lang="en-US" sz="1600" dirty="0" err="1"/>
              <a:t>getInstance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p-&gt;</a:t>
            </a:r>
            <a:r>
              <a:rPr lang="en-US" sz="1600" dirty="0" err="1"/>
              <a:t>setData</a:t>
            </a:r>
            <a:r>
              <a:rPr lang="en-US" sz="1600" dirty="0"/>
              <a:t>(100);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p-&gt;</a:t>
            </a:r>
            <a:r>
              <a:rPr lang="en-US" sz="1600" dirty="0" err="1"/>
              <a:t>getData</a:t>
            </a:r>
            <a:r>
              <a:rPr lang="en-US" sz="1600" dirty="0"/>
              <a:t>()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Output:</a:t>
            </a:r>
          </a:p>
          <a:p>
            <a:pPr marL="0" indent="0">
              <a:buNone/>
            </a:pPr>
            <a:r>
              <a:rPr lang="en-US" sz="1600" dirty="0"/>
              <a:t>	// 7</a:t>
            </a:r>
          </a:p>
          <a:p>
            <a:pPr marL="0" indent="0">
              <a:buNone/>
            </a:pPr>
            <a:r>
              <a:rPr lang="en-US" sz="1600" dirty="0"/>
              <a:t>	// Address of s : 0x1793010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// 100</a:t>
            </a:r>
          </a:p>
          <a:p>
            <a:pPr marL="0" indent="0">
              <a:buNone/>
            </a:pPr>
            <a:r>
              <a:rPr lang="en-US" sz="1600" dirty="0"/>
              <a:t>	// Address of p : 0x1793010</a:t>
            </a:r>
          </a:p>
        </p:txBody>
      </p:sp>
    </p:spTree>
    <p:extLst>
      <p:ext uri="{BB962C8B-B14F-4D97-AF65-F5344CB8AC3E}">
        <p14:creationId xmlns:p14="http://schemas.microsoft.com/office/powerpoint/2010/main" val="141935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(Eager Initialization)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Singleton {</a:t>
            </a:r>
          </a:p>
          <a:p>
            <a:pPr marL="0" indent="0">
              <a:buNone/>
            </a:pPr>
            <a:r>
              <a:rPr lang="en-US" sz="1600" dirty="0"/>
              <a:t>   private:</a:t>
            </a:r>
          </a:p>
          <a:p>
            <a:pPr marL="0" indent="0">
              <a:buNone/>
            </a:pPr>
            <a:r>
              <a:rPr lang="en-US" sz="1600" dirty="0"/>
              <a:t>   static Singleton *instance = new Singleton();</a:t>
            </a:r>
          </a:p>
          <a:p>
            <a:pPr marL="0" indent="0">
              <a:buNone/>
            </a:pPr>
            <a:r>
              <a:rPr lang="en-US" sz="1600" dirty="0"/>
              <a:t>   int data;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// Private constructor so that no objects can be created.</a:t>
            </a:r>
          </a:p>
          <a:p>
            <a:pPr marL="0" indent="0">
              <a:buNone/>
            </a:pPr>
            <a:r>
              <a:rPr lang="en-US" sz="1600" dirty="0"/>
              <a:t>   Singleton() {</a:t>
            </a:r>
          </a:p>
          <a:p>
            <a:pPr marL="0" indent="0">
              <a:buNone/>
            </a:pPr>
            <a:r>
              <a:rPr lang="en-US" sz="1600" dirty="0"/>
              <a:t>      data = 0;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   public:</a:t>
            </a:r>
          </a:p>
          <a:p>
            <a:pPr marL="0" indent="0">
              <a:buNone/>
            </a:pPr>
            <a:r>
              <a:rPr lang="en-US" sz="1600" dirty="0"/>
              <a:t>   // Eager Initialization</a:t>
            </a:r>
          </a:p>
          <a:p>
            <a:pPr marL="0" indent="0">
              <a:buNone/>
            </a:pPr>
            <a:r>
              <a:rPr lang="en-US" sz="1600" dirty="0"/>
              <a:t>   static Singleton *</a:t>
            </a:r>
            <a:r>
              <a:rPr lang="en-US" sz="1600" dirty="0" err="1"/>
              <a:t>getInstance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return instance;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int </a:t>
            </a:r>
            <a:r>
              <a:rPr lang="en-US" sz="1600" dirty="0" err="1"/>
              <a:t>getData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return this -&gt;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void </a:t>
            </a:r>
            <a:r>
              <a:rPr lang="en-US" sz="1600" dirty="0" err="1"/>
              <a:t>setData</a:t>
            </a:r>
            <a:r>
              <a:rPr lang="en-US" sz="1600" dirty="0"/>
              <a:t>(int data) {</a:t>
            </a:r>
          </a:p>
          <a:p>
            <a:pPr marL="0" indent="0">
              <a:buNone/>
            </a:pPr>
            <a:r>
              <a:rPr lang="en-US" sz="1600" dirty="0"/>
              <a:t>      this -&gt; data =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873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0E3-727A-EB2C-CB89-D109F061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7E6C-5219-6B5B-04E8-095200B7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Patterns: Elements of Reusable Object-Oriented Software, Erich Gamma, Richard Helm, Ralph Johnson, and John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Vlissides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Pearson, 1995.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Helping Links: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https://refactoring.guru/design-patterns/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https://www.geeksforgeeks.org/factory-method-for-designing-pattern/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https://sourcemaking.com/design_patterns/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design patterns provide various </a:t>
            </a:r>
            <a:r>
              <a:rPr lang="en-US" b="1" dirty="0"/>
              <a:t>object creation </a:t>
            </a:r>
            <a:r>
              <a:rPr lang="en-US" dirty="0"/>
              <a:t>mechanisms, which increase </a:t>
            </a:r>
            <a:r>
              <a:rPr lang="en-US" b="1" dirty="0"/>
              <a:t>flexibility</a:t>
            </a:r>
            <a:r>
              <a:rPr lang="en-US" dirty="0"/>
              <a:t> and </a:t>
            </a:r>
            <a:r>
              <a:rPr lang="en-US" b="1" dirty="0"/>
              <a:t>reuse</a:t>
            </a:r>
            <a:r>
              <a:rPr lang="en-US" dirty="0"/>
              <a:t> of existing code.</a:t>
            </a:r>
          </a:p>
          <a:p>
            <a:r>
              <a:rPr lang="en-US" dirty="0"/>
              <a:t>Creational design patterns </a:t>
            </a:r>
            <a:r>
              <a:rPr lang="en-US" b="1" dirty="0"/>
              <a:t>abstract</a:t>
            </a:r>
            <a:r>
              <a:rPr lang="en-US" dirty="0"/>
              <a:t> the instantiation process. </a:t>
            </a:r>
          </a:p>
          <a:p>
            <a:r>
              <a:rPr lang="en-US" dirty="0"/>
              <a:t>They help make a system independent of how its objects are created, composed, and represented. </a:t>
            </a:r>
          </a:p>
          <a:p>
            <a:r>
              <a:rPr lang="en-US" dirty="0"/>
              <a:t>A </a:t>
            </a:r>
            <a:r>
              <a:rPr lang="en-US" b="1" dirty="0"/>
              <a:t>class creational pattern </a:t>
            </a:r>
            <a:r>
              <a:rPr lang="en-US" dirty="0"/>
              <a:t>uses inheritance to vary the class that's instantiated.</a:t>
            </a:r>
          </a:p>
          <a:p>
            <a:r>
              <a:rPr lang="en-US" dirty="0"/>
              <a:t>An </a:t>
            </a:r>
            <a:r>
              <a:rPr lang="en-US" b="1" dirty="0"/>
              <a:t>object creational pattern </a:t>
            </a:r>
            <a:r>
              <a:rPr lang="en-US" dirty="0"/>
              <a:t>will delegate instantiation to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22342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they all encapsulate knowledge about which concrete classes the system uses. </a:t>
            </a:r>
          </a:p>
          <a:p>
            <a:r>
              <a:rPr lang="en-US" dirty="0"/>
              <a:t>Second, they hide how instances of these classes are created and put together.</a:t>
            </a:r>
          </a:p>
          <a:p>
            <a:r>
              <a:rPr lang="en-US" dirty="0"/>
              <a:t>Creational patterns give you a lot of flexibility in what gets created, who creates it, how it gets created, and when.</a:t>
            </a:r>
          </a:p>
        </p:txBody>
      </p:sp>
    </p:spTree>
    <p:extLst>
      <p:ext uri="{BB962C8B-B14F-4D97-AF65-F5344CB8AC3E}">
        <p14:creationId xmlns:p14="http://schemas.microsoft.com/office/powerpoint/2010/main" val="37433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80C7-3931-50AD-9501-F9C9C087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of Design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33509-1EB6-625F-1875-E51813F6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4" y="1550506"/>
            <a:ext cx="11649152" cy="49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DE8-C411-4C79-5F68-6253BA35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683"/>
            <a:ext cx="10515600" cy="1020634"/>
          </a:xfrm>
        </p:spPr>
        <p:txBody>
          <a:bodyPr/>
          <a:lstStyle/>
          <a:p>
            <a:pPr algn="ctr"/>
            <a:r>
              <a:rPr lang="en-US" dirty="0"/>
              <a:t>Singleton Pattern</a:t>
            </a:r>
          </a:p>
        </p:txBody>
      </p:sp>
    </p:spTree>
    <p:extLst>
      <p:ext uri="{BB962C8B-B14F-4D97-AF65-F5344CB8AC3E}">
        <p14:creationId xmlns:p14="http://schemas.microsoft.com/office/powerpoint/2010/main" val="408815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F58C0-169F-3DEB-29E9-A468529A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Singleton Pattern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AEC5-4B03-BEFE-3CCE-85F9B9E8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Intent</a:t>
            </a:r>
          </a:p>
          <a:p>
            <a:r>
              <a:rPr lang="en-US" sz="2200" b="1" i="0" dirty="0">
                <a:effectLst/>
                <a:latin typeface="PT Sans" panose="020B0503020203020204" pitchFamily="34" charset="0"/>
              </a:rPr>
              <a:t>Singleton</a:t>
            </a:r>
            <a:r>
              <a:rPr lang="en-US" sz="2200" b="0" i="0" dirty="0">
                <a:effectLst/>
                <a:latin typeface="PT Sans" panose="020B0503020203020204" pitchFamily="34" charset="0"/>
              </a:rPr>
              <a:t> is a creational design pattern that lets you ensure that a class has only </a:t>
            </a:r>
            <a:r>
              <a:rPr lang="en-US" sz="2200" b="1" i="0" dirty="0">
                <a:effectLst/>
                <a:latin typeface="PT Sans" panose="020B0503020203020204" pitchFamily="34" charset="0"/>
              </a:rPr>
              <a:t>one instance</a:t>
            </a:r>
            <a:r>
              <a:rPr lang="en-US" sz="2200" b="0" i="0" dirty="0">
                <a:effectLst/>
                <a:latin typeface="PT Sans" panose="020B0503020203020204" pitchFamily="34" charset="0"/>
              </a:rPr>
              <a:t>, while providing a </a:t>
            </a:r>
            <a:r>
              <a:rPr lang="en-US" sz="2200" b="1" i="0" dirty="0">
                <a:effectLst/>
                <a:latin typeface="PT Sans" panose="020B0503020203020204" pitchFamily="34" charset="0"/>
              </a:rPr>
              <a:t>global access point</a:t>
            </a:r>
            <a:r>
              <a:rPr lang="en-US" sz="2200" b="0" i="0" dirty="0">
                <a:effectLst/>
                <a:latin typeface="PT Sans" panose="020B0503020203020204" pitchFamily="34" charset="0"/>
              </a:rPr>
              <a:t> to this instance.</a:t>
            </a:r>
            <a:endParaRPr lang="en-US" sz="2200" dirty="0"/>
          </a:p>
        </p:txBody>
      </p:sp>
      <p:pic>
        <p:nvPicPr>
          <p:cNvPr id="5" name="Picture 4" descr="A cartoon of a block with arms and legs and arrows&#10;&#10;Description automatically generated">
            <a:extLst>
              <a:ext uri="{FF2B5EF4-FFF2-40B4-BE49-F238E27FC236}">
                <a16:creationId xmlns:a16="http://schemas.microsoft.com/office/drawing/2014/main" id="{1B7B11CC-A10A-6EB1-BC72-24F9365D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19810"/>
            <a:ext cx="6903720" cy="4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3F69-AFE2-E0B2-A933-2DDF604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50"/>
            <a:ext cx="10515600" cy="1170037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A28B-A6DF-25F3-DF70-0EE6FEF3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515600" cy="51755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PT Sans" panose="020B0503020203020204" pitchFamily="34" charset="0"/>
              </a:rPr>
              <a:t>The Singleton pattern solves two problems at the same time: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effectLst/>
                <a:latin typeface="PT Sans" panose="020B0503020203020204" pitchFamily="34" charset="0"/>
              </a:rPr>
              <a:t>Ensure that a class has just a single instance</a:t>
            </a:r>
            <a:r>
              <a:rPr lang="en-US" b="0" i="0" dirty="0">
                <a:effectLst/>
                <a:latin typeface="PT Sans" panose="020B0503020203020204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PT Sans" panose="020B0503020203020204" pitchFamily="34" charset="0"/>
              </a:rPr>
              <a:t>Why would anyone want to control how many instances a class has?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PT Sans" panose="020B0503020203020204" pitchFamily="34" charset="0"/>
              </a:rPr>
              <a:t>The most common reason for this is to </a:t>
            </a:r>
            <a:r>
              <a:rPr lang="en-US" b="1" i="0" dirty="0">
                <a:effectLst/>
                <a:latin typeface="PT Sans" panose="020B0503020203020204" pitchFamily="34" charset="0"/>
              </a:rPr>
              <a:t>control access to some shared resource</a:t>
            </a:r>
            <a:r>
              <a:rPr lang="en-US" b="0" i="0" dirty="0">
                <a:effectLst/>
                <a:latin typeface="PT Sans" panose="020B0503020203020204" pitchFamily="34" charset="0"/>
              </a:rPr>
              <a:t>—for example, a database or a file.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Imagine that you created an object, but after a while decided to create a new one. Instead of receiving a fresh object, you’ll get the one you already created.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This behavior is impossible to implement with a regular constructor since a constructor call </a:t>
            </a:r>
            <a:r>
              <a:rPr lang="en-US" b="1" i="0" dirty="0">
                <a:effectLst/>
                <a:latin typeface="PT Sans" panose="020B0503020203020204" pitchFamily="34" charset="0"/>
              </a:rPr>
              <a:t>must</a:t>
            </a:r>
            <a:r>
              <a:rPr lang="en-US" b="0" i="0" dirty="0">
                <a:effectLst/>
                <a:latin typeface="PT Sans" panose="020B0503020203020204" pitchFamily="34" charset="0"/>
              </a:rPr>
              <a:t> always return a new object by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C037-D314-4DD4-2089-73ACF96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72C7-7A87-B281-1BF6-445B73D3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2"/>
            </a:pPr>
            <a:r>
              <a:rPr lang="en-US" b="1" i="0" dirty="0">
                <a:effectLst/>
                <a:latin typeface="PT Sans" panose="020B0503020203020204" pitchFamily="34" charset="0"/>
              </a:rPr>
              <a:t>Provide a global access point to that instance</a:t>
            </a:r>
            <a:r>
              <a:rPr lang="en-US" b="0" i="0" dirty="0">
                <a:effectLst/>
                <a:latin typeface="PT Sans" panose="020B0503020203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Just like a global variable, the Singleton pattern lets you access some object from anywhere in the program. 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However, it also protects that instance from being overwritten by other code.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There’s another side to this problem: </a:t>
            </a:r>
          </a:p>
          <a:p>
            <a:pPr marL="457200" lvl="1" indent="0">
              <a:buNone/>
            </a:pPr>
            <a:r>
              <a:rPr lang="en-US" dirty="0">
                <a:latin typeface="PT Sans" panose="020B0503020203020204" pitchFamily="34" charset="0"/>
              </a:rPr>
              <a:t>Y</a:t>
            </a:r>
            <a:r>
              <a:rPr lang="en-US" b="0" i="0" dirty="0">
                <a:effectLst/>
                <a:latin typeface="PT Sans" panose="020B0503020203020204" pitchFamily="34" charset="0"/>
              </a:rPr>
              <a:t>ou don’t want the code that solves problem #1 to be scattered all over your program. It’s much better to have it within one class, especially if the rest of your code already depends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9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artoon of a cartoon of a round room with doors and a person walking into it&#10;&#10;Description automatically generated">
            <a:extLst>
              <a:ext uri="{FF2B5EF4-FFF2-40B4-BE49-F238E27FC236}">
                <a16:creationId xmlns:a16="http://schemas.microsoft.com/office/drawing/2014/main" id="{1AFD8136-38F8-DD31-6A54-75845F62D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901</Words>
  <Application>Microsoft Office PowerPoint</Application>
  <PresentationFormat>Widescreen</PresentationFormat>
  <Paragraphs>114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Cambria</vt:lpstr>
      <vt:lpstr>PT Sans</vt:lpstr>
      <vt:lpstr>Office Theme</vt:lpstr>
      <vt:lpstr>Creational Design Patterns</vt:lpstr>
      <vt:lpstr>Creational Design Patterns</vt:lpstr>
      <vt:lpstr>Creational Design Patterns</vt:lpstr>
      <vt:lpstr>Catalog of Design Patterns</vt:lpstr>
      <vt:lpstr>Singleton Pattern</vt:lpstr>
      <vt:lpstr>Singleton Pattern</vt:lpstr>
      <vt:lpstr>Problem</vt:lpstr>
      <vt:lpstr>Problem</vt:lpstr>
      <vt:lpstr>PowerPoint Presentation</vt:lpstr>
      <vt:lpstr>Solution</vt:lpstr>
      <vt:lpstr>Strcuture</vt:lpstr>
      <vt:lpstr>Implementation (Lazy Initialization)</vt:lpstr>
      <vt:lpstr>Implementation</vt:lpstr>
      <vt:lpstr>Implementation (Eager Initialization)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Design Patterns</dc:title>
  <dc:creator>Mehroze Khan</dc:creator>
  <cp:lastModifiedBy>Mehroze Khan</cp:lastModifiedBy>
  <cp:revision>52</cp:revision>
  <dcterms:created xsi:type="dcterms:W3CDTF">2023-11-07T16:01:51Z</dcterms:created>
  <dcterms:modified xsi:type="dcterms:W3CDTF">2024-11-12T05:45:21Z</dcterms:modified>
</cp:coreProperties>
</file>