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6" r:id="rId13"/>
    <p:sldId id="268" r:id="rId14"/>
    <p:sldId id="297" r:id="rId15"/>
    <p:sldId id="292" r:id="rId16"/>
    <p:sldId id="269" r:id="rId17"/>
    <p:sldId id="270" r:id="rId18"/>
    <p:sldId id="271" r:id="rId19"/>
    <p:sldId id="272" r:id="rId20"/>
    <p:sldId id="273" r:id="rId21"/>
    <p:sldId id="274" r:id="rId22"/>
    <p:sldId id="298" r:id="rId23"/>
    <p:sldId id="275" r:id="rId24"/>
    <p:sldId id="300" r:id="rId25"/>
    <p:sldId id="277" r:id="rId26"/>
    <p:sldId id="276" r:id="rId27"/>
    <p:sldId id="299" r:id="rId28"/>
    <p:sldId id="278" r:id="rId29"/>
    <p:sldId id="279" r:id="rId30"/>
    <p:sldId id="280" r:id="rId31"/>
    <p:sldId id="281" r:id="rId32"/>
    <p:sldId id="282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477" autoAdjust="0"/>
  </p:normalViewPr>
  <p:slideViewPr>
    <p:cSldViewPr snapToGrid="0">
      <p:cViewPr varScale="1">
        <p:scale>
          <a:sx n="62" d="100"/>
          <a:sy n="62" d="100"/>
        </p:scale>
        <p:origin x="14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roze Khan" userId="5590623669871045" providerId="LiveId" clId="{1362E9C3-4CEE-41C0-A8A2-0A709602E365}"/>
    <pc:docChg chg="delSld">
      <pc:chgData name="Mehroze Khan" userId="5590623669871045" providerId="LiveId" clId="{1362E9C3-4CEE-41C0-A8A2-0A709602E365}" dt="2024-10-14T10:32:09.745" v="0" actId="47"/>
      <pc:docMkLst>
        <pc:docMk/>
      </pc:docMkLst>
      <pc:sldChg chg="del">
        <pc:chgData name="Mehroze Khan" userId="5590623669871045" providerId="LiveId" clId="{1362E9C3-4CEE-41C0-A8A2-0A709602E365}" dt="2024-10-14T10:32:09.745" v="0" actId="47"/>
        <pc:sldMkLst>
          <pc:docMk/>
          <pc:sldMk cId="70945220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E695C-218A-43D0-BF43-A39ED5F01F68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2226-FB47-44C9-ACD2-B23E5167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edpresso/what-is-the-friend-keyword-in-c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TimesTen-Bold"/>
              </a:rPr>
              <a:t>Concerns </a:t>
            </a:r>
            <a:r>
              <a:rPr lang="en-US" sz="1800" b="0" i="0" u="none" strike="noStrike" baseline="0" dirty="0">
                <a:latin typeface="TimesTen-Roman"/>
              </a:rPr>
              <a:t>can be functions, data, features, tasks, qualities, or any aspect of the requirements or design that we want to define or understand in more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4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Example: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Fix Car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Bake Cake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Walk Dog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Fill our Astronaut-Application Form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Get out of Bed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to the Movies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20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Example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by Car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by Train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by Boat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by Plane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9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5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AA645-CFC5-55E5-A956-5B15F7BA6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E02749-5F49-AFEC-81AA-90A775255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BE6B93-3A01-F973-5FBF-D3A42B5C7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16987-0E91-AC7F-66D4-8FABD63D9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5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Title of Book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Price of Book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Publisher of Book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Author of 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95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04F52-CFC6-0921-B331-D9295B433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B6C2FE-52E8-5FF6-51D0-54CB116A1A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3DBE32-0C51-670C-2639-A4FD1380A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515EA-629B-AFA0-CA17-3B6F0D66CA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5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9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3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2F741-8B2B-C70A-D579-0692C0DA1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7A993A-7A0C-7974-7DE0-7576EA41C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23D58A-370B-888A-5023-99AB96AA6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B0EC4-CDC3-188D-D757-D25436D34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references made from one module to another: </a:t>
            </a:r>
            <a:r>
              <a:rPr lang="en-US" sz="1800" b="0" i="0" u="none" strike="noStrike" baseline="0" dirty="0">
                <a:latin typeface="TimesTen-Roman"/>
              </a:rPr>
              <a:t>Module A may invoke operations in module B, so module A depends on module B for completion of its function or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amount of data passed from one module to another: </a:t>
            </a:r>
            <a:r>
              <a:rPr lang="en-US" sz="1800" b="0" i="0" u="none" strike="noStrike" baseline="0" dirty="0">
                <a:latin typeface="TimesTen-Roman"/>
              </a:rPr>
              <a:t>Module A may pass a parameter, the contents of an array, or a block of data to module B.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amount of control that one module has over the other: </a:t>
            </a:r>
            <a:r>
              <a:rPr lang="en-US" sz="1800" b="0" i="0" u="none" strike="noStrike" baseline="0" dirty="0">
                <a:latin typeface="TimesTen-Roman"/>
              </a:rPr>
              <a:t>Module A may pass a control flag to module B. The value of the flag tells module B the state of some resource or subsystem, which procedure to invoke, or whether to invoke a procedure at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54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Purpose: </a:t>
            </a:r>
            <a:r>
              <a:rPr lang="en-US" sz="1800" b="0" i="0" u="none" strike="noStrike" baseline="0" dirty="0">
                <a:latin typeface="TimesTen-Roman"/>
              </a:rPr>
              <a:t>We document the functionality of each access function, in enough detail that other developers can identify which access functions fit their needs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Preconditions: </a:t>
            </a:r>
            <a:r>
              <a:rPr lang="en-US" sz="1800" b="0" i="0" u="none" strike="noStrike" baseline="0" dirty="0">
                <a:latin typeface="TimesTen-Roman"/>
              </a:rPr>
              <a:t>We list all assumptions, called </a:t>
            </a:r>
            <a:r>
              <a:rPr lang="en-US" sz="1800" b="1" i="0" u="none" strike="noStrike" baseline="0" dirty="0">
                <a:latin typeface="TimesTen-Bold"/>
              </a:rPr>
              <a:t>preconditions</a:t>
            </a:r>
            <a:r>
              <a:rPr lang="en-US" sz="1800" b="0" i="0" u="none" strike="noStrike" baseline="0" dirty="0">
                <a:latin typeface="TimesTen-Roman"/>
              </a:rPr>
              <a:t>, that our unit makes about its usage (e.g., </a:t>
            </a:r>
            <a:r>
              <a:rPr lang="en-US" sz="1800" b="1" i="0" u="none" strike="noStrike" baseline="0" dirty="0">
                <a:latin typeface="TimesTen-Roman"/>
              </a:rPr>
              <a:t>values of input parameters, states of global resources, or presence of program libraries or other software units</a:t>
            </a:r>
            <a:r>
              <a:rPr lang="en-US" sz="1800" b="0" i="0" u="none" strike="noStrike" baseline="0" dirty="0">
                <a:latin typeface="TimesTen-Roman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Protocols: </a:t>
            </a:r>
            <a:r>
              <a:rPr lang="en-US" sz="1800" b="0" i="0" u="none" strike="noStrike" baseline="0" dirty="0">
                <a:latin typeface="TimesTen-Roman"/>
              </a:rPr>
              <a:t>We include protocol information about the </a:t>
            </a:r>
            <a:r>
              <a:rPr lang="en-US" sz="1800" b="1" i="0" u="none" strike="noStrike" baseline="0" dirty="0">
                <a:latin typeface="TimesTen-Roman"/>
              </a:rPr>
              <a:t>order in which access functions should be invoked</a:t>
            </a:r>
            <a:r>
              <a:rPr lang="en-US" sz="1800" b="0" i="0" u="none" strike="noStrike" baseline="0" dirty="0">
                <a:latin typeface="TimesTen-Roman"/>
              </a:rPr>
              <a:t>, or the </a:t>
            </a:r>
            <a:r>
              <a:rPr lang="en-US" sz="1800" b="1" i="0" u="none" strike="noStrike" baseline="0" dirty="0">
                <a:latin typeface="TimesTen-Roman"/>
              </a:rPr>
              <a:t>pattern in which two components should exchange messages</a:t>
            </a:r>
            <a:r>
              <a:rPr lang="en-US" sz="1800" b="0" i="0" u="none" strike="noStrike" baseline="0" dirty="0">
                <a:latin typeface="TimesTen-Roman"/>
              </a:rPr>
              <a:t>. For example, a calling module may need to be authorized before accessing a shared resource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Postconditions: </a:t>
            </a:r>
            <a:r>
              <a:rPr lang="en-US" sz="1800" b="0" i="0" u="none" strike="noStrike" baseline="0" dirty="0">
                <a:latin typeface="TimesTen-Roman"/>
              </a:rPr>
              <a:t>We document all visible effects, called </a:t>
            </a:r>
            <a:r>
              <a:rPr lang="en-US" sz="1800" b="1" i="0" u="none" strike="noStrike" baseline="0" dirty="0">
                <a:latin typeface="TimesTen-Bold"/>
              </a:rPr>
              <a:t>postconditions</a:t>
            </a:r>
            <a:r>
              <a:rPr lang="en-US" sz="1800" b="0" i="0" u="none" strike="noStrike" baseline="0" dirty="0">
                <a:latin typeface="TimesTen-Roman"/>
              </a:rPr>
              <a:t>, of each access function, including </a:t>
            </a:r>
            <a:r>
              <a:rPr lang="en-US" sz="1800" b="1" i="0" u="none" strike="noStrike" baseline="0" dirty="0">
                <a:latin typeface="TimesTen-Roman"/>
              </a:rPr>
              <a:t>return values, raised exceptions, and changes to shared variables (e.g., output files)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Quality attributes: </a:t>
            </a:r>
            <a:r>
              <a:rPr lang="en-US" sz="1800" b="0" i="0" u="none" strike="noStrike" baseline="0" dirty="0">
                <a:latin typeface="TimesTen-Roman"/>
              </a:rPr>
              <a:t>We describe any quality attributes (e.g., </a:t>
            </a:r>
            <a:r>
              <a:rPr lang="en-US" sz="1800" b="1" i="0" u="none" strike="noStrike" baseline="0" dirty="0">
                <a:latin typeface="TimesTen-Roman"/>
              </a:rPr>
              <a:t>performance, reliability</a:t>
            </a:r>
            <a:r>
              <a:rPr lang="en-US" sz="1800" b="0" i="0" u="none" strike="noStrike" baseline="0" dirty="0">
                <a:latin typeface="TimesTen-Roman"/>
              </a:rPr>
              <a:t>) that are visible to developers or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5F945-3A6C-448B-83D2-B7200173C0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9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Module A imports Module B and directly changes internal variables, bypassing any control mechanisms.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One class modifies the content of another class. For example, in C++, 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friend classes</a:t>
            </a:r>
            <a:r>
              <a:rPr lang="en-US" sz="1200" dirty="0"/>
              <a:t> can access each other’s private members.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2226-FB47-44C9-ACD2-B23E5167A9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3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8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2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1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3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2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E1CB-AFC7-5B48-910A-433B3EFFE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B0F54-2934-0A46-E561-3A753E8C8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CCB5E-E871-7EF3-9B52-95F6824F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0359-4FC3-60BA-E137-E6ABD80F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DDF4-9F2E-5A16-0594-7A4B0EAD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4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CCF8-F328-7054-709F-25FF3DCD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68E02-8374-492A-ABAB-C7B35195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4CB90-CC39-D7FE-E65B-5DDC5AF9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B2A7-CE9A-AFA5-C58A-36AD4FCE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7FA48-4D43-3057-07D3-7A8F07D7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5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E2E06-D823-5FBD-6F03-9F52BBE29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2E5AB-C5D3-0020-2EF3-511A5A53F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23DBE-7CBD-1FBA-71FD-5709FE12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D94C6-E88A-E4D0-939F-535CD825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3B687-1DCF-CBB8-CC62-AFDEC299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5412-49C2-8B0D-CCAD-D0FC45FB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9A5AD-21AC-EA69-236A-291A740A2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62F3-12C8-9455-16CD-497043D3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E0DF-E34A-D049-9A94-601AF680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D445-3EDA-E56C-6A36-A1BE9DD9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4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79F8-EA89-0BFA-C249-9D934816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33FB8-409D-F500-BF24-6B03E6E0E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511ED-026D-BC7A-6664-8258ED21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DD3D0-CEF2-9D63-3F91-23E38877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31DF3-310B-FB07-789E-12299449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0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6660-56A2-1ACD-9B75-878D4654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1F54-3A78-8E22-1004-6822C1E14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2EDAE-8290-6F83-75E1-D2A0C0423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B8836-D3EA-C7BF-CF0A-0528DED4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C628C-5879-CBDA-581B-E4C7F5CC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197E5-C944-2E36-7E7B-45FFDBF5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5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8AE1-11E0-F71C-34E7-D33DBCEA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479AA-9D5D-CA2F-A719-7261A3319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EEA2E-EE4F-1907-0526-36BB0BCBA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E94CE-77E7-E8DF-1D9E-E59D9D818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1A6C6-A0D8-49D1-257F-70F9A159F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4CA84-B043-62DE-7DCC-DA68C381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83FF4-0B31-3781-B5B9-A35BDEA7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8F51F-5D64-5567-2C99-8570D371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9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154F-C333-9016-F76E-E4FA999B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4F141-C88C-8A83-F6FE-D664B72E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9D1BE-ED0D-1AC6-1DFC-BB48DD8B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E5379-3895-C99E-12A7-178F9776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1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1FACA-D9C9-79B1-CE30-FEF2AF14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B6192-0464-C18B-4220-9FC1F575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BBAB9-AE07-A313-F9F6-0FA61C4F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4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FF1A-D8D6-6180-58CC-1F210EA4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AD16-C4FD-C56B-D1A4-4C63B5F9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2D328-D039-718E-DF56-C897027F5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C6F4-75A6-8AD9-F7DA-70F64369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11FC2-E253-E5F2-5617-99713F0A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AC16-3A4D-6C1A-4939-DD30156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5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E1AB-40C8-6BDA-D0EE-C73E010A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0D846-05D6-7B9B-96E7-AEC71A0BF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EA8B6-2B4D-AFBE-5FC2-7139A2126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3BBBF-C6DC-BD36-8226-3CD9CCD0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53FD3-D5C4-A26B-E038-0AFE8249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D01C-8FC0-916B-5195-AC57472E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514AB-5897-39A5-8807-909236F0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E93B0-BE09-EA38-712E-16CFF437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C89C4-9A45-1E9B-BDBA-22B68086B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EAC4A-A598-41F5-A4A8-45344C4A300E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1749-6462-2B1E-C0E6-60B8FB6CA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9D42-E1DF-8C6E-59F0-4153E53ED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A60E-2B49-C76E-0C77-36875F6A7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Concepts and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224AE-46F8-BE33-87DF-FEE760D47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363358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Common Coupling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6C5C0CE-4B37-C77D-6134-2D3DDDE31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33" y="1364633"/>
            <a:ext cx="8703734" cy="5393569"/>
          </a:xfrm>
        </p:spPr>
      </p:pic>
    </p:spTree>
    <p:extLst>
      <p:ext uri="{BB962C8B-B14F-4D97-AF65-F5344CB8AC3E}">
        <p14:creationId xmlns:p14="http://schemas.microsoft.com/office/powerpoint/2010/main" val="358612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Control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/>
              <a:t>When one module passes </a:t>
            </a:r>
            <a:r>
              <a:rPr lang="en-US" sz="2600" b="1" i="0" u="none" strike="noStrike" baseline="0" dirty="0"/>
              <a:t>parameters</a:t>
            </a:r>
            <a:r>
              <a:rPr lang="en-US" sz="2600" b="0" i="0" u="none" strike="noStrike" baseline="0" dirty="0"/>
              <a:t> or a </a:t>
            </a:r>
            <a:r>
              <a:rPr lang="en-US" sz="2600" b="1" i="0" u="none" strike="noStrike" baseline="0" dirty="0"/>
              <a:t>return code </a:t>
            </a:r>
            <a:r>
              <a:rPr lang="en-US" sz="2600" b="0" i="0" u="none" strike="noStrike" baseline="0" dirty="0"/>
              <a:t>to control the behavior of another module</a:t>
            </a:r>
          </a:p>
          <a:p>
            <a:pPr algn="l"/>
            <a:r>
              <a:rPr lang="en-US" sz="2600" b="0" i="0" u="none" strike="noStrike" baseline="0" dirty="0"/>
              <a:t>It is impossible for the controlled module to function without some direction from the controlling module</a:t>
            </a:r>
          </a:p>
          <a:p>
            <a:pPr algn="l"/>
            <a:r>
              <a:rPr lang="en-US" sz="2600" dirty="0"/>
              <a:t>L</a:t>
            </a:r>
            <a:r>
              <a:rPr lang="en-US" sz="2600" b="0" i="0" u="none" strike="noStrike" baseline="0" dirty="0"/>
              <a:t>imit each module to be responsible for only one function or one activity. </a:t>
            </a:r>
          </a:p>
          <a:p>
            <a:pPr algn="l"/>
            <a:r>
              <a:rPr lang="en-US" sz="2600" dirty="0"/>
              <a:t>R</a:t>
            </a:r>
            <a:r>
              <a:rPr lang="en-US" sz="2600" b="0" i="0" u="none" strike="noStrike" baseline="0" dirty="0"/>
              <a:t>estriction minimizes the amount of information that is passed to a controlled module</a:t>
            </a:r>
            <a:endParaRPr lang="en-US" sz="2600" dirty="0"/>
          </a:p>
          <a:p>
            <a:pPr algn="l"/>
            <a:r>
              <a:rPr lang="en-US" sz="2600" dirty="0"/>
              <a:t>I</a:t>
            </a:r>
            <a:r>
              <a:rPr lang="en-US" sz="2600" b="0" i="0" u="none" strike="noStrike" baseline="0" dirty="0"/>
              <a:t>t simplifies the module’s interface to a fixed and recognizable set of parameters and return values.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8139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Control Coupling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13A3C-A2CE-997F-BC92-6AA664165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080" y="2375492"/>
            <a:ext cx="8209839" cy="3734851"/>
          </a:xfrm>
        </p:spPr>
      </p:pic>
    </p:spTree>
    <p:extLst>
      <p:ext uri="{BB962C8B-B14F-4D97-AF65-F5344CB8AC3E}">
        <p14:creationId xmlns:p14="http://schemas.microsoft.com/office/powerpoint/2010/main" val="248713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Stamp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42" y="1497011"/>
            <a:ext cx="52578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When complex data structures are passed between modules, we say there is </a:t>
            </a:r>
            <a:r>
              <a:rPr lang="en-US" b="1" i="0" u="none" strike="noStrike" baseline="0" dirty="0"/>
              <a:t>stamp coupling </a:t>
            </a:r>
            <a:r>
              <a:rPr lang="en-US" b="0" i="0" u="none" strike="noStrike" baseline="0" dirty="0"/>
              <a:t>between the modules</a:t>
            </a:r>
          </a:p>
          <a:p>
            <a:pPr lvl="1"/>
            <a:r>
              <a:rPr lang="en-US" b="0" i="0" u="none" strike="noStrike" baseline="0" dirty="0"/>
              <a:t>Stamp coupling represents a more complex interface between modules, because the modules have to agree on the data’s format and organization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A0603-6AEC-D7DC-4B03-A6155B3B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396" y="1497011"/>
            <a:ext cx="5602045" cy="487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3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Stamp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42" y="1497011"/>
            <a:ext cx="10526358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When the signature of one of Class B's functions has class A as its argument or return type.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DE01C-41CC-FFF4-69B4-2EB173EB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894" y="2454441"/>
            <a:ext cx="6005909" cy="430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1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Data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6283362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</a:t>
            </a:r>
            <a:r>
              <a:rPr lang="en-US" b="0" i="0" u="none" strike="noStrike" baseline="0" dirty="0"/>
              <a:t>f only data values, and not structured data, are passed, then the modules are connected by </a:t>
            </a:r>
            <a:r>
              <a:rPr lang="en-US" b="1" i="0" u="none" strike="noStrike" baseline="0" dirty="0"/>
              <a:t>data coupling</a:t>
            </a:r>
          </a:p>
          <a:p>
            <a:pPr lvl="1"/>
            <a:r>
              <a:rPr lang="en-US" dirty="0"/>
              <a:t>D</a:t>
            </a:r>
            <a:r>
              <a:rPr lang="en-US" b="0" i="0" u="none" strike="noStrike" baseline="0" dirty="0"/>
              <a:t>ata coupling is simpler and less likely to be affected by changes in data representation. </a:t>
            </a:r>
          </a:p>
          <a:p>
            <a:pPr lvl="1"/>
            <a:r>
              <a:rPr lang="en-US" dirty="0"/>
              <a:t>E</a:t>
            </a:r>
            <a:r>
              <a:rPr lang="en-US" b="0" i="0" u="none" strike="noStrike" baseline="0" dirty="0"/>
              <a:t>asiest to trace data through and to make changes to data coupled</a:t>
            </a:r>
            <a:r>
              <a:rPr lang="en-US" dirty="0"/>
              <a:t> </a:t>
            </a:r>
            <a:r>
              <a:rPr lang="en-US" b="0" i="0" u="none" strike="noStrike" baseline="0" dirty="0"/>
              <a:t>modules.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4110C-CE41-0955-2C53-1A6688776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637" y="1523753"/>
            <a:ext cx="4592276" cy="37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</a:t>
            </a:r>
            <a:r>
              <a:rPr lang="en-US" b="0" i="0" u="none" strike="noStrike" baseline="0" dirty="0"/>
              <a:t>ohesion refers to the dependence within and among a module’s internal elements (e.g., data, functions, internal modules)</a:t>
            </a:r>
          </a:p>
          <a:p>
            <a:pPr algn="l"/>
            <a:r>
              <a:rPr lang="en-US" b="0" i="0" u="none" strike="noStrike" baseline="0" dirty="0"/>
              <a:t>The more cohesive a module, the more closely related its pieces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45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Types of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Coincidental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Logical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Temporal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Procedural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Communicational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Functional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Sequential cohesion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D51B7-F159-4809-AF90-BE6EDA27E6FF}"/>
              </a:ext>
            </a:extLst>
          </p:cNvPr>
          <p:cNvSpPr txBox="1"/>
          <p:nvPr/>
        </p:nvSpPr>
        <p:spPr>
          <a:xfrm flipH="1">
            <a:off x="884374" y="5653743"/>
            <a:ext cx="431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Low cohesion is not desired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6DA5C-FEC4-32A8-CF78-9D13FCF3E341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875459" y="1446160"/>
            <a:ext cx="5704584" cy="47308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18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Coincidental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The worst degree of cohesion, </a:t>
            </a:r>
            <a:r>
              <a:rPr lang="en-US" b="1" i="0" u="none" strike="noStrike" baseline="0" dirty="0"/>
              <a:t>coincidental</a:t>
            </a:r>
            <a:r>
              <a:rPr lang="en-US" b="0" i="0" u="none" strike="noStrike" baseline="0" dirty="0"/>
              <a:t>, is found in a module whose parts are unrelated to one another </a:t>
            </a:r>
          </a:p>
          <a:p>
            <a:pPr algn="l"/>
            <a:r>
              <a:rPr lang="en-US" dirty="0"/>
              <a:t>U</a:t>
            </a:r>
            <a:r>
              <a:rPr lang="en-US" b="0" i="0" u="none" strike="noStrike" baseline="0" dirty="0"/>
              <a:t>nrelated functions, processes, or data are combined in the same module for reasons of convenience</a:t>
            </a:r>
            <a:endParaRPr lang="en-US" dirty="0"/>
          </a:p>
        </p:txBody>
      </p:sp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50" y="3560764"/>
            <a:ext cx="2414699" cy="30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7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Logical Cohesion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A module has </a:t>
            </a:r>
            <a:r>
              <a:rPr lang="en-US" b="1" i="0" u="none" strike="noStrike" baseline="0" dirty="0"/>
              <a:t>logical cohesion </a:t>
            </a:r>
            <a:r>
              <a:rPr lang="en-US" b="0" i="0" u="none" strike="noStrike" baseline="0" dirty="0"/>
              <a:t>if its parts are related only by the logic structure of its 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1048" y="1806222"/>
            <a:ext cx="5802526" cy="50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1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8F79-829E-810B-396B-E9C74AD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7E35-B11C-D94A-81B1-BACEF7AB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r>
              <a:rPr lang="en-US" b="1" dirty="0"/>
              <a:t>Design principles </a:t>
            </a:r>
            <a:r>
              <a:rPr lang="en-US" dirty="0"/>
              <a:t>are guidelines for decomposing a system’s required functionality and behavior into modules</a:t>
            </a:r>
          </a:p>
          <a:p>
            <a:r>
              <a:rPr lang="en-US" dirty="0"/>
              <a:t>The principles identify the criteria</a:t>
            </a:r>
          </a:p>
          <a:p>
            <a:pPr lvl="1"/>
            <a:r>
              <a:rPr lang="en-US" sz="2200" dirty="0"/>
              <a:t>for decomposing a system </a:t>
            </a:r>
          </a:p>
          <a:p>
            <a:pPr lvl="1"/>
            <a:r>
              <a:rPr lang="en-US" sz="2200" dirty="0"/>
              <a:t>deciding what information to provide (and what to conceal) in the resulting modules</a:t>
            </a:r>
          </a:p>
          <a:p>
            <a:r>
              <a:rPr lang="en-US" dirty="0"/>
              <a:t>Six dominant principles (general):</a:t>
            </a:r>
          </a:p>
          <a:p>
            <a:pPr lvl="1"/>
            <a:r>
              <a:rPr lang="en-US" sz="2200" dirty="0"/>
              <a:t>Modularity</a:t>
            </a:r>
          </a:p>
          <a:p>
            <a:pPr lvl="1"/>
            <a:r>
              <a:rPr lang="en-US" sz="2200" dirty="0"/>
              <a:t>Interfaces</a:t>
            </a:r>
          </a:p>
          <a:p>
            <a:pPr lvl="1"/>
            <a:r>
              <a:rPr lang="en-US" sz="2200" dirty="0"/>
              <a:t>Information hiding</a:t>
            </a:r>
          </a:p>
          <a:p>
            <a:pPr lvl="1"/>
            <a:r>
              <a:rPr lang="en-US" sz="2200" dirty="0"/>
              <a:t>Incremental development</a:t>
            </a:r>
          </a:p>
          <a:p>
            <a:pPr lvl="1"/>
            <a:r>
              <a:rPr lang="en-US" sz="2200" dirty="0"/>
              <a:t>Abstraction</a:t>
            </a:r>
          </a:p>
          <a:p>
            <a:pPr lvl="1"/>
            <a:r>
              <a:rPr lang="en-US" sz="2200" dirty="0"/>
              <a:t>Generality</a:t>
            </a:r>
          </a:p>
        </p:txBody>
      </p:sp>
    </p:spTree>
    <p:extLst>
      <p:ext uri="{BB962C8B-B14F-4D97-AF65-F5344CB8AC3E}">
        <p14:creationId xmlns:p14="http://schemas.microsoft.com/office/powerpoint/2010/main" val="238190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Temporal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Elements of component are related by timing</a:t>
            </a:r>
            <a:endParaRPr lang="en-US" b="0" i="1" u="none" strike="noStrike" baseline="0" dirty="0"/>
          </a:p>
          <a:p>
            <a:pPr algn="l"/>
            <a:r>
              <a:rPr lang="en-US" dirty="0"/>
              <a:t>A</a:t>
            </a:r>
            <a:r>
              <a:rPr lang="en-US" b="0" i="0" u="none" strike="noStrike" baseline="0" dirty="0"/>
              <a:t> module has temporal cohesion when it performs a series of operations related in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18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Procedural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When functions are grouped together in a module to encapsulate the order of their execution, we say that the module is </a:t>
            </a:r>
            <a:r>
              <a:rPr lang="en-US" b="1" i="0" u="none" strike="noStrike" baseline="0" dirty="0"/>
              <a:t>procedurally cohesive</a:t>
            </a:r>
            <a:r>
              <a:rPr lang="en-US" b="0" i="0" u="none" strike="noStrike" baseline="0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6009" y="2894719"/>
            <a:ext cx="2559981" cy="371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9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5DADD-B2C5-ABD1-F0F9-B25911A6E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20BB-5783-AD76-5BDD-F67969FF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Procedural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4BFC-BC4C-C38B-32AE-63F8678ED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r>
              <a:rPr lang="en-US" dirty="0"/>
              <a:t>Think of an </a:t>
            </a:r>
            <a:r>
              <a:rPr lang="en-US" b="1" dirty="0"/>
              <a:t>order processing system</a:t>
            </a:r>
            <a:r>
              <a:rPr lang="en-US" dirty="0"/>
              <a:t> for an e-commerce platform. A module might handle the entire procedure of placing an order: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Validate Payment Information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Check Inventory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Apply Discount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Calculate Shipping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Send Order Confirmation</a:t>
            </a:r>
            <a:endParaRPr lang="en-US" dirty="0"/>
          </a:p>
          <a:p>
            <a:r>
              <a:rPr lang="en-US" dirty="0"/>
              <a:t>In this case, these steps are grouped together in one function because they need to happen in a certain order when processing an order, even though each step could be logically independent from the others.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80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Communicational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</a:t>
            </a:r>
            <a:r>
              <a:rPr lang="en-US" b="0" i="0" u="none" strike="noStrike" baseline="0" dirty="0"/>
              <a:t>ssociate certain functions because they operate on the same data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8158" y="2627205"/>
            <a:ext cx="2655684" cy="41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58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58652-9A0C-3B10-65C0-9F9849F4E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B996-DE85-6176-C625-E2D3D2C3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Communicational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FE71-059D-B344-3F17-E2D0142E9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r>
              <a:rPr lang="en-US" dirty="0"/>
              <a:t>Consider a system that generates a </a:t>
            </a:r>
            <a:r>
              <a:rPr lang="en-US" b="1" dirty="0"/>
              <a:t>monthly sales report</a:t>
            </a:r>
            <a:r>
              <a:rPr lang="en-US" dirty="0"/>
              <a:t> for a retail store. In this case, the module might group together the following tasks: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Fetch Sales Data</a:t>
            </a:r>
            <a:r>
              <a:rPr lang="en-US" dirty="0"/>
              <a:t> from the database for the current month.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Calculate Total Sales</a:t>
            </a:r>
            <a:r>
              <a:rPr lang="en-US" dirty="0"/>
              <a:t> for the month.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Determine Top-Selling Products</a:t>
            </a:r>
            <a:r>
              <a:rPr lang="en-US" dirty="0"/>
              <a:t> based on the sales data.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Generate a Graph</a:t>
            </a:r>
            <a:r>
              <a:rPr lang="en-US" dirty="0"/>
              <a:t> or chart representing sales trends.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Format and Export the Report</a:t>
            </a:r>
            <a:r>
              <a:rPr lang="en-US" dirty="0"/>
              <a:t> as a PDF.</a:t>
            </a:r>
          </a:p>
          <a:p>
            <a:pPr algn="l"/>
            <a:endParaRPr lang="en-US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4081965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Sequential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</a:rPr>
              <a:t>Sequential cohesion is when parts of a module are grouped because the output from one part is the input to another part like an assembly line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9439" y="2586538"/>
            <a:ext cx="2759627" cy="407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61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Functional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Functional cohesion is the strongest and most desirable type of cohesion. It occurs when all elements of a module work together to achieve a </a:t>
            </a:r>
            <a:r>
              <a:rPr lang="en-US" b="1" dirty="0"/>
              <a:t>single, well-defined task</a:t>
            </a:r>
            <a:r>
              <a:rPr lang="en-US" dirty="0"/>
              <a:t>. </a:t>
            </a:r>
          </a:p>
          <a:p>
            <a:pPr algn="l"/>
            <a:r>
              <a:rPr lang="en-US" dirty="0"/>
              <a:t>Everything within the module is directly related to performing a specific function, and there are no unrelated actions included.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27" y="3579670"/>
            <a:ext cx="2285946" cy="318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86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81CFC-4749-CB89-2FD3-5516E105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D171-7F7A-CCF3-5018-C31CEB35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Functional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7221-3DB8-B76E-2023-AE9B3FCA4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r>
              <a:rPr lang="en-US" dirty="0"/>
              <a:t>Consider a </a:t>
            </a:r>
            <a:r>
              <a:rPr lang="en-US" b="1" dirty="0"/>
              <a:t>payment validation module</a:t>
            </a:r>
            <a:r>
              <a:rPr lang="en-US" dirty="0"/>
              <a:t> in the e-commerce platform. The sole purpose of this module is to </a:t>
            </a:r>
            <a:r>
              <a:rPr lang="en-US" b="1" dirty="0"/>
              <a:t>validate payment details</a:t>
            </a:r>
            <a:r>
              <a:rPr lang="en-US" dirty="0"/>
              <a:t>, and it performs the following tasks: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Check Card Number Format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Verify Expiry Date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Authenticate with Payment Gateway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Handle Payment Errors</a:t>
            </a:r>
            <a:endParaRPr lang="en-US" dirty="0"/>
          </a:p>
          <a:p>
            <a:r>
              <a:rPr lang="en-US" dirty="0"/>
              <a:t>All of these tasks are directly related to the specific function of validating payment information.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78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interface </a:t>
            </a:r>
            <a:r>
              <a:rPr lang="en-US" dirty="0"/>
              <a:t>defines what services the software unit provides to the rest of the system, and how other units can access those services</a:t>
            </a:r>
          </a:p>
          <a:p>
            <a:pPr lvl="1"/>
            <a:r>
              <a:rPr lang="en-US" dirty="0"/>
              <a:t>For example, the interface to an object is the collection of the object’s public operations and the operations’ </a:t>
            </a:r>
            <a:r>
              <a:rPr lang="en-US" b="1" dirty="0"/>
              <a:t>signatures</a:t>
            </a:r>
            <a:r>
              <a:rPr lang="en-US" dirty="0"/>
              <a:t>, which specify each operation’s name, parameters, and possible return values</a:t>
            </a:r>
          </a:p>
          <a:p>
            <a:r>
              <a:rPr lang="en-US" dirty="0"/>
              <a:t>An interface must also define what the unit requires, in terms of services or assumptions, for it to work correctly</a:t>
            </a:r>
          </a:p>
          <a:p>
            <a:r>
              <a:rPr lang="en-US" dirty="0"/>
              <a:t>A software unit’s interface describes what the unit requires of its environment, as well as what it provides to its environment</a:t>
            </a:r>
          </a:p>
        </p:txBody>
      </p:sp>
    </p:spTree>
    <p:extLst>
      <p:ext uri="{BB962C8B-B14F-4D97-AF65-F5344CB8AC3E}">
        <p14:creationId xmlns:p14="http://schemas.microsoft.com/office/powerpoint/2010/main" val="3083221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Interfaces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112"/>
            <a:ext cx="10515600" cy="4765852"/>
          </a:xfrm>
        </p:spPr>
        <p:txBody>
          <a:bodyPr>
            <a:normAutofit/>
          </a:bodyPr>
          <a:lstStyle/>
          <a:p>
            <a:r>
              <a:rPr lang="en-US" dirty="0"/>
              <a:t>A software unit may have several interfaces that make different demands on its environment or that offer different levels of service</a:t>
            </a:r>
            <a:endParaRPr lang="en-GB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48A0CBD-DB28-A0CC-DE2A-E7570CA81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94" y="2323756"/>
            <a:ext cx="8229600" cy="45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6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4A72-CCCD-A41B-8378-E10783FB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B251-235C-3DFF-A64A-4513A288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5025319"/>
          </a:xfrm>
        </p:spPr>
        <p:txBody>
          <a:bodyPr>
            <a:normAutofit/>
          </a:bodyPr>
          <a:lstStyle/>
          <a:p>
            <a:r>
              <a:rPr lang="en-US" sz="2400" b="1" dirty="0"/>
              <a:t>Modularity </a:t>
            </a:r>
            <a:r>
              <a:rPr lang="en-US" sz="2400" dirty="0"/>
              <a:t>is the principle of keeping the unrelated aspects of a system separate from each other, </a:t>
            </a:r>
          </a:p>
          <a:p>
            <a:pPr lvl="1"/>
            <a:r>
              <a:rPr lang="en-US" dirty="0"/>
              <a:t>each aspect can be studied in isolation (also called separation of concerns)</a:t>
            </a:r>
          </a:p>
          <a:p>
            <a:r>
              <a:rPr lang="en-US" sz="2400" dirty="0"/>
              <a:t>If the principle is applied well, each resulting module will have a </a:t>
            </a:r>
            <a:r>
              <a:rPr lang="en-US" sz="2400" b="1" dirty="0"/>
              <a:t>single purpose </a:t>
            </a:r>
            <a:r>
              <a:rPr lang="en-US" sz="2400" dirty="0"/>
              <a:t>and will be relatively </a:t>
            </a:r>
            <a:r>
              <a:rPr lang="en-US" sz="2400" b="1" dirty="0"/>
              <a:t>independent</a:t>
            </a:r>
            <a:r>
              <a:rPr lang="en-US" sz="2400" dirty="0"/>
              <a:t> of the others</a:t>
            </a:r>
          </a:p>
          <a:p>
            <a:pPr lvl="1"/>
            <a:r>
              <a:rPr lang="en-US" dirty="0"/>
              <a:t>Each module will be easy to </a:t>
            </a:r>
            <a:r>
              <a:rPr lang="en-US" b="1" dirty="0"/>
              <a:t>understand</a:t>
            </a:r>
            <a:r>
              <a:rPr lang="en-US" dirty="0"/>
              <a:t> and </a:t>
            </a:r>
            <a:r>
              <a:rPr lang="en-US" b="1" dirty="0"/>
              <a:t>develop</a:t>
            </a:r>
          </a:p>
          <a:p>
            <a:pPr lvl="1"/>
            <a:r>
              <a:rPr lang="en-US" dirty="0"/>
              <a:t>Easier to </a:t>
            </a:r>
            <a:r>
              <a:rPr lang="en-US" b="1" dirty="0"/>
              <a:t>locate faults </a:t>
            </a:r>
          </a:p>
          <a:p>
            <a:pPr lvl="2"/>
            <a:r>
              <a:rPr lang="en-US" sz="2400" dirty="0"/>
              <a:t>because there are fewer suspect modules per fault</a:t>
            </a:r>
          </a:p>
          <a:p>
            <a:pPr lvl="1"/>
            <a:r>
              <a:rPr lang="en-US" dirty="0"/>
              <a:t>Easier to </a:t>
            </a:r>
            <a:r>
              <a:rPr lang="en-US" b="1" dirty="0"/>
              <a:t>change</a:t>
            </a:r>
            <a:r>
              <a:rPr lang="en-US" dirty="0"/>
              <a:t> the system </a:t>
            </a:r>
          </a:p>
          <a:p>
            <a:pPr lvl="2"/>
            <a:r>
              <a:rPr lang="en-US" sz="2400" dirty="0"/>
              <a:t>because a change to one module affects relatively few other modules</a:t>
            </a:r>
          </a:p>
          <a:p>
            <a:r>
              <a:rPr lang="en-US" sz="2400" dirty="0"/>
              <a:t>To determine how well a design separates concerns, we use two concepts that measure </a:t>
            </a:r>
            <a:r>
              <a:rPr lang="en-US" sz="2400" b="1" dirty="0"/>
              <a:t>module independence</a:t>
            </a:r>
            <a:r>
              <a:rPr lang="en-US" sz="2400" dirty="0"/>
              <a:t>: coupling and cohesion</a:t>
            </a:r>
          </a:p>
        </p:txBody>
      </p:sp>
    </p:spTree>
    <p:extLst>
      <p:ext uri="{BB962C8B-B14F-4D97-AF65-F5344CB8AC3E}">
        <p14:creationId xmlns:p14="http://schemas.microsoft.com/office/powerpoint/2010/main" val="196431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51974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specification </a:t>
            </a:r>
            <a:r>
              <a:rPr lang="en-US" dirty="0"/>
              <a:t>of a software unit’s interface describes the externally visible properties of the software unit</a:t>
            </a:r>
          </a:p>
          <a:p>
            <a:r>
              <a:rPr lang="en-US" dirty="0"/>
              <a:t>An interface specification should communicate to other system developers everything that they need to know to use our software unit correctly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Preconditions (assumptions)</a:t>
            </a:r>
          </a:p>
          <a:p>
            <a:pPr lvl="2"/>
            <a:r>
              <a:rPr lang="en-US" sz="2000" i="0" u="none" strike="noStrike" baseline="0" dirty="0">
                <a:latin typeface="TimesTen-Roman"/>
              </a:rPr>
              <a:t>values of input parameters, states of global resources, or presence of program libraries or other software units</a:t>
            </a:r>
            <a:endParaRPr lang="en-US" dirty="0"/>
          </a:p>
          <a:p>
            <a:pPr lvl="1"/>
            <a:r>
              <a:rPr lang="en-US" dirty="0"/>
              <a:t>Protocols</a:t>
            </a:r>
          </a:p>
          <a:p>
            <a:pPr lvl="2"/>
            <a:r>
              <a:rPr lang="en-US" i="0" u="none" strike="noStrike" baseline="0" dirty="0">
                <a:latin typeface="TimesTen-Roman"/>
              </a:rPr>
              <a:t>order in which access functions should be invoked, or the pattern in which two components should exchange messages</a:t>
            </a:r>
            <a:endParaRPr lang="en-US" dirty="0"/>
          </a:p>
          <a:p>
            <a:pPr lvl="1"/>
            <a:r>
              <a:rPr lang="en-US" dirty="0"/>
              <a:t>Postconditions (visible effects)</a:t>
            </a:r>
          </a:p>
          <a:p>
            <a:pPr lvl="2"/>
            <a:r>
              <a:rPr lang="en-US" sz="2000" i="0" u="none" strike="noStrike" baseline="0" dirty="0">
                <a:latin typeface="TimesTen-Roman"/>
              </a:rPr>
              <a:t>return values, raised exceptions, and changes to shared variables </a:t>
            </a:r>
            <a:endParaRPr lang="en-US" dirty="0"/>
          </a:p>
          <a:p>
            <a:pPr lvl="1"/>
            <a:r>
              <a:rPr lang="en-US" dirty="0"/>
              <a:t>Quality attributes</a:t>
            </a:r>
          </a:p>
          <a:p>
            <a:pPr lvl="2"/>
            <a:r>
              <a:rPr lang="en-US" sz="2000" i="0" u="none" strike="noStrike" baseline="0" dirty="0">
                <a:latin typeface="TimesTen-Roman"/>
              </a:rPr>
              <a:t>performance, reliability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8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F6B3-1104-9CA1-74D5-4543F271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Component with Interfaces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ABF5409-E43D-E888-F4BF-2BC34DF8B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" y="1525485"/>
            <a:ext cx="11703062" cy="4967390"/>
          </a:xfrm>
        </p:spPr>
      </p:pic>
    </p:spTree>
    <p:extLst>
      <p:ext uri="{BB962C8B-B14F-4D97-AF65-F5344CB8AC3E}">
        <p14:creationId xmlns:p14="http://schemas.microsoft.com/office/powerpoint/2010/main" val="2250608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b="1" dirty="0"/>
              <a:t>Information hiding </a:t>
            </a:r>
            <a:r>
              <a:rPr lang="en-US" dirty="0"/>
              <a:t>is distinguished by its guidance for decomposing a system: </a:t>
            </a:r>
          </a:p>
          <a:p>
            <a:pPr lvl="1"/>
            <a:r>
              <a:rPr lang="en-US" sz="2200" dirty="0"/>
              <a:t>Each software unit encapsulates a separate design decision that could be changed in the future  </a:t>
            </a:r>
          </a:p>
          <a:p>
            <a:pPr lvl="1"/>
            <a:r>
              <a:rPr lang="en-US" sz="2200" dirty="0"/>
              <a:t>Then the interfaces and interface specifications are used to describe each software unit in terms of its externally visible properties</a:t>
            </a:r>
          </a:p>
          <a:p>
            <a:r>
              <a:rPr lang="en-US" dirty="0"/>
              <a:t>Using this principle, modules may exhibit different kinds of cohesion</a:t>
            </a:r>
            <a:endParaRPr lang="en-US" sz="2200" dirty="0"/>
          </a:p>
          <a:p>
            <a:pPr lvl="1"/>
            <a:r>
              <a:rPr lang="en-US" sz="2200" dirty="0"/>
              <a:t>A module that hides an algorithm may be functionally cohesive</a:t>
            </a:r>
          </a:p>
          <a:p>
            <a:pPr lvl="1"/>
            <a:r>
              <a:rPr lang="en-US" sz="2200" b="0" i="0" u="none" strike="noStrike" baseline="0" dirty="0"/>
              <a:t>A module that hides the sequence in which tasks are performed may be procedurally cohesive.</a:t>
            </a:r>
            <a:endParaRPr lang="en-US" sz="2200" dirty="0"/>
          </a:p>
          <a:p>
            <a:r>
              <a:rPr lang="en-US" dirty="0"/>
              <a:t>A big advantage of information hiding is that the resulting software units are loosely coupled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14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55F1-57BD-4CD3-514B-53BD07C9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F69F-A348-2670-436D-B69D057D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Shari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PFleeger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Joanne Atlee, Software Engineering: Theory and Practice, 4</a:t>
            </a:r>
            <a:r>
              <a:rPr lang="en-US" sz="2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Roger S. Pressman, Software Engineering A Practitioner’s Approach, 6</a:t>
            </a:r>
            <a:r>
              <a:rPr lang="en-US" sz="2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Edition.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McGrawHill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4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E383-F498-ACA4-73C2-36C13F2B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7E55-4075-7E48-FB5D-A7051901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Two modules are </a:t>
            </a:r>
            <a:r>
              <a:rPr lang="en-US" sz="2800" b="1" dirty="0"/>
              <a:t>tightly coupled </a:t>
            </a:r>
            <a:r>
              <a:rPr lang="en-US" sz="2800" dirty="0"/>
              <a:t>when they depend a great deal on each other</a:t>
            </a:r>
          </a:p>
          <a:p>
            <a:r>
              <a:rPr lang="en-US" sz="2800" b="1" dirty="0"/>
              <a:t>Loosely coupled </a:t>
            </a:r>
            <a:r>
              <a:rPr lang="en-US" sz="2800" dirty="0"/>
              <a:t>modules have some dependence, but their interconnections are weak</a:t>
            </a:r>
          </a:p>
          <a:p>
            <a:r>
              <a:rPr lang="en-US" sz="2800" b="1" dirty="0"/>
              <a:t>Uncoupled</a:t>
            </a:r>
            <a:r>
              <a:rPr lang="en-US" sz="2800" dirty="0"/>
              <a:t> modules have no interconnections at all; they are completely unrelated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6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6717-957C-C380-9519-941D5509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E04743-8B8B-C109-A61D-CEF9AF0E9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84" y="1286935"/>
            <a:ext cx="8493231" cy="5438998"/>
          </a:xfrm>
        </p:spPr>
      </p:pic>
    </p:spTree>
    <p:extLst>
      <p:ext uri="{BB962C8B-B14F-4D97-AF65-F5344CB8AC3E}">
        <p14:creationId xmlns:p14="http://schemas.microsoft.com/office/powerpoint/2010/main" val="907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that modules can depend on each other:</a:t>
            </a:r>
          </a:p>
          <a:p>
            <a:pPr lvl="1"/>
            <a:r>
              <a:rPr lang="en-US" dirty="0"/>
              <a:t>The references made from one module to another</a:t>
            </a:r>
          </a:p>
          <a:p>
            <a:pPr lvl="1"/>
            <a:r>
              <a:rPr lang="en-US" dirty="0"/>
              <a:t>The amount of data passed from one module to another</a:t>
            </a:r>
          </a:p>
          <a:p>
            <a:pPr lvl="1"/>
            <a:r>
              <a:rPr lang="en-US" dirty="0"/>
              <a:t>The amount of control that one module has over the other</a:t>
            </a:r>
          </a:p>
          <a:p>
            <a:r>
              <a:rPr lang="en-US" dirty="0"/>
              <a:t>Coupling can be measured along a spectrum of dependence, ranging from complete dependance to complete independence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2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Types of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Content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Common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Control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Stamp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Data coupling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28E8844-BC8A-7D74-07A3-934CA3957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78" y="1475668"/>
            <a:ext cx="7248244" cy="4379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D51B7-F159-4809-AF90-BE6EDA27E6FF}"/>
              </a:ext>
            </a:extLst>
          </p:cNvPr>
          <p:cNvSpPr txBox="1"/>
          <p:nvPr/>
        </p:nvSpPr>
        <p:spPr>
          <a:xfrm flipH="1">
            <a:off x="654756" y="4763911"/>
            <a:ext cx="431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High coupling is not desired</a:t>
            </a:r>
          </a:p>
        </p:txBody>
      </p:sp>
    </p:spTree>
    <p:extLst>
      <p:ext uri="{BB962C8B-B14F-4D97-AF65-F5344CB8AC3E}">
        <p14:creationId xmlns:p14="http://schemas.microsoft.com/office/powerpoint/2010/main" val="3014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Modularity: Content Coupling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946"/>
            <a:ext cx="10515600" cy="5198017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Content coupling occurs when one module </a:t>
            </a:r>
            <a:r>
              <a:rPr lang="en-US" sz="2600" b="1" dirty="0"/>
              <a:t>directly accesses or manipulates the internal workings of another module</a:t>
            </a:r>
            <a:r>
              <a:rPr lang="en-US" sz="2600" dirty="0"/>
              <a:t>, such as its variables or control structures, rather than relying on well-defined interfaces (like functions or methods)</a:t>
            </a:r>
          </a:p>
          <a:p>
            <a:pPr algn="l"/>
            <a:r>
              <a:rPr lang="en-US" sz="2600" b="0" i="0" u="none" strike="noStrike" baseline="0" dirty="0"/>
              <a:t>Content coupling might occur when one module is imported into another module, modifies the code of another module, or branches into the middle of another module</a:t>
            </a:r>
            <a:endParaRPr lang="en-US" sz="2600" dirty="0"/>
          </a:p>
        </p:txBody>
      </p:sp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750D1758-F3EB-0684-52F1-A9107EE26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79" y="3861994"/>
            <a:ext cx="7713496" cy="29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1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Common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/>
              <a:t>We can reduce the amount of coupling somewhat by organizing our design so that </a:t>
            </a:r>
            <a:r>
              <a:rPr lang="en-US" sz="2600" b="1" i="0" u="none" strike="noStrike" baseline="0" dirty="0"/>
              <a:t>data are accessible from a common data store</a:t>
            </a:r>
            <a:r>
              <a:rPr lang="en-US" sz="2600" b="0" i="0" u="none" strike="noStrike" baseline="0" dirty="0"/>
              <a:t>. </a:t>
            </a:r>
          </a:p>
          <a:p>
            <a:pPr algn="l"/>
            <a:r>
              <a:rPr lang="en-US" sz="2600" dirty="0"/>
              <a:t>D</a:t>
            </a:r>
            <a:r>
              <a:rPr lang="en-US" sz="2600" b="0" i="0" u="none" strike="noStrike" baseline="0" dirty="0"/>
              <a:t>ependence still exists; making a change to the common data means that, to evaluate the effect of the change, we must look at all modules that access those data.</a:t>
            </a:r>
          </a:p>
          <a:p>
            <a:pPr algn="l"/>
            <a:r>
              <a:rPr lang="en-US" sz="2600" b="0" i="0" u="none" strike="noStrike" baseline="0" dirty="0"/>
              <a:t>With common coupling, it can be difficult to determine which module is responsible for having set a variable to a particular value.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6558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1965</Words>
  <Application>Microsoft Office PowerPoint</Application>
  <PresentationFormat>Widescreen</PresentationFormat>
  <Paragraphs>200</Paragraphs>
  <Slides>33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TimesTen-Bold</vt:lpstr>
      <vt:lpstr>TimesTen-Italic</vt:lpstr>
      <vt:lpstr>TimesTen-Roman</vt:lpstr>
      <vt:lpstr>Office Theme</vt:lpstr>
      <vt:lpstr>Design Concepts and Principles</vt:lpstr>
      <vt:lpstr>Design Principles</vt:lpstr>
      <vt:lpstr>Modularity</vt:lpstr>
      <vt:lpstr>Modularity: Coupling</vt:lpstr>
      <vt:lpstr>Modularity: Coupling </vt:lpstr>
      <vt:lpstr>Modularity: Coupling</vt:lpstr>
      <vt:lpstr>Modularity: Types of Coupling</vt:lpstr>
      <vt:lpstr>Modularity: Content Coupling  </vt:lpstr>
      <vt:lpstr>Modularity: Common Coupling</vt:lpstr>
      <vt:lpstr>Modularity: Common Coupling</vt:lpstr>
      <vt:lpstr>Modularity: Control Coupling</vt:lpstr>
      <vt:lpstr>Modularity: Control Coupling</vt:lpstr>
      <vt:lpstr>Modularity: Stamp Coupling</vt:lpstr>
      <vt:lpstr>Modularity: Stamp Coupling</vt:lpstr>
      <vt:lpstr>Modularity: Data Coupling</vt:lpstr>
      <vt:lpstr>Modularity: Cohesion</vt:lpstr>
      <vt:lpstr>Modularity: Types of Cohesion</vt:lpstr>
      <vt:lpstr>Modularity: Coincidental Cohesion</vt:lpstr>
      <vt:lpstr>Modularity: Logical Cohesion </vt:lpstr>
      <vt:lpstr>Modularity: Temporal Cohesion</vt:lpstr>
      <vt:lpstr>Modularity: Procedural Cohesion</vt:lpstr>
      <vt:lpstr>Modularity: Procedural Cohesion</vt:lpstr>
      <vt:lpstr>Modularity: Communicational Cohesion</vt:lpstr>
      <vt:lpstr>Modularity: Communicational Cohesion</vt:lpstr>
      <vt:lpstr>Modularity: Sequential Cohesion</vt:lpstr>
      <vt:lpstr>Modularity: Functional Cohesion</vt:lpstr>
      <vt:lpstr>Modularity: Functional Cohesion</vt:lpstr>
      <vt:lpstr>Interfaces</vt:lpstr>
      <vt:lpstr>Interfaces </vt:lpstr>
      <vt:lpstr>Interfaces</vt:lpstr>
      <vt:lpstr>A Component with Interfaces</vt:lpstr>
      <vt:lpstr>Information Hiding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Concepts and Principles</dc:title>
  <dc:creator>Mehroze Khan</dc:creator>
  <cp:lastModifiedBy>Mehroze Khan</cp:lastModifiedBy>
  <cp:revision>7</cp:revision>
  <dcterms:created xsi:type="dcterms:W3CDTF">2023-10-24T09:28:46Z</dcterms:created>
  <dcterms:modified xsi:type="dcterms:W3CDTF">2024-10-14T10:32:10Z</dcterms:modified>
</cp:coreProperties>
</file>