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6" r:id="rId13"/>
    <p:sldId id="268" r:id="rId14"/>
    <p:sldId id="297" r:id="rId15"/>
    <p:sldId id="292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93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94" r:id="rId34"/>
    <p:sldId id="285" r:id="rId35"/>
    <p:sldId id="295" r:id="rId36"/>
    <p:sldId id="286" r:id="rId37"/>
    <p:sldId id="287" r:id="rId38"/>
    <p:sldId id="288" r:id="rId39"/>
    <p:sldId id="298" r:id="rId40"/>
    <p:sldId id="289" r:id="rId41"/>
    <p:sldId id="299" r:id="rId42"/>
    <p:sldId id="290" r:id="rId43"/>
    <p:sldId id="29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694" autoAdjust="0"/>
  </p:normalViewPr>
  <p:slideViewPr>
    <p:cSldViewPr snapToGrid="0">
      <p:cViewPr varScale="1">
        <p:scale>
          <a:sx n="71" d="100"/>
          <a:sy n="71" d="100"/>
        </p:scale>
        <p:origin x="11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roze Khan" userId="5590623669871045" providerId="LiveId" clId="{BFB16F8C-6615-4427-8D1B-7B2AB9659D81}"/>
    <pc:docChg chg="addSld modSld">
      <pc:chgData name="Mehroze Khan" userId="5590623669871045" providerId="LiveId" clId="{BFB16F8C-6615-4427-8D1B-7B2AB9659D81}" dt="2023-03-29T10:47:32.736" v="69"/>
      <pc:docMkLst>
        <pc:docMk/>
      </pc:docMkLst>
      <pc:sldChg chg="modSp mod">
        <pc:chgData name="Mehroze Khan" userId="5590623669871045" providerId="LiveId" clId="{BFB16F8C-6615-4427-8D1B-7B2AB9659D81}" dt="2023-03-29T08:16:23.064" v="48" actId="20577"/>
        <pc:sldMkLst>
          <pc:docMk/>
          <pc:sldMk cId="3633587940" sldId="256"/>
        </pc:sldMkLst>
        <pc:spChg chg="mod">
          <ac:chgData name="Mehroze Khan" userId="5590623669871045" providerId="LiveId" clId="{BFB16F8C-6615-4427-8D1B-7B2AB9659D81}" dt="2023-03-29T08:16:06.204" v="22" actId="20577"/>
          <ac:spMkLst>
            <pc:docMk/>
            <pc:sldMk cId="3633587940" sldId="256"/>
            <ac:spMk id="2" creationId="{B74FA60E-2B49-C76E-0C77-36875F6A7129}"/>
          </ac:spMkLst>
        </pc:spChg>
        <pc:spChg chg="mod">
          <ac:chgData name="Mehroze Khan" userId="5590623669871045" providerId="LiveId" clId="{BFB16F8C-6615-4427-8D1B-7B2AB9659D81}" dt="2023-03-29T08:16:23.064" v="48" actId="20577"/>
          <ac:spMkLst>
            <pc:docMk/>
            <pc:sldMk cId="3633587940" sldId="256"/>
            <ac:spMk id="3" creationId="{D87224AE-46F8-BE33-87DF-FEE760D476AA}"/>
          </ac:spMkLst>
        </pc:spChg>
      </pc:sldChg>
      <pc:sldChg chg="modSp new mod">
        <pc:chgData name="Mehroze Khan" userId="5590623669871045" providerId="LiveId" clId="{BFB16F8C-6615-4427-8D1B-7B2AB9659D81}" dt="2023-03-29T10:47:32.736" v="69"/>
        <pc:sldMkLst>
          <pc:docMk/>
          <pc:sldMk cId="2381905644" sldId="257"/>
        </pc:sldMkLst>
        <pc:spChg chg="mod">
          <ac:chgData name="Mehroze Khan" userId="5590623669871045" providerId="LiveId" clId="{BFB16F8C-6615-4427-8D1B-7B2AB9659D81}" dt="2023-03-29T10:07:53.488" v="68" actId="20577"/>
          <ac:spMkLst>
            <pc:docMk/>
            <pc:sldMk cId="2381905644" sldId="257"/>
            <ac:spMk id="2" creationId="{02798F79-829E-810B-396B-E9C74ADC543F}"/>
          </ac:spMkLst>
        </pc:spChg>
        <pc:spChg chg="mod">
          <ac:chgData name="Mehroze Khan" userId="5590623669871045" providerId="LiveId" clId="{BFB16F8C-6615-4427-8D1B-7B2AB9659D81}" dt="2023-03-29T10:47:32.736" v="69"/>
          <ac:spMkLst>
            <pc:docMk/>
            <pc:sldMk cId="2381905644" sldId="257"/>
            <ac:spMk id="3" creationId="{673F7E35-B11C-D94A-81B1-BACEF7AB289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7E67-829A-433B-A9BB-10B12B4F4268}" type="datetimeFigureOut">
              <a:rPr lang="en-US" smtClean="0"/>
              <a:t>15-Oct-24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9CF3C-A1A1-4093-83E0-0A4A7F16B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2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1" i="0" u="none" strike="noStrike" baseline="0" dirty="0">
                <a:latin typeface="TimesTen-Bold"/>
              </a:rPr>
              <a:t>Concerns </a:t>
            </a:r>
            <a:r>
              <a:rPr lang="en-US" sz="1800" b="0" i="0" u="none" strike="noStrike" baseline="0" dirty="0">
                <a:latin typeface="TimesTen-Roman"/>
              </a:rPr>
              <a:t>can be functions, data, features, tasks, qualities, or any aspect of the requirements or design that we want to define or understand in more detail.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94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Example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Go by Car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Go by Train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Go by Boat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Go by Plane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67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89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5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Find Title of Book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Find Price of Book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Find Publisher of Book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Find Author of Book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95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23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39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45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54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88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Purpose: </a:t>
            </a:r>
            <a:r>
              <a:rPr lang="en-US" sz="1800" b="0" i="0" u="none" strike="noStrike" baseline="0" dirty="0">
                <a:latin typeface="TimesTen-Roman"/>
              </a:rPr>
              <a:t>We document the functionality of each access function, in enough detail that other developers can identify which access functions fit their needs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Preconditions: </a:t>
            </a:r>
            <a:r>
              <a:rPr lang="en-US" sz="1800" b="0" i="0" u="none" strike="noStrike" baseline="0" dirty="0">
                <a:latin typeface="TimesTen-Roman"/>
              </a:rPr>
              <a:t>We list all assumptions, called </a:t>
            </a:r>
            <a:r>
              <a:rPr lang="en-US" sz="1800" b="1" i="0" u="none" strike="noStrike" baseline="0" dirty="0">
                <a:latin typeface="TimesTen-Bold"/>
              </a:rPr>
              <a:t>preconditions</a:t>
            </a:r>
            <a:r>
              <a:rPr lang="en-US" sz="1800" b="0" i="0" u="none" strike="noStrike" baseline="0" dirty="0">
                <a:latin typeface="TimesTen-Roman"/>
              </a:rPr>
              <a:t>, that our unit makes about its usage (e.g., </a:t>
            </a:r>
            <a:r>
              <a:rPr lang="en-US" sz="1800" b="1" i="0" u="none" strike="noStrike" baseline="0" dirty="0">
                <a:latin typeface="TimesTen-Roman"/>
              </a:rPr>
              <a:t>values of input parameters, states of global resources, or presence of program libraries or other software units</a:t>
            </a:r>
            <a:r>
              <a:rPr lang="en-US" sz="1800" b="0" i="0" u="none" strike="noStrike" baseline="0" dirty="0">
                <a:latin typeface="TimesTen-Roman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Protocols: </a:t>
            </a:r>
            <a:r>
              <a:rPr lang="en-US" sz="1800" b="0" i="0" u="none" strike="noStrike" baseline="0" dirty="0">
                <a:latin typeface="TimesTen-Roman"/>
              </a:rPr>
              <a:t>We include protocol information about the </a:t>
            </a:r>
            <a:r>
              <a:rPr lang="en-US" sz="1800" b="1" i="0" u="none" strike="noStrike" baseline="0" dirty="0">
                <a:latin typeface="TimesTen-Roman"/>
              </a:rPr>
              <a:t>order in which access functions should be invoked</a:t>
            </a:r>
            <a:r>
              <a:rPr lang="en-US" sz="1800" b="0" i="0" u="none" strike="noStrike" baseline="0" dirty="0">
                <a:latin typeface="TimesTen-Roman"/>
              </a:rPr>
              <a:t>, or the </a:t>
            </a:r>
            <a:r>
              <a:rPr lang="en-US" sz="1800" b="1" i="0" u="none" strike="noStrike" baseline="0" dirty="0">
                <a:latin typeface="TimesTen-Roman"/>
              </a:rPr>
              <a:t>pattern in which two components should exchange messages</a:t>
            </a:r>
            <a:r>
              <a:rPr lang="en-US" sz="1800" b="0" i="0" u="none" strike="noStrike" baseline="0" dirty="0">
                <a:latin typeface="TimesTen-Roman"/>
              </a:rPr>
              <a:t>. For example, a calling module may need to be authorized before accessing a shared resource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Postconditions: </a:t>
            </a:r>
            <a:r>
              <a:rPr lang="en-US" sz="1800" b="0" i="0" u="none" strike="noStrike" baseline="0" dirty="0">
                <a:latin typeface="TimesTen-Roman"/>
              </a:rPr>
              <a:t>We document all visible effects, called </a:t>
            </a:r>
            <a:r>
              <a:rPr lang="en-US" sz="1800" b="1" i="0" u="none" strike="noStrike" baseline="0" dirty="0">
                <a:latin typeface="TimesTen-Bold"/>
              </a:rPr>
              <a:t>postconditions</a:t>
            </a:r>
            <a:r>
              <a:rPr lang="en-US" sz="1800" b="0" i="0" u="none" strike="noStrike" baseline="0" dirty="0">
                <a:latin typeface="TimesTen-Roman"/>
              </a:rPr>
              <a:t>, of each access function, including </a:t>
            </a:r>
            <a:r>
              <a:rPr lang="en-US" sz="1800" b="1" i="0" u="none" strike="noStrike" baseline="0" dirty="0">
                <a:latin typeface="TimesTen-Roman"/>
              </a:rPr>
              <a:t>return values, raised exceptions, and changes to shared variables (e.g., output files)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Quality attributes: </a:t>
            </a:r>
            <a:r>
              <a:rPr lang="en-US" sz="1800" b="0" i="0" u="none" strike="noStrike" baseline="0" dirty="0">
                <a:latin typeface="TimesTen-Roman"/>
              </a:rPr>
              <a:t>We describe any quality attributes (e.g., </a:t>
            </a:r>
            <a:r>
              <a:rPr lang="en-US" sz="1800" b="1" i="0" u="none" strike="noStrike" baseline="0" dirty="0">
                <a:latin typeface="TimesTen-Roman"/>
              </a:rPr>
              <a:t>performance, reliability</a:t>
            </a:r>
            <a:r>
              <a:rPr lang="en-US" sz="1800" b="0" i="0" u="none" strike="noStrike" baseline="0" dirty="0">
                <a:latin typeface="TimesTen-Roman"/>
              </a:rPr>
              <a:t>) that are visible to developers or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1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The references made from one module to another: </a:t>
            </a:r>
            <a:r>
              <a:rPr lang="en-US" sz="1800" b="0" i="0" u="none" strike="noStrike" baseline="0" dirty="0">
                <a:latin typeface="TimesTen-Roman"/>
              </a:rPr>
              <a:t>Module A may invoke operations in module B, so module A depends on module B for completion of its function or process.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The amount of data passed from one module to another: </a:t>
            </a:r>
            <a:r>
              <a:rPr lang="en-US" sz="1800" b="0" i="0" u="none" strike="noStrike" baseline="0" dirty="0">
                <a:latin typeface="TimesTen-Roman"/>
              </a:rPr>
              <a:t>Module A may pass a parameter, the contents of an array, or a block of data to module B.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The amount of control that one module has over the other: </a:t>
            </a:r>
            <a:r>
              <a:rPr lang="en-US" sz="1800" b="0" i="0" u="none" strike="noStrike" baseline="0" dirty="0">
                <a:latin typeface="TimesTen-Roman"/>
              </a:rPr>
              <a:t>Module A may pass a control flag to module B. The value of the flag tells module B the state of some resource or subsystem, which procedure to invoke, or whether to invoke a procedure at 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5F945-3A6C-448B-83D2-B7200173C04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3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latin typeface="TimesTen-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72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latin typeface="TimesTen-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36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latin typeface="TimesTen-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706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latin typeface="TimesTen-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18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Ten-Roman"/>
              </a:rPr>
              <a:t>The first procedure works only in contexts where global variables have names that match the names used within the procedure body. </a:t>
            </a:r>
          </a:p>
          <a:p>
            <a:pPr algn="l"/>
            <a:r>
              <a:rPr lang="en-US" sz="1800" b="0" i="0" u="none" strike="noStrike" baseline="0" dirty="0">
                <a:latin typeface="TimesTen-Roman"/>
              </a:rPr>
              <a:t>The second procedure no longer needs to know the names of the actual variables being summed, but its use is restricted to summing exactly three variables. </a:t>
            </a:r>
          </a:p>
          <a:p>
            <a:pPr algn="l"/>
            <a:r>
              <a:rPr lang="en-US" sz="1800" b="0" i="0" u="none" strike="noStrike" baseline="0" dirty="0">
                <a:latin typeface="TimesTen-Roman"/>
              </a:rPr>
              <a:t>The third procedure can sum any number of variables, but the calling code must specify the number of elements to sum.</a:t>
            </a:r>
          </a:p>
          <a:p>
            <a:pPr algn="l"/>
            <a:r>
              <a:rPr lang="en-US" sz="1800" b="0" i="0" u="none" strike="noStrike" baseline="0" dirty="0">
                <a:latin typeface="TimesTen-Roman"/>
              </a:rPr>
              <a:t>The last procedure sums all of the elements in its array parameter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87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94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28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12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31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73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21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Example: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Fix Car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Bake Cake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Walk Dog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Fill our Astronaut-Application Form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Get out of Bed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Go to the Movies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20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1A566-375A-EB08-3B84-38C276F62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64DB1-51A1-B5AE-7F3F-CDF258E33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80D2B-AA0B-C7F5-980D-BB0A349F7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D9C-4973-49E4-B0D7-6344C8581D01}" type="datetimeFigureOut">
              <a:rPr lang="en-US" smtClean="0"/>
              <a:t>15-Oct-24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21424-E849-59B4-F91C-49E2A4AC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357D6-40FF-37E0-7BC3-8AB94106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BD70-9FB5-4330-A622-BD2F5913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9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54E0-D026-3BFC-4A76-83204123B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5745C-22A6-ED77-18B7-34E0B8BDB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DF340-DCE7-A678-801E-D72CF1032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D9C-4973-49E4-B0D7-6344C8581D01}" type="datetimeFigureOut">
              <a:rPr lang="en-US" smtClean="0"/>
              <a:t>15-Oct-24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EE4D-3144-DF85-2E70-093AD3D1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161D9-537B-BB34-AD41-CF63422D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BD70-9FB5-4330-A622-BD2F5913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0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58040C-0D68-788E-4210-D7A0CC0FC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C0EBC-F263-5625-1311-2A64CFA77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22698-295B-CC4B-17E6-37B251764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D9C-4973-49E4-B0D7-6344C8581D01}" type="datetimeFigureOut">
              <a:rPr lang="en-US" smtClean="0"/>
              <a:t>15-Oct-24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D4E44-7F7F-DE0F-CA50-8C26B827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B91AC-EC16-6D98-29CD-3A5ADBDB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BD70-9FB5-4330-A622-BD2F5913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1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6D75F-3B73-E6E8-8C1F-7C175034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6AD3D-C447-1BCB-D2BC-424EEDB8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0EA07-9A6C-62C0-C914-745132BA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D9C-4973-49E4-B0D7-6344C8581D01}" type="datetimeFigureOut">
              <a:rPr lang="en-US" smtClean="0"/>
              <a:t>15-Oct-24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5E1E6-4389-EFD4-FCE7-A5051ACB6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31935-BAB6-A1ED-1329-232A7CC0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BD70-9FB5-4330-A622-BD2F5913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0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2BBB-F0A8-3368-FB06-E0E89DFB5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FE1C4-7946-338F-6B99-874A7240A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10438-EA2F-33B6-1A42-2F54BE17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D9C-4973-49E4-B0D7-6344C8581D01}" type="datetimeFigureOut">
              <a:rPr lang="en-US" smtClean="0"/>
              <a:t>15-Oct-24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37915-29E8-CD9C-4177-386CD9F9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C4CC4-C699-0E73-F9E7-3576A0D7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BD70-9FB5-4330-A622-BD2F5913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7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1AFB4-DD6B-CBCF-0B36-68E16A7E9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C9B5A-B03B-CE40-62BD-1145470ED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E9DCD-69FF-62D9-B26A-D4F4C158C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0CA20-1217-19E1-2E34-8FC5A332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D9C-4973-49E4-B0D7-6344C8581D01}" type="datetimeFigureOut">
              <a:rPr lang="en-US" smtClean="0"/>
              <a:t>15-Oct-24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7BF31-DFB6-6B10-D782-2AA49BDC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8D88A-740D-DCE0-D2FD-010D2577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BD70-9FB5-4330-A622-BD2F5913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4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61CF-8F09-6E73-CD04-0A5E1413C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0102E-F70D-ADA8-286C-5D5DDE067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090C-21E5-0B62-633B-2CB7AD0EF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1A1169-6ADF-E3A2-60B4-6169B4500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EF2ED-A019-0DB0-4B08-AA3B0170C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7732E6-26C4-CD83-6467-CEDC2FAAB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D9C-4973-49E4-B0D7-6344C8581D01}" type="datetimeFigureOut">
              <a:rPr lang="en-US" smtClean="0"/>
              <a:t>15-Oct-24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A3CA9-EE12-5E96-1B55-14AB322D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40E9C-98B0-0BD7-BF1B-727EBB43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BD70-9FB5-4330-A622-BD2F5913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2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90AE-AFAD-ED06-23A0-C8765BD22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68E70-7B55-FA49-6B49-5CFCE81DE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D9C-4973-49E4-B0D7-6344C8581D01}" type="datetimeFigureOut">
              <a:rPr lang="en-US" smtClean="0"/>
              <a:t>15-Oct-24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CDC36-03D3-A2D2-E9B7-286B7AB1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E203F-3D3D-2515-D0B4-40553F1B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BD70-9FB5-4330-A622-BD2F5913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B794C3-0840-A85F-287F-E4187F4DA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D9C-4973-49E4-B0D7-6344C8581D01}" type="datetimeFigureOut">
              <a:rPr lang="en-US" smtClean="0"/>
              <a:t>15-Oct-24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D61015-68FD-3B06-9079-782D4D00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B2E17-FC9E-8361-A592-1BE56603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BD70-9FB5-4330-A622-BD2F5913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1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DC00B-4D62-11A5-75D3-0CD75244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B212F-3DE2-E072-1DF3-A34833B4F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4AAD3-50E9-DA04-3351-1ABE0D49C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7C5FF-12E3-A0AC-9EA5-DE2AF33A8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D9C-4973-49E4-B0D7-6344C8581D01}" type="datetimeFigureOut">
              <a:rPr lang="en-US" smtClean="0"/>
              <a:t>15-Oct-24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BF75E-2EF8-C5E7-92C8-49D0A69E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DAC3C-391B-CCE3-95B3-1EBDFC3F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BD70-9FB5-4330-A622-BD2F5913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6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F9EC-20C3-DA8F-06F7-74CBD5B97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0FAFB4-F5E0-68E9-910D-C545D8AED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27310-643A-0A6B-05EB-24408F1C3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D9C5F-63AD-6033-C033-7D5627B5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D9C-4973-49E4-B0D7-6344C8581D01}" type="datetimeFigureOut">
              <a:rPr lang="en-US" smtClean="0"/>
              <a:t>15-Oct-24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47CE2-0E9A-5A16-8423-6728E513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4E492-AD0D-ABBD-8C92-22DB49F8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BD70-9FB5-4330-A622-BD2F5913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2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F1058-E400-F1F6-EDD4-231C13511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F8E5E-2DEC-CE3E-4981-1A4C96399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1BA7A-2689-2845-7B1B-29D3C1736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A4D9C-4973-49E4-B0D7-6344C8581D01}" type="datetimeFigureOut">
              <a:rPr lang="en-US" smtClean="0"/>
              <a:t>15-Oct-24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4E543-5D6B-4FD0-313B-1CC565F49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042DD-8D1E-F02D-3BA6-A7A4FFD4D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EBD70-9FB5-4330-A622-BD2F5913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2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educative.io/edpresso/what-is-the-friend-keyword-in-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A60E-2B49-C76E-0C77-36875F6A71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Concepts and Principles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224AE-46F8-BE33-87DF-FEE760D476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Mehroze Khan</a:t>
            </a:r>
          </a:p>
        </p:txBody>
      </p:sp>
    </p:spTree>
    <p:extLst>
      <p:ext uri="{BB962C8B-B14F-4D97-AF65-F5344CB8AC3E}">
        <p14:creationId xmlns:p14="http://schemas.microsoft.com/office/powerpoint/2010/main" val="3633587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Common Coupling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B6C5C0CE-4B37-C77D-6134-2D3DDDE31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133" y="1364633"/>
            <a:ext cx="8703734" cy="5393569"/>
          </a:xfrm>
        </p:spPr>
      </p:pic>
    </p:spTree>
    <p:extLst>
      <p:ext uri="{BB962C8B-B14F-4D97-AF65-F5344CB8AC3E}">
        <p14:creationId xmlns:p14="http://schemas.microsoft.com/office/powerpoint/2010/main" val="3586121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Control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sz="2600" b="0" i="0" u="none" strike="noStrike" baseline="0" dirty="0"/>
              <a:t>When one module passes </a:t>
            </a:r>
            <a:r>
              <a:rPr lang="en-US" sz="2600" b="1" i="0" u="none" strike="noStrike" baseline="0" dirty="0"/>
              <a:t>parameters</a:t>
            </a:r>
            <a:r>
              <a:rPr lang="en-US" sz="2600" b="0" i="0" u="none" strike="noStrike" baseline="0" dirty="0"/>
              <a:t> or a </a:t>
            </a:r>
            <a:r>
              <a:rPr lang="en-US" sz="2600" b="1" i="0" u="none" strike="noStrike" baseline="0" dirty="0"/>
              <a:t>return code </a:t>
            </a:r>
            <a:r>
              <a:rPr lang="en-US" sz="2600" b="0" i="0" u="none" strike="noStrike" baseline="0" dirty="0"/>
              <a:t>to control the behavior of another module</a:t>
            </a:r>
          </a:p>
          <a:p>
            <a:pPr algn="l"/>
            <a:r>
              <a:rPr lang="en-US" sz="2600" b="0" i="0" u="none" strike="noStrike" baseline="0" dirty="0"/>
              <a:t>It is impossible for the controlled module to function without some direction from the controlling module</a:t>
            </a:r>
          </a:p>
          <a:p>
            <a:pPr algn="l"/>
            <a:r>
              <a:rPr lang="en-US" sz="2600" dirty="0"/>
              <a:t>L</a:t>
            </a:r>
            <a:r>
              <a:rPr lang="en-US" sz="2600" b="0" i="0" u="none" strike="noStrike" baseline="0" dirty="0"/>
              <a:t>imit each module to be responsible for only one function or one activity. </a:t>
            </a:r>
          </a:p>
          <a:p>
            <a:pPr algn="l"/>
            <a:r>
              <a:rPr lang="en-US" sz="2600" dirty="0"/>
              <a:t>R</a:t>
            </a:r>
            <a:r>
              <a:rPr lang="en-US" sz="2600" b="0" i="0" u="none" strike="noStrike" baseline="0" dirty="0"/>
              <a:t>estriction minimizes the amount of information that is passed to a controlled module</a:t>
            </a:r>
            <a:endParaRPr lang="en-US" sz="2600" dirty="0"/>
          </a:p>
          <a:p>
            <a:pPr algn="l"/>
            <a:r>
              <a:rPr lang="en-US" sz="2600" dirty="0"/>
              <a:t>I</a:t>
            </a:r>
            <a:r>
              <a:rPr lang="en-US" sz="2600" b="0" i="0" u="none" strike="noStrike" baseline="0" dirty="0"/>
              <a:t>t simplifies the module’s interface to a fixed and recognizable set of parameters and return values.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81395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Control Coupling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F13A3C-A2CE-997F-BC92-6AA664165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080" y="2375492"/>
            <a:ext cx="8209839" cy="3734851"/>
          </a:xfrm>
        </p:spPr>
      </p:pic>
    </p:spTree>
    <p:extLst>
      <p:ext uri="{BB962C8B-B14F-4D97-AF65-F5344CB8AC3E}">
        <p14:creationId xmlns:p14="http://schemas.microsoft.com/office/powerpoint/2010/main" val="2487139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Stamp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42" y="1497011"/>
            <a:ext cx="5257800" cy="4607807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/>
              <a:t>When complex data structures are passed between modules, we say there is </a:t>
            </a:r>
            <a:r>
              <a:rPr lang="en-US" b="1" i="0" u="none" strike="noStrike" baseline="0" dirty="0"/>
              <a:t>stamp coupling </a:t>
            </a:r>
            <a:r>
              <a:rPr lang="en-US" b="0" i="0" u="none" strike="noStrike" baseline="0" dirty="0"/>
              <a:t>between the modules</a:t>
            </a:r>
          </a:p>
          <a:p>
            <a:pPr lvl="1"/>
            <a:r>
              <a:rPr lang="en-US" b="0" i="0" u="none" strike="noStrike" baseline="0" dirty="0"/>
              <a:t>Stamp coupling represents a more complex interface between modules, because the modules have to agree on the data’s format and organization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A0603-6AEC-D7DC-4B03-A6155B3B4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396" y="1497011"/>
            <a:ext cx="5602045" cy="487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39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Stamp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42" y="1497011"/>
            <a:ext cx="10526358" cy="4607807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/>
              <a:t>When the signature of one of Class B's functions has class A as its argument or return type.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1DE01C-41CC-FFF4-69B4-2EB173EBD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894" y="2454441"/>
            <a:ext cx="6005909" cy="430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12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Data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6283362" cy="460780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</a:t>
            </a:r>
            <a:r>
              <a:rPr lang="en-US" b="0" i="0" u="none" strike="noStrike" baseline="0" dirty="0"/>
              <a:t>f only data values, and not structured data, are passed, then the modules are connected by </a:t>
            </a:r>
            <a:r>
              <a:rPr lang="en-US" b="1" i="0" u="none" strike="noStrike" baseline="0" dirty="0"/>
              <a:t>data coupling</a:t>
            </a:r>
          </a:p>
          <a:p>
            <a:pPr lvl="1"/>
            <a:r>
              <a:rPr lang="en-US" dirty="0"/>
              <a:t>D</a:t>
            </a:r>
            <a:r>
              <a:rPr lang="en-US" b="0" i="0" u="none" strike="noStrike" baseline="0" dirty="0"/>
              <a:t>ata coupling is simpler and less likely to be affected by changes in data representation. </a:t>
            </a:r>
          </a:p>
          <a:p>
            <a:pPr lvl="1"/>
            <a:r>
              <a:rPr lang="en-US" dirty="0"/>
              <a:t>E</a:t>
            </a:r>
            <a:r>
              <a:rPr lang="en-US" b="0" i="0" u="none" strike="noStrike" baseline="0" dirty="0"/>
              <a:t>asiest to trace data through and to make changes to data coupled</a:t>
            </a:r>
            <a:r>
              <a:rPr lang="en-US" dirty="0"/>
              <a:t> </a:t>
            </a:r>
            <a:r>
              <a:rPr lang="en-US" b="0" i="0" u="none" strike="noStrike" baseline="0" dirty="0"/>
              <a:t>modules.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94110C-CE41-0955-2C53-1A6688776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637" y="1523753"/>
            <a:ext cx="4592276" cy="372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17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</a:t>
            </a:r>
            <a:r>
              <a:rPr lang="en-US" b="0" i="0" u="none" strike="noStrike" baseline="0" dirty="0"/>
              <a:t>ohesion refers to the dependence within and among a module’s internal elements (e.g., data, functions, internal modules)</a:t>
            </a:r>
          </a:p>
          <a:p>
            <a:pPr algn="l"/>
            <a:r>
              <a:rPr lang="en-US" b="0" i="0" u="none" strike="noStrike" baseline="0" dirty="0"/>
              <a:t>The more cohesive a module, the more closely related its pieces 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45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70DD-CECE-2F0C-1D69-F5D747E7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Types of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C3667-16BD-3C5B-7BC0-049DD841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Coincidental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Logical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Temporal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Procedural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Communicational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Functional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Sequential cohesion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D51B7-F159-4809-AF90-BE6EDA27E6FF}"/>
              </a:ext>
            </a:extLst>
          </p:cNvPr>
          <p:cNvSpPr txBox="1"/>
          <p:nvPr/>
        </p:nvSpPr>
        <p:spPr>
          <a:xfrm flipH="1">
            <a:off x="884374" y="5653743"/>
            <a:ext cx="4312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Low cohesion is not desired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6DA5C-FEC4-32A8-CF78-9D13FCF3E341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875459" y="1446160"/>
            <a:ext cx="5704584" cy="47308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187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Coincidental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/>
              <a:t>The worst degree of cohesion, </a:t>
            </a:r>
            <a:r>
              <a:rPr lang="en-US" b="1" i="0" u="none" strike="noStrike" baseline="0" dirty="0"/>
              <a:t>coincidental</a:t>
            </a:r>
            <a:r>
              <a:rPr lang="en-US" b="0" i="0" u="none" strike="noStrike" baseline="0" dirty="0"/>
              <a:t>, is found in a module whose parts are unrelated to one another </a:t>
            </a:r>
          </a:p>
          <a:p>
            <a:pPr algn="l"/>
            <a:r>
              <a:rPr lang="en-US" dirty="0"/>
              <a:t>U</a:t>
            </a:r>
            <a:r>
              <a:rPr lang="en-US" b="0" i="0" u="none" strike="noStrike" baseline="0" dirty="0"/>
              <a:t>nrelated functions, processes, or data are combined in the same module for reasons of convenience</a:t>
            </a:r>
            <a:endParaRPr lang="en-US" dirty="0"/>
          </a:p>
        </p:txBody>
      </p:sp>
      <p:pic>
        <p:nvPicPr>
          <p:cNvPr id="5" name="Picture 4" descr="Diagram, table&#10;&#10;Description automatically generated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650" y="3560764"/>
            <a:ext cx="2414699" cy="306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72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Logical Cohesion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/>
              <a:t>A module has </a:t>
            </a:r>
            <a:r>
              <a:rPr lang="en-US" b="1" i="0" u="none" strike="noStrike" baseline="0" dirty="0"/>
              <a:t>logical cohesion </a:t>
            </a:r>
            <a:r>
              <a:rPr lang="en-US" b="0" i="0" u="none" strike="noStrike" baseline="0" dirty="0"/>
              <a:t>if its parts are related only by the logic structure of its code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1048" y="1806222"/>
            <a:ext cx="5802526" cy="505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1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8F79-829E-810B-396B-E9C74ADC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F7E35-B11C-D94A-81B1-BACEF7AB2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5070475"/>
          </a:xfrm>
        </p:spPr>
        <p:txBody>
          <a:bodyPr>
            <a:normAutofit/>
          </a:bodyPr>
          <a:lstStyle/>
          <a:p>
            <a:r>
              <a:rPr lang="en-US" b="1" dirty="0"/>
              <a:t>Design principles </a:t>
            </a:r>
            <a:r>
              <a:rPr lang="en-US" dirty="0"/>
              <a:t>are guidelines for decomposing a system’s required functionality and behavior into modules</a:t>
            </a:r>
          </a:p>
          <a:p>
            <a:r>
              <a:rPr lang="en-US" dirty="0"/>
              <a:t>The principles identify the criteria</a:t>
            </a:r>
          </a:p>
          <a:p>
            <a:pPr lvl="1"/>
            <a:r>
              <a:rPr lang="en-US" sz="2200" dirty="0"/>
              <a:t>for decomposing a system </a:t>
            </a:r>
          </a:p>
          <a:p>
            <a:pPr lvl="1"/>
            <a:r>
              <a:rPr lang="en-US" sz="2200" dirty="0"/>
              <a:t>deciding what information to provide (and what to conceal) in the resulting modules</a:t>
            </a:r>
          </a:p>
          <a:p>
            <a:r>
              <a:rPr lang="en-US" dirty="0"/>
              <a:t>Six dominant principles (general):</a:t>
            </a:r>
          </a:p>
          <a:p>
            <a:pPr lvl="1"/>
            <a:r>
              <a:rPr lang="en-US" sz="2200" dirty="0"/>
              <a:t>Modularity</a:t>
            </a:r>
          </a:p>
          <a:p>
            <a:pPr lvl="1"/>
            <a:r>
              <a:rPr lang="en-US" sz="2200" dirty="0"/>
              <a:t>Interfaces</a:t>
            </a:r>
          </a:p>
          <a:p>
            <a:pPr lvl="1"/>
            <a:r>
              <a:rPr lang="en-US" sz="2200" dirty="0"/>
              <a:t>Information hiding</a:t>
            </a:r>
          </a:p>
          <a:p>
            <a:pPr lvl="1"/>
            <a:r>
              <a:rPr lang="en-US" sz="2200" dirty="0"/>
              <a:t>Incremental development</a:t>
            </a:r>
          </a:p>
          <a:p>
            <a:pPr lvl="1"/>
            <a:r>
              <a:rPr lang="en-US" sz="2200" dirty="0"/>
              <a:t>Abstraction</a:t>
            </a:r>
          </a:p>
          <a:p>
            <a:pPr lvl="1"/>
            <a:r>
              <a:rPr lang="en-US" sz="2200" dirty="0"/>
              <a:t>Generality</a:t>
            </a:r>
          </a:p>
        </p:txBody>
      </p:sp>
    </p:spTree>
    <p:extLst>
      <p:ext uri="{BB962C8B-B14F-4D97-AF65-F5344CB8AC3E}">
        <p14:creationId xmlns:p14="http://schemas.microsoft.com/office/powerpoint/2010/main" val="2381905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Temporal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Elements of component are related by timing</a:t>
            </a:r>
            <a:endParaRPr lang="en-US" b="0" i="1" u="none" strike="noStrike" baseline="0" dirty="0"/>
          </a:p>
          <a:p>
            <a:pPr algn="l"/>
            <a:r>
              <a:rPr lang="en-US" dirty="0"/>
              <a:t>A</a:t>
            </a:r>
            <a:r>
              <a:rPr lang="en-US" b="0" i="0" u="none" strike="noStrike" baseline="0" dirty="0"/>
              <a:t> module has temporal cohesion when it performs a series of operations related in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18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Procedural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/>
              <a:t>When functions are grouped together in a module to encapsulate the order of their execution, we say that the module is </a:t>
            </a:r>
            <a:r>
              <a:rPr lang="en-US" b="1" i="0" u="none" strike="noStrike" baseline="0" dirty="0"/>
              <a:t>procedurally cohesive</a:t>
            </a:r>
            <a:r>
              <a:rPr lang="en-US" b="0" i="0" u="none" strike="noStrike" baseline="0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6009" y="2894719"/>
            <a:ext cx="2559981" cy="371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98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Communicational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</a:t>
            </a:r>
            <a:r>
              <a:rPr lang="en-US" b="0" i="0" u="none" strike="noStrike" baseline="0" dirty="0"/>
              <a:t>ssociate certain functions because they operate on the same data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68158" y="2627205"/>
            <a:ext cx="2655684" cy="415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58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Functional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</a:t>
            </a:r>
            <a:r>
              <a:rPr lang="en-US" b="0" i="0" u="none" strike="noStrike" baseline="0" dirty="0"/>
              <a:t>ll elements essential to a single function are contained in one module, and all of that module’s elements are essential to the performance of that function</a:t>
            </a:r>
          </a:p>
          <a:p>
            <a:pPr algn="l"/>
            <a:r>
              <a:rPr lang="en-US" b="0" i="0" u="none" strike="noStrike" baseline="0" dirty="0"/>
              <a:t>A functionally cohesive module performs only the function for which it is designed, and nothing else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3027" y="3579670"/>
            <a:ext cx="2285946" cy="318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86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Sequential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</a:rPr>
              <a:t>Sequential cohesion is when parts of a module are grouped because the output from one part is the input to another part like an assembly line 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9439" y="2586538"/>
            <a:ext cx="2759627" cy="407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61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Informational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/>
              <a:t>The adaptation of functional cohesion to data abstraction and object-based design is called </a:t>
            </a:r>
            <a:r>
              <a:rPr lang="en-US" b="1" i="0" u="none" strike="noStrike" baseline="0" dirty="0"/>
              <a:t>informational cohesion</a:t>
            </a:r>
            <a:r>
              <a:rPr lang="en-US" b="0" i="0" u="none" strike="noStrike" baseline="0" dirty="0"/>
              <a:t>. </a:t>
            </a:r>
          </a:p>
          <a:p>
            <a:pPr algn="l"/>
            <a:r>
              <a:rPr lang="en-US" b="0" i="0" u="none" strike="noStrike" baseline="0" dirty="0"/>
              <a:t>The design goal is the same: to put data, actions, or objects together only when they have one common, sensible purpose. </a:t>
            </a:r>
          </a:p>
          <a:p>
            <a:pPr algn="l"/>
            <a:r>
              <a:rPr lang="en-US" b="0" i="0" u="none" strike="noStrike" baseline="0" dirty="0"/>
              <a:t>For example, we say that an OO design component is cohesive if all of the attributes, methods, and action are strongly interdependent and essential to the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5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/>
              <a:t>interface </a:t>
            </a:r>
            <a:r>
              <a:rPr lang="en-US" dirty="0"/>
              <a:t>defines what services the software unit provides to the rest of the system, and how other units can access those services</a:t>
            </a:r>
          </a:p>
          <a:p>
            <a:pPr lvl="1"/>
            <a:r>
              <a:rPr lang="en-US" dirty="0"/>
              <a:t>For example, the interface to an object is the collection of the object’s public operations and the operations’ </a:t>
            </a:r>
            <a:r>
              <a:rPr lang="en-US" b="1" dirty="0"/>
              <a:t>signatures</a:t>
            </a:r>
            <a:r>
              <a:rPr lang="en-US" dirty="0"/>
              <a:t>, which specify each operation’s name, parameters, and possible return values</a:t>
            </a:r>
          </a:p>
          <a:p>
            <a:r>
              <a:rPr lang="en-US" dirty="0"/>
              <a:t>An interface must also define what the unit requires, in terms of services or assumptions, for it to work correctly</a:t>
            </a:r>
          </a:p>
          <a:p>
            <a:r>
              <a:rPr lang="en-US" dirty="0"/>
              <a:t>A software unit’s interface describes what the unit requires of its environment, as well as what it provides to its environment</a:t>
            </a:r>
          </a:p>
        </p:txBody>
      </p:sp>
    </p:spTree>
    <p:extLst>
      <p:ext uri="{BB962C8B-B14F-4D97-AF65-F5344CB8AC3E}">
        <p14:creationId xmlns:p14="http://schemas.microsoft.com/office/powerpoint/2010/main" val="3083221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Interfaces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112"/>
            <a:ext cx="10515600" cy="4765852"/>
          </a:xfrm>
        </p:spPr>
        <p:txBody>
          <a:bodyPr>
            <a:normAutofit/>
          </a:bodyPr>
          <a:lstStyle/>
          <a:p>
            <a:r>
              <a:rPr lang="en-US" dirty="0"/>
              <a:t>A software unit may have several interfaces that make different demands on its environment or that offer different levels of service</a:t>
            </a:r>
            <a:endParaRPr lang="en-GB" dirty="0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48A0CBD-DB28-A0CC-DE2A-E7570CA81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94" y="2323756"/>
            <a:ext cx="8229600" cy="453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61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51974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specification </a:t>
            </a:r>
            <a:r>
              <a:rPr lang="en-US" dirty="0"/>
              <a:t>of a software unit’s interface describes the externally visible properties of the software unit</a:t>
            </a:r>
          </a:p>
          <a:p>
            <a:r>
              <a:rPr lang="en-US" dirty="0"/>
              <a:t>An interface specification should communicate to other system developers everything that they need to know to use our software unit correctly</a:t>
            </a:r>
          </a:p>
          <a:p>
            <a:pPr lvl="1"/>
            <a:r>
              <a:rPr lang="en-US" dirty="0"/>
              <a:t>Purpose</a:t>
            </a:r>
          </a:p>
          <a:p>
            <a:pPr lvl="1"/>
            <a:r>
              <a:rPr lang="en-US" dirty="0"/>
              <a:t>Preconditions (assumptions)</a:t>
            </a:r>
          </a:p>
          <a:p>
            <a:pPr lvl="2"/>
            <a:r>
              <a:rPr lang="en-US" sz="2000" i="0" u="none" strike="noStrike" baseline="0" dirty="0">
                <a:latin typeface="TimesTen-Roman"/>
              </a:rPr>
              <a:t>values of input parameters, states of global resources, or presence of program libraries or other software units</a:t>
            </a:r>
            <a:endParaRPr lang="en-US" dirty="0"/>
          </a:p>
          <a:p>
            <a:pPr lvl="1"/>
            <a:r>
              <a:rPr lang="en-US" dirty="0"/>
              <a:t>Protocols</a:t>
            </a:r>
          </a:p>
          <a:p>
            <a:pPr lvl="2"/>
            <a:r>
              <a:rPr lang="en-US" i="0" u="none" strike="noStrike" baseline="0" dirty="0">
                <a:latin typeface="TimesTen-Roman"/>
              </a:rPr>
              <a:t>order in which access functions should be invoked, or the pattern in which two components should exchange messages</a:t>
            </a:r>
            <a:endParaRPr lang="en-US" dirty="0"/>
          </a:p>
          <a:p>
            <a:pPr lvl="1"/>
            <a:r>
              <a:rPr lang="en-US" dirty="0"/>
              <a:t>Postconditions (visible effects)</a:t>
            </a:r>
          </a:p>
          <a:p>
            <a:pPr lvl="2"/>
            <a:r>
              <a:rPr lang="en-US" sz="2000" i="0" u="none" strike="noStrike" baseline="0" dirty="0">
                <a:latin typeface="TimesTen-Roman"/>
              </a:rPr>
              <a:t>return values, raised exceptions, and changes to shared variables </a:t>
            </a:r>
            <a:endParaRPr lang="en-US" dirty="0"/>
          </a:p>
          <a:p>
            <a:pPr lvl="1"/>
            <a:r>
              <a:rPr lang="en-US" dirty="0"/>
              <a:t>Quality attributes</a:t>
            </a:r>
          </a:p>
          <a:p>
            <a:pPr lvl="2"/>
            <a:r>
              <a:rPr lang="en-US" sz="2000" i="0" u="none" strike="noStrike" baseline="0" dirty="0">
                <a:latin typeface="TimesTen-Roman"/>
              </a:rPr>
              <a:t>performance, reliability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8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F6B3-1104-9CA1-74D5-4543F271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Component with Interfaces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7ABF5409-E43D-E888-F4BF-2BC34DF8B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2" y="1525485"/>
            <a:ext cx="11703062" cy="4967390"/>
          </a:xfrm>
        </p:spPr>
      </p:pic>
    </p:spTree>
    <p:extLst>
      <p:ext uri="{BB962C8B-B14F-4D97-AF65-F5344CB8AC3E}">
        <p14:creationId xmlns:p14="http://schemas.microsoft.com/office/powerpoint/2010/main" val="225060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4A72-CCCD-A41B-8378-E10783FB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3B251-235C-3DFF-A64A-4513A288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556"/>
            <a:ext cx="10515600" cy="5025319"/>
          </a:xfrm>
        </p:spPr>
        <p:txBody>
          <a:bodyPr>
            <a:normAutofit/>
          </a:bodyPr>
          <a:lstStyle/>
          <a:p>
            <a:r>
              <a:rPr lang="en-US" sz="2400" b="1" dirty="0"/>
              <a:t>Modularity </a:t>
            </a:r>
            <a:r>
              <a:rPr lang="en-US" sz="2400" dirty="0"/>
              <a:t>is the principle of keeping the unrelated aspects of a system separate from each other, </a:t>
            </a:r>
          </a:p>
          <a:p>
            <a:pPr lvl="1"/>
            <a:r>
              <a:rPr lang="en-US" dirty="0"/>
              <a:t>each aspect can be studied in isolation (also called separation of concerns)</a:t>
            </a:r>
          </a:p>
          <a:p>
            <a:r>
              <a:rPr lang="en-US" sz="2400" dirty="0"/>
              <a:t>If the principle is applied well, each resulting module will have a </a:t>
            </a:r>
            <a:r>
              <a:rPr lang="en-US" sz="2400" b="1" dirty="0"/>
              <a:t>single purpose </a:t>
            </a:r>
            <a:r>
              <a:rPr lang="en-US" sz="2400" dirty="0"/>
              <a:t>and will be relatively </a:t>
            </a:r>
            <a:r>
              <a:rPr lang="en-US" sz="2400" b="1" dirty="0"/>
              <a:t>independent</a:t>
            </a:r>
            <a:r>
              <a:rPr lang="en-US" sz="2400" dirty="0"/>
              <a:t> of the others</a:t>
            </a:r>
          </a:p>
          <a:p>
            <a:pPr lvl="1"/>
            <a:r>
              <a:rPr lang="en-US" dirty="0"/>
              <a:t>Each module will be easy to </a:t>
            </a:r>
            <a:r>
              <a:rPr lang="en-US" b="1" dirty="0"/>
              <a:t>understand</a:t>
            </a:r>
            <a:r>
              <a:rPr lang="en-US" dirty="0"/>
              <a:t> and </a:t>
            </a:r>
            <a:r>
              <a:rPr lang="en-US" b="1" dirty="0"/>
              <a:t>develop</a:t>
            </a:r>
          </a:p>
          <a:p>
            <a:pPr lvl="1"/>
            <a:r>
              <a:rPr lang="en-US" dirty="0"/>
              <a:t>Easier to </a:t>
            </a:r>
            <a:r>
              <a:rPr lang="en-US" b="1" dirty="0"/>
              <a:t>locate faults </a:t>
            </a:r>
          </a:p>
          <a:p>
            <a:pPr lvl="2"/>
            <a:r>
              <a:rPr lang="en-US" sz="2400" dirty="0"/>
              <a:t>because there are fewer suspect modules per fault</a:t>
            </a:r>
          </a:p>
          <a:p>
            <a:pPr lvl="1"/>
            <a:r>
              <a:rPr lang="en-US" dirty="0"/>
              <a:t>Easier to </a:t>
            </a:r>
            <a:r>
              <a:rPr lang="en-US" b="1" dirty="0"/>
              <a:t>change</a:t>
            </a:r>
            <a:r>
              <a:rPr lang="en-US" dirty="0"/>
              <a:t> the system </a:t>
            </a:r>
          </a:p>
          <a:p>
            <a:pPr lvl="2"/>
            <a:r>
              <a:rPr lang="en-US" sz="2400" dirty="0"/>
              <a:t>because a change to one module affects relatively few other modules</a:t>
            </a:r>
          </a:p>
          <a:p>
            <a:r>
              <a:rPr lang="en-US" sz="2400" dirty="0"/>
              <a:t>To determine how well a design separates concerns, we use two concepts that measure </a:t>
            </a:r>
            <a:r>
              <a:rPr lang="en-US" sz="2400" b="1" dirty="0"/>
              <a:t>module independence</a:t>
            </a:r>
            <a:r>
              <a:rPr lang="en-US" sz="2400" dirty="0"/>
              <a:t>: coupling and cohesion</a:t>
            </a:r>
          </a:p>
        </p:txBody>
      </p:sp>
    </p:spTree>
    <p:extLst>
      <p:ext uri="{BB962C8B-B14F-4D97-AF65-F5344CB8AC3E}">
        <p14:creationId xmlns:p14="http://schemas.microsoft.com/office/powerpoint/2010/main" val="196431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BD27-C39F-1FD8-51D0-F6D117F6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Hiding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95465-CE13-8896-16D2-3074AE36A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Information hiding </a:t>
            </a:r>
            <a:r>
              <a:rPr lang="en-US" dirty="0"/>
              <a:t>is distinguished by its guidance for decomposing a system: </a:t>
            </a:r>
          </a:p>
          <a:p>
            <a:pPr lvl="1"/>
            <a:r>
              <a:rPr lang="en-US" sz="2200" dirty="0"/>
              <a:t>Each software unit encapsulates a separate design decision that could be changed in the future  </a:t>
            </a:r>
          </a:p>
          <a:p>
            <a:pPr lvl="1"/>
            <a:r>
              <a:rPr lang="en-US" sz="2200" dirty="0"/>
              <a:t>Then the interfaces and interface specifications are used to describe each software unit in terms of its externally visible properties</a:t>
            </a:r>
          </a:p>
          <a:p>
            <a:r>
              <a:rPr lang="en-US" dirty="0"/>
              <a:t>Using this principle, modules may exhibit different kinds of cohesion</a:t>
            </a:r>
          </a:p>
          <a:p>
            <a:pPr lvl="1"/>
            <a:r>
              <a:rPr lang="en-US" sz="2200" dirty="0"/>
              <a:t>A module that hides a data representation may be informationally cohesive</a:t>
            </a:r>
          </a:p>
          <a:p>
            <a:pPr lvl="1"/>
            <a:r>
              <a:rPr lang="en-US" sz="2200" dirty="0"/>
              <a:t>A module that hides an algorithm may be functionally cohesive</a:t>
            </a:r>
          </a:p>
          <a:p>
            <a:pPr lvl="1"/>
            <a:r>
              <a:rPr lang="en-US" sz="2200" b="0" i="0" u="none" strike="noStrike" baseline="0" dirty="0"/>
              <a:t>A module that hides the sequence in which tasks are performed may be procedurally cohesive.</a:t>
            </a:r>
            <a:endParaRPr lang="en-US" sz="2200" dirty="0"/>
          </a:p>
          <a:p>
            <a:r>
              <a:rPr lang="en-US" dirty="0"/>
              <a:t>A big advantage of information hiding is that the resulting software units are loosely coupled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714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BD27-C39F-1FD8-51D0-F6D117F6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95465-CE13-8896-16D2-3074AE36A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design consisting of software units and their interfaces, we can use the information about the units’ dependencies to devise an incremental schedule of development</a:t>
            </a:r>
          </a:p>
          <a:p>
            <a:r>
              <a:rPr lang="en-US" dirty="0"/>
              <a:t>Start by mapping out the units’ </a:t>
            </a:r>
            <a:r>
              <a:rPr lang="en-US" b="1" dirty="0"/>
              <a:t>uses relation</a:t>
            </a:r>
            <a:endParaRPr lang="en-US" dirty="0"/>
          </a:p>
          <a:p>
            <a:pPr lvl="1"/>
            <a:r>
              <a:rPr lang="en-US" dirty="0"/>
              <a:t>relates each software unit to the other software units on which it depends</a:t>
            </a:r>
          </a:p>
          <a:p>
            <a:r>
              <a:rPr lang="en-US" b="1" dirty="0"/>
              <a:t>Uses graphs </a:t>
            </a:r>
            <a:r>
              <a:rPr lang="en-US" dirty="0"/>
              <a:t>can help to identify progressively larger subsets of our system that we can implement and test incrementally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47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BD27-C39F-1FD8-51D0-F6D117F6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95465-CE13-8896-16D2-3074AE36A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584"/>
            <a:ext cx="10515600" cy="5004379"/>
          </a:xfrm>
        </p:spPr>
        <p:txBody>
          <a:bodyPr/>
          <a:lstStyle/>
          <a:p>
            <a:r>
              <a:rPr lang="en-US" sz="2400" dirty="0"/>
              <a:t>Nodes represent </a:t>
            </a:r>
            <a:r>
              <a:rPr lang="en-US" sz="2400" b="1" dirty="0"/>
              <a:t>software units</a:t>
            </a:r>
            <a:r>
              <a:rPr lang="en-US" sz="2400" dirty="0"/>
              <a:t>, and directed edges run from the </a:t>
            </a:r>
            <a:r>
              <a:rPr lang="en-US" sz="2400" b="1" dirty="0"/>
              <a:t>using units</a:t>
            </a:r>
            <a:r>
              <a:rPr lang="en-US" sz="2400" dirty="0"/>
              <a:t>, such as A, to the </a:t>
            </a:r>
            <a:r>
              <a:rPr lang="en-US" sz="2400" b="1" dirty="0"/>
              <a:t>used units</a:t>
            </a:r>
            <a:r>
              <a:rPr lang="en-US" sz="2400" dirty="0"/>
              <a:t>, such as B.</a:t>
            </a:r>
          </a:p>
          <a:p>
            <a:r>
              <a:rPr lang="en-US" sz="2400" dirty="0"/>
              <a:t>Uses graphs for two designs</a:t>
            </a:r>
          </a:p>
          <a:p>
            <a:pPr lvl="1"/>
            <a:r>
              <a:rPr lang="en-US" b="1" dirty="0"/>
              <a:t>Fan-out</a:t>
            </a:r>
            <a:r>
              <a:rPr lang="en-US" dirty="0"/>
              <a:t> refers to the number of units used by particular software unit</a:t>
            </a:r>
          </a:p>
          <a:p>
            <a:pPr lvl="1"/>
            <a:r>
              <a:rPr lang="en-US" b="1" dirty="0"/>
              <a:t>Fan-in</a:t>
            </a:r>
            <a:r>
              <a:rPr lang="en-US" dirty="0"/>
              <a:t> refers to the number of units that use a particular software unit</a:t>
            </a:r>
          </a:p>
          <a:p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9676B43-09FD-F3AD-6D34-D63EE8F1F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109" y="3708700"/>
            <a:ext cx="9947106" cy="23263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A65A60-0883-2C90-17C1-032C7AEFCEB1}"/>
              </a:ext>
            </a:extLst>
          </p:cNvPr>
          <p:cNvSpPr txBox="1"/>
          <p:nvPr/>
        </p:nvSpPr>
        <p:spPr>
          <a:xfrm>
            <a:off x="494851" y="3180226"/>
            <a:ext cx="149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Using Unit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4C5402-8F57-BB04-B391-FA72EF126FE0}"/>
              </a:ext>
            </a:extLst>
          </p:cNvPr>
          <p:cNvCxnSpPr>
            <a:stCxn id="4" idx="2"/>
          </p:cNvCxnSpPr>
          <p:nvPr/>
        </p:nvCxnSpPr>
        <p:spPr>
          <a:xfrm>
            <a:off x="1242508" y="3549558"/>
            <a:ext cx="822960" cy="3339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A94B17-F9A2-2580-8D5E-C5089D1A336B}"/>
              </a:ext>
            </a:extLst>
          </p:cNvPr>
          <p:cNvSpPr txBox="1"/>
          <p:nvPr/>
        </p:nvSpPr>
        <p:spPr>
          <a:xfrm>
            <a:off x="166128" y="4001294"/>
            <a:ext cx="149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Used Unit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128A7E-74DA-C2A4-1E68-3B5F2A4639B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913785" y="4370626"/>
            <a:ext cx="582350" cy="4481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1449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BD27-C39F-1FD8-51D0-F6D117F6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95465-CE13-8896-16D2-3074AE36A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948"/>
            <a:ext cx="10515600" cy="4843015"/>
          </a:xfrm>
        </p:spPr>
        <p:txBody>
          <a:bodyPr/>
          <a:lstStyle/>
          <a:p>
            <a:pPr algn="l"/>
            <a:r>
              <a:rPr lang="en-US" sz="2400" dirty="0"/>
              <a:t>A uses graph can also help us to identify areas of the design that could be improved</a:t>
            </a:r>
          </a:p>
          <a:p>
            <a:pPr algn="l"/>
            <a:r>
              <a:rPr lang="en-US" sz="2400" dirty="0"/>
              <a:t>Unit A has a fan-out of three in Design 1 but a fan-out of five in Design 2.</a:t>
            </a:r>
          </a:p>
          <a:p>
            <a:pPr algn="l"/>
            <a:r>
              <a:rPr lang="en-US" sz="2400" dirty="0"/>
              <a:t>Goal in designing a system is to create software units with </a:t>
            </a:r>
            <a:r>
              <a:rPr lang="en-US" sz="2400" b="1" dirty="0"/>
              <a:t>high fan-in </a:t>
            </a:r>
            <a:r>
              <a:rPr lang="en-US" sz="2400" dirty="0"/>
              <a:t>and </a:t>
            </a:r>
            <a:r>
              <a:rPr lang="en-US" sz="2400" b="1" dirty="0"/>
              <a:t>low fan-out</a:t>
            </a:r>
            <a:r>
              <a:rPr lang="en-US" sz="2400" dirty="0"/>
              <a:t>. </a:t>
            </a:r>
          </a:p>
          <a:p>
            <a:pPr algn="l"/>
            <a:r>
              <a:rPr lang="en-US" sz="2400" b="0" i="0" u="none" strike="noStrike" baseline="0" dirty="0"/>
              <a:t>High fan-out usually indicates that the software unit is doing too much and probably ought to be decomposed into smaller, simpler units</a:t>
            </a:r>
          </a:p>
          <a:p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9676B43-09FD-F3AD-6D34-D63EE8F1F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290" y="4166535"/>
            <a:ext cx="9947106" cy="232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655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BD27-C39F-1FD8-51D0-F6D117F6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95465-CE13-8896-16D2-3074AE36A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826"/>
            <a:ext cx="10515600" cy="4886045"/>
          </a:xfrm>
        </p:spPr>
        <p:txBody>
          <a:bodyPr/>
          <a:lstStyle/>
          <a:p>
            <a:r>
              <a:rPr lang="en-US" sz="2800" b="0" i="0" u="none" strike="noStrike" baseline="0" dirty="0"/>
              <a:t>The cycle in uses graph identifies a collection of units that are </a:t>
            </a:r>
            <a:r>
              <a:rPr lang="en-US" sz="2800" b="1" i="0" u="none" strike="noStrike" baseline="0" dirty="0"/>
              <a:t>mutually dependent </a:t>
            </a:r>
            <a:r>
              <a:rPr lang="en-US" sz="2800" b="0" i="0" u="none" strike="noStrike" baseline="0" dirty="0"/>
              <a:t>on each other.</a:t>
            </a:r>
          </a:p>
          <a:p>
            <a:r>
              <a:rPr lang="en-US" sz="2800" b="0" i="0" u="none" strike="noStrike" baseline="0" dirty="0"/>
              <a:t>Cycles are not necessarily bad. If the problem that the units are solving is naturally </a:t>
            </a:r>
            <a:r>
              <a:rPr lang="en-US" sz="2800" b="1" i="0" u="none" strike="noStrike" baseline="0" dirty="0"/>
              <a:t>recursive</a:t>
            </a:r>
            <a:r>
              <a:rPr lang="en-US" sz="2800" b="0" i="0" u="none" strike="noStrike" baseline="0" dirty="0"/>
              <a:t>, then it makes sense for the design to include modules that are mutually recursive. </a:t>
            </a:r>
          </a:p>
          <a:p>
            <a:r>
              <a:rPr lang="en-US" sz="2800" b="0" i="0" u="none" strike="noStrike" baseline="0" dirty="0"/>
              <a:t>Large cycles limit the design’s ability to support incremental development: none of the units in the cycle can be developed (i.e., implemented, tested, debugged) until all the cycle’s units are developed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76B43-09FD-F3AD-6D34-D63EE8F1F6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05" b="33032"/>
          <a:stretch/>
        </p:blipFill>
        <p:spPr>
          <a:xfrm>
            <a:off x="4622202" y="4533006"/>
            <a:ext cx="2947595" cy="231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25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BD27-C39F-1FD8-51D0-F6D117F6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95465-CE13-8896-16D2-3074AE36A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101"/>
            <a:ext cx="10515600" cy="4627862"/>
          </a:xfrm>
        </p:spPr>
        <p:txBody>
          <a:bodyPr/>
          <a:lstStyle/>
          <a:p>
            <a:r>
              <a:rPr lang="en-US" dirty="0"/>
              <a:t>We can try to break a cycle in the uses graph using a technique called </a:t>
            </a:r>
            <a:r>
              <a:rPr lang="en-US" b="1" dirty="0"/>
              <a:t>sandwiching</a:t>
            </a:r>
          </a:p>
          <a:p>
            <a:pPr lvl="1"/>
            <a:r>
              <a:rPr lang="en-US" dirty="0"/>
              <a:t>One of the cycle’s units is </a:t>
            </a:r>
            <a:r>
              <a:rPr lang="en-US" b="1" dirty="0"/>
              <a:t>decomposed</a:t>
            </a:r>
            <a:r>
              <a:rPr lang="en-US" dirty="0"/>
              <a:t> into two units, such that one of the new units has </a:t>
            </a:r>
            <a:r>
              <a:rPr lang="en-US" b="1" dirty="0"/>
              <a:t>no dependencies</a:t>
            </a:r>
          </a:p>
          <a:p>
            <a:pPr lvl="1"/>
            <a:r>
              <a:rPr lang="en-US" dirty="0"/>
              <a:t>Sandwiching can be applied more than once, to break either mutual dependencies in tightly coupled units or long dependency chains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76B43-09FD-F3AD-6D34-D63EE8F1F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6592" y="4196025"/>
            <a:ext cx="8338815" cy="247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40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0789-0EDA-B83A-9493-B1EDE973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CAB30-7EC1-5906-8A8D-66457551B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abstraction </a:t>
            </a:r>
            <a:r>
              <a:rPr lang="en-US" dirty="0"/>
              <a:t>is a model or representation that </a:t>
            </a:r>
            <a:r>
              <a:rPr lang="en-US" b="1" dirty="0"/>
              <a:t>omits some details </a:t>
            </a:r>
            <a:r>
              <a:rPr lang="en-US" dirty="0"/>
              <a:t>so that it can </a:t>
            </a:r>
            <a:r>
              <a:rPr lang="en-US" b="1" dirty="0"/>
              <a:t>focus on other details</a:t>
            </a:r>
            <a:r>
              <a:rPr lang="en-US" dirty="0"/>
              <a:t> </a:t>
            </a:r>
          </a:p>
          <a:p>
            <a:r>
              <a:rPr lang="en-US" dirty="0"/>
              <a:t>The definition is vague about which details are left out of a model, because different abstractions, built for different purposes, omit different kinds of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891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C5F8-B2C1-E5C5-5FE0-7808F301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Abstraction (Sidebar)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817A-AD02-45F5-AC1E-0950FB591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98393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  <a:cs typeface="Arial" charset="0"/>
              </a:rPr>
              <a:t>Suppose that one of the system’s function is to </a:t>
            </a:r>
            <a:r>
              <a:rPr lang="en-US" b="1" dirty="0">
                <a:latin typeface="Calibri" pitchFamily="34" charset="0"/>
                <a:cs typeface="Arial" charset="0"/>
              </a:rPr>
              <a:t>sort the elements of a list L</a:t>
            </a:r>
            <a:r>
              <a:rPr lang="en-US" dirty="0">
                <a:latin typeface="Calibri" pitchFamily="34" charset="0"/>
                <a:cs typeface="Arial" charset="0"/>
              </a:rPr>
              <a:t>. The initial description of the design is: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>
                <a:latin typeface="Calibri" pitchFamily="34" charset="0"/>
                <a:cs typeface="Courier New" pitchFamily="49" charset="0"/>
              </a:rPr>
              <a:t>Sort L in ascending order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Calibri" pitchFamily="34" charset="0"/>
                <a:cs typeface="Arial" charset="0"/>
              </a:rPr>
              <a:t>The next level of abstraction may be a particular algorithm:</a:t>
            </a:r>
          </a:p>
          <a:p>
            <a:pPr>
              <a:buFont typeface="Lucida Sans Unicode" pitchFamily="34" charset="0"/>
              <a:buNone/>
            </a:pPr>
            <a:r>
              <a:rPr lang="en-US" sz="2400" dirty="0">
                <a:latin typeface="Calibri" pitchFamily="34" charset="0"/>
                <a:cs typeface="Courier New" pitchFamily="49" charset="0"/>
              </a:rPr>
              <a:t>	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DO WHILE I is between 1 and (length of L)–1:</a:t>
            </a:r>
          </a:p>
          <a:p>
            <a:pPr lvl="1">
              <a:buFont typeface="Lucida Sans Unicode" pitchFamily="34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Set LOW to index of smallest value in L(I),..., L(length of L)</a:t>
            </a:r>
          </a:p>
          <a:p>
            <a:pPr>
              <a:buFont typeface="Lucida Sans Unicode" pitchFamily="34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Interchange L(I) and L(LOW)</a:t>
            </a:r>
          </a:p>
          <a:p>
            <a:pPr>
              <a:buFont typeface="Lucida Sans Unicode" pitchFamily="34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ENDDO</a:t>
            </a:r>
          </a:p>
          <a:p>
            <a:r>
              <a:rPr lang="en-US" dirty="0">
                <a:latin typeface="Calibri" pitchFamily="34" charset="0"/>
                <a:cs typeface="Arial" charset="0"/>
              </a:rPr>
              <a:t>The algorithm provides a great deal of additional information; however, it can be made even more detailed</a:t>
            </a:r>
            <a:endParaRPr lang="en-US" dirty="0">
              <a:latin typeface="Calibri" pitchFamily="34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39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C5F8-B2C1-E5C5-5FE0-7808F301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Abstraction (Sidebar)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817A-AD02-45F5-AC1E-0950FB591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100" dirty="0">
                <a:latin typeface="Calibri" pitchFamily="34" charset="0"/>
                <a:cs typeface="Arial" charset="0"/>
              </a:rPr>
              <a:t>The third and final algorithm describes exactly how the sorting operation will work:</a:t>
            </a:r>
          </a:p>
          <a:p>
            <a:pPr>
              <a:buFont typeface="Lucida Sans Unicode" pitchFamily="34" charset="0"/>
              <a:buNone/>
            </a:pPr>
            <a:r>
              <a:rPr lang="en-US" sz="2800" dirty="0">
                <a:latin typeface="Arial" charset="0"/>
                <a:cs typeface="Arial" charset="0"/>
              </a:rPr>
              <a:t>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DO WHILE I is between 1 and (length of L)-1</a:t>
            </a:r>
          </a:p>
          <a:p>
            <a:pPr>
              <a:buFont typeface="Lucida Sans Unicode" pitchFamily="34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Set LOW to current value of I</a:t>
            </a:r>
          </a:p>
          <a:p>
            <a:pPr>
              <a:buFont typeface="Lucida Sans Unicode" pitchFamily="34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DO WHILE J is between I+1 and (length of L)</a:t>
            </a:r>
          </a:p>
          <a:p>
            <a:pPr>
              <a:buFont typeface="Lucida Sans Unicode" pitchFamily="34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	IF L(LOW) is greater than L(J)</a:t>
            </a:r>
          </a:p>
          <a:p>
            <a:pPr>
              <a:buFont typeface="Lucida Sans Unicode" pitchFamily="34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		THEN set LOW to current value of J</a:t>
            </a:r>
          </a:p>
          <a:p>
            <a:pPr>
              <a:buFont typeface="Lucida Sans Unicode" pitchFamily="34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	ENDIF</a:t>
            </a:r>
          </a:p>
          <a:p>
            <a:pPr>
              <a:buFont typeface="Lucida Sans Unicode" pitchFamily="34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ENDDO</a:t>
            </a:r>
          </a:p>
          <a:p>
            <a:pPr>
              <a:buFont typeface="Lucida Sans Unicode" pitchFamily="34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Set TEMP to L(LOW)</a:t>
            </a:r>
          </a:p>
          <a:p>
            <a:pPr>
              <a:buFont typeface="Lucida Sans Unicode" pitchFamily="34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Set L(LOW) to L(I)</a:t>
            </a:r>
          </a:p>
          <a:p>
            <a:pPr>
              <a:buFont typeface="Lucida Sans Unicode" pitchFamily="34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Set L(I) to TEMP</a:t>
            </a:r>
          </a:p>
          <a:p>
            <a:pPr>
              <a:buFont typeface="Lucida Sans Unicode" pitchFamily="34" charset="0"/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ENDDO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663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C5F8-B2C1-E5C5-5FE0-7808F301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Abstraction (Sidebar)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817A-AD02-45F5-AC1E-0950FB591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/>
              <a:t>Each level of abstraction serves a purpose. </a:t>
            </a:r>
          </a:p>
          <a:p>
            <a:pPr algn="l"/>
            <a:r>
              <a:rPr lang="en-US" sz="2400" b="0" i="0" u="none" strike="noStrike" baseline="0" dirty="0"/>
              <a:t>If we care only about what L looks like before and after sorting, then the first abstraction provides all the information we need. </a:t>
            </a:r>
          </a:p>
          <a:p>
            <a:pPr algn="l"/>
            <a:r>
              <a:rPr lang="en-US" sz="2400" b="0" i="0" u="none" strike="noStrike" baseline="0" dirty="0"/>
              <a:t>If we are concerned about the speed of the algorithm, then the second level of abstraction provides sufficient detail to analyze the algorithm’s complexity. </a:t>
            </a:r>
          </a:p>
          <a:p>
            <a:pPr algn="l"/>
            <a:r>
              <a:rPr lang="en-US" sz="2400" b="0" i="0" u="none" strike="noStrike" baseline="0" dirty="0"/>
              <a:t>However, if we are writing code for the sorting operation, the third level of abstraction tells us exactly what is to happen; little additional information is needed.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663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E383-F498-ACA4-73C2-36C13F2B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B7E55-4075-7E48-FB5D-A70519013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Two modules are </a:t>
            </a:r>
            <a:r>
              <a:rPr lang="en-US" sz="2800" b="1" dirty="0"/>
              <a:t>tightly coupled </a:t>
            </a:r>
            <a:r>
              <a:rPr lang="en-US" sz="2800" dirty="0"/>
              <a:t>when they depend a great deal on each other</a:t>
            </a:r>
          </a:p>
          <a:p>
            <a:r>
              <a:rPr lang="en-US" sz="2800" b="1" dirty="0"/>
              <a:t>Loosely coupled </a:t>
            </a:r>
            <a:r>
              <a:rPr lang="en-US" sz="2800" dirty="0"/>
              <a:t>modules have some dependence, but their interconnections are weak</a:t>
            </a:r>
          </a:p>
          <a:p>
            <a:r>
              <a:rPr lang="en-US" sz="2800" b="1" dirty="0"/>
              <a:t>Uncoupled</a:t>
            </a:r>
            <a:r>
              <a:rPr lang="en-US" sz="2800" dirty="0"/>
              <a:t> modules have no interconnections at all; they are completely unrelated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685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63E4-C06E-08FC-28F8-AFC777CC2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CA61E-B346-5980-15EB-BFC80C4DA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software unit as universally applicable as possible, to increase the chance that it will be useful in some future system</a:t>
            </a:r>
          </a:p>
          <a:p>
            <a:r>
              <a:rPr lang="en-US" dirty="0"/>
              <a:t>We make a unit more general by increasing the number of contexts in which it can be used. </a:t>
            </a:r>
          </a:p>
        </p:txBody>
      </p:sp>
    </p:spTree>
    <p:extLst>
      <p:ext uri="{BB962C8B-B14F-4D97-AF65-F5344CB8AC3E}">
        <p14:creationId xmlns:p14="http://schemas.microsoft.com/office/powerpoint/2010/main" val="37608623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63E4-C06E-08FC-28F8-AFC777CC2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CA61E-B346-5980-15EB-BFC80C4DA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There are several ways of doing this: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600" b="1" dirty="0"/>
              <a:t>Parameterizing context-specific information: </a:t>
            </a:r>
            <a:r>
              <a:rPr lang="en-US" sz="2600" b="0" i="0" u="none" strike="noStrike" baseline="0" dirty="0"/>
              <a:t>We create a more general version of our software by making into parameters the data on which it operates.</a:t>
            </a:r>
            <a:endParaRPr lang="en-US" sz="2600" dirty="0"/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600" b="1" dirty="0"/>
              <a:t>Removing preconditions: </a:t>
            </a:r>
            <a:r>
              <a:rPr lang="en-US" sz="2600" b="0" i="0" u="none" strike="noStrike" baseline="0" dirty="0"/>
              <a:t>We remove preconditions by making our software work under conditions that we previously assumed would never happen.</a:t>
            </a:r>
            <a:endParaRPr lang="en-US" sz="2600" dirty="0"/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600" b="1" dirty="0"/>
              <a:t>Simplifying postconditions: </a:t>
            </a:r>
            <a:r>
              <a:rPr lang="en-US" sz="2600" b="0" i="0" u="none" strike="noStrike" baseline="0" dirty="0"/>
              <a:t>We reduce postconditions by splitting a complex software unit into multiple units that divide responsibility for providing the postconditions. The units can be used together to solve the original problem or used separately when only a subset of the postconditions is needed.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528070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63E4-C06E-08FC-28F8-AFC777CC2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CA61E-B346-5980-15EB-BFC80C4DA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12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following four procedure interfaces are listed in order of increasing generality:</a:t>
            </a:r>
          </a:p>
          <a:p>
            <a:pPr lvl="1">
              <a:buFont typeface="Lucida Sans Unicode" pitchFamily="34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PROCEDURE SUM: INTEGER;</a:t>
            </a:r>
          </a:p>
          <a:p>
            <a:pPr lvl="1">
              <a:buFont typeface="Lucida Sans Unicode" pitchFamily="34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POSTCONDITION: returns sum of 3 global variables</a:t>
            </a:r>
          </a:p>
          <a:p>
            <a:pPr lvl="1">
              <a:buFont typeface="Lucida Sans Unicode" pitchFamily="34" charset="0"/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Lucida Sans Unicode" pitchFamily="34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PROCEDURE SUM (a, b, c: INTEGER): INTEGER;</a:t>
            </a:r>
          </a:p>
          <a:p>
            <a:pPr lvl="1">
              <a:buFont typeface="Lucida Sans Unicode" pitchFamily="34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POSTCONDITION: returns sum of parameters</a:t>
            </a:r>
          </a:p>
          <a:p>
            <a:pPr lvl="1">
              <a:buFont typeface="Lucida Sans Unicode" pitchFamily="34" charset="0"/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Lucida Sans Unicode" pitchFamily="34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PROCEDURE SUM (a[]: INTEGER;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 INTEGER): INTEGER</a:t>
            </a:r>
          </a:p>
          <a:p>
            <a:pPr lvl="1">
              <a:buFont typeface="Lucida Sans Unicode" pitchFamily="34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PRECONDITION: 0 &lt;=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&lt;= size of array a</a:t>
            </a:r>
          </a:p>
          <a:p>
            <a:pPr lvl="1">
              <a:buFont typeface="Lucida Sans Unicode" pitchFamily="34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POSTCONDITION: returns sum of elements 1..len in array a</a:t>
            </a:r>
          </a:p>
          <a:p>
            <a:pPr lvl="1">
              <a:buFont typeface="Lucida Sans Unicode" pitchFamily="34" charset="0"/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Lucida Sans Unicode" pitchFamily="34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PROCEDURE SUM (a[]: INTEGER): INTEGER</a:t>
            </a:r>
          </a:p>
          <a:p>
            <a:pPr lvl="1">
              <a:buFont typeface="Lucida Sans Unicode" pitchFamily="34" charset="0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POSTCONDITION: returns sum of elements in array 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78834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55F1-57BD-4CD3-514B-53BD07C9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4F69F-A348-2670-436D-B69D057D1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Shari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PFleeger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Joanne Atlee, Software Engineering: Theory and Practice, 4</a:t>
            </a:r>
            <a:r>
              <a:rPr lang="en-US" sz="22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Edition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Roger S. Pressman, Software Engineering A Practitioner’s Approach, 6</a:t>
            </a:r>
            <a:r>
              <a:rPr lang="en-US" sz="22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Edition.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McGrawHill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43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6717-957C-C380-9519-941D5509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Coupling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2E04743-8B8B-C109-A61D-CEF9AF0E9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384" y="1286935"/>
            <a:ext cx="8493231" cy="5438998"/>
          </a:xfrm>
        </p:spPr>
      </p:pic>
    </p:spTree>
    <p:extLst>
      <p:ext uri="{BB962C8B-B14F-4D97-AF65-F5344CB8AC3E}">
        <p14:creationId xmlns:p14="http://schemas.microsoft.com/office/powerpoint/2010/main" val="9070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70DD-CECE-2F0C-1D69-F5D747E7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C3667-16BD-3C5B-7BC0-049DD841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ways that modules can depend on each other:</a:t>
            </a:r>
          </a:p>
          <a:p>
            <a:pPr lvl="1"/>
            <a:r>
              <a:rPr lang="en-US" dirty="0"/>
              <a:t>The references made from one module to another</a:t>
            </a:r>
          </a:p>
          <a:p>
            <a:pPr lvl="1"/>
            <a:r>
              <a:rPr lang="en-US" dirty="0"/>
              <a:t>The amount of data passed from one module to another</a:t>
            </a:r>
          </a:p>
          <a:p>
            <a:pPr lvl="1"/>
            <a:r>
              <a:rPr lang="en-US" dirty="0"/>
              <a:t>The amount of control that one module has over the other</a:t>
            </a:r>
          </a:p>
          <a:p>
            <a:r>
              <a:rPr lang="en-US" dirty="0"/>
              <a:t>Coupling can be measured along a spectrum of dependence, ranging from complete dependance to complete independence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2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70DD-CECE-2F0C-1D69-F5D747E7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Types of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C3667-16BD-3C5B-7BC0-049DD841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Content coupling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Common coupling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Control coupling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Stamp coupling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Data coupling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28E8844-BC8A-7D74-07A3-934CA3957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778" y="1475668"/>
            <a:ext cx="7248244" cy="4379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6D51B7-F159-4809-AF90-BE6EDA27E6FF}"/>
              </a:ext>
            </a:extLst>
          </p:cNvPr>
          <p:cNvSpPr txBox="1"/>
          <p:nvPr/>
        </p:nvSpPr>
        <p:spPr>
          <a:xfrm flipH="1">
            <a:off x="654756" y="4763911"/>
            <a:ext cx="4312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High coupling is not desired</a:t>
            </a:r>
          </a:p>
        </p:txBody>
      </p:sp>
    </p:spTree>
    <p:extLst>
      <p:ext uri="{BB962C8B-B14F-4D97-AF65-F5344CB8AC3E}">
        <p14:creationId xmlns:p14="http://schemas.microsoft.com/office/powerpoint/2010/main" val="301447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Modularity: Content Coupling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8946"/>
            <a:ext cx="10515600" cy="5198017"/>
          </a:xfrm>
        </p:spPr>
        <p:txBody>
          <a:bodyPr>
            <a:normAutofit/>
          </a:bodyPr>
          <a:lstStyle/>
          <a:p>
            <a:pPr algn="l"/>
            <a:r>
              <a:rPr lang="en-US" sz="2600" dirty="0"/>
              <a:t>One </a:t>
            </a:r>
            <a:r>
              <a:rPr lang="en-US" sz="2600" b="1" dirty="0"/>
              <a:t>module modifies another</a:t>
            </a:r>
            <a:r>
              <a:rPr lang="en-US" sz="2600" dirty="0"/>
              <a:t>. The modified module is completely dependent on the modifying one</a:t>
            </a:r>
          </a:p>
          <a:p>
            <a:pPr algn="l"/>
            <a:r>
              <a:rPr lang="en-US" sz="2600" dirty="0"/>
              <a:t>One class modifies the content of another class. For example, in C++, </a:t>
            </a:r>
            <a:r>
              <a:rPr lang="en-US" sz="2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friend classes</a:t>
            </a:r>
            <a:r>
              <a:rPr lang="en-US" sz="2600" dirty="0"/>
              <a:t> can access each other’s private members.</a:t>
            </a:r>
          </a:p>
          <a:p>
            <a:pPr algn="l"/>
            <a:r>
              <a:rPr lang="en-US" sz="2600" b="0" i="0" u="none" strike="noStrike" baseline="0" dirty="0"/>
              <a:t>Content coupling might occur when one module is imported into another module, modifies the code of another module, or branches into the middle of another module</a:t>
            </a:r>
            <a:endParaRPr lang="en-US" sz="2600" dirty="0"/>
          </a:p>
        </p:txBody>
      </p:sp>
      <p:pic>
        <p:nvPicPr>
          <p:cNvPr id="5" name="Picture 4" descr="Diagram, table&#10;&#10;Description automatically generated">
            <a:extLst>
              <a:ext uri="{FF2B5EF4-FFF2-40B4-BE49-F238E27FC236}">
                <a16:creationId xmlns:a16="http://schemas.microsoft.com/office/drawing/2014/main" id="{750D1758-F3EB-0684-52F1-A9107EE26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579" y="3861994"/>
            <a:ext cx="7713496" cy="299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1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Common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sz="2600" b="0" i="0" u="none" strike="noStrike" baseline="0" dirty="0"/>
              <a:t>We can reduce the amount of coupling somewhat by organizing our design so that </a:t>
            </a:r>
            <a:r>
              <a:rPr lang="en-US" sz="2600" b="1" i="0" u="none" strike="noStrike" baseline="0" dirty="0"/>
              <a:t>data are accessible from a common data store</a:t>
            </a:r>
            <a:r>
              <a:rPr lang="en-US" sz="2600" b="0" i="0" u="none" strike="noStrike" baseline="0" dirty="0"/>
              <a:t>. </a:t>
            </a:r>
          </a:p>
          <a:p>
            <a:pPr algn="l"/>
            <a:r>
              <a:rPr lang="en-US" sz="2600" dirty="0"/>
              <a:t>D</a:t>
            </a:r>
            <a:r>
              <a:rPr lang="en-US" sz="2600" b="0" i="0" u="none" strike="noStrike" baseline="0" dirty="0"/>
              <a:t>ependence still exists; making a change to the common data means that, to evaluate the effect of the change, we must look at all modules that access those data.</a:t>
            </a:r>
          </a:p>
          <a:p>
            <a:pPr algn="l"/>
            <a:r>
              <a:rPr lang="en-US" sz="2600" b="0" i="0" u="none" strike="noStrike" baseline="0" dirty="0"/>
              <a:t>With common coupling, it can be difficult to determine which module is responsible for having set a variable to a particular value.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65586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2869</Words>
  <Application>Microsoft Office PowerPoint</Application>
  <PresentationFormat>Widescreen</PresentationFormat>
  <Paragraphs>265</Paragraphs>
  <Slides>43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Lucida Sans Unicode</vt:lpstr>
      <vt:lpstr>Times New Roman</vt:lpstr>
      <vt:lpstr>TimesTen-Bold</vt:lpstr>
      <vt:lpstr>TimesTen-Italic</vt:lpstr>
      <vt:lpstr>TimesTen-Roman</vt:lpstr>
      <vt:lpstr>Wingdings</vt:lpstr>
      <vt:lpstr>Office Theme</vt:lpstr>
      <vt:lpstr>Design Concepts and Principles</vt:lpstr>
      <vt:lpstr>Design Principles</vt:lpstr>
      <vt:lpstr>Modularity</vt:lpstr>
      <vt:lpstr>Modularity: Coupling</vt:lpstr>
      <vt:lpstr>Modularity: Coupling </vt:lpstr>
      <vt:lpstr>Modularity: Coupling</vt:lpstr>
      <vt:lpstr>Modularity: Types of Coupling</vt:lpstr>
      <vt:lpstr>Modularity: Content Coupling  </vt:lpstr>
      <vt:lpstr>Modularity: Common Coupling</vt:lpstr>
      <vt:lpstr>Modularity: Common Coupling</vt:lpstr>
      <vt:lpstr>Modularity: Control Coupling</vt:lpstr>
      <vt:lpstr>Modularity: Control Coupling</vt:lpstr>
      <vt:lpstr>Modularity: Stamp Coupling</vt:lpstr>
      <vt:lpstr>Modularity: Stamp Coupling</vt:lpstr>
      <vt:lpstr>Modularity: Data Coupling</vt:lpstr>
      <vt:lpstr>Modularity: Cohesion</vt:lpstr>
      <vt:lpstr>Modularity: Types of Cohesion</vt:lpstr>
      <vt:lpstr>Modularity: Coincidental Cohesion</vt:lpstr>
      <vt:lpstr>Modularity: Logical Cohesion </vt:lpstr>
      <vt:lpstr>Modularity: Temporal Cohesion</vt:lpstr>
      <vt:lpstr>Modularity: Procedural Cohesion</vt:lpstr>
      <vt:lpstr>Modularity: Communicational Cohesion</vt:lpstr>
      <vt:lpstr>Modularity: Functional Cohesion</vt:lpstr>
      <vt:lpstr>Modularity: Sequential Cohesion</vt:lpstr>
      <vt:lpstr>Modularity: Informational Cohesion</vt:lpstr>
      <vt:lpstr>Interfaces</vt:lpstr>
      <vt:lpstr>Interfaces </vt:lpstr>
      <vt:lpstr>Interfaces</vt:lpstr>
      <vt:lpstr>A Component with Interfaces</vt:lpstr>
      <vt:lpstr>Information Hiding</vt:lpstr>
      <vt:lpstr>Incremental Development</vt:lpstr>
      <vt:lpstr>Incremental Development </vt:lpstr>
      <vt:lpstr>Incremental Development </vt:lpstr>
      <vt:lpstr>Incremental Development </vt:lpstr>
      <vt:lpstr>Incremental Development</vt:lpstr>
      <vt:lpstr>Abstraction</vt:lpstr>
      <vt:lpstr>Using Abstraction (Sidebar)</vt:lpstr>
      <vt:lpstr>Using Abstraction (Sidebar)</vt:lpstr>
      <vt:lpstr>Using Abstraction (Sidebar)</vt:lpstr>
      <vt:lpstr>Generality</vt:lpstr>
      <vt:lpstr>Generality</vt:lpstr>
      <vt:lpstr>Generality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Mehroze Khan</dc:creator>
  <cp:lastModifiedBy>Mehroze Khan</cp:lastModifiedBy>
  <cp:revision>54</cp:revision>
  <dcterms:created xsi:type="dcterms:W3CDTF">2023-03-29T08:14:46Z</dcterms:created>
  <dcterms:modified xsi:type="dcterms:W3CDTF">2024-10-15T16:33:35Z</dcterms:modified>
</cp:coreProperties>
</file>