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59" r:id="rId4"/>
    <p:sldId id="269" r:id="rId5"/>
    <p:sldId id="270" r:id="rId6"/>
    <p:sldId id="271" r:id="rId7"/>
    <p:sldId id="272" r:id="rId8"/>
    <p:sldId id="273" r:id="rId9"/>
    <p:sldId id="274" r:id="rId10"/>
    <p:sldId id="276" r:id="rId11"/>
    <p:sldId id="277" r:id="rId12"/>
    <p:sldId id="278" r:id="rId13"/>
    <p:sldId id="328" r:id="rId14"/>
    <p:sldId id="279" r:id="rId15"/>
    <p:sldId id="306" r:id="rId16"/>
    <p:sldId id="307" r:id="rId17"/>
    <p:sldId id="308" r:id="rId18"/>
    <p:sldId id="309" r:id="rId19"/>
    <p:sldId id="310" r:id="rId20"/>
    <p:sldId id="311" r:id="rId21"/>
    <p:sldId id="329" r:id="rId22"/>
    <p:sldId id="330" r:id="rId23"/>
    <p:sldId id="280" r:id="rId24"/>
    <p:sldId id="316" r:id="rId25"/>
    <p:sldId id="317" r:id="rId26"/>
    <p:sldId id="332" r:id="rId27"/>
    <p:sldId id="333" r:id="rId28"/>
    <p:sldId id="334" r:id="rId29"/>
    <p:sldId id="335" r:id="rId30"/>
    <p:sldId id="336" r:id="rId31"/>
    <p:sldId id="337" r:id="rId32"/>
    <p:sldId id="338" r:id="rId33"/>
    <p:sldId id="339" r:id="rId34"/>
    <p:sldId id="340" r:id="rId35"/>
    <p:sldId id="341" r:id="rId36"/>
    <p:sldId id="342" r:id="rId37"/>
    <p:sldId id="283" r:id="rId38"/>
    <p:sldId id="343" r:id="rId39"/>
    <p:sldId id="285" r:id="rId40"/>
    <p:sldId id="344" r:id="rId41"/>
    <p:sldId id="287" r:id="rId42"/>
    <p:sldId id="345" r:id="rId43"/>
    <p:sldId id="346" r:id="rId44"/>
    <p:sldId id="347" r:id="rId45"/>
    <p:sldId id="29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74"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B9176-B7D0-4266-A136-3CFC30C25C5D}" type="datetimeFigureOut">
              <a:rPr lang="en-US" smtClean="0"/>
              <a:t>21-Oct-24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3F3A5-72F0-4E74-871B-3D6D21E11FCB}" type="slidenum">
              <a:rPr lang="en-US" smtClean="0"/>
              <a:t>‹#›</a:t>
            </a:fld>
            <a:endParaRPr lang="en-US"/>
          </a:p>
        </p:txBody>
      </p:sp>
    </p:spTree>
    <p:extLst>
      <p:ext uri="{BB962C8B-B14F-4D97-AF65-F5344CB8AC3E}">
        <p14:creationId xmlns:p14="http://schemas.microsoft.com/office/powerpoint/2010/main" val="322247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Dynamic Casting</a:t>
            </a:r>
            <a:r>
              <a:rPr lang="en-US" dirty="0"/>
              <a:t>: The </a:t>
            </a:r>
            <a:r>
              <a:rPr lang="en-US" dirty="0" err="1"/>
              <a:t>letBirdsFly</a:t>
            </a:r>
            <a:r>
              <a:rPr lang="en-US" dirty="0"/>
              <a:t> function uses </a:t>
            </a:r>
            <a:r>
              <a:rPr lang="en-US" dirty="0" err="1"/>
              <a:t>dynamic_cast</a:t>
            </a:r>
            <a:r>
              <a:rPr lang="en-US" dirty="0"/>
              <a:t> to check if the current Bird is a Penguin. If </a:t>
            </a:r>
            <a:r>
              <a:rPr lang="en-US" dirty="0" err="1"/>
              <a:t>dynamic_cast</a:t>
            </a:r>
            <a:r>
              <a:rPr lang="en-US" dirty="0"/>
              <a:t> returns </a:t>
            </a:r>
            <a:r>
              <a:rPr lang="en-US" dirty="0" err="1"/>
              <a:t>nullptr</a:t>
            </a:r>
            <a:r>
              <a:rPr lang="en-US" dirty="0"/>
              <a:t>, it means the bird is not a Penguin, and we can safely call the fly() method.</a:t>
            </a:r>
          </a:p>
          <a:p>
            <a:r>
              <a:rPr lang="en-US" b="1" dirty="0" err="1"/>
              <a:t>dynamic_cast</a:t>
            </a:r>
            <a:r>
              <a:rPr lang="en-US" b="1" dirty="0"/>
              <a:t>&lt;Penguin*&gt;(bird)</a:t>
            </a:r>
            <a:r>
              <a:rPr lang="en-US" dirty="0"/>
              <a:t> attempts to cast the base class pointer (Bird*) to a derived class pointer (Penguin*).This casting checks at runtime if the object pointed to by bird is actually an instance of Penguin.</a:t>
            </a:r>
          </a:p>
          <a:p>
            <a:r>
              <a:rPr lang="en-US" dirty="0"/>
              <a:t>If the object pointed to by bird is </a:t>
            </a:r>
            <a:r>
              <a:rPr lang="en-US" b="1" dirty="0"/>
              <a:t>not</a:t>
            </a:r>
            <a:r>
              <a:rPr lang="en-US" dirty="0"/>
              <a:t> of type Penguin, </a:t>
            </a:r>
            <a:r>
              <a:rPr lang="en-US" dirty="0" err="1"/>
              <a:t>dynamic_cast</a:t>
            </a:r>
            <a:r>
              <a:rPr lang="en-US" dirty="0"/>
              <a:t>&lt;Penguin*&gt;(bird) will return </a:t>
            </a:r>
            <a:r>
              <a:rPr lang="en-US" dirty="0" err="1"/>
              <a:t>nullptr</a:t>
            </a:r>
            <a:r>
              <a:rPr lang="en-US" dirty="0"/>
              <a:t>. This is because </a:t>
            </a:r>
            <a:r>
              <a:rPr lang="en-US" dirty="0" err="1"/>
              <a:t>dynamic_cast</a:t>
            </a:r>
            <a:r>
              <a:rPr lang="en-US" dirty="0"/>
              <a:t> only works when the actual object is of the type you are casting to, or a type derived from it. If the object </a:t>
            </a:r>
            <a:r>
              <a:rPr lang="en-US" b="1" dirty="0"/>
              <a:t>is</a:t>
            </a:r>
            <a:r>
              <a:rPr lang="en-US" dirty="0"/>
              <a:t> a Penguin, the cast will succeed, and it will return a valid pointer of type Penguin*.</a:t>
            </a:r>
          </a:p>
        </p:txBody>
      </p:sp>
      <p:sp>
        <p:nvSpPr>
          <p:cNvPr id="4" name="Slide Number Placeholder 3"/>
          <p:cNvSpPr>
            <a:spLocks noGrp="1"/>
          </p:cNvSpPr>
          <p:nvPr>
            <p:ph type="sldNum" sz="quarter" idx="5"/>
          </p:nvPr>
        </p:nvSpPr>
        <p:spPr/>
        <p:txBody>
          <a:bodyPr/>
          <a:lstStyle/>
          <a:p>
            <a:fld id="{EF43F3A5-72F0-4E74-871B-3D6D21E11FCB}" type="slidenum">
              <a:rPr lang="en-US" smtClean="0"/>
              <a:t>31</a:t>
            </a:fld>
            <a:endParaRPr lang="en-US"/>
          </a:p>
        </p:txBody>
      </p:sp>
    </p:spTree>
    <p:extLst>
      <p:ext uri="{BB962C8B-B14F-4D97-AF65-F5344CB8AC3E}">
        <p14:creationId xmlns:p14="http://schemas.microsoft.com/office/powerpoint/2010/main" val="209626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80716-C1D8-4AAC-A591-DDBBA5574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6C325E-4E75-009B-EC55-88CCA1AE4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5C13B-7E2B-708E-AA96-CA6679EF9FD5}"/>
              </a:ext>
            </a:extLst>
          </p:cNvPr>
          <p:cNvSpPr>
            <a:spLocks noGrp="1"/>
          </p:cNvSpPr>
          <p:nvPr>
            <p:ph type="body" idx="1"/>
          </p:nvPr>
        </p:nvSpPr>
        <p:spPr/>
        <p:txBody>
          <a:bodyPr/>
          <a:lstStyle/>
          <a:p>
            <a:r>
              <a:rPr lang="en-US" b="1" dirty="0"/>
              <a:t>Dynamic Casting</a:t>
            </a:r>
            <a:r>
              <a:rPr lang="en-US" dirty="0"/>
              <a:t>: The </a:t>
            </a:r>
            <a:r>
              <a:rPr lang="en-US" dirty="0" err="1"/>
              <a:t>letBirdsFly</a:t>
            </a:r>
            <a:r>
              <a:rPr lang="en-US" dirty="0"/>
              <a:t> function uses </a:t>
            </a:r>
            <a:r>
              <a:rPr lang="en-US" dirty="0" err="1"/>
              <a:t>dynamic_cast</a:t>
            </a:r>
            <a:r>
              <a:rPr lang="en-US" dirty="0"/>
              <a:t> to check if the current Bird is a Penguin. If </a:t>
            </a:r>
            <a:r>
              <a:rPr lang="en-US" dirty="0" err="1"/>
              <a:t>dynamic_cast</a:t>
            </a:r>
            <a:r>
              <a:rPr lang="en-US" dirty="0"/>
              <a:t> returns </a:t>
            </a:r>
            <a:r>
              <a:rPr lang="en-US" dirty="0" err="1"/>
              <a:t>nullptr</a:t>
            </a:r>
            <a:r>
              <a:rPr lang="en-US" dirty="0"/>
              <a:t>, it means the bird is not a Penguin, and we can safely call the fly() method.</a:t>
            </a:r>
          </a:p>
        </p:txBody>
      </p:sp>
      <p:sp>
        <p:nvSpPr>
          <p:cNvPr id="4" name="Slide Number Placeholder 3">
            <a:extLst>
              <a:ext uri="{FF2B5EF4-FFF2-40B4-BE49-F238E27FC236}">
                <a16:creationId xmlns:a16="http://schemas.microsoft.com/office/drawing/2014/main" id="{FB2EFE3A-8A6E-39B1-A637-91A5FE175BEA}"/>
              </a:ext>
            </a:extLst>
          </p:cNvPr>
          <p:cNvSpPr>
            <a:spLocks noGrp="1"/>
          </p:cNvSpPr>
          <p:nvPr>
            <p:ph type="sldNum" sz="quarter" idx="5"/>
          </p:nvPr>
        </p:nvSpPr>
        <p:spPr/>
        <p:txBody>
          <a:bodyPr/>
          <a:lstStyle/>
          <a:p>
            <a:fld id="{EF43F3A5-72F0-4E74-871B-3D6D21E11FCB}" type="slidenum">
              <a:rPr lang="en-US" smtClean="0"/>
              <a:t>32</a:t>
            </a:fld>
            <a:endParaRPr lang="en-US"/>
          </a:p>
        </p:txBody>
      </p:sp>
    </p:spTree>
    <p:extLst>
      <p:ext uri="{BB962C8B-B14F-4D97-AF65-F5344CB8AC3E}">
        <p14:creationId xmlns:p14="http://schemas.microsoft.com/office/powerpoint/2010/main" val="26904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E288F-720E-4981-18CA-26581E1259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DAAC8-1339-CDC1-310C-8A88D71EF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88767-AB25-C66C-2E79-5EF6A68FF2D6}"/>
              </a:ext>
            </a:extLst>
          </p:cNvPr>
          <p:cNvSpPr>
            <a:spLocks noGrp="1"/>
          </p:cNvSpPr>
          <p:nvPr>
            <p:ph type="body" idx="1"/>
          </p:nvPr>
        </p:nvSpPr>
        <p:spPr/>
        <p:txBody>
          <a:bodyPr/>
          <a:lstStyle/>
          <a:p>
            <a:r>
              <a:rPr lang="en-US" b="1" dirty="0"/>
              <a:t>Dynamic Casting</a:t>
            </a:r>
            <a:r>
              <a:rPr lang="en-US" dirty="0"/>
              <a:t>: The </a:t>
            </a:r>
            <a:r>
              <a:rPr lang="en-US" dirty="0" err="1"/>
              <a:t>letBirdsFly</a:t>
            </a:r>
            <a:r>
              <a:rPr lang="en-US" dirty="0"/>
              <a:t> function uses </a:t>
            </a:r>
            <a:r>
              <a:rPr lang="en-US" dirty="0" err="1"/>
              <a:t>dynamic_cast</a:t>
            </a:r>
            <a:r>
              <a:rPr lang="en-US" dirty="0"/>
              <a:t> to check if the current Bird is a Penguin. If </a:t>
            </a:r>
            <a:r>
              <a:rPr lang="en-US" dirty="0" err="1"/>
              <a:t>dynamic_cast</a:t>
            </a:r>
            <a:r>
              <a:rPr lang="en-US" dirty="0"/>
              <a:t> returns </a:t>
            </a:r>
            <a:r>
              <a:rPr lang="en-US" dirty="0" err="1"/>
              <a:t>nullptr</a:t>
            </a:r>
            <a:r>
              <a:rPr lang="en-US" dirty="0"/>
              <a:t>, it means the bird is not a Penguin, and we can safely call the fly() method.</a:t>
            </a:r>
          </a:p>
        </p:txBody>
      </p:sp>
      <p:sp>
        <p:nvSpPr>
          <p:cNvPr id="4" name="Slide Number Placeholder 3">
            <a:extLst>
              <a:ext uri="{FF2B5EF4-FFF2-40B4-BE49-F238E27FC236}">
                <a16:creationId xmlns:a16="http://schemas.microsoft.com/office/drawing/2014/main" id="{8676E843-BE8D-0EF2-EA9A-94E7BB0A1D1C}"/>
              </a:ext>
            </a:extLst>
          </p:cNvPr>
          <p:cNvSpPr>
            <a:spLocks noGrp="1"/>
          </p:cNvSpPr>
          <p:nvPr>
            <p:ph type="sldNum" sz="quarter" idx="5"/>
          </p:nvPr>
        </p:nvSpPr>
        <p:spPr/>
        <p:txBody>
          <a:bodyPr/>
          <a:lstStyle/>
          <a:p>
            <a:fld id="{EF43F3A5-72F0-4E74-871B-3D6D21E11FCB}" type="slidenum">
              <a:rPr lang="en-US" smtClean="0"/>
              <a:t>33</a:t>
            </a:fld>
            <a:endParaRPr lang="en-US"/>
          </a:p>
        </p:txBody>
      </p:sp>
    </p:spTree>
    <p:extLst>
      <p:ext uri="{BB962C8B-B14F-4D97-AF65-F5344CB8AC3E}">
        <p14:creationId xmlns:p14="http://schemas.microsoft.com/office/powerpoint/2010/main" val="151927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15296-F428-F072-E860-77ED35D811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2D8F49-A3C9-9FBB-87AB-080D84047B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02161-EC2E-8E5E-9798-D41448A9B7D6}"/>
              </a:ext>
            </a:extLst>
          </p:cNvPr>
          <p:cNvSpPr>
            <a:spLocks noGrp="1"/>
          </p:cNvSpPr>
          <p:nvPr>
            <p:ph type="body" idx="1"/>
          </p:nvPr>
        </p:nvSpPr>
        <p:spPr/>
        <p:txBody>
          <a:bodyPr/>
          <a:lstStyle/>
          <a:p>
            <a:r>
              <a:rPr lang="en-US" b="1" dirty="0"/>
              <a:t>Dynamic Casting</a:t>
            </a:r>
            <a:r>
              <a:rPr lang="en-US" dirty="0"/>
              <a:t>: The </a:t>
            </a:r>
            <a:r>
              <a:rPr lang="en-US" dirty="0" err="1"/>
              <a:t>letBirdsFly</a:t>
            </a:r>
            <a:r>
              <a:rPr lang="en-US" dirty="0"/>
              <a:t> function uses </a:t>
            </a:r>
            <a:r>
              <a:rPr lang="en-US" dirty="0" err="1"/>
              <a:t>dynamic_cast</a:t>
            </a:r>
            <a:r>
              <a:rPr lang="en-US" dirty="0"/>
              <a:t> to check if the current Bird is a Penguin. If </a:t>
            </a:r>
            <a:r>
              <a:rPr lang="en-US" dirty="0" err="1"/>
              <a:t>dynamic_cast</a:t>
            </a:r>
            <a:r>
              <a:rPr lang="en-US" dirty="0"/>
              <a:t> returns </a:t>
            </a:r>
            <a:r>
              <a:rPr lang="en-US" dirty="0" err="1"/>
              <a:t>nullptr</a:t>
            </a:r>
            <a:r>
              <a:rPr lang="en-US" dirty="0"/>
              <a:t>, it means the bird is not a Penguin, and we can safely call the fly() method.</a:t>
            </a:r>
          </a:p>
        </p:txBody>
      </p:sp>
      <p:sp>
        <p:nvSpPr>
          <p:cNvPr id="4" name="Slide Number Placeholder 3">
            <a:extLst>
              <a:ext uri="{FF2B5EF4-FFF2-40B4-BE49-F238E27FC236}">
                <a16:creationId xmlns:a16="http://schemas.microsoft.com/office/drawing/2014/main" id="{034F85A7-FA17-B417-0131-6AF956A45E8D}"/>
              </a:ext>
            </a:extLst>
          </p:cNvPr>
          <p:cNvSpPr>
            <a:spLocks noGrp="1"/>
          </p:cNvSpPr>
          <p:nvPr>
            <p:ph type="sldNum" sz="quarter" idx="5"/>
          </p:nvPr>
        </p:nvSpPr>
        <p:spPr/>
        <p:txBody>
          <a:bodyPr/>
          <a:lstStyle/>
          <a:p>
            <a:fld id="{EF43F3A5-72F0-4E74-871B-3D6D21E11FCB}" type="slidenum">
              <a:rPr lang="en-US" smtClean="0"/>
              <a:t>34</a:t>
            </a:fld>
            <a:endParaRPr lang="en-US"/>
          </a:p>
        </p:txBody>
      </p:sp>
    </p:spTree>
    <p:extLst>
      <p:ext uri="{BB962C8B-B14F-4D97-AF65-F5344CB8AC3E}">
        <p14:creationId xmlns:p14="http://schemas.microsoft.com/office/powerpoint/2010/main" val="17222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1561C-E43D-984B-3F69-2F6746F10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02A5A-D506-4F36-1301-A846A028BA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CA768B-59B1-7D44-8DEA-C8EF385A22C2}"/>
              </a:ext>
            </a:extLst>
          </p:cNvPr>
          <p:cNvSpPr>
            <a:spLocks noGrp="1"/>
          </p:cNvSpPr>
          <p:nvPr>
            <p:ph type="body" idx="1"/>
          </p:nvPr>
        </p:nvSpPr>
        <p:spPr/>
        <p:txBody>
          <a:bodyPr/>
          <a:lstStyle/>
          <a:p>
            <a:r>
              <a:rPr lang="en-US" b="1" dirty="0"/>
              <a:t>Dynamic Casting</a:t>
            </a:r>
            <a:r>
              <a:rPr lang="en-US" dirty="0"/>
              <a:t>: The </a:t>
            </a:r>
            <a:r>
              <a:rPr lang="en-US" dirty="0" err="1"/>
              <a:t>letBirdsFly</a:t>
            </a:r>
            <a:r>
              <a:rPr lang="en-US" dirty="0"/>
              <a:t> function uses </a:t>
            </a:r>
            <a:r>
              <a:rPr lang="en-US" dirty="0" err="1"/>
              <a:t>dynamic_cast</a:t>
            </a:r>
            <a:r>
              <a:rPr lang="en-US" dirty="0"/>
              <a:t> to check if the current Bird is a Penguin. If </a:t>
            </a:r>
            <a:r>
              <a:rPr lang="en-US" dirty="0" err="1"/>
              <a:t>dynamic_cast</a:t>
            </a:r>
            <a:r>
              <a:rPr lang="en-US" dirty="0"/>
              <a:t> returns </a:t>
            </a:r>
            <a:r>
              <a:rPr lang="en-US" dirty="0" err="1"/>
              <a:t>nullptr</a:t>
            </a:r>
            <a:r>
              <a:rPr lang="en-US" dirty="0"/>
              <a:t>, it means the bird is not a Penguin, and we can safely call the fly() method.</a:t>
            </a:r>
          </a:p>
        </p:txBody>
      </p:sp>
      <p:sp>
        <p:nvSpPr>
          <p:cNvPr id="4" name="Slide Number Placeholder 3">
            <a:extLst>
              <a:ext uri="{FF2B5EF4-FFF2-40B4-BE49-F238E27FC236}">
                <a16:creationId xmlns:a16="http://schemas.microsoft.com/office/drawing/2014/main" id="{4ECE1FA5-E7F8-E07F-2788-ADEB6FAECAC4}"/>
              </a:ext>
            </a:extLst>
          </p:cNvPr>
          <p:cNvSpPr>
            <a:spLocks noGrp="1"/>
          </p:cNvSpPr>
          <p:nvPr>
            <p:ph type="sldNum" sz="quarter" idx="5"/>
          </p:nvPr>
        </p:nvSpPr>
        <p:spPr/>
        <p:txBody>
          <a:bodyPr/>
          <a:lstStyle/>
          <a:p>
            <a:fld id="{EF43F3A5-72F0-4E74-871B-3D6D21E11FCB}" type="slidenum">
              <a:rPr lang="en-US" smtClean="0"/>
              <a:t>35</a:t>
            </a:fld>
            <a:endParaRPr lang="en-US"/>
          </a:p>
        </p:txBody>
      </p:sp>
    </p:spTree>
    <p:extLst>
      <p:ext uri="{BB962C8B-B14F-4D97-AF65-F5344CB8AC3E}">
        <p14:creationId xmlns:p14="http://schemas.microsoft.com/office/powerpoint/2010/main" val="408330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Expected vs Actual Behavior</a:t>
            </a:r>
          </a:p>
          <a:p>
            <a:pPr>
              <a:buFont typeface="+mj-lt"/>
              <a:buAutoNum type="arabicPeriod"/>
            </a:pPr>
            <a:r>
              <a:rPr lang="en-US" b="1" dirty="0"/>
              <a:t>For the Rectangle object</a:t>
            </a:r>
            <a:r>
              <a:rPr lang="en-US" dirty="0"/>
              <a:t>:</a:t>
            </a:r>
          </a:p>
          <a:p>
            <a:pPr marL="742950" lvl="1" indent="-285750">
              <a:buFont typeface="+mj-lt"/>
              <a:buAutoNum type="arabicPeriod"/>
            </a:pPr>
            <a:r>
              <a:rPr lang="en-US" b="1" dirty="0"/>
              <a:t>Initial state</a:t>
            </a:r>
            <a:r>
              <a:rPr lang="en-US" dirty="0"/>
              <a:t>: width = 2, height = 3.</a:t>
            </a:r>
          </a:p>
          <a:p>
            <a:pPr marL="742950" lvl="1" indent="-285750">
              <a:buFont typeface="+mj-lt"/>
              <a:buAutoNum type="arabicPeriod"/>
            </a:pPr>
            <a:r>
              <a:rPr lang="en-US" b="1" dirty="0"/>
              <a:t>Inside </a:t>
            </a:r>
            <a:r>
              <a:rPr lang="en-US" b="1" dirty="0" err="1"/>
              <a:t>getAreaTest</a:t>
            </a:r>
            <a:r>
              <a:rPr lang="en-US" b="1" dirty="0"/>
              <a:t>()</a:t>
            </a:r>
            <a:r>
              <a:rPr lang="en-US" dirty="0"/>
              <a:t>: We set the height to 10.</a:t>
            </a:r>
          </a:p>
          <a:p>
            <a:pPr marL="742950" lvl="1" indent="-285750">
              <a:buFont typeface="+mj-lt"/>
              <a:buAutoNum type="arabicPeriod"/>
            </a:pPr>
            <a:r>
              <a:rPr lang="en-US" b="1" dirty="0"/>
              <a:t>Expected area</a:t>
            </a:r>
            <a:r>
              <a:rPr lang="en-US" dirty="0"/>
              <a:t>: width * height = 2 * 10 = 20.</a:t>
            </a:r>
          </a:p>
          <a:p>
            <a:pPr marL="742950" lvl="1" indent="-285750">
              <a:buFont typeface="+mj-lt"/>
              <a:buAutoNum type="arabicPeriod"/>
            </a:pPr>
            <a:r>
              <a:rPr lang="en-US" b="1" dirty="0"/>
              <a:t>Actual output</a:t>
            </a:r>
            <a:r>
              <a:rPr lang="en-US" dirty="0"/>
              <a:t>: Expected area of 20, got 20.</a:t>
            </a:r>
          </a:p>
          <a:p>
            <a:pPr marL="742950" lvl="1" indent="-285750">
              <a:buFont typeface="+mj-lt"/>
              <a:buAutoNum type="arabicPeriod"/>
            </a:pPr>
            <a:r>
              <a:rPr lang="en-US" b="1" dirty="0"/>
              <a:t>Result</a:t>
            </a:r>
            <a:r>
              <a:rPr lang="en-US" dirty="0"/>
              <a:t>: Works as expected.</a:t>
            </a:r>
          </a:p>
          <a:p>
            <a:pPr>
              <a:buFont typeface="+mj-lt"/>
              <a:buAutoNum type="arabicPeriod"/>
            </a:pPr>
            <a:r>
              <a:rPr lang="en-US" b="1" dirty="0"/>
              <a:t>For the Square object</a:t>
            </a:r>
            <a:r>
              <a:rPr lang="en-US" dirty="0"/>
              <a:t> (violating LSP):</a:t>
            </a:r>
          </a:p>
          <a:p>
            <a:pPr marL="742950" lvl="1" indent="-285750">
              <a:buFont typeface="+mj-lt"/>
              <a:buAutoNum type="arabicPeriod"/>
            </a:pPr>
            <a:r>
              <a:rPr lang="en-US" b="1" dirty="0"/>
              <a:t>Initial state</a:t>
            </a:r>
            <a:r>
              <a:rPr lang="en-US" dirty="0"/>
              <a:t>: We set the width (and thus also the height, because it's a Square) to 5.</a:t>
            </a:r>
          </a:p>
          <a:p>
            <a:pPr marL="742950" lvl="1" indent="-285750">
              <a:buFont typeface="+mj-lt"/>
              <a:buAutoNum type="arabicPeriod"/>
            </a:pPr>
            <a:r>
              <a:rPr lang="en-US" b="1" dirty="0"/>
              <a:t>Inside </a:t>
            </a:r>
            <a:r>
              <a:rPr lang="en-US" b="1" dirty="0" err="1"/>
              <a:t>getAreaTest</a:t>
            </a:r>
            <a:r>
              <a:rPr lang="en-US" b="1" dirty="0"/>
              <a:t>()</a:t>
            </a:r>
            <a:r>
              <a:rPr lang="en-US" dirty="0"/>
              <a:t>: The function sets the height to 10, but for a Square, this also forces the width to 10 because of the overridden methods in Square.</a:t>
            </a:r>
          </a:p>
          <a:p>
            <a:pPr marL="742950" lvl="1" indent="-285750">
              <a:buFont typeface="+mj-lt"/>
              <a:buAutoNum type="arabicPeriod"/>
            </a:pPr>
            <a:r>
              <a:rPr lang="en-US" b="1" dirty="0"/>
              <a:t>Expected area</a:t>
            </a:r>
            <a:r>
              <a:rPr lang="en-US" dirty="0"/>
              <a:t>: We expect the area to be width * height = 5 * 10 = 50 (because </a:t>
            </a:r>
            <a:r>
              <a:rPr lang="en-US" dirty="0" err="1"/>
              <a:t>getAreaTest</a:t>
            </a:r>
            <a:r>
              <a:rPr lang="en-US" dirty="0"/>
              <a:t>() expects the Square to behave like a Rectangle where width and height are independent).</a:t>
            </a:r>
          </a:p>
          <a:p>
            <a:pPr marL="742950" lvl="1" indent="-285750">
              <a:buFont typeface="+mj-lt"/>
              <a:buAutoNum type="arabicPeriod"/>
            </a:pPr>
            <a:r>
              <a:rPr lang="en-US" b="1" dirty="0"/>
              <a:t>Actual area</a:t>
            </a:r>
            <a:r>
              <a:rPr lang="en-US" dirty="0"/>
              <a:t>: Since both width and height are now 10 (because it’s a square), the area is 10 * 10 = 100.</a:t>
            </a:r>
          </a:p>
          <a:p>
            <a:endParaRPr lang="en-US" dirty="0"/>
          </a:p>
        </p:txBody>
      </p:sp>
      <p:sp>
        <p:nvSpPr>
          <p:cNvPr id="4" name="Slide Number Placeholder 3"/>
          <p:cNvSpPr>
            <a:spLocks noGrp="1"/>
          </p:cNvSpPr>
          <p:nvPr>
            <p:ph type="sldNum" sz="quarter" idx="5"/>
          </p:nvPr>
        </p:nvSpPr>
        <p:spPr/>
        <p:txBody>
          <a:bodyPr/>
          <a:lstStyle/>
          <a:p>
            <a:fld id="{EF43F3A5-72F0-4E74-871B-3D6D21E11FCB}" type="slidenum">
              <a:rPr lang="en-US" smtClean="0"/>
              <a:t>40</a:t>
            </a:fld>
            <a:endParaRPr lang="en-US"/>
          </a:p>
        </p:txBody>
      </p:sp>
    </p:spTree>
    <p:extLst>
      <p:ext uri="{BB962C8B-B14F-4D97-AF65-F5344CB8AC3E}">
        <p14:creationId xmlns:p14="http://schemas.microsoft.com/office/powerpoint/2010/main" val="169313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25306-F085-59C3-8F24-696522D8D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811BB-9CF0-439F-5B0D-1443A68612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7598C-B97B-51EF-40EA-B28B37E5C334}"/>
              </a:ext>
            </a:extLst>
          </p:cNvPr>
          <p:cNvSpPr>
            <a:spLocks noGrp="1"/>
          </p:cNvSpPr>
          <p:nvPr>
            <p:ph type="body" idx="1"/>
          </p:nvPr>
        </p:nvSpPr>
        <p:spPr/>
        <p:txBody>
          <a:bodyPr/>
          <a:lstStyle/>
          <a:p>
            <a:r>
              <a:rPr lang="en-US" b="1" dirty="0"/>
              <a:t>Expected vs Actual Behavior</a:t>
            </a:r>
          </a:p>
          <a:p>
            <a:pPr>
              <a:buFont typeface="+mj-lt"/>
              <a:buAutoNum type="arabicPeriod"/>
            </a:pPr>
            <a:r>
              <a:rPr lang="en-US" b="1" dirty="0"/>
              <a:t>For the Rectangle object</a:t>
            </a:r>
            <a:r>
              <a:rPr lang="en-US" dirty="0"/>
              <a:t>:</a:t>
            </a:r>
          </a:p>
          <a:p>
            <a:pPr marL="742950" lvl="1" indent="-285750">
              <a:buFont typeface="+mj-lt"/>
              <a:buAutoNum type="arabicPeriod"/>
            </a:pPr>
            <a:r>
              <a:rPr lang="en-US" b="1" dirty="0"/>
              <a:t>Initial state</a:t>
            </a:r>
            <a:r>
              <a:rPr lang="en-US" dirty="0"/>
              <a:t>: width = 2, height = 3.</a:t>
            </a:r>
          </a:p>
          <a:p>
            <a:pPr marL="742950" lvl="1" indent="-285750">
              <a:buFont typeface="+mj-lt"/>
              <a:buAutoNum type="arabicPeriod"/>
            </a:pPr>
            <a:r>
              <a:rPr lang="en-US" b="1" dirty="0"/>
              <a:t>Inside </a:t>
            </a:r>
            <a:r>
              <a:rPr lang="en-US" b="1" dirty="0" err="1"/>
              <a:t>getAreaTest</a:t>
            </a:r>
            <a:r>
              <a:rPr lang="en-US" b="1" dirty="0"/>
              <a:t>()</a:t>
            </a:r>
            <a:r>
              <a:rPr lang="en-US" dirty="0"/>
              <a:t>: We set the height to 10.</a:t>
            </a:r>
          </a:p>
          <a:p>
            <a:pPr marL="742950" lvl="1" indent="-285750">
              <a:buFont typeface="+mj-lt"/>
              <a:buAutoNum type="arabicPeriod"/>
            </a:pPr>
            <a:r>
              <a:rPr lang="en-US" b="1" dirty="0"/>
              <a:t>Expected area</a:t>
            </a:r>
            <a:r>
              <a:rPr lang="en-US" dirty="0"/>
              <a:t>: width * height = 2 * 10 = 20.</a:t>
            </a:r>
          </a:p>
          <a:p>
            <a:pPr marL="742950" lvl="1" indent="-285750">
              <a:buFont typeface="+mj-lt"/>
              <a:buAutoNum type="arabicPeriod"/>
            </a:pPr>
            <a:r>
              <a:rPr lang="en-US" b="1" dirty="0"/>
              <a:t>Actual output</a:t>
            </a:r>
            <a:r>
              <a:rPr lang="en-US" dirty="0"/>
              <a:t>: Expected area of 20, got 20.</a:t>
            </a:r>
          </a:p>
          <a:p>
            <a:pPr marL="742950" lvl="1" indent="-285750">
              <a:buFont typeface="+mj-lt"/>
              <a:buAutoNum type="arabicPeriod"/>
            </a:pPr>
            <a:r>
              <a:rPr lang="en-US" b="1" dirty="0"/>
              <a:t>Result</a:t>
            </a:r>
            <a:r>
              <a:rPr lang="en-US" dirty="0"/>
              <a:t>: Works as expected.</a:t>
            </a:r>
          </a:p>
          <a:p>
            <a:pPr>
              <a:buFont typeface="+mj-lt"/>
              <a:buAutoNum type="arabicPeriod"/>
            </a:pPr>
            <a:r>
              <a:rPr lang="en-US" b="1" dirty="0"/>
              <a:t>For the Square object</a:t>
            </a:r>
            <a:r>
              <a:rPr lang="en-US" dirty="0"/>
              <a:t> (violating LSP):</a:t>
            </a:r>
          </a:p>
          <a:p>
            <a:pPr marL="742950" lvl="1" indent="-285750">
              <a:buFont typeface="+mj-lt"/>
              <a:buAutoNum type="arabicPeriod"/>
            </a:pPr>
            <a:r>
              <a:rPr lang="en-US" b="1" dirty="0"/>
              <a:t>Initial state</a:t>
            </a:r>
            <a:r>
              <a:rPr lang="en-US" dirty="0"/>
              <a:t>: We set the width (and thus also the height, because it's a Square) to 5.</a:t>
            </a:r>
          </a:p>
          <a:p>
            <a:pPr marL="742950" lvl="1" indent="-285750">
              <a:buFont typeface="+mj-lt"/>
              <a:buAutoNum type="arabicPeriod"/>
            </a:pPr>
            <a:r>
              <a:rPr lang="en-US" b="1" dirty="0"/>
              <a:t>Inside </a:t>
            </a:r>
            <a:r>
              <a:rPr lang="en-US" b="1" dirty="0" err="1"/>
              <a:t>getAreaTest</a:t>
            </a:r>
            <a:r>
              <a:rPr lang="en-US" b="1" dirty="0"/>
              <a:t>()</a:t>
            </a:r>
            <a:r>
              <a:rPr lang="en-US" dirty="0"/>
              <a:t>: The function sets the height to 10, but for a Square, this also forces the width to 10 because of the overridden methods in Square.</a:t>
            </a:r>
          </a:p>
          <a:p>
            <a:pPr marL="742950" lvl="1" indent="-285750">
              <a:buFont typeface="+mj-lt"/>
              <a:buAutoNum type="arabicPeriod"/>
            </a:pPr>
            <a:r>
              <a:rPr lang="en-US" b="1" dirty="0"/>
              <a:t>Expected area</a:t>
            </a:r>
            <a:r>
              <a:rPr lang="en-US" dirty="0"/>
              <a:t>: We expect the area to be width * height = 5 * 10 = 50 (because </a:t>
            </a:r>
            <a:r>
              <a:rPr lang="en-US" dirty="0" err="1"/>
              <a:t>getAreaTest</a:t>
            </a:r>
            <a:r>
              <a:rPr lang="en-US" dirty="0"/>
              <a:t>() expects the Square to behave like a Rectangle where width and height are independent).</a:t>
            </a:r>
          </a:p>
          <a:p>
            <a:pPr marL="742950" lvl="1" indent="-285750">
              <a:buFont typeface="+mj-lt"/>
              <a:buAutoNum type="arabicPeriod"/>
            </a:pPr>
            <a:r>
              <a:rPr lang="en-US" b="1" dirty="0"/>
              <a:t>Actual area</a:t>
            </a:r>
            <a:r>
              <a:rPr lang="en-US" dirty="0"/>
              <a:t>: Since both width and height are now 10 (because it’s a square), the area is 10 * 10 = 100.</a:t>
            </a:r>
          </a:p>
          <a:p>
            <a:endParaRPr lang="en-US" dirty="0"/>
          </a:p>
        </p:txBody>
      </p:sp>
      <p:sp>
        <p:nvSpPr>
          <p:cNvPr id="4" name="Slide Number Placeholder 3">
            <a:extLst>
              <a:ext uri="{FF2B5EF4-FFF2-40B4-BE49-F238E27FC236}">
                <a16:creationId xmlns:a16="http://schemas.microsoft.com/office/drawing/2014/main" id="{6E8D2B58-2A1B-6D30-4B8E-A9383DBABE6F}"/>
              </a:ext>
            </a:extLst>
          </p:cNvPr>
          <p:cNvSpPr>
            <a:spLocks noGrp="1"/>
          </p:cNvSpPr>
          <p:nvPr>
            <p:ph type="sldNum" sz="quarter" idx="5"/>
          </p:nvPr>
        </p:nvSpPr>
        <p:spPr/>
        <p:txBody>
          <a:bodyPr/>
          <a:lstStyle/>
          <a:p>
            <a:fld id="{EF43F3A5-72F0-4E74-871B-3D6D21E11FCB}" type="slidenum">
              <a:rPr lang="en-US" smtClean="0"/>
              <a:t>42</a:t>
            </a:fld>
            <a:endParaRPr lang="en-US"/>
          </a:p>
        </p:txBody>
      </p:sp>
    </p:spTree>
    <p:extLst>
      <p:ext uri="{BB962C8B-B14F-4D97-AF65-F5344CB8AC3E}">
        <p14:creationId xmlns:p14="http://schemas.microsoft.com/office/powerpoint/2010/main" val="3226991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B563F-6E6D-7AA9-26A3-45AE23F05C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E8971-DEBC-1CF8-092E-794D2CCC7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6296E-3789-71A8-B01A-D880C5F7470D}"/>
              </a:ext>
            </a:extLst>
          </p:cNvPr>
          <p:cNvSpPr>
            <a:spLocks noGrp="1"/>
          </p:cNvSpPr>
          <p:nvPr>
            <p:ph type="body" idx="1"/>
          </p:nvPr>
        </p:nvSpPr>
        <p:spPr/>
        <p:txBody>
          <a:bodyPr/>
          <a:lstStyle/>
          <a:p>
            <a:r>
              <a:rPr lang="en-US" b="1" dirty="0"/>
              <a:t>Expected vs Actual Behavior</a:t>
            </a:r>
          </a:p>
          <a:p>
            <a:pPr>
              <a:buFont typeface="+mj-lt"/>
              <a:buAutoNum type="arabicPeriod"/>
            </a:pPr>
            <a:r>
              <a:rPr lang="en-US" b="1" dirty="0"/>
              <a:t>For the Rectangle object</a:t>
            </a:r>
            <a:r>
              <a:rPr lang="en-US" dirty="0"/>
              <a:t>:</a:t>
            </a:r>
          </a:p>
          <a:p>
            <a:pPr marL="742950" lvl="1" indent="-285750">
              <a:buFont typeface="+mj-lt"/>
              <a:buAutoNum type="arabicPeriod"/>
            </a:pPr>
            <a:r>
              <a:rPr lang="en-US" b="1" dirty="0"/>
              <a:t>Initial state</a:t>
            </a:r>
            <a:r>
              <a:rPr lang="en-US" dirty="0"/>
              <a:t>: width = 2, height = 3.</a:t>
            </a:r>
          </a:p>
          <a:p>
            <a:pPr marL="742950" lvl="1" indent="-285750">
              <a:buFont typeface="+mj-lt"/>
              <a:buAutoNum type="arabicPeriod"/>
            </a:pPr>
            <a:r>
              <a:rPr lang="en-US" b="1" dirty="0"/>
              <a:t>Inside </a:t>
            </a:r>
            <a:r>
              <a:rPr lang="en-US" b="1" dirty="0" err="1"/>
              <a:t>getAreaTest</a:t>
            </a:r>
            <a:r>
              <a:rPr lang="en-US" b="1" dirty="0"/>
              <a:t>()</a:t>
            </a:r>
            <a:r>
              <a:rPr lang="en-US" dirty="0"/>
              <a:t>: We set the height to 10.</a:t>
            </a:r>
          </a:p>
          <a:p>
            <a:pPr marL="742950" lvl="1" indent="-285750">
              <a:buFont typeface="+mj-lt"/>
              <a:buAutoNum type="arabicPeriod"/>
            </a:pPr>
            <a:r>
              <a:rPr lang="en-US" b="1" dirty="0"/>
              <a:t>Expected area</a:t>
            </a:r>
            <a:r>
              <a:rPr lang="en-US" dirty="0"/>
              <a:t>: width * height = 2 * 10 = 20.</a:t>
            </a:r>
          </a:p>
          <a:p>
            <a:pPr marL="742950" lvl="1" indent="-285750">
              <a:buFont typeface="+mj-lt"/>
              <a:buAutoNum type="arabicPeriod"/>
            </a:pPr>
            <a:r>
              <a:rPr lang="en-US" b="1" dirty="0"/>
              <a:t>Actual output</a:t>
            </a:r>
            <a:r>
              <a:rPr lang="en-US" dirty="0"/>
              <a:t>: Expected area of 20, got 20.</a:t>
            </a:r>
          </a:p>
          <a:p>
            <a:pPr marL="742950" lvl="1" indent="-285750">
              <a:buFont typeface="+mj-lt"/>
              <a:buAutoNum type="arabicPeriod"/>
            </a:pPr>
            <a:r>
              <a:rPr lang="en-US" b="1" dirty="0"/>
              <a:t>Result</a:t>
            </a:r>
            <a:r>
              <a:rPr lang="en-US" dirty="0"/>
              <a:t>: Works as expected.</a:t>
            </a:r>
          </a:p>
          <a:p>
            <a:pPr>
              <a:buFont typeface="+mj-lt"/>
              <a:buAutoNum type="arabicPeriod"/>
            </a:pPr>
            <a:r>
              <a:rPr lang="en-US" b="1" dirty="0"/>
              <a:t>For the Square object</a:t>
            </a:r>
            <a:r>
              <a:rPr lang="en-US" dirty="0"/>
              <a:t> (violating LSP):</a:t>
            </a:r>
          </a:p>
          <a:p>
            <a:pPr marL="742950" lvl="1" indent="-285750">
              <a:buFont typeface="+mj-lt"/>
              <a:buAutoNum type="arabicPeriod"/>
            </a:pPr>
            <a:r>
              <a:rPr lang="en-US" b="1" dirty="0"/>
              <a:t>Initial state</a:t>
            </a:r>
            <a:r>
              <a:rPr lang="en-US" dirty="0"/>
              <a:t>: We set the width (and thus also the height, because it's a Square) to 5.</a:t>
            </a:r>
          </a:p>
          <a:p>
            <a:pPr marL="742950" lvl="1" indent="-285750">
              <a:buFont typeface="+mj-lt"/>
              <a:buAutoNum type="arabicPeriod"/>
            </a:pPr>
            <a:r>
              <a:rPr lang="en-US" b="1" dirty="0"/>
              <a:t>Inside </a:t>
            </a:r>
            <a:r>
              <a:rPr lang="en-US" b="1" dirty="0" err="1"/>
              <a:t>getAreaTest</a:t>
            </a:r>
            <a:r>
              <a:rPr lang="en-US" b="1" dirty="0"/>
              <a:t>()</a:t>
            </a:r>
            <a:r>
              <a:rPr lang="en-US" dirty="0"/>
              <a:t>: The function sets the height to 10, but for a Square, this also forces the width to 10 because of the overridden methods in Square.</a:t>
            </a:r>
          </a:p>
          <a:p>
            <a:pPr marL="742950" lvl="1" indent="-285750">
              <a:buFont typeface="+mj-lt"/>
              <a:buAutoNum type="arabicPeriod"/>
            </a:pPr>
            <a:r>
              <a:rPr lang="en-US" b="1" dirty="0"/>
              <a:t>Expected area</a:t>
            </a:r>
            <a:r>
              <a:rPr lang="en-US" dirty="0"/>
              <a:t>: We expect the area to be width * height = 5 * 10 = 50 (because </a:t>
            </a:r>
            <a:r>
              <a:rPr lang="en-US" dirty="0" err="1"/>
              <a:t>getAreaTest</a:t>
            </a:r>
            <a:r>
              <a:rPr lang="en-US" dirty="0"/>
              <a:t>() expects the Square to behave like a Rectangle where width and height are independent).</a:t>
            </a:r>
          </a:p>
          <a:p>
            <a:pPr marL="742950" lvl="1" indent="-285750">
              <a:buFont typeface="+mj-lt"/>
              <a:buAutoNum type="arabicPeriod"/>
            </a:pPr>
            <a:r>
              <a:rPr lang="en-US" b="1" dirty="0"/>
              <a:t>Actual area</a:t>
            </a:r>
            <a:r>
              <a:rPr lang="en-US" dirty="0"/>
              <a:t>: Since both width and height are now 10 (because it’s a square), the area is 10 * 10 = 100.</a:t>
            </a:r>
          </a:p>
          <a:p>
            <a:endParaRPr lang="en-US" dirty="0"/>
          </a:p>
        </p:txBody>
      </p:sp>
      <p:sp>
        <p:nvSpPr>
          <p:cNvPr id="4" name="Slide Number Placeholder 3">
            <a:extLst>
              <a:ext uri="{FF2B5EF4-FFF2-40B4-BE49-F238E27FC236}">
                <a16:creationId xmlns:a16="http://schemas.microsoft.com/office/drawing/2014/main" id="{D951D9A8-834D-3D2B-56A9-5939C47396B1}"/>
              </a:ext>
            </a:extLst>
          </p:cNvPr>
          <p:cNvSpPr>
            <a:spLocks noGrp="1"/>
          </p:cNvSpPr>
          <p:nvPr>
            <p:ph type="sldNum" sz="quarter" idx="5"/>
          </p:nvPr>
        </p:nvSpPr>
        <p:spPr/>
        <p:txBody>
          <a:bodyPr/>
          <a:lstStyle/>
          <a:p>
            <a:fld id="{EF43F3A5-72F0-4E74-871B-3D6D21E11FCB}" type="slidenum">
              <a:rPr lang="en-US" smtClean="0"/>
              <a:t>43</a:t>
            </a:fld>
            <a:endParaRPr lang="en-US"/>
          </a:p>
        </p:txBody>
      </p:sp>
    </p:spTree>
    <p:extLst>
      <p:ext uri="{BB962C8B-B14F-4D97-AF65-F5344CB8AC3E}">
        <p14:creationId xmlns:p14="http://schemas.microsoft.com/office/powerpoint/2010/main" val="8239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CC934-0E3D-3DF2-6EDD-252178DB8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7F6AB1-FFC2-532D-889E-DFDDFB2E9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E786A1-7827-5F8B-10AF-E644FEF50F8A}"/>
              </a:ext>
            </a:extLst>
          </p:cNvPr>
          <p:cNvSpPr>
            <a:spLocks noGrp="1"/>
          </p:cNvSpPr>
          <p:nvPr>
            <p:ph type="body" idx="1"/>
          </p:nvPr>
        </p:nvSpPr>
        <p:spPr/>
        <p:txBody>
          <a:bodyPr/>
          <a:lstStyle/>
          <a:p>
            <a:r>
              <a:rPr lang="en-US" b="1" dirty="0"/>
              <a:t>Expected vs Actual Behavior</a:t>
            </a:r>
          </a:p>
          <a:p>
            <a:pPr>
              <a:buFont typeface="+mj-lt"/>
              <a:buAutoNum type="arabicPeriod"/>
            </a:pPr>
            <a:r>
              <a:rPr lang="en-US" b="1" dirty="0"/>
              <a:t>For the Rectangle object</a:t>
            </a:r>
            <a:r>
              <a:rPr lang="en-US" dirty="0"/>
              <a:t>:</a:t>
            </a:r>
          </a:p>
          <a:p>
            <a:pPr marL="742950" lvl="1" indent="-285750">
              <a:buFont typeface="+mj-lt"/>
              <a:buAutoNum type="arabicPeriod"/>
            </a:pPr>
            <a:r>
              <a:rPr lang="en-US" b="1" dirty="0"/>
              <a:t>Initial state</a:t>
            </a:r>
            <a:r>
              <a:rPr lang="en-US" dirty="0"/>
              <a:t>: width = 2, height = 3.</a:t>
            </a:r>
          </a:p>
          <a:p>
            <a:pPr marL="742950" lvl="1" indent="-285750">
              <a:buFont typeface="+mj-lt"/>
              <a:buAutoNum type="arabicPeriod"/>
            </a:pPr>
            <a:r>
              <a:rPr lang="en-US" b="1" dirty="0"/>
              <a:t>Inside </a:t>
            </a:r>
            <a:r>
              <a:rPr lang="en-US" b="1" dirty="0" err="1"/>
              <a:t>getAreaTest</a:t>
            </a:r>
            <a:r>
              <a:rPr lang="en-US" b="1" dirty="0"/>
              <a:t>()</a:t>
            </a:r>
            <a:r>
              <a:rPr lang="en-US" dirty="0"/>
              <a:t>: We set the height to 10.</a:t>
            </a:r>
          </a:p>
          <a:p>
            <a:pPr marL="742950" lvl="1" indent="-285750">
              <a:buFont typeface="+mj-lt"/>
              <a:buAutoNum type="arabicPeriod"/>
            </a:pPr>
            <a:r>
              <a:rPr lang="en-US" b="1" dirty="0"/>
              <a:t>Expected area</a:t>
            </a:r>
            <a:r>
              <a:rPr lang="en-US" dirty="0"/>
              <a:t>: width * height = 2 * 10 = 20.</a:t>
            </a:r>
          </a:p>
          <a:p>
            <a:pPr marL="742950" lvl="1" indent="-285750">
              <a:buFont typeface="+mj-lt"/>
              <a:buAutoNum type="arabicPeriod"/>
            </a:pPr>
            <a:r>
              <a:rPr lang="en-US" b="1" dirty="0"/>
              <a:t>Actual output</a:t>
            </a:r>
            <a:r>
              <a:rPr lang="en-US" dirty="0"/>
              <a:t>: Expected area of 20, got 20.</a:t>
            </a:r>
          </a:p>
          <a:p>
            <a:pPr marL="742950" lvl="1" indent="-285750">
              <a:buFont typeface="+mj-lt"/>
              <a:buAutoNum type="arabicPeriod"/>
            </a:pPr>
            <a:r>
              <a:rPr lang="en-US" b="1" dirty="0"/>
              <a:t>Result</a:t>
            </a:r>
            <a:r>
              <a:rPr lang="en-US" dirty="0"/>
              <a:t>: Works as expected.</a:t>
            </a:r>
          </a:p>
          <a:p>
            <a:pPr>
              <a:buFont typeface="+mj-lt"/>
              <a:buAutoNum type="arabicPeriod"/>
            </a:pPr>
            <a:r>
              <a:rPr lang="en-US" b="1" dirty="0"/>
              <a:t>For the Square object</a:t>
            </a:r>
            <a:r>
              <a:rPr lang="en-US" dirty="0"/>
              <a:t> (violating LSP):</a:t>
            </a:r>
          </a:p>
          <a:p>
            <a:pPr marL="742950" lvl="1" indent="-285750">
              <a:buFont typeface="+mj-lt"/>
              <a:buAutoNum type="arabicPeriod"/>
            </a:pPr>
            <a:r>
              <a:rPr lang="en-US" b="1" dirty="0"/>
              <a:t>Initial state</a:t>
            </a:r>
            <a:r>
              <a:rPr lang="en-US" dirty="0"/>
              <a:t>: We set the width (and thus also the height, because it's a Square) to 5.</a:t>
            </a:r>
          </a:p>
          <a:p>
            <a:pPr marL="742950" lvl="1" indent="-285750">
              <a:buFont typeface="+mj-lt"/>
              <a:buAutoNum type="arabicPeriod"/>
            </a:pPr>
            <a:r>
              <a:rPr lang="en-US" b="1" dirty="0"/>
              <a:t>Inside </a:t>
            </a:r>
            <a:r>
              <a:rPr lang="en-US" b="1" dirty="0" err="1"/>
              <a:t>getAreaTest</a:t>
            </a:r>
            <a:r>
              <a:rPr lang="en-US" b="1" dirty="0"/>
              <a:t>()</a:t>
            </a:r>
            <a:r>
              <a:rPr lang="en-US" dirty="0"/>
              <a:t>: The function sets the height to 10, but for a Square, this also forces the width to 10 because of the overridden methods in Square.</a:t>
            </a:r>
          </a:p>
          <a:p>
            <a:pPr marL="742950" lvl="1" indent="-285750">
              <a:buFont typeface="+mj-lt"/>
              <a:buAutoNum type="arabicPeriod"/>
            </a:pPr>
            <a:r>
              <a:rPr lang="en-US" b="1" dirty="0"/>
              <a:t>Expected area</a:t>
            </a:r>
            <a:r>
              <a:rPr lang="en-US" dirty="0"/>
              <a:t>: We expect the area to be width * height = 5 * 10 = 50 (because </a:t>
            </a:r>
            <a:r>
              <a:rPr lang="en-US" dirty="0" err="1"/>
              <a:t>getAreaTest</a:t>
            </a:r>
            <a:r>
              <a:rPr lang="en-US" dirty="0"/>
              <a:t>() expects the Square to behave like a Rectangle where width and height are independent).</a:t>
            </a:r>
          </a:p>
          <a:p>
            <a:pPr marL="742950" lvl="1" indent="-285750">
              <a:buFont typeface="+mj-lt"/>
              <a:buAutoNum type="arabicPeriod"/>
            </a:pPr>
            <a:r>
              <a:rPr lang="en-US" b="1" dirty="0"/>
              <a:t>Actual area</a:t>
            </a:r>
            <a:r>
              <a:rPr lang="en-US" dirty="0"/>
              <a:t>: Since both width and height are now 10 (because it’s a square), the area is 10 * 10 = 100.</a:t>
            </a:r>
          </a:p>
          <a:p>
            <a:endParaRPr lang="en-US" dirty="0"/>
          </a:p>
        </p:txBody>
      </p:sp>
      <p:sp>
        <p:nvSpPr>
          <p:cNvPr id="4" name="Slide Number Placeholder 3">
            <a:extLst>
              <a:ext uri="{FF2B5EF4-FFF2-40B4-BE49-F238E27FC236}">
                <a16:creationId xmlns:a16="http://schemas.microsoft.com/office/drawing/2014/main" id="{1A4F5849-35ED-C121-F812-2B516D526A12}"/>
              </a:ext>
            </a:extLst>
          </p:cNvPr>
          <p:cNvSpPr>
            <a:spLocks noGrp="1"/>
          </p:cNvSpPr>
          <p:nvPr>
            <p:ph type="sldNum" sz="quarter" idx="5"/>
          </p:nvPr>
        </p:nvSpPr>
        <p:spPr/>
        <p:txBody>
          <a:bodyPr/>
          <a:lstStyle/>
          <a:p>
            <a:fld id="{EF43F3A5-72F0-4E74-871B-3D6D21E11FCB}" type="slidenum">
              <a:rPr lang="en-US" smtClean="0"/>
              <a:t>44</a:t>
            </a:fld>
            <a:endParaRPr lang="en-US"/>
          </a:p>
        </p:txBody>
      </p:sp>
    </p:spTree>
    <p:extLst>
      <p:ext uri="{BB962C8B-B14F-4D97-AF65-F5344CB8AC3E}">
        <p14:creationId xmlns:p14="http://schemas.microsoft.com/office/powerpoint/2010/main" val="25603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674C-AB62-8506-1757-3F1DC33FB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B6164-68BD-0DF9-A90F-9467365E2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6CAE07-F3D0-63A6-D879-3CAB62296314}"/>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5" name="Footer Placeholder 4">
            <a:extLst>
              <a:ext uri="{FF2B5EF4-FFF2-40B4-BE49-F238E27FC236}">
                <a16:creationId xmlns:a16="http://schemas.microsoft.com/office/drawing/2014/main" id="{4518C843-E162-6E86-C43D-49B7871C6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DA630-5C9C-1253-6361-C4827841CB19}"/>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39302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12A4-0519-EA91-202E-2D7150705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600D09-7385-9108-517B-97635D5AD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82E10-D4ED-39FD-A652-A11976F1DDBB}"/>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5" name="Footer Placeholder 4">
            <a:extLst>
              <a:ext uri="{FF2B5EF4-FFF2-40B4-BE49-F238E27FC236}">
                <a16:creationId xmlns:a16="http://schemas.microsoft.com/office/drawing/2014/main" id="{0779CB73-E10A-A968-9CB4-217712EF9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956C5-A4FE-39B7-3D58-2709C681BE97}"/>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66667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1E774-5173-0359-A108-9160635D5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E2D091-83E9-E190-4B2C-23994AD44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5CCEF-3489-7186-1598-6A42424CE27E}"/>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5" name="Footer Placeholder 4">
            <a:extLst>
              <a:ext uri="{FF2B5EF4-FFF2-40B4-BE49-F238E27FC236}">
                <a16:creationId xmlns:a16="http://schemas.microsoft.com/office/drawing/2014/main" id="{0AFDF4DF-405B-3C2C-DDD0-810FC0725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D73F9-BCA3-4C63-4613-F5AE7D84BF20}"/>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71841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3218-7711-AAA2-7D52-F6F1DB6EA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0E26D-EC04-5CC0-4644-F531D5986A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AB315-1BDB-AFC5-65CB-27678D00D3A1}"/>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5" name="Footer Placeholder 4">
            <a:extLst>
              <a:ext uri="{FF2B5EF4-FFF2-40B4-BE49-F238E27FC236}">
                <a16:creationId xmlns:a16="http://schemas.microsoft.com/office/drawing/2014/main" id="{0DAC2183-0B54-34DA-12C6-0B1B4663F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F1732-5E6E-3E04-63E4-10F6B9447865}"/>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33401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2894-6816-E616-C1A4-0136C9A1F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50184A-E879-4BDE-8EF9-8B03D1B77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658F7-8F37-7A57-E512-0D2BD15D21BE}"/>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5" name="Footer Placeholder 4">
            <a:extLst>
              <a:ext uri="{FF2B5EF4-FFF2-40B4-BE49-F238E27FC236}">
                <a16:creationId xmlns:a16="http://schemas.microsoft.com/office/drawing/2014/main" id="{E478376D-F082-39F2-F5AC-210AC8EFA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C05F-2A9D-801B-88D3-3D9597573C46}"/>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65646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28F1-9B61-3262-4122-07546FA80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C4BA8-9394-C803-ACC8-E6065709C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098E0-6C91-EA21-FB74-8484513B53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A36BEE-C373-449B-E473-2696A65A98FD}"/>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6" name="Footer Placeholder 5">
            <a:extLst>
              <a:ext uri="{FF2B5EF4-FFF2-40B4-BE49-F238E27FC236}">
                <a16:creationId xmlns:a16="http://schemas.microsoft.com/office/drawing/2014/main" id="{65DC2B92-97CE-5682-63F7-A250C954F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65C8F-8CC4-72F5-AD39-233F89306C5F}"/>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65299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F250-2DAA-DEBF-2C36-CFAEFA058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318231-2911-B2D0-54E1-8D5F974B1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D4811-AA19-1445-C1F4-CAE900A34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C2AB15-E3FC-862A-ABD8-187D9136A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597FD-085F-A9C4-77B2-8421CA7F8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6A239A-140A-D82D-1AEE-3E5DCD5D48CC}"/>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8" name="Footer Placeholder 7">
            <a:extLst>
              <a:ext uri="{FF2B5EF4-FFF2-40B4-BE49-F238E27FC236}">
                <a16:creationId xmlns:a16="http://schemas.microsoft.com/office/drawing/2014/main" id="{EF41AB8C-61E8-206B-828D-37964C6F5E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7A07A-C096-8136-B08E-BCEB5958E4F9}"/>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133679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0EFF-F2BB-A9D4-41FB-32653DDB83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6ECDB-2386-C9D3-5B0E-A087C68665F4}"/>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4" name="Footer Placeholder 3">
            <a:extLst>
              <a:ext uri="{FF2B5EF4-FFF2-40B4-BE49-F238E27FC236}">
                <a16:creationId xmlns:a16="http://schemas.microsoft.com/office/drawing/2014/main" id="{251030C5-717D-E539-CD3C-8FF6C9555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7375B2-CE0F-9206-819C-EABA34D479B7}"/>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320504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BCE7D-7759-57FE-6925-580BCAA6A992}"/>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3" name="Footer Placeholder 2">
            <a:extLst>
              <a:ext uri="{FF2B5EF4-FFF2-40B4-BE49-F238E27FC236}">
                <a16:creationId xmlns:a16="http://schemas.microsoft.com/office/drawing/2014/main" id="{9883C601-571A-EFC4-0CAA-2EC09E0C2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819C2-0272-0A2F-68A9-1A19EA2AF10A}"/>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133207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FA47-B5C7-2BBF-128E-D62CB0D0F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74E56-4291-C1D4-190B-784ED3DED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B0AF6-3B60-0C6B-ADF3-B0A2B1483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490DF-69F5-8ACB-07D8-DADD7E7AFDC1}"/>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6" name="Footer Placeholder 5">
            <a:extLst>
              <a:ext uri="{FF2B5EF4-FFF2-40B4-BE49-F238E27FC236}">
                <a16:creationId xmlns:a16="http://schemas.microsoft.com/office/drawing/2014/main" id="{650192AE-346E-E39C-FBAB-8B5444256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DE3B1-FA16-53E5-D128-B28ADEFE7D13}"/>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02245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8B3E-6AD2-79E2-DB40-D14B89D56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93D36-5336-A547-5CA5-23407EE30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F0406-C2CF-B09C-530F-0FFCA019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38584-75D8-B42F-FD1E-AEDCEB174E68}"/>
              </a:ext>
            </a:extLst>
          </p:cNvPr>
          <p:cNvSpPr>
            <a:spLocks noGrp="1"/>
          </p:cNvSpPr>
          <p:nvPr>
            <p:ph type="dt" sz="half" idx="10"/>
          </p:nvPr>
        </p:nvSpPr>
        <p:spPr/>
        <p:txBody>
          <a:bodyPr/>
          <a:lstStyle/>
          <a:p>
            <a:fld id="{6AD93D2A-AED0-41FE-9681-2A42B280BF99}" type="datetimeFigureOut">
              <a:rPr lang="en-US" smtClean="0"/>
              <a:t>21-Oct-24</a:t>
            </a:fld>
            <a:endParaRPr lang="en-US"/>
          </a:p>
        </p:txBody>
      </p:sp>
      <p:sp>
        <p:nvSpPr>
          <p:cNvPr id="6" name="Footer Placeholder 5">
            <a:extLst>
              <a:ext uri="{FF2B5EF4-FFF2-40B4-BE49-F238E27FC236}">
                <a16:creationId xmlns:a16="http://schemas.microsoft.com/office/drawing/2014/main" id="{A4938AC3-5870-1646-E562-0EAAB0D5E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08A66-8922-A2EB-5878-A51F5339CA25}"/>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197353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9EF19-F49C-75CC-048C-BE65ACA72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EC61C-564A-4390-47EC-C7C814F11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C04A2-D122-6DAC-7309-701CBD6D0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3D2A-AED0-41FE-9681-2A42B280BF99}" type="datetimeFigureOut">
              <a:rPr lang="en-US" smtClean="0"/>
              <a:t>21-Oct-24</a:t>
            </a:fld>
            <a:endParaRPr lang="en-US"/>
          </a:p>
        </p:txBody>
      </p:sp>
      <p:sp>
        <p:nvSpPr>
          <p:cNvPr id="5" name="Footer Placeholder 4">
            <a:extLst>
              <a:ext uri="{FF2B5EF4-FFF2-40B4-BE49-F238E27FC236}">
                <a16:creationId xmlns:a16="http://schemas.microsoft.com/office/drawing/2014/main" id="{91082382-4170-22AF-111C-61771A36E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1D3420-21B5-8F9A-13A2-A37F45C8B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8345C-3125-4C0A-B840-63E69C1FDD23}" type="slidenum">
              <a:rPr lang="en-US" smtClean="0"/>
              <a:t>‹#›</a:t>
            </a:fld>
            <a:endParaRPr lang="en-US"/>
          </a:p>
        </p:txBody>
      </p:sp>
    </p:spTree>
    <p:extLst>
      <p:ext uri="{BB962C8B-B14F-4D97-AF65-F5344CB8AC3E}">
        <p14:creationId xmlns:p14="http://schemas.microsoft.com/office/powerpoint/2010/main" val="264089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95BC-6AF5-B658-E6BE-95CE03DF5FE5}"/>
              </a:ext>
            </a:extLst>
          </p:cNvPr>
          <p:cNvSpPr>
            <a:spLocks noGrp="1"/>
          </p:cNvSpPr>
          <p:nvPr>
            <p:ph type="ctrTitle"/>
          </p:nvPr>
        </p:nvSpPr>
        <p:spPr/>
        <p:txBody>
          <a:bodyPr/>
          <a:lstStyle/>
          <a:p>
            <a:r>
              <a:rPr lang="en-US" dirty="0"/>
              <a:t>SOLID Design Principles</a:t>
            </a:r>
          </a:p>
        </p:txBody>
      </p:sp>
      <p:sp>
        <p:nvSpPr>
          <p:cNvPr id="3" name="Subtitle 2">
            <a:extLst>
              <a:ext uri="{FF2B5EF4-FFF2-40B4-BE49-F238E27FC236}">
                <a16:creationId xmlns:a16="http://schemas.microsoft.com/office/drawing/2014/main" id="{8AA26A79-3261-ADA2-C4F6-260F26F24E0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6296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DB52-FD6B-0998-4859-4B1CF17AE043}"/>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38D622A-90F9-BA70-C0A9-1D5AB7C8030C}"/>
              </a:ext>
            </a:extLst>
          </p:cNvPr>
          <p:cNvSpPr>
            <a:spLocks noGrp="1"/>
          </p:cNvSpPr>
          <p:nvPr>
            <p:ph idx="1"/>
          </p:nvPr>
        </p:nvSpPr>
        <p:spPr/>
        <p:txBody>
          <a:bodyPr>
            <a:normAutofit/>
          </a:bodyPr>
          <a:lstStyle/>
          <a:p>
            <a:pPr marL="0" indent="0">
              <a:buNone/>
            </a:pPr>
            <a:r>
              <a:rPr lang="en-US" sz="2400" dirty="0"/>
              <a:t>public class </a:t>
            </a:r>
            <a:r>
              <a:rPr lang="en-US" sz="2400" dirty="0" err="1"/>
              <a:t>DatabasePersistence</a:t>
            </a:r>
            <a:r>
              <a:rPr lang="en-US" sz="2400" dirty="0"/>
              <a:t> implements </a:t>
            </a:r>
            <a:r>
              <a:rPr lang="en-US" sz="2400" dirty="0" err="1"/>
              <a:t>InvoicePersistence</a:t>
            </a:r>
            <a:r>
              <a:rPr lang="en-US" sz="2400" dirty="0"/>
              <a:t> {</a:t>
            </a:r>
          </a:p>
          <a:p>
            <a:pPr marL="0" indent="0">
              <a:buNone/>
            </a:pPr>
            <a:r>
              <a:rPr lang="en-US" sz="2400" dirty="0"/>
              <a:t>    // Override</a:t>
            </a:r>
          </a:p>
          <a:p>
            <a:pPr marL="0" indent="0">
              <a:buNone/>
            </a:pPr>
            <a:r>
              <a:rPr lang="en-US" sz="2400" dirty="0"/>
              <a:t>    public void save(Invoice invoice) {</a:t>
            </a:r>
          </a:p>
          <a:p>
            <a:pPr marL="0" indent="0">
              <a:buNone/>
            </a:pPr>
            <a:r>
              <a:rPr lang="en-US" sz="2400" dirty="0"/>
              <a:t>        // Save to DB</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182762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DB52-FD6B-0998-4859-4B1CF17AE043}"/>
              </a:ext>
            </a:extLst>
          </p:cNvPr>
          <p:cNvSpPr>
            <a:spLocks noGrp="1"/>
          </p:cNvSpPr>
          <p:nvPr>
            <p:ph type="title"/>
          </p:nvPr>
        </p:nvSpPr>
        <p:spPr>
          <a:xfrm>
            <a:off x="838200" y="318472"/>
            <a:ext cx="10515600" cy="1325563"/>
          </a:xfrm>
        </p:spPr>
        <p:txBody>
          <a:bodyPr/>
          <a:lstStyle/>
          <a:p>
            <a:r>
              <a:rPr lang="en-US" dirty="0"/>
              <a:t>How to Fix?</a:t>
            </a:r>
          </a:p>
        </p:txBody>
      </p:sp>
      <p:sp>
        <p:nvSpPr>
          <p:cNvPr id="3" name="Content Placeholder 2">
            <a:extLst>
              <a:ext uri="{FF2B5EF4-FFF2-40B4-BE49-F238E27FC236}">
                <a16:creationId xmlns:a16="http://schemas.microsoft.com/office/drawing/2014/main" id="{738D622A-90F9-BA70-C0A9-1D5AB7C8030C}"/>
              </a:ext>
            </a:extLst>
          </p:cNvPr>
          <p:cNvSpPr>
            <a:spLocks noGrp="1"/>
          </p:cNvSpPr>
          <p:nvPr>
            <p:ph idx="1"/>
          </p:nvPr>
        </p:nvSpPr>
        <p:spPr/>
        <p:txBody>
          <a:bodyPr>
            <a:normAutofit/>
          </a:bodyPr>
          <a:lstStyle/>
          <a:p>
            <a:pPr marL="0" indent="0">
              <a:buNone/>
            </a:pPr>
            <a:r>
              <a:rPr lang="en-US" sz="2400" dirty="0"/>
              <a:t>public class </a:t>
            </a:r>
            <a:r>
              <a:rPr lang="en-US" sz="2400" dirty="0" err="1"/>
              <a:t>FilePersistence</a:t>
            </a:r>
            <a:r>
              <a:rPr lang="en-US" sz="2400" dirty="0"/>
              <a:t> implements </a:t>
            </a:r>
            <a:r>
              <a:rPr lang="en-US" sz="2400" dirty="0" err="1"/>
              <a:t>InvoicePersistence</a:t>
            </a:r>
            <a:r>
              <a:rPr lang="en-US" sz="2400" dirty="0"/>
              <a:t> {</a:t>
            </a:r>
          </a:p>
          <a:p>
            <a:pPr marL="0" indent="0">
              <a:buNone/>
            </a:pPr>
            <a:r>
              <a:rPr lang="en-US" sz="2400" dirty="0"/>
              <a:t>    // Override</a:t>
            </a:r>
          </a:p>
          <a:p>
            <a:pPr marL="0" indent="0">
              <a:buNone/>
            </a:pPr>
            <a:r>
              <a:rPr lang="en-US" sz="2400" dirty="0"/>
              <a:t>    public void save(Invoice invoice) {</a:t>
            </a:r>
          </a:p>
          <a:p>
            <a:pPr marL="0" indent="0">
              <a:buNone/>
            </a:pPr>
            <a:r>
              <a:rPr lang="en-US" sz="2400" dirty="0"/>
              <a:t>        // Save to file</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158383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01CE-A6E7-AB30-520E-A6628404FA69}"/>
              </a:ext>
            </a:extLst>
          </p:cNvPr>
          <p:cNvSpPr>
            <a:spLocks noGrp="1"/>
          </p:cNvSpPr>
          <p:nvPr>
            <p:ph type="title"/>
          </p:nvPr>
        </p:nvSpPr>
        <p:spPr/>
        <p:txBody>
          <a:bodyPr/>
          <a:lstStyle/>
          <a:p>
            <a:r>
              <a:rPr lang="en-US" dirty="0"/>
              <a:t>OCP-Open Closed Principle</a:t>
            </a:r>
            <a:br>
              <a:rPr lang="en-US" dirty="0"/>
            </a:br>
            <a:endParaRPr lang="en-US" dirty="0"/>
          </a:p>
        </p:txBody>
      </p:sp>
      <p:sp>
        <p:nvSpPr>
          <p:cNvPr id="3" name="Content Placeholder 2">
            <a:extLst>
              <a:ext uri="{FF2B5EF4-FFF2-40B4-BE49-F238E27FC236}">
                <a16:creationId xmlns:a16="http://schemas.microsoft.com/office/drawing/2014/main" id="{E84BAA7D-659D-31C2-79D1-B22379992171}"/>
              </a:ext>
            </a:extLst>
          </p:cNvPr>
          <p:cNvSpPr>
            <a:spLocks noGrp="1"/>
          </p:cNvSpPr>
          <p:nvPr>
            <p:ph idx="1"/>
          </p:nvPr>
        </p:nvSpPr>
        <p:spPr>
          <a:xfrm>
            <a:off x="838200" y="1101213"/>
            <a:ext cx="10515600" cy="5075750"/>
          </a:xfrm>
        </p:spPr>
        <p:txBody>
          <a:bodyPr>
            <a:normAutofit/>
          </a:bodyPr>
          <a:lstStyle/>
          <a:p>
            <a:pPr marL="0" indent="0">
              <a:buNone/>
            </a:pPr>
            <a:r>
              <a:rPr lang="en-US" sz="2400" dirty="0">
                <a:solidFill>
                  <a:srgbClr val="0A0A23"/>
                </a:solidFill>
                <a:latin typeface="Lato" panose="020F0502020204030203" pitchFamily="34" charset="0"/>
              </a:rPr>
              <a:t>O</a:t>
            </a:r>
            <a:r>
              <a:rPr lang="en-US" sz="2400" b="0" i="0" dirty="0">
                <a:solidFill>
                  <a:srgbClr val="0A0A23"/>
                </a:solidFill>
                <a:effectLst/>
                <a:latin typeface="Lato" panose="020F0502020204030203" pitchFamily="34" charset="0"/>
              </a:rPr>
              <a:t>ur class structure now looks like this:</a:t>
            </a:r>
            <a:endParaRPr lang="en-US" sz="2400" dirty="0"/>
          </a:p>
        </p:txBody>
      </p:sp>
      <p:pic>
        <p:nvPicPr>
          <p:cNvPr id="5" name="Picture 4">
            <a:extLst>
              <a:ext uri="{FF2B5EF4-FFF2-40B4-BE49-F238E27FC236}">
                <a16:creationId xmlns:a16="http://schemas.microsoft.com/office/drawing/2014/main" id="{564689A2-6E5C-B958-B44F-B6B86324B50E}"/>
              </a:ext>
            </a:extLst>
          </p:cNvPr>
          <p:cNvPicPr>
            <a:picLocks noChangeAspect="1"/>
          </p:cNvPicPr>
          <p:nvPr/>
        </p:nvPicPr>
        <p:blipFill>
          <a:blip r:embed="rId2"/>
          <a:stretch>
            <a:fillRect/>
          </a:stretch>
        </p:blipFill>
        <p:spPr>
          <a:xfrm>
            <a:off x="1662137" y="1690688"/>
            <a:ext cx="8867726" cy="4929546"/>
          </a:xfrm>
          <a:prstGeom prst="rect">
            <a:avLst/>
          </a:prstGeom>
        </p:spPr>
      </p:pic>
    </p:spTree>
    <p:extLst>
      <p:ext uri="{BB962C8B-B14F-4D97-AF65-F5344CB8AC3E}">
        <p14:creationId xmlns:p14="http://schemas.microsoft.com/office/powerpoint/2010/main" val="12079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05E514-34AD-6524-3804-A6C5A870C689}"/>
              </a:ext>
            </a:extLst>
          </p:cNvPr>
          <p:cNvPicPr>
            <a:picLocks noChangeAspect="1"/>
          </p:cNvPicPr>
          <p:nvPr/>
        </p:nvPicPr>
        <p:blipFill>
          <a:blip r:embed="rId2"/>
          <a:stretch>
            <a:fillRect/>
          </a:stretch>
        </p:blipFill>
        <p:spPr>
          <a:xfrm>
            <a:off x="2660526" y="188770"/>
            <a:ext cx="6870948" cy="6480459"/>
          </a:xfrm>
          <a:prstGeom prst="rect">
            <a:avLst/>
          </a:prstGeom>
        </p:spPr>
      </p:pic>
    </p:spTree>
    <p:extLst>
      <p:ext uri="{BB962C8B-B14F-4D97-AF65-F5344CB8AC3E}">
        <p14:creationId xmlns:p14="http://schemas.microsoft.com/office/powerpoint/2010/main" val="203419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01CE-A6E7-AB30-520E-A6628404FA69}"/>
              </a:ext>
            </a:extLst>
          </p:cNvPr>
          <p:cNvSpPr>
            <a:spLocks noGrp="1"/>
          </p:cNvSpPr>
          <p:nvPr>
            <p:ph type="title"/>
          </p:nvPr>
        </p:nvSpPr>
        <p:spPr/>
        <p:txBody>
          <a:bodyPr/>
          <a:lstStyle/>
          <a:p>
            <a:r>
              <a:rPr lang="en-US" dirty="0"/>
              <a:t>OCP-Open Closed Principle</a:t>
            </a:r>
          </a:p>
        </p:txBody>
      </p:sp>
      <p:sp>
        <p:nvSpPr>
          <p:cNvPr id="3" name="Content Placeholder 2">
            <a:extLst>
              <a:ext uri="{FF2B5EF4-FFF2-40B4-BE49-F238E27FC236}">
                <a16:creationId xmlns:a16="http://schemas.microsoft.com/office/drawing/2014/main" id="{E84BAA7D-659D-31C2-79D1-B22379992171}"/>
              </a:ext>
            </a:extLst>
          </p:cNvPr>
          <p:cNvSpPr>
            <a:spLocks noGrp="1"/>
          </p:cNvSpPr>
          <p:nvPr>
            <p:ph idx="1"/>
          </p:nvPr>
        </p:nvSpPr>
        <p:spPr/>
        <p:txBody>
          <a:bodyPr>
            <a:normAutofit/>
          </a:bodyPr>
          <a:lstStyle/>
          <a:p>
            <a:r>
              <a:rPr lang="en-US" sz="2400" b="0" i="0" dirty="0">
                <a:solidFill>
                  <a:srgbClr val="0A0A23"/>
                </a:solidFill>
                <a:effectLst/>
                <a:latin typeface="Lato" panose="020F0502020204030203" pitchFamily="34" charset="0"/>
              </a:rPr>
              <a:t>Now our persistence logic is easily extendable. </a:t>
            </a:r>
          </a:p>
          <a:p>
            <a:r>
              <a:rPr lang="en-US" sz="2400" b="0" i="0" dirty="0">
                <a:solidFill>
                  <a:srgbClr val="0A0A23"/>
                </a:solidFill>
                <a:effectLst/>
                <a:latin typeface="Lato" panose="020F0502020204030203" pitchFamily="34" charset="0"/>
              </a:rPr>
              <a:t>If our boss asks us to add another database and have 2 different types of databases like MySQL and MongoDB, we can easily do that.</a:t>
            </a:r>
            <a:endParaRPr lang="en-US" sz="2400" dirty="0"/>
          </a:p>
        </p:txBody>
      </p:sp>
    </p:spTree>
    <p:extLst>
      <p:ext uri="{BB962C8B-B14F-4D97-AF65-F5344CB8AC3E}">
        <p14:creationId xmlns:p14="http://schemas.microsoft.com/office/powerpoint/2010/main" val="190370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F514-4CA4-93D5-D64E-4264A794788C}"/>
              </a:ext>
            </a:extLst>
          </p:cNvPr>
          <p:cNvSpPr>
            <a:spLocks noGrp="1"/>
          </p:cNvSpPr>
          <p:nvPr>
            <p:ph type="title"/>
          </p:nvPr>
        </p:nvSpPr>
        <p:spPr/>
        <p:txBody>
          <a:bodyPr>
            <a:normAutofit/>
          </a:bodyPr>
          <a:lstStyle/>
          <a:p>
            <a:r>
              <a:rPr lang="en-US" dirty="0"/>
              <a:t>Example-2</a:t>
            </a:r>
            <a:br>
              <a:rPr lang="en-US" dirty="0"/>
            </a:br>
            <a:endParaRPr lang="en-US" dirty="0"/>
          </a:p>
        </p:txBody>
      </p:sp>
      <p:sp>
        <p:nvSpPr>
          <p:cNvPr id="3" name="Content Placeholder 2">
            <a:extLst>
              <a:ext uri="{FF2B5EF4-FFF2-40B4-BE49-F238E27FC236}">
                <a16:creationId xmlns:a16="http://schemas.microsoft.com/office/drawing/2014/main" id="{D0D6B367-3FC5-07DD-333F-09EBE263B175}"/>
              </a:ext>
            </a:extLst>
          </p:cNvPr>
          <p:cNvSpPr>
            <a:spLocks noGrp="1"/>
          </p:cNvSpPr>
          <p:nvPr>
            <p:ph idx="1"/>
          </p:nvPr>
        </p:nvSpPr>
        <p:spPr>
          <a:xfrm>
            <a:off x="838200" y="1408922"/>
            <a:ext cx="10515600" cy="5247518"/>
          </a:xfrm>
        </p:spPr>
        <p:txBody>
          <a:bodyPr>
            <a:normAutofit fontScale="92500" lnSpcReduction="20000"/>
          </a:bodyPr>
          <a:lstStyle/>
          <a:p>
            <a:r>
              <a:rPr lang="en-US" sz="2600" b="0" i="0" dirty="0">
                <a:effectLst/>
                <a:latin typeface="Lato" panose="020F0502020204030203" pitchFamily="34" charset="0"/>
                <a:ea typeface="Lato" panose="020F0502020204030203" pitchFamily="34" charset="0"/>
                <a:cs typeface="Lato" panose="020F0502020204030203" pitchFamily="34" charset="0"/>
              </a:rPr>
              <a:t>Imagine a program that has two instances of a square and needs a custom component to compare their area. The code would look like the following:</a:t>
            </a:r>
          </a:p>
          <a:p>
            <a:endParaRPr lang="en-US" b="0" i="0" dirty="0">
              <a:solidFill>
                <a:srgbClr val="666666"/>
              </a:solidFill>
              <a:effectLst/>
              <a:latin typeface="Arial" panose="020B0604020202020204" pitchFamily="34" charset="0"/>
            </a:endParaRPr>
          </a:p>
          <a:p>
            <a:pPr marL="0" indent="0">
              <a:buNone/>
            </a:pPr>
            <a:r>
              <a:rPr lang="en-US" sz="2600" dirty="0"/>
              <a:t>class Square() {</a:t>
            </a:r>
          </a:p>
          <a:p>
            <a:pPr marL="0" indent="0">
              <a:buNone/>
            </a:pPr>
            <a:r>
              <a:rPr lang="en-US" sz="2600" dirty="0"/>
              <a:t>  int height;</a:t>
            </a:r>
          </a:p>
          <a:p>
            <a:pPr marL="0" indent="0">
              <a:buNone/>
            </a:pPr>
            <a:r>
              <a:rPr lang="en-US" sz="2600" dirty="0"/>
              <a:t>  int area() { return height * height; }</a:t>
            </a:r>
          </a:p>
          <a:p>
            <a:pPr marL="0" indent="0">
              <a:buNone/>
            </a:pPr>
            <a:r>
              <a:rPr lang="en-US" sz="2600" dirty="0"/>
              <a:t>}</a:t>
            </a:r>
          </a:p>
          <a:p>
            <a:pPr marL="0" indent="0">
              <a:buNone/>
            </a:pPr>
            <a:endParaRPr lang="en-US" sz="2600" dirty="0"/>
          </a:p>
          <a:p>
            <a:pPr marL="0" indent="0">
              <a:buNone/>
            </a:pPr>
            <a:r>
              <a:rPr lang="en-US" sz="2600" dirty="0"/>
              <a:t>public class Example {</a:t>
            </a:r>
          </a:p>
          <a:p>
            <a:pPr marL="0" indent="0">
              <a:buNone/>
            </a:pPr>
            <a:r>
              <a:rPr lang="en-US" sz="2600" dirty="0"/>
              <a:t>  public int </a:t>
            </a:r>
            <a:r>
              <a:rPr lang="en-US" sz="2600" dirty="0" err="1"/>
              <a:t>compareArea</a:t>
            </a:r>
            <a:r>
              <a:rPr lang="en-US" sz="2600" dirty="0"/>
              <a:t>(Square a, Square b) {</a:t>
            </a:r>
          </a:p>
          <a:p>
            <a:pPr marL="0" indent="0">
              <a:buNone/>
            </a:pPr>
            <a:r>
              <a:rPr lang="en-US" sz="2600" dirty="0"/>
              <a:t>    return </a:t>
            </a:r>
            <a:r>
              <a:rPr lang="en-US" sz="2600" dirty="0" err="1"/>
              <a:t>a.area</a:t>
            </a:r>
            <a:r>
              <a:rPr lang="en-US" sz="2600" dirty="0"/>
              <a:t>() - </a:t>
            </a:r>
            <a:r>
              <a:rPr lang="en-US" sz="2600" dirty="0" err="1"/>
              <a:t>b.area</a:t>
            </a:r>
            <a:r>
              <a:rPr lang="en-US" sz="2600" dirty="0"/>
              <a:t>();</a:t>
            </a:r>
          </a:p>
          <a:p>
            <a:pPr marL="0" indent="0">
              <a:buNone/>
            </a:pPr>
            <a:r>
              <a:rPr lang="en-US" sz="2600" dirty="0"/>
              <a:t>  } </a:t>
            </a:r>
          </a:p>
          <a:p>
            <a:pPr marL="0" indent="0">
              <a:buNone/>
            </a:pPr>
            <a:r>
              <a:rPr lang="en-US" sz="2600" dirty="0"/>
              <a:t>}</a:t>
            </a:r>
          </a:p>
        </p:txBody>
      </p:sp>
    </p:spTree>
    <p:extLst>
      <p:ext uri="{BB962C8B-B14F-4D97-AF65-F5344CB8AC3E}">
        <p14:creationId xmlns:p14="http://schemas.microsoft.com/office/powerpoint/2010/main" val="147853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1C33E-E531-0924-5AE6-71C07CCEDCF3}"/>
              </a:ext>
            </a:extLst>
          </p:cNvPr>
          <p:cNvSpPr>
            <a:spLocks noGrp="1"/>
          </p:cNvSpPr>
          <p:nvPr>
            <p:ph idx="1"/>
          </p:nvPr>
        </p:nvSpPr>
        <p:spPr/>
        <p:txBody>
          <a:bodyPr>
            <a:normAutofit/>
          </a:bodyPr>
          <a:lstStyle/>
          <a:p>
            <a:pPr algn="l"/>
            <a:r>
              <a:rPr lang="en-US" sz="2400" b="0" i="0" dirty="0">
                <a:effectLst/>
                <a:latin typeface="Lato" panose="020F0502020204030203" pitchFamily="34" charset="0"/>
                <a:ea typeface="Lato" panose="020F0502020204030203" pitchFamily="34" charset="0"/>
                <a:cs typeface="Lato" panose="020F0502020204030203" pitchFamily="34" charset="0"/>
              </a:rPr>
              <a:t>For this specific use case, the Example class works perfectly well. </a:t>
            </a:r>
          </a:p>
          <a:p>
            <a:pPr algn="l"/>
            <a:r>
              <a:rPr lang="en-US" sz="2400" b="0" i="0" dirty="0">
                <a:effectLst/>
                <a:latin typeface="Lato" panose="020F0502020204030203" pitchFamily="34" charset="0"/>
                <a:ea typeface="Lato" panose="020F0502020204030203" pitchFamily="34" charset="0"/>
                <a:cs typeface="Lato" panose="020F0502020204030203" pitchFamily="34" charset="0"/>
              </a:rPr>
              <a:t>It returns zero if the two squares are the same size, a positive number if the first square is larger and a negative number if the first square is smaller.</a:t>
            </a:r>
          </a:p>
          <a:p>
            <a:pPr algn="l"/>
            <a:r>
              <a:rPr lang="en-US" sz="2400" b="0" i="0" dirty="0">
                <a:effectLst/>
                <a:latin typeface="Lato" panose="020F0502020204030203" pitchFamily="34" charset="0"/>
                <a:ea typeface="Lato" panose="020F0502020204030203" pitchFamily="34" charset="0"/>
                <a:cs typeface="Lato" panose="020F0502020204030203" pitchFamily="34" charset="0"/>
              </a:rPr>
              <a:t>However, a problem quickly arises when a circle is brought into the mix.</a:t>
            </a:r>
          </a:p>
          <a:p>
            <a:endParaRPr lang="en-US" sz="2400" dirty="0"/>
          </a:p>
        </p:txBody>
      </p:sp>
    </p:spTree>
    <p:extLst>
      <p:ext uri="{BB962C8B-B14F-4D97-AF65-F5344CB8AC3E}">
        <p14:creationId xmlns:p14="http://schemas.microsoft.com/office/powerpoint/2010/main" val="84100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3335-DE7E-C9E9-FCFD-7332EFFDFC65}"/>
              </a:ext>
            </a:extLst>
          </p:cNvPr>
          <p:cNvSpPr>
            <a:spLocks noGrp="1"/>
          </p:cNvSpPr>
          <p:nvPr>
            <p:ph type="title"/>
          </p:nvPr>
        </p:nvSpPr>
        <p:spPr>
          <a:xfrm>
            <a:off x="838200" y="365125"/>
            <a:ext cx="10515600" cy="795081"/>
          </a:xfrm>
        </p:spPr>
        <p:txBody>
          <a:bodyPr>
            <a:normAutofit fontScale="90000"/>
          </a:bodyPr>
          <a:lstStyle/>
          <a:p>
            <a:r>
              <a:rPr lang="en-US" dirty="0"/>
              <a:t>Extension Problem</a:t>
            </a:r>
            <a:br>
              <a:rPr lang="en-US" dirty="0"/>
            </a:br>
            <a:endParaRPr lang="en-US" dirty="0"/>
          </a:p>
        </p:txBody>
      </p:sp>
      <p:sp>
        <p:nvSpPr>
          <p:cNvPr id="3" name="Content Placeholder 2">
            <a:extLst>
              <a:ext uri="{FF2B5EF4-FFF2-40B4-BE49-F238E27FC236}">
                <a16:creationId xmlns:a16="http://schemas.microsoft.com/office/drawing/2014/main" id="{52979123-01AA-2142-BA32-FBFAFF6C771B}"/>
              </a:ext>
            </a:extLst>
          </p:cNvPr>
          <p:cNvSpPr>
            <a:spLocks noGrp="1"/>
          </p:cNvSpPr>
          <p:nvPr>
            <p:ph idx="1"/>
          </p:nvPr>
        </p:nvSpPr>
        <p:spPr>
          <a:xfrm>
            <a:off x="838200" y="1002890"/>
            <a:ext cx="10515600" cy="5722375"/>
          </a:xfrm>
        </p:spPr>
        <p:txBody>
          <a:bodyPr>
            <a:normAutofit fontScale="77500" lnSpcReduction="20000"/>
          </a:bodyPr>
          <a:lstStyle/>
          <a:p>
            <a:pPr marL="0" indent="0">
              <a:buNone/>
            </a:pPr>
            <a:r>
              <a:rPr lang="en-US" dirty="0"/>
              <a:t>class Circle {</a:t>
            </a:r>
          </a:p>
          <a:p>
            <a:pPr marL="0" indent="0">
              <a:buNone/>
            </a:pPr>
            <a:r>
              <a:rPr lang="en-US" dirty="0"/>
              <a:t>  int r;</a:t>
            </a:r>
          </a:p>
          <a:p>
            <a:pPr marL="0" indent="0">
              <a:buNone/>
            </a:pPr>
            <a:r>
              <a:rPr lang="en-US" dirty="0"/>
              <a:t>  int area() { return </a:t>
            </a:r>
            <a:r>
              <a:rPr lang="en-US" dirty="0" err="1"/>
              <a:t>Math.PI</a:t>
            </a:r>
            <a:r>
              <a:rPr lang="en-US" dirty="0"/>
              <a:t>*r*r*;}</a:t>
            </a:r>
          </a:p>
          <a:p>
            <a:pPr marL="0" indent="0">
              <a:buNone/>
            </a:pPr>
            <a:r>
              <a:rPr lang="en-US" dirty="0"/>
              <a:t>}</a:t>
            </a:r>
          </a:p>
          <a:p>
            <a:pPr marL="0" indent="0">
              <a:buNone/>
            </a:pPr>
            <a:endParaRPr lang="en-US" dirty="0"/>
          </a:p>
          <a:p>
            <a:pPr marL="0" indent="0">
              <a:buNone/>
            </a:pPr>
            <a:r>
              <a:rPr lang="en-US" dirty="0"/>
              <a:t>class Example {</a:t>
            </a:r>
          </a:p>
          <a:p>
            <a:pPr marL="0" indent="0">
              <a:buNone/>
            </a:pPr>
            <a:endParaRPr lang="en-US" dirty="0"/>
          </a:p>
          <a:p>
            <a:pPr marL="0" indent="0">
              <a:buNone/>
            </a:pPr>
            <a:r>
              <a:rPr lang="en-US" dirty="0"/>
              <a:t>  public int </a:t>
            </a:r>
            <a:r>
              <a:rPr lang="en-US" dirty="0" err="1"/>
              <a:t>compareArea</a:t>
            </a:r>
            <a:r>
              <a:rPr lang="en-US" dirty="0"/>
              <a:t>(Square a, Square b) {</a:t>
            </a:r>
          </a:p>
          <a:p>
            <a:pPr marL="0" indent="0">
              <a:buNone/>
            </a:pPr>
            <a:r>
              <a:rPr lang="en-US" dirty="0"/>
              <a:t>    return </a:t>
            </a:r>
            <a:r>
              <a:rPr lang="en-US" dirty="0" err="1"/>
              <a:t>a.area</a:t>
            </a:r>
            <a:r>
              <a:rPr lang="en-US" dirty="0"/>
              <a:t>() - </a:t>
            </a:r>
            <a:r>
              <a:rPr lang="en-US" dirty="0" err="1"/>
              <a:t>b.area</a:t>
            </a:r>
            <a:r>
              <a:rPr lang="en-US" dirty="0"/>
              <a:t>();</a:t>
            </a:r>
          </a:p>
          <a:p>
            <a:pPr marL="0" indent="0">
              <a:buNone/>
            </a:pPr>
            <a:r>
              <a:rPr lang="en-US" dirty="0"/>
              <a:t>  }</a:t>
            </a:r>
          </a:p>
          <a:p>
            <a:pPr marL="0" indent="0">
              <a:buNone/>
            </a:pPr>
            <a:r>
              <a:rPr lang="en-US" dirty="0"/>
              <a:t>  public int </a:t>
            </a:r>
            <a:r>
              <a:rPr lang="en-US" dirty="0" err="1"/>
              <a:t>compareArea</a:t>
            </a:r>
            <a:r>
              <a:rPr lang="en-US" dirty="0"/>
              <a:t>(Circle x, Circle y) {</a:t>
            </a:r>
          </a:p>
          <a:p>
            <a:pPr marL="0" indent="0">
              <a:buNone/>
            </a:pPr>
            <a:r>
              <a:rPr lang="en-US" dirty="0"/>
              <a:t>   return </a:t>
            </a:r>
            <a:r>
              <a:rPr lang="en-US" dirty="0" err="1"/>
              <a:t>x.area</a:t>
            </a:r>
            <a:r>
              <a:rPr lang="en-US" dirty="0"/>
              <a:t>() - </a:t>
            </a:r>
            <a:r>
              <a:rPr lang="en-US" dirty="0" err="1"/>
              <a:t>y.area</a:t>
            </a:r>
            <a:r>
              <a:rPr lang="en-US" dirty="0"/>
              <a:t>();</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70184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78614-15EB-4A75-1EB1-ACD23BD8F395}"/>
              </a:ext>
            </a:extLst>
          </p:cNvPr>
          <p:cNvSpPr>
            <a:spLocks noGrp="1"/>
          </p:cNvSpPr>
          <p:nvPr>
            <p:ph idx="1"/>
          </p:nvPr>
        </p:nvSpPr>
        <p:spPr/>
        <p:txBody>
          <a:bodyPr>
            <a:normAutofit/>
          </a:bodyPr>
          <a:lstStyle/>
          <a:p>
            <a:r>
              <a:rPr lang="en-US" sz="2400" dirty="0">
                <a:latin typeface="Lato" panose="020F0502020204030203" pitchFamily="34" charset="0"/>
                <a:ea typeface="Lato" panose="020F0502020204030203" pitchFamily="34" charset="0"/>
                <a:cs typeface="Lato" panose="020F0502020204030203" pitchFamily="34" charset="0"/>
              </a:rPr>
              <a:t>You can easily imagine the Example class growing larger and larger as more shapes are introduced into the problem domain.</a:t>
            </a:r>
          </a:p>
          <a:p>
            <a:pPr algn="l"/>
            <a:r>
              <a:rPr lang="en-US" sz="2400" dirty="0">
                <a:latin typeface="Lato" panose="020F0502020204030203" pitchFamily="34" charset="0"/>
                <a:ea typeface="Lato" panose="020F0502020204030203" pitchFamily="34" charset="0"/>
                <a:cs typeface="Lato" panose="020F0502020204030203" pitchFamily="34" charset="0"/>
              </a:rPr>
              <a:t>The addition of an interface to our example helps to overcome the violation of the open-closed principle. </a:t>
            </a:r>
          </a:p>
          <a:p>
            <a:pPr algn="l"/>
            <a:r>
              <a:rPr lang="en-US" sz="2400" dirty="0">
                <a:latin typeface="Lato" panose="020F0502020204030203" pitchFamily="34" charset="0"/>
                <a:ea typeface="Lato" panose="020F0502020204030203" pitchFamily="34" charset="0"/>
                <a:cs typeface="Lato" panose="020F0502020204030203" pitchFamily="34" charset="0"/>
              </a:rPr>
              <a:t>An interface allows for infinite future extensions with no need to ever edit the class again.</a:t>
            </a:r>
          </a:p>
          <a:p>
            <a:pPr algn="l"/>
            <a:r>
              <a:rPr lang="en-US" sz="2400" dirty="0">
                <a:latin typeface="Lato" panose="020F0502020204030203" pitchFamily="34" charset="0"/>
                <a:ea typeface="Lato" panose="020F0502020204030203" pitchFamily="34" charset="0"/>
                <a:cs typeface="Lato" panose="020F0502020204030203" pitchFamily="34" charset="0"/>
              </a:rPr>
              <a:t>To fix this example, we first create an interface that both the circle and the square implement</a:t>
            </a:r>
          </a:p>
          <a:p>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4597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81A5C-9BBE-3F06-6A93-DBCAD3F6948C}"/>
              </a:ext>
            </a:extLst>
          </p:cNvPr>
          <p:cNvSpPr>
            <a:spLocks noGrp="1"/>
          </p:cNvSpPr>
          <p:nvPr>
            <p:ph idx="1"/>
          </p:nvPr>
        </p:nvSpPr>
        <p:spPr>
          <a:xfrm>
            <a:off x="838200" y="373626"/>
            <a:ext cx="10515600" cy="5803337"/>
          </a:xfrm>
        </p:spPr>
        <p:txBody>
          <a:bodyPr>
            <a:normAutofit fontScale="92500" lnSpcReduction="10000"/>
          </a:bodyPr>
          <a:lstStyle/>
          <a:p>
            <a:pPr marL="0" indent="0">
              <a:buNone/>
            </a:pPr>
            <a:r>
              <a:rPr lang="en-US" dirty="0"/>
              <a:t>interface Shape {</a:t>
            </a:r>
          </a:p>
          <a:p>
            <a:pPr marL="0" indent="0">
              <a:buNone/>
            </a:pPr>
            <a:r>
              <a:rPr lang="en-US" dirty="0"/>
              <a:t>  int area();</a:t>
            </a:r>
          </a:p>
          <a:p>
            <a:pPr marL="0" indent="0">
              <a:buNone/>
            </a:pPr>
            <a:r>
              <a:rPr lang="en-US" dirty="0"/>
              <a:t>} </a:t>
            </a:r>
          </a:p>
          <a:p>
            <a:pPr marL="0" indent="0">
              <a:buNone/>
            </a:pPr>
            <a:endParaRPr lang="en-US" dirty="0"/>
          </a:p>
          <a:p>
            <a:pPr marL="0" indent="0">
              <a:buNone/>
            </a:pPr>
            <a:r>
              <a:rPr lang="en-US" dirty="0"/>
              <a:t>class Circle implements Shape {</a:t>
            </a:r>
          </a:p>
          <a:p>
            <a:pPr marL="0" indent="0">
              <a:buNone/>
            </a:pPr>
            <a:r>
              <a:rPr lang="en-US" dirty="0"/>
              <a:t>  int r;</a:t>
            </a:r>
          </a:p>
          <a:p>
            <a:pPr marL="0" indent="0">
              <a:buNone/>
            </a:pPr>
            <a:r>
              <a:rPr lang="en-US" dirty="0"/>
              <a:t>  int area() { return </a:t>
            </a:r>
            <a:r>
              <a:rPr lang="en-US" dirty="0" err="1"/>
              <a:t>Math.PI</a:t>
            </a:r>
            <a:r>
              <a:rPr lang="en-US" dirty="0"/>
              <a:t>*r*r*;}</a:t>
            </a:r>
          </a:p>
          <a:p>
            <a:pPr marL="0" indent="0">
              <a:buNone/>
            </a:pPr>
            <a:r>
              <a:rPr lang="en-US" dirty="0"/>
              <a:t>}</a:t>
            </a:r>
          </a:p>
          <a:p>
            <a:pPr marL="0" indent="0">
              <a:buNone/>
            </a:pPr>
            <a:endParaRPr lang="en-US" dirty="0"/>
          </a:p>
          <a:p>
            <a:pPr marL="0" indent="0">
              <a:buNone/>
            </a:pPr>
            <a:r>
              <a:rPr lang="en-US" dirty="0"/>
              <a:t>class Square implements Shape {</a:t>
            </a:r>
          </a:p>
          <a:p>
            <a:pPr marL="0" indent="0">
              <a:buNone/>
            </a:pPr>
            <a:r>
              <a:rPr lang="en-US" dirty="0"/>
              <a:t>  int height;</a:t>
            </a:r>
          </a:p>
          <a:p>
            <a:pPr marL="0" indent="0">
              <a:buNone/>
            </a:pPr>
            <a:r>
              <a:rPr lang="en-US" dirty="0"/>
              <a:t>  int area() { return height * height; }</a:t>
            </a:r>
          </a:p>
          <a:p>
            <a:pPr marL="0" indent="0">
              <a:buNone/>
            </a:pPr>
            <a:r>
              <a:rPr lang="en-US" dirty="0"/>
              <a:t>}</a:t>
            </a:r>
          </a:p>
        </p:txBody>
      </p:sp>
    </p:spTree>
    <p:extLst>
      <p:ext uri="{BB962C8B-B14F-4D97-AF65-F5344CB8AC3E}">
        <p14:creationId xmlns:p14="http://schemas.microsoft.com/office/powerpoint/2010/main" val="160623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Good software systems begin with clean code</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The SOLID principles tell us how to </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arrange our functions and data structures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into classes, and how those classes should be </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interconnected</a:t>
            </a:r>
            <a:endParaRPr lang="en-US" sz="2400" b="0" i="0" u="none" strike="noStrike" baseline="0" dirty="0">
              <a:latin typeface="Lato" panose="020F0502020204030203" pitchFamily="34" charset="0"/>
              <a:ea typeface="Lato" panose="020F0502020204030203" pitchFamily="34" charset="0"/>
              <a:cs typeface="Lato" panose="020F0502020204030203" pitchFamily="34" charset="0"/>
            </a:endParaRP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The goal of the principles is the creation of mid-level software structures that:</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Tolerate change</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Are easy to understand</a:t>
            </a:r>
          </a:p>
          <a:p>
            <a:pPr lvl="1"/>
            <a:r>
              <a:rPr lang="en-US" b="0" i="0" u="none" strike="noStrike" baseline="0" dirty="0">
                <a:latin typeface="Lato" panose="020F0502020204030203" pitchFamily="34" charset="0"/>
                <a:ea typeface="Lato" panose="020F0502020204030203" pitchFamily="34" charset="0"/>
                <a:cs typeface="Lato" panose="020F0502020204030203" pitchFamily="34" charset="0"/>
              </a:rPr>
              <a:t>Are the basis of components that can be used in many software systems</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The term “mid-level” refers to the fact that these principles are applied by programmers working at the module level.</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67280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D8FCD-8B21-9519-A759-A45ECC671987}"/>
              </a:ext>
            </a:extLst>
          </p:cNvPr>
          <p:cNvSpPr>
            <a:spLocks noGrp="1"/>
          </p:cNvSpPr>
          <p:nvPr>
            <p:ph idx="1"/>
          </p:nvPr>
        </p:nvSpPr>
        <p:spPr>
          <a:xfrm>
            <a:off x="838200" y="698090"/>
            <a:ext cx="10515600" cy="5478873"/>
          </a:xfrm>
        </p:spPr>
        <p:txBody>
          <a:bodyPr>
            <a:normAutofit/>
          </a:bodyPr>
          <a:lstStyle/>
          <a:p>
            <a:r>
              <a:rPr lang="en-US" sz="2400" b="0" i="0" dirty="0">
                <a:effectLst/>
                <a:latin typeface="Lato" panose="020F0502020204030203" pitchFamily="34" charset="0"/>
                <a:ea typeface="Lato" panose="020F0502020204030203" pitchFamily="34" charset="0"/>
                <a:cs typeface="Lato" panose="020F0502020204030203" pitchFamily="34" charset="0"/>
              </a:rPr>
              <a:t>We then create a new class named </a:t>
            </a:r>
            <a:r>
              <a:rPr lang="en-US" sz="2400" b="0" i="0" dirty="0" err="1">
                <a:effectLst/>
                <a:latin typeface="Lato" panose="020F0502020204030203" pitchFamily="34" charset="0"/>
                <a:ea typeface="Lato" panose="020F0502020204030203" pitchFamily="34" charset="0"/>
                <a:cs typeface="Lato" panose="020F0502020204030203" pitchFamily="34" charset="0"/>
              </a:rPr>
              <a:t>OpenClosedExample</a:t>
            </a:r>
            <a:r>
              <a:rPr lang="en-US" sz="2400" b="0" i="0" dirty="0">
                <a:effectLst/>
                <a:latin typeface="Lato" panose="020F0502020204030203" pitchFamily="34" charset="0"/>
                <a:ea typeface="Lato" panose="020F0502020204030203" pitchFamily="34" charset="0"/>
                <a:cs typeface="Lato" panose="020F0502020204030203" pitchFamily="34" charset="0"/>
              </a:rPr>
              <a:t> which has a single </a:t>
            </a:r>
            <a:r>
              <a:rPr lang="en-US" sz="2400" b="0" i="0" dirty="0" err="1">
                <a:effectLst/>
                <a:latin typeface="Lato" panose="020F0502020204030203" pitchFamily="34" charset="0"/>
                <a:ea typeface="Lato" panose="020F0502020204030203" pitchFamily="34" charset="0"/>
                <a:cs typeface="Lato" panose="020F0502020204030203" pitchFamily="34" charset="0"/>
              </a:rPr>
              <a:t>compareArea</a:t>
            </a:r>
            <a:r>
              <a:rPr lang="en-US" sz="2400" b="0" i="0" dirty="0">
                <a:effectLst/>
                <a:latin typeface="Lato" panose="020F0502020204030203" pitchFamily="34" charset="0"/>
                <a:ea typeface="Lato" panose="020F0502020204030203" pitchFamily="34" charset="0"/>
                <a:cs typeface="Lato" panose="020F0502020204030203" pitchFamily="34" charset="0"/>
              </a:rPr>
              <a:t> method that uses the Shape interface as arguments:</a:t>
            </a:r>
          </a:p>
          <a:p>
            <a:endParaRPr lang="en-US" sz="2400" b="0" i="0" dirty="0">
              <a:solidFill>
                <a:srgbClr val="666666"/>
              </a:solidFill>
              <a:effectLst/>
              <a:latin typeface="Arial" panose="020B0604020202020204" pitchFamily="34" charset="0"/>
            </a:endParaRPr>
          </a:p>
          <a:p>
            <a:pPr marL="0" indent="0">
              <a:buNone/>
            </a:pPr>
            <a:r>
              <a:rPr lang="en-US" sz="2400" dirty="0"/>
              <a:t>public class </a:t>
            </a:r>
            <a:r>
              <a:rPr lang="en-US" sz="2400" dirty="0" err="1"/>
              <a:t>OpenClosedExample</a:t>
            </a:r>
            <a:r>
              <a:rPr lang="en-US" sz="2400" dirty="0"/>
              <a:t> {</a:t>
            </a:r>
          </a:p>
          <a:p>
            <a:pPr marL="0" indent="0">
              <a:buNone/>
            </a:pPr>
            <a:endParaRPr lang="en-US" sz="2400" dirty="0"/>
          </a:p>
          <a:p>
            <a:pPr marL="0" indent="0">
              <a:buNone/>
            </a:pPr>
            <a:r>
              <a:rPr lang="en-US" sz="2400" dirty="0"/>
              <a:t>  public int </a:t>
            </a:r>
            <a:r>
              <a:rPr lang="en-US" sz="2400" dirty="0" err="1"/>
              <a:t>compareArea</a:t>
            </a:r>
            <a:r>
              <a:rPr lang="en-US" sz="2400" dirty="0"/>
              <a:t>(Shape a, Shape b) {</a:t>
            </a:r>
          </a:p>
          <a:p>
            <a:pPr marL="0" indent="0">
              <a:buNone/>
            </a:pPr>
            <a:r>
              <a:rPr lang="en-US" sz="2400" dirty="0"/>
              <a:t>    return </a:t>
            </a:r>
            <a:r>
              <a:rPr lang="en-US" sz="2400" dirty="0" err="1"/>
              <a:t>a.area</a:t>
            </a:r>
            <a:r>
              <a:rPr lang="en-US" sz="2400" dirty="0"/>
              <a:t>() - </a:t>
            </a:r>
            <a:r>
              <a:rPr lang="en-US" sz="2400" dirty="0" err="1"/>
              <a:t>b.area</a:t>
            </a:r>
            <a:r>
              <a:rPr lang="en-US" sz="2400" dirty="0"/>
              <a:t>();</a:t>
            </a:r>
          </a:p>
          <a:p>
            <a:pPr marL="0" indent="0">
              <a:buNone/>
            </a:pPr>
            <a:r>
              <a:rPr lang="en-US" sz="2400" dirty="0"/>
              <a:t>  }</a:t>
            </a:r>
          </a:p>
          <a:p>
            <a:pPr marL="0" indent="0">
              <a:buNone/>
            </a:pPr>
            <a:endParaRPr lang="en-US" sz="2400" dirty="0"/>
          </a:p>
          <a:p>
            <a:pPr marL="0" indent="0">
              <a:buNone/>
            </a:pPr>
            <a:r>
              <a:rPr lang="en-US" sz="2400" dirty="0"/>
              <a:t>}</a:t>
            </a:r>
          </a:p>
        </p:txBody>
      </p:sp>
    </p:spTree>
    <p:extLst>
      <p:ext uri="{BB962C8B-B14F-4D97-AF65-F5344CB8AC3E}">
        <p14:creationId xmlns:p14="http://schemas.microsoft.com/office/powerpoint/2010/main" val="303774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6150EA-FC5A-5655-8710-AAE3D9B641E1}"/>
              </a:ext>
            </a:extLst>
          </p:cNvPr>
          <p:cNvPicPr>
            <a:picLocks noChangeAspect="1"/>
          </p:cNvPicPr>
          <p:nvPr/>
        </p:nvPicPr>
        <p:blipFill>
          <a:blip r:embed="rId2"/>
          <a:stretch>
            <a:fillRect/>
          </a:stretch>
        </p:blipFill>
        <p:spPr>
          <a:xfrm>
            <a:off x="2778968" y="212977"/>
            <a:ext cx="6634064" cy="6432046"/>
          </a:xfrm>
          <a:prstGeom prst="rect">
            <a:avLst/>
          </a:prstGeom>
        </p:spPr>
      </p:pic>
    </p:spTree>
    <p:extLst>
      <p:ext uri="{BB962C8B-B14F-4D97-AF65-F5344CB8AC3E}">
        <p14:creationId xmlns:p14="http://schemas.microsoft.com/office/powerpoint/2010/main" val="477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3AAC8-F430-27E2-0CDC-32520DBB901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AC72C1-DA93-D877-2120-DFFFE24957EC}"/>
              </a:ext>
            </a:extLst>
          </p:cNvPr>
          <p:cNvPicPr>
            <a:picLocks noChangeAspect="1"/>
          </p:cNvPicPr>
          <p:nvPr/>
        </p:nvPicPr>
        <p:blipFill>
          <a:blip r:embed="rId2"/>
          <a:stretch>
            <a:fillRect/>
          </a:stretch>
        </p:blipFill>
        <p:spPr>
          <a:xfrm>
            <a:off x="2753462" y="177763"/>
            <a:ext cx="6685076" cy="6502474"/>
          </a:xfrm>
          <a:prstGeom prst="rect">
            <a:avLst/>
          </a:prstGeom>
        </p:spPr>
      </p:pic>
    </p:spTree>
    <p:extLst>
      <p:ext uri="{BB962C8B-B14F-4D97-AF65-F5344CB8AC3E}">
        <p14:creationId xmlns:p14="http://schemas.microsoft.com/office/powerpoint/2010/main" val="2814752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2C44-6132-EC26-CAC7-DA8731D25C5C}"/>
              </a:ext>
            </a:extLst>
          </p:cNvPr>
          <p:cNvSpPr>
            <a:spLocks noGrp="1"/>
          </p:cNvSpPr>
          <p:nvPr>
            <p:ph type="title"/>
          </p:nvPr>
        </p:nvSpPr>
        <p:spPr/>
        <p:txBody>
          <a:bodyPr/>
          <a:lstStyle/>
          <a:p>
            <a:r>
              <a:rPr lang="en-US" dirty="0"/>
              <a:t>LSP-</a:t>
            </a:r>
            <a:r>
              <a:rPr lang="en-US" dirty="0" err="1"/>
              <a:t>Liskov</a:t>
            </a:r>
            <a:r>
              <a:rPr lang="en-US" dirty="0"/>
              <a:t> Substitution Principle</a:t>
            </a:r>
          </a:p>
        </p:txBody>
      </p:sp>
      <p:sp>
        <p:nvSpPr>
          <p:cNvPr id="3" name="Content Placeholder 2">
            <a:extLst>
              <a:ext uri="{FF2B5EF4-FFF2-40B4-BE49-F238E27FC236}">
                <a16:creationId xmlns:a16="http://schemas.microsoft.com/office/drawing/2014/main" id="{C607A256-86CF-25BC-C1F0-A754F86CF4C0}"/>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rPr>
              <a:t>The </a:t>
            </a:r>
            <a:r>
              <a:rPr lang="en-US" sz="2400" b="0" i="0" dirty="0" err="1">
                <a:solidFill>
                  <a:srgbClr val="0A0A23"/>
                </a:solidFill>
                <a:effectLst/>
                <a:latin typeface="Lato" panose="020F0502020204030203" pitchFamily="34" charset="0"/>
              </a:rPr>
              <a:t>Liskov</a:t>
            </a:r>
            <a:r>
              <a:rPr lang="en-US" sz="2400" b="0" i="0" dirty="0">
                <a:solidFill>
                  <a:srgbClr val="0A0A23"/>
                </a:solidFill>
                <a:effectLst/>
                <a:latin typeface="Lato" panose="020F0502020204030203" pitchFamily="34" charset="0"/>
              </a:rPr>
              <a:t> Substitution Principle states that </a:t>
            </a:r>
            <a:r>
              <a:rPr lang="en-US" sz="2400" b="1" i="0" dirty="0">
                <a:solidFill>
                  <a:srgbClr val="0A0A23"/>
                </a:solidFill>
                <a:effectLst/>
                <a:latin typeface="Lato" panose="020F0502020204030203" pitchFamily="34" charset="0"/>
              </a:rPr>
              <a:t>subclasses should be substitutable for their base classes</a:t>
            </a:r>
            <a:r>
              <a:rPr lang="en-US" sz="2400" b="0" i="0" dirty="0">
                <a:solidFill>
                  <a:srgbClr val="0A0A23"/>
                </a:solidFill>
                <a:effectLst/>
                <a:latin typeface="Lato" panose="020F0502020204030203" pitchFamily="34" charset="0"/>
              </a:rPr>
              <a:t>.</a:t>
            </a:r>
          </a:p>
          <a:p>
            <a:pPr algn="l" fontAlgn="base"/>
            <a:r>
              <a:rPr lang="en-US" sz="2400" b="0" i="0" dirty="0">
                <a:solidFill>
                  <a:srgbClr val="0A0A23"/>
                </a:solidFill>
                <a:effectLst/>
                <a:latin typeface="Lato" panose="020F0502020204030203" pitchFamily="34" charset="0"/>
              </a:rPr>
              <a:t>This means that, given that class B is a subclass of class A, we should be able to pass an object of class B to any method that expects an object of class A and the method should not give any weird output in that case.</a:t>
            </a:r>
          </a:p>
          <a:p>
            <a:pPr algn="l" fontAlgn="base"/>
            <a:r>
              <a:rPr lang="en-US" sz="2400" b="0" i="0" dirty="0">
                <a:solidFill>
                  <a:srgbClr val="0A0A23"/>
                </a:solidFill>
                <a:effectLst/>
                <a:latin typeface="Lato" panose="020F0502020204030203" pitchFamily="34" charset="0"/>
              </a:rPr>
              <a:t>This is the expected behavior, because when we use inheritance, we assume that the child class inherits everything that the superclass has. The child </a:t>
            </a:r>
            <a:r>
              <a:rPr lang="en-US" sz="2400" b="1" i="0" dirty="0">
                <a:solidFill>
                  <a:srgbClr val="0A0A23"/>
                </a:solidFill>
                <a:effectLst/>
                <a:latin typeface="Lato" panose="020F0502020204030203" pitchFamily="34" charset="0"/>
              </a:rPr>
              <a:t>class extends the behavior but never narrows it down</a:t>
            </a:r>
            <a:r>
              <a:rPr lang="en-US" sz="2400" b="0" i="0" dirty="0">
                <a:solidFill>
                  <a:srgbClr val="0A0A23"/>
                </a:solidFill>
                <a:effectLst/>
                <a:latin typeface="Lato" panose="020F0502020204030203" pitchFamily="34" charset="0"/>
              </a:rPr>
              <a:t>.</a:t>
            </a:r>
          </a:p>
          <a:p>
            <a:pPr algn="l" fontAlgn="base"/>
            <a:r>
              <a:rPr lang="en-US" sz="2400" b="0" i="0" dirty="0">
                <a:solidFill>
                  <a:srgbClr val="0A0A23"/>
                </a:solidFill>
                <a:effectLst/>
                <a:latin typeface="Lato" panose="020F0502020204030203" pitchFamily="34" charset="0"/>
              </a:rPr>
              <a:t>Therefore, when a class does not obey this principle, it leads to some bugs that are hard to detect.</a:t>
            </a:r>
          </a:p>
        </p:txBody>
      </p:sp>
    </p:spTree>
    <p:extLst>
      <p:ext uri="{BB962C8B-B14F-4D97-AF65-F5344CB8AC3E}">
        <p14:creationId xmlns:p14="http://schemas.microsoft.com/office/powerpoint/2010/main" val="1264356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EEFE-39F7-936D-FDBA-76324D2CCCE0}"/>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25F43FC3-7104-6E2F-9C36-C141DCB477AC}"/>
              </a:ext>
            </a:extLst>
          </p:cNvPr>
          <p:cNvSpPr>
            <a:spLocks noGrp="1"/>
          </p:cNvSpPr>
          <p:nvPr>
            <p:ph idx="1"/>
          </p:nvPr>
        </p:nvSpPr>
        <p:spPr/>
        <p:txBody>
          <a:bodyPr>
            <a:normAutofit lnSpcReduction="10000"/>
          </a:bodyPr>
          <a:lstStyle/>
          <a:p>
            <a:pPr marL="0" indent="0">
              <a:buNone/>
            </a:pPr>
            <a:r>
              <a:rPr lang="en-US" sz="2400" dirty="0"/>
              <a:t>// Base class Bird</a:t>
            </a:r>
          </a:p>
          <a:p>
            <a:pPr marL="0" indent="0">
              <a:buNone/>
            </a:pPr>
            <a:r>
              <a:rPr lang="en-US" sz="2400" dirty="0"/>
              <a:t>class Bird {</a:t>
            </a:r>
          </a:p>
          <a:p>
            <a:pPr marL="0" indent="0">
              <a:buNone/>
            </a:pPr>
            <a:r>
              <a:rPr lang="en-US" sz="2400" dirty="0"/>
              <a:t>public:</a:t>
            </a:r>
          </a:p>
          <a:p>
            <a:pPr marL="0" indent="0">
              <a:buNone/>
            </a:pPr>
            <a:r>
              <a:rPr lang="en-US" sz="2400" dirty="0"/>
              <a:t>    virtual void fly() {</a:t>
            </a:r>
          </a:p>
          <a:p>
            <a:pPr marL="0" indent="0">
              <a:buNone/>
            </a:pPr>
            <a:r>
              <a:rPr lang="en-US" sz="2400" dirty="0"/>
              <a:t>        </a:t>
            </a:r>
            <a:r>
              <a:rPr lang="en-US" sz="2400" dirty="0" err="1"/>
              <a:t>cout</a:t>
            </a:r>
            <a:r>
              <a:rPr lang="en-US" sz="2400" dirty="0"/>
              <a:t> &lt;&lt; "I can fly!" &lt;&lt; </a:t>
            </a:r>
            <a:r>
              <a:rPr lang="en-US" sz="2400" dirty="0" err="1"/>
              <a:t>endl</a:t>
            </a:r>
            <a:r>
              <a:rPr lang="en-US" sz="2400" dirty="0"/>
              <a:t>;</a:t>
            </a:r>
          </a:p>
          <a:p>
            <a:pPr marL="0" indent="0">
              <a:buNone/>
            </a:pPr>
            <a:r>
              <a:rPr lang="en-US" sz="2400" dirty="0"/>
              <a:t>    }</a:t>
            </a:r>
          </a:p>
          <a:p>
            <a:pPr marL="0" indent="0">
              <a:buNone/>
            </a:pPr>
            <a:r>
              <a:rPr lang="en-US" sz="2400" dirty="0"/>
              <a:t>    virtual void eat() {</a:t>
            </a:r>
          </a:p>
          <a:p>
            <a:pPr marL="0" indent="0">
              <a:buNone/>
            </a:pPr>
            <a:r>
              <a:rPr lang="en-US" sz="2400" dirty="0"/>
              <a:t>        </a:t>
            </a:r>
            <a:r>
              <a:rPr lang="en-US" sz="2400" dirty="0" err="1"/>
              <a:t>cout</a:t>
            </a:r>
            <a:r>
              <a:rPr lang="en-US" sz="2400" dirty="0"/>
              <a:t> &lt;&lt; "I can eat!" &lt;&lt; </a:t>
            </a:r>
            <a:r>
              <a:rPr lang="en-US" sz="2400" dirty="0" err="1"/>
              <a:t>endl</a:t>
            </a:r>
            <a:r>
              <a:rPr lang="en-US" sz="2400" dirty="0"/>
              <a:t>;</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370238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fontScale="85000" lnSpcReduction="20000"/>
          </a:bodyPr>
          <a:lstStyle/>
          <a:p>
            <a:pPr marL="0" indent="0">
              <a:buNone/>
            </a:pPr>
            <a:r>
              <a:rPr lang="en-US" i="0" dirty="0">
                <a:solidFill>
                  <a:srgbClr val="242424"/>
                </a:solidFill>
                <a:effectLst/>
                <a:latin typeface="source-code-pro"/>
              </a:rPr>
              <a:t>// Derived class Swan</a:t>
            </a:r>
          </a:p>
          <a:p>
            <a:pPr marL="0" indent="0">
              <a:buNone/>
            </a:pPr>
            <a:r>
              <a:rPr lang="en-US" i="0" dirty="0">
                <a:solidFill>
                  <a:srgbClr val="242424"/>
                </a:solidFill>
                <a:effectLst/>
                <a:latin typeface="source-code-pro"/>
              </a:rPr>
              <a:t>class Swan : public Bird {</a:t>
            </a:r>
          </a:p>
          <a:p>
            <a:pPr marL="0" indent="0">
              <a:buNone/>
            </a:pPr>
            <a:r>
              <a:rPr lang="en-US" i="0" dirty="0">
                <a:solidFill>
                  <a:srgbClr val="242424"/>
                </a:solidFill>
                <a:effectLst/>
                <a:latin typeface="source-code-pro"/>
              </a:rPr>
              <a:t>public:</a:t>
            </a:r>
          </a:p>
          <a:p>
            <a:pPr marL="0" indent="0">
              <a:buNone/>
            </a:pPr>
            <a:r>
              <a:rPr lang="en-US" i="0" dirty="0">
                <a:solidFill>
                  <a:srgbClr val="242424"/>
                </a:solidFill>
                <a:effectLst/>
                <a:latin typeface="source-code-pro"/>
              </a:rPr>
              <a:t>    void fly() override {</a:t>
            </a:r>
          </a:p>
          <a:p>
            <a:pPr marL="0" indent="0">
              <a:buNone/>
            </a:pPr>
            <a:r>
              <a:rPr lang="en-US" i="0" dirty="0">
                <a:solidFill>
                  <a:srgbClr val="242424"/>
                </a:solidFill>
                <a:effectLst/>
                <a:latin typeface="source-code-pro"/>
              </a:rPr>
              <a:t>        </a:t>
            </a:r>
            <a:r>
              <a:rPr lang="en-US" i="0" dirty="0" err="1">
                <a:solidFill>
                  <a:srgbClr val="242424"/>
                </a:solidFill>
                <a:effectLst/>
                <a:latin typeface="source-code-pro"/>
              </a:rPr>
              <a:t>cout</a:t>
            </a:r>
            <a:r>
              <a:rPr lang="en-US" i="0" dirty="0">
                <a:solidFill>
                  <a:srgbClr val="242424"/>
                </a:solidFill>
                <a:effectLst/>
                <a:latin typeface="source-code-pro"/>
              </a:rPr>
              <a:t> &lt;&lt; "I believe I can fly!" &lt;&lt; </a:t>
            </a:r>
            <a:r>
              <a:rPr lang="en-US" i="0" dirty="0" err="1">
                <a:solidFill>
                  <a:srgbClr val="242424"/>
                </a:solidFill>
                <a:effectLst/>
                <a:latin typeface="source-code-pro"/>
              </a:rPr>
              <a:t>endl</a:t>
            </a:r>
            <a:r>
              <a:rPr lang="en-US" i="0" dirty="0">
                <a:solidFill>
                  <a:srgbClr val="242424"/>
                </a:solidFill>
                <a:effectLst/>
                <a:latin typeface="source-code-pro"/>
              </a:rPr>
              <a:t>;</a:t>
            </a:r>
          </a:p>
          <a:p>
            <a:pPr marL="0" indent="0">
              <a:buNone/>
            </a:pPr>
            <a:r>
              <a:rPr lang="en-US" i="0" dirty="0">
                <a:solidFill>
                  <a:srgbClr val="242424"/>
                </a:solidFill>
                <a:effectLst/>
                <a:latin typeface="source-code-pro"/>
              </a:rPr>
              <a:t>    }</a:t>
            </a:r>
          </a:p>
          <a:p>
            <a:pPr marL="0" indent="0">
              <a:buNone/>
            </a:pPr>
            <a:endParaRPr lang="en-US" i="0" dirty="0">
              <a:solidFill>
                <a:srgbClr val="242424"/>
              </a:solidFill>
              <a:effectLst/>
              <a:latin typeface="source-code-pro"/>
            </a:endParaRPr>
          </a:p>
          <a:p>
            <a:pPr marL="0" indent="0">
              <a:buNone/>
            </a:pPr>
            <a:r>
              <a:rPr lang="en-US" i="0" dirty="0">
                <a:solidFill>
                  <a:srgbClr val="242424"/>
                </a:solidFill>
                <a:effectLst/>
                <a:latin typeface="source-code-pro"/>
              </a:rPr>
              <a:t>    void eat() override {</a:t>
            </a:r>
          </a:p>
          <a:p>
            <a:pPr marL="0" indent="0">
              <a:buNone/>
            </a:pPr>
            <a:r>
              <a:rPr lang="en-US" i="0" dirty="0">
                <a:solidFill>
                  <a:srgbClr val="242424"/>
                </a:solidFill>
                <a:effectLst/>
                <a:latin typeface="source-code-pro"/>
              </a:rPr>
              <a:t>        </a:t>
            </a:r>
            <a:r>
              <a:rPr lang="en-US" i="0" dirty="0" err="1">
                <a:solidFill>
                  <a:srgbClr val="242424"/>
                </a:solidFill>
                <a:effectLst/>
                <a:latin typeface="source-code-pro"/>
              </a:rPr>
              <a:t>cout</a:t>
            </a:r>
            <a:r>
              <a:rPr lang="en-US" i="0" dirty="0">
                <a:solidFill>
                  <a:srgbClr val="242424"/>
                </a:solidFill>
                <a:effectLst/>
                <a:latin typeface="source-code-pro"/>
              </a:rPr>
              <a:t> &lt;&lt; "I can eat fish and plants!" &lt;&lt; </a:t>
            </a:r>
            <a:r>
              <a:rPr lang="en-US" i="0" dirty="0" err="1">
                <a:solidFill>
                  <a:srgbClr val="242424"/>
                </a:solidFill>
                <a:effectLst/>
                <a:latin typeface="source-code-pro"/>
              </a:rPr>
              <a:t>endl</a:t>
            </a:r>
            <a:r>
              <a:rPr lang="en-US" i="0" dirty="0">
                <a:solidFill>
                  <a:srgbClr val="242424"/>
                </a:solidFill>
                <a:effectLst/>
                <a:latin typeface="source-code-pro"/>
              </a:rPr>
              <a:t>;</a:t>
            </a:r>
          </a:p>
          <a:p>
            <a:pPr marL="0" indent="0">
              <a:buNone/>
            </a:pPr>
            <a:r>
              <a:rPr lang="en-US" i="0" dirty="0">
                <a:solidFill>
                  <a:srgbClr val="242424"/>
                </a:solidFill>
                <a:effectLst/>
                <a:latin typeface="source-code-pro"/>
              </a:rPr>
              <a:t>    }</a:t>
            </a:r>
          </a:p>
          <a:p>
            <a:pPr marL="0" indent="0">
              <a:buNone/>
            </a:pPr>
            <a:r>
              <a:rPr lang="en-US" i="0" dirty="0">
                <a:solidFill>
                  <a:srgbClr val="242424"/>
                </a:solidFill>
                <a:effectLst/>
                <a:latin typeface="source-code-pro"/>
              </a:rPr>
              <a:t>};</a:t>
            </a:r>
            <a:endParaRPr lang="en-US" dirty="0"/>
          </a:p>
        </p:txBody>
      </p:sp>
      <p:pic>
        <p:nvPicPr>
          <p:cNvPr id="5" name="Picture 4">
            <a:extLst>
              <a:ext uri="{FF2B5EF4-FFF2-40B4-BE49-F238E27FC236}">
                <a16:creationId xmlns:a16="http://schemas.microsoft.com/office/drawing/2014/main" id="{EF2A023E-B002-1888-16AA-84A55A9FC25F}"/>
              </a:ext>
            </a:extLst>
          </p:cNvPr>
          <p:cNvPicPr>
            <a:picLocks noChangeAspect="1"/>
          </p:cNvPicPr>
          <p:nvPr/>
        </p:nvPicPr>
        <p:blipFill>
          <a:blip r:embed="rId2"/>
          <a:stretch>
            <a:fillRect/>
          </a:stretch>
        </p:blipFill>
        <p:spPr>
          <a:xfrm>
            <a:off x="8380859" y="1401704"/>
            <a:ext cx="2832982" cy="4054591"/>
          </a:xfrm>
          <a:prstGeom prst="rect">
            <a:avLst/>
          </a:prstGeom>
        </p:spPr>
      </p:pic>
    </p:spTree>
    <p:extLst>
      <p:ext uri="{BB962C8B-B14F-4D97-AF65-F5344CB8AC3E}">
        <p14:creationId xmlns:p14="http://schemas.microsoft.com/office/powerpoint/2010/main" val="209798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AE67A-AC5A-CF64-4015-D42F7E69F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94AC0-6E5F-272E-AFC7-C44AC67CB8E3}"/>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CC412F75-A5EE-0519-B825-18B9863E9125}"/>
              </a:ext>
            </a:extLst>
          </p:cNvPr>
          <p:cNvSpPr>
            <a:spLocks noGrp="1"/>
          </p:cNvSpPr>
          <p:nvPr>
            <p:ph idx="1"/>
          </p:nvPr>
        </p:nvSpPr>
        <p:spPr/>
        <p:txBody>
          <a:bodyPr>
            <a:normAutofit fontScale="77500" lnSpcReduction="20000"/>
          </a:bodyPr>
          <a:lstStyle/>
          <a:p>
            <a:pPr marL="0" indent="0">
              <a:buNone/>
            </a:pPr>
            <a:r>
              <a:rPr lang="en-US" i="0" dirty="0">
                <a:solidFill>
                  <a:srgbClr val="242424"/>
                </a:solidFill>
                <a:effectLst/>
                <a:latin typeface="source-code-pro"/>
              </a:rPr>
              <a:t>// Derived class Penguin</a:t>
            </a:r>
          </a:p>
          <a:p>
            <a:pPr marL="0" indent="0">
              <a:buNone/>
            </a:pPr>
            <a:r>
              <a:rPr lang="en-US" i="0" dirty="0">
                <a:solidFill>
                  <a:srgbClr val="242424"/>
                </a:solidFill>
                <a:effectLst/>
                <a:latin typeface="source-code-pro"/>
              </a:rPr>
              <a:t>class Penguin : public Bird {</a:t>
            </a:r>
          </a:p>
          <a:p>
            <a:pPr marL="0" indent="0">
              <a:buNone/>
            </a:pPr>
            <a:r>
              <a:rPr lang="en-US" i="0" dirty="0">
                <a:solidFill>
                  <a:srgbClr val="242424"/>
                </a:solidFill>
                <a:effectLst/>
                <a:latin typeface="source-code-pro"/>
              </a:rPr>
              <a:t>public:</a:t>
            </a:r>
          </a:p>
          <a:p>
            <a:pPr marL="0" indent="0">
              <a:buNone/>
            </a:pPr>
            <a:r>
              <a:rPr lang="en-US" i="0" dirty="0">
                <a:solidFill>
                  <a:srgbClr val="242424"/>
                </a:solidFill>
                <a:effectLst/>
                <a:latin typeface="source-code-pro"/>
              </a:rPr>
              <a:t>    void fly() override {</a:t>
            </a:r>
          </a:p>
          <a:p>
            <a:pPr marL="0" indent="0">
              <a:buNone/>
            </a:pPr>
            <a:r>
              <a:rPr lang="en-US" i="0" dirty="0">
                <a:solidFill>
                  <a:srgbClr val="242424"/>
                </a:solidFill>
                <a:effectLst/>
                <a:latin typeface="source-code-pro"/>
              </a:rPr>
              <a:t>        // Penguins cannot fly, this is not a valid behavior</a:t>
            </a:r>
          </a:p>
          <a:p>
            <a:pPr marL="0" indent="0">
              <a:buNone/>
            </a:pPr>
            <a:r>
              <a:rPr lang="en-US" i="0" dirty="0">
                <a:solidFill>
                  <a:srgbClr val="242424"/>
                </a:solidFill>
                <a:effectLst/>
                <a:latin typeface="source-code-pro"/>
              </a:rPr>
              <a:t>        throw </a:t>
            </a:r>
            <a:r>
              <a:rPr lang="en-US" i="0" dirty="0" err="1">
                <a:solidFill>
                  <a:srgbClr val="242424"/>
                </a:solidFill>
                <a:effectLst/>
                <a:latin typeface="source-code-pro"/>
              </a:rPr>
              <a:t>runtime_error</a:t>
            </a:r>
            <a:r>
              <a:rPr lang="en-US" i="0" dirty="0">
                <a:solidFill>
                  <a:srgbClr val="242424"/>
                </a:solidFill>
                <a:effectLst/>
                <a:latin typeface="source-code-pro"/>
              </a:rPr>
              <a:t>("I cannot fly!");</a:t>
            </a:r>
          </a:p>
          <a:p>
            <a:pPr marL="0" indent="0">
              <a:buNone/>
            </a:pPr>
            <a:r>
              <a:rPr lang="en-US" i="0" dirty="0">
                <a:solidFill>
                  <a:srgbClr val="242424"/>
                </a:solidFill>
                <a:effectLst/>
                <a:latin typeface="source-code-pro"/>
              </a:rPr>
              <a:t>    }</a:t>
            </a:r>
          </a:p>
          <a:p>
            <a:pPr marL="0" indent="0">
              <a:buNone/>
            </a:pPr>
            <a:endParaRPr lang="en-US" i="0" dirty="0">
              <a:solidFill>
                <a:srgbClr val="242424"/>
              </a:solidFill>
              <a:effectLst/>
              <a:latin typeface="source-code-pro"/>
            </a:endParaRPr>
          </a:p>
          <a:p>
            <a:pPr marL="0" indent="0">
              <a:buNone/>
            </a:pPr>
            <a:r>
              <a:rPr lang="en-US" i="0" dirty="0">
                <a:solidFill>
                  <a:srgbClr val="242424"/>
                </a:solidFill>
                <a:effectLst/>
                <a:latin typeface="source-code-pro"/>
              </a:rPr>
              <a:t>    void eat() override {</a:t>
            </a:r>
          </a:p>
          <a:p>
            <a:pPr marL="0" indent="0">
              <a:buNone/>
            </a:pPr>
            <a:r>
              <a:rPr lang="en-US" i="0" dirty="0">
                <a:solidFill>
                  <a:srgbClr val="242424"/>
                </a:solidFill>
                <a:effectLst/>
                <a:latin typeface="source-code-pro"/>
              </a:rPr>
              <a:t>        </a:t>
            </a:r>
            <a:r>
              <a:rPr lang="en-US" i="0" dirty="0" err="1">
                <a:solidFill>
                  <a:srgbClr val="242424"/>
                </a:solidFill>
                <a:effectLst/>
                <a:latin typeface="source-code-pro"/>
              </a:rPr>
              <a:t>cout</a:t>
            </a:r>
            <a:r>
              <a:rPr lang="en-US" i="0" dirty="0">
                <a:solidFill>
                  <a:srgbClr val="242424"/>
                </a:solidFill>
                <a:effectLst/>
                <a:latin typeface="source-code-pro"/>
              </a:rPr>
              <a:t> &lt;&lt; "I can eat fish!" &lt;&lt; </a:t>
            </a:r>
            <a:r>
              <a:rPr lang="en-US" i="0" dirty="0" err="1">
                <a:solidFill>
                  <a:srgbClr val="242424"/>
                </a:solidFill>
                <a:effectLst/>
                <a:latin typeface="source-code-pro"/>
              </a:rPr>
              <a:t>endl</a:t>
            </a:r>
            <a:r>
              <a:rPr lang="en-US" i="0" dirty="0">
                <a:solidFill>
                  <a:srgbClr val="242424"/>
                </a:solidFill>
                <a:effectLst/>
                <a:latin typeface="source-code-pro"/>
              </a:rPr>
              <a:t>;</a:t>
            </a:r>
          </a:p>
          <a:p>
            <a:pPr marL="0" indent="0">
              <a:buNone/>
            </a:pPr>
            <a:r>
              <a:rPr lang="en-US" i="0" dirty="0">
                <a:solidFill>
                  <a:srgbClr val="242424"/>
                </a:solidFill>
                <a:effectLst/>
                <a:latin typeface="source-code-pro"/>
              </a:rPr>
              <a:t>    }</a:t>
            </a:r>
          </a:p>
          <a:p>
            <a:pPr marL="0" indent="0">
              <a:buNone/>
            </a:pPr>
            <a:r>
              <a:rPr lang="en-US" i="0" dirty="0">
                <a:solidFill>
                  <a:srgbClr val="242424"/>
                </a:solidFill>
                <a:effectLst/>
                <a:latin typeface="source-code-pro"/>
              </a:rPr>
              <a:t>};</a:t>
            </a:r>
            <a:endParaRPr lang="en-US" dirty="0"/>
          </a:p>
        </p:txBody>
      </p:sp>
      <p:pic>
        <p:nvPicPr>
          <p:cNvPr id="4" name="Picture 3">
            <a:extLst>
              <a:ext uri="{FF2B5EF4-FFF2-40B4-BE49-F238E27FC236}">
                <a16:creationId xmlns:a16="http://schemas.microsoft.com/office/drawing/2014/main" id="{9916CBF7-5B23-7679-2B38-4C8B52F5D2D7}"/>
              </a:ext>
            </a:extLst>
          </p:cNvPr>
          <p:cNvPicPr>
            <a:picLocks noChangeAspect="1"/>
          </p:cNvPicPr>
          <p:nvPr/>
        </p:nvPicPr>
        <p:blipFill>
          <a:blip r:embed="rId2"/>
          <a:stretch>
            <a:fillRect/>
          </a:stretch>
        </p:blipFill>
        <p:spPr>
          <a:xfrm>
            <a:off x="7044611" y="1316678"/>
            <a:ext cx="5147389" cy="4224643"/>
          </a:xfrm>
          <a:prstGeom prst="rect">
            <a:avLst/>
          </a:prstGeom>
        </p:spPr>
      </p:pic>
    </p:spTree>
    <p:extLst>
      <p:ext uri="{BB962C8B-B14F-4D97-AF65-F5344CB8AC3E}">
        <p14:creationId xmlns:p14="http://schemas.microsoft.com/office/powerpoint/2010/main" val="63027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FA82F-E7AA-89BE-6DDB-BBD8C6041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44239-85DD-AB04-8717-97EC1B418315}"/>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CBAC10ED-54C4-7DF4-B446-F9170081CCF8}"/>
              </a:ext>
            </a:extLst>
          </p:cNvPr>
          <p:cNvSpPr>
            <a:spLocks noGrp="1"/>
          </p:cNvSpPr>
          <p:nvPr>
            <p:ph idx="1"/>
          </p:nvPr>
        </p:nvSpPr>
        <p:spPr/>
        <p:txBody>
          <a:bodyPr>
            <a:normAutofit/>
          </a:bodyPr>
          <a:lstStyle/>
          <a:p>
            <a:pPr marL="0" indent="0">
              <a:buNone/>
            </a:pPr>
            <a:r>
              <a:rPr lang="en-US" sz="2400" i="0" dirty="0">
                <a:solidFill>
                  <a:srgbClr val="242424"/>
                </a:solidFill>
                <a:effectLst/>
                <a:latin typeface="source-code-pro"/>
              </a:rPr>
              <a:t>// Function to let birds fly</a:t>
            </a:r>
          </a:p>
          <a:p>
            <a:pPr marL="0" indent="0">
              <a:buNone/>
            </a:pPr>
            <a:r>
              <a:rPr lang="en-US" sz="2400" i="0" dirty="0">
                <a:solidFill>
                  <a:srgbClr val="242424"/>
                </a:solidFill>
                <a:effectLst/>
                <a:latin typeface="source-code-pro"/>
              </a:rPr>
              <a:t>void </a:t>
            </a:r>
            <a:r>
              <a:rPr lang="en-US" sz="2400" i="0" dirty="0" err="1">
                <a:solidFill>
                  <a:srgbClr val="242424"/>
                </a:solidFill>
                <a:effectLst/>
                <a:latin typeface="source-code-pro"/>
              </a:rPr>
              <a:t>letBirdsFly</a:t>
            </a:r>
            <a:r>
              <a:rPr lang="en-US" sz="2400" i="0" dirty="0">
                <a:solidFill>
                  <a:srgbClr val="242424"/>
                </a:solidFill>
                <a:effectLst/>
                <a:latin typeface="source-code-pro"/>
              </a:rPr>
              <a:t>(const vector&lt;Bird*&gt;&amp; birds) {</a:t>
            </a:r>
          </a:p>
          <a:p>
            <a:pPr marL="0" indent="0">
              <a:buNone/>
            </a:pPr>
            <a:r>
              <a:rPr lang="en-US" sz="2400" i="0" dirty="0">
                <a:solidFill>
                  <a:srgbClr val="242424"/>
                </a:solidFill>
                <a:effectLst/>
                <a:latin typeface="source-code-pro"/>
              </a:rPr>
              <a:t>    for (const auto&amp; bird : birds) {</a:t>
            </a:r>
          </a:p>
          <a:p>
            <a:pPr marL="0" indent="0">
              <a:buNone/>
            </a:pPr>
            <a:r>
              <a:rPr lang="en-US" sz="2400" i="0" dirty="0">
                <a:solidFill>
                  <a:srgbClr val="242424"/>
                </a:solidFill>
                <a:effectLst/>
                <a:latin typeface="source-code-pro"/>
              </a:rPr>
              <a:t>        bird-&gt;fly(); // Call the fly method on each bird</a:t>
            </a:r>
          </a:p>
          <a:p>
            <a:pPr marL="0" indent="0">
              <a:buNone/>
            </a:pPr>
            <a:r>
              <a:rPr lang="en-US" sz="2400" i="0" dirty="0">
                <a:solidFill>
                  <a:srgbClr val="242424"/>
                </a:solidFill>
                <a:effectLst/>
                <a:latin typeface="source-code-pro"/>
              </a:rPr>
              <a:t>    }</a:t>
            </a:r>
          </a:p>
          <a:p>
            <a:pPr marL="0" indent="0">
              <a:buNone/>
            </a:pPr>
            <a:r>
              <a:rPr lang="en-US" sz="2400" i="0" dirty="0">
                <a:solidFill>
                  <a:srgbClr val="242424"/>
                </a:solidFill>
                <a:effectLst/>
                <a:latin typeface="source-code-pro"/>
              </a:rPr>
              <a:t>}</a:t>
            </a:r>
            <a:endParaRPr lang="en-US" sz="2400" dirty="0"/>
          </a:p>
        </p:txBody>
      </p:sp>
    </p:spTree>
    <p:extLst>
      <p:ext uri="{BB962C8B-B14F-4D97-AF65-F5344CB8AC3E}">
        <p14:creationId xmlns:p14="http://schemas.microsoft.com/office/powerpoint/2010/main" val="3411931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538FD-BD79-D2A5-1A85-EDF43D55F3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D6411F-EF04-0773-0274-6060BCBB4F83}"/>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7E294B0F-A0BC-655D-E3D7-049A33210EAE}"/>
              </a:ext>
            </a:extLst>
          </p:cNvPr>
          <p:cNvSpPr>
            <a:spLocks noGrp="1"/>
          </p:cNvSpPr>
          <p:nvPr>
            <p:ph idx="1"/>
          </p:nvPr>
        </p:nvSpPr>
        <p:spPr>
          <a:xfrm>
            <a:off x="838200" y="1530220"/>
            <a:ext cx="10515600" cy="4646743"/>
          </a:xfrm>
        </p:spPr>
        <p:txBody>
          <a:bodyPr>
            <a:noAutofit/>
          </a:bodyPr>
          <a:lstStyle/>
          <a:p>
            <a:pPr marL="0" indent="0">
              <a:buNone/>
            </a:pPr>
            <a:r>
              <a:rPr lang="en-US" sz="2200" i="0" dirty="0">
                <a:solidFill>
                  <a:srgbClr val="242424"/>
                </a:solidFill>
                <a:effectLst/>
                <a:latin typeface="source-code-pro"/>
              </a:rPr>
              <a:t>int main() {</a:t>
            </a:r>
          </a:p>
          <a:p>
            <a:pPr marL="0" indent="0">
              <a:buNone/>
            </a:pPr>
            <a:r>
              <a:rPr lang="en-US" sz="2200" i="0" dirty="0">
                <a:solidFill>
                  <a:srgbClr val="242424"/>
                </a:solidFill>
                <a:effectLst/>
                <a:latin typeface="source-code-pro"/>
              </a:rPr>
              <a:t>    vector&lt;Bird*&gt; birds; // Create a vector of Bird pointers</a:t>
            </a:r>
          </a:p>
          <a:p>
            <a:pPr marL="0" indent="0">
              <a:buNone/>
            </a:pPr>
            <a:r>
              <a:rPr lang="en-US" sz="2200" i="0" dirty="0">
                <a:solidFill>
                  <a:srgbClr val="242424"/>
                </a:solidFill>
                <a:effectLst/>
                <a:latin typeface="source-code-pro"/>
              </a:rPr>
              <a:t>    </a:t>
            </a:r>
            <a:r>
              <a:rPr lang="en-US" sz="2200" i="0" dirty="0" err="1">
                <a:solidFill>
                  <a:srgbClr val="242424"/>
                </a:solidFill>
                <a:effectLst/>
                <a:latin typeface="source-code-pro"/>
              </a:rPr>
              <a:t>birds.push_back</a:t>
            </a:r>
            <a:r>
              <a:rPr lang="en-US" sz="2200" i="0" dirty="0">
                <a:solidFill>
                  <a:srgbClr val="242424"/>
                </a:solidFill>
                <a:effectLst/>
                <a:latin typeface="source-code-pro"/>
              </a:rPr>
              <a:t>(new Swan());   </a:t>
            </a:r>
          </a:p>
          <a:p>
            <a:pPr marL="0" indent="0">
              <a:buNone/>
            </a:pPr>
            <a:r>
              <a:rPr lang="en-US" sz="2200" i="0" dirty="0">
                <a:solidFill>
                  <a:srgbClr val="242424"/>
                </a:solidFill>
                <a:effectLst/>
                <a:latin typeface="source-code-pro"/>
              </a:rPr>
              <a:t>    </a:t>
            </a:r>
            <a:r>
              <a:rPr lang="en-US" sz="2200" i="0" dirty="0" err="1">
                <a:solidFill>
                  <a:srgbClr val="242424"/>
                </a:solidFill>
                <a:effectLst/>
                <a:latin typeface="source-code-pro"/>
              </a:rPr>
              <a:t>birds.push_back</a:t>
            </a:r>
            <a:r>
              <a:rPr lang="en-US" sz="2200" i="0" dirty="0">
                <a:solidFill>
                  <a:srgbClr val="242424"/>
                </a:solidFill>
                <a:effectLst/>
                <a:latin typeface="source-code-pro"/>
              </a:rPr>
              <a:t>(new Penguin()); </a:t>
            </a:r>
          </a:p>
          <a:p>
            <a:pPr marL="0" indent="0">
              <a:buNone/>
            </a:pPr>
            <a:endParaRPr lang="en-US" sz="2200" i="0" dirty="0">
              <a:solidFill>
                <a:srgbClr val="242424"/>
              </a:solidFill>
              <a:effectLst/>
              <a:latin typeface="source-code-pro"/>
            </a:endParaRPr>
          </a:p>
          <a:p>
            <a:pPr marL="0" indent="0">
              <a:buNone/>
            </a:pPr>
            <a:r>
              <a:rPr lang="en-US" sz="2200" i="0" dirty="0">
                <a:solidFill>
                  <a:srgbClr val="242424"/>
                </a:solidFill>
                <a:effectLst/>
                <a:latin typeface="source-code-pro"/>
              </a:rPr>
              <a:t>    // This will throw an exception due to the Penguin</a:t>
            </a:r>
          </a:p>
          <a:p>
            <a:pPr marL="0" indent="0">
              <a:buNone/>
            </a:pPr>
            <a:r>
              <a:rPr lang="en-US" sz="2200" i="0" dirty="0">
                <a:solidFill>
                  <a:srgbClr val="242424"/>
                </a:solidFill>
                <a:effectLst/>
                <a:latin typeface="source-code-pro"/>
              </a:rPr>
              <a:t>    try {</a:t>
            </a:r>
          </a:p>
          <a:p>
            <a:pPr marL="0" indent="0">
              <a:buNone/>
            </a:pPr>
            <a:r>
              <a:rPr lang="en-US" sz="2200" i="0" dirty="0">
                <a:solidFill>
                  <a:srgbClr val="242424"/>
                </a:solidFill>
                <a:effectLst/>
                <a:latin typeface="source-code-pro"/>
              </a:rPr>
              <a:t>        </a:t>
            </a:r>
            <a:r>
              <a:rPr lang="en-US" sz="2200" i="0" dirty="0" err="1">
                <a:solidFill>
                  <a:srgbClr val="242424"/>
                </a:solidFill>
                <a:effectLst/>
                <a:latin typeface="source-code-pro"/>
              </a:rPr>
              <a:t>letBirdsFly</a:t>
            </a:r>
            <a:r>
              <a:rPr lang="en-US" sz="2200" i="0" dirty="0">
                <a:solidFill>
                  <a:srgbClr val="242424"/>
                </a:solidFill>
                <a:effectLst/>
                <a:latin typeface="source-code-pro"/>
              </a:rPr>
              <a:t>(birds); </a:t>
            </a:r>
          </a:p>
          <a:p>
            <a:pPr marL="0" indent="0">
              <a:buNone/>
            </a:pPr>
            <a:r>
              <a:rPr lang="en-US" sz="2200" i="0" dirty="0">
                <a:solidFill>
                  <a:srgbClr val="242424"/>
                </a:solidFill>
                <a:effectLst/>
                <a:latin typeface="source-code-pro"/>
              </a:rPr>
              <a:t>    } catch (const std::exception&amp; e) {</a:t>
            </a:r>
          </a:p>
          <a:p>
            <a:pPr marL="0" indent="0">
              <a:buNone/>
            </a:pPr>
            <a:r>
              <a:rPr lang="en-US" sz="2200" i="0" dirty="0">
                <a:solidFill>
                  <a:srgbClr val="242424"/>
                </a:solidFill>
                <a:effectLst/>
                <a:latin typeface="source-code-pro"/>
              </a:rPr>
              <a:t>        </a:t>
            </a:r>
            <a:r>
              <a:rPr lang="en-US" sz="2200" i="0" dirty="0" err="1">
                <a:solidFill>
                  <a:srgbClr val="242424"/>
                </a:solidFill>
                <a:effectLst/>
                <a:latin typeface="source-code-pro"/>
              </a:rPr>
              <a:t>cout</a:t>
            </a:r>
            <a:r>
              <a:rPr lang="en-US" sz="2200" i="0" dirty="0">
                <a:solidFill>
                  <a:srgbClr val="242424"/>
                </a:solidFill>
                <a:effectLst/>
                <a:latin typeface="source-code-pro"/>
              </a:rPr>
              <a:t> &lt;&lt; "Error: " &lt;&lt; </a:t>
            </a:r>
            <a:r>
              <a:rPr lang="en-US" sz="2200" i="0" dirty="0" err="1">
                <a:solidFill>
                  <a:srgbClr val="242424"/>
                </a:solidFill>
                <a:effectLst/>
                <a:latin typeface="source-code-pro"/>
              </a:rPr>
              <a:t>e.what</a:t>
            </a:r>
            <a:r>
              <a:rPr lang="en-US" sz="2200" i="0" dirty="0">
                <a:solidFill>
                  <a:srgbClr val="242424"/>
                </a:solidFill>
                <a:effectLst/>
                <a:latin typeface="source-code-pro"/>
              </a:rPr>
              <a:t>() &lt;&lt; </a:t>
            </a:r>
            <a:r>
              <a:rPr lang="en-US" sz="2200" i="0" dirty="0" err="1">
                <a:solidFill>
                  <a:srgbClr val="242424"/>
                </a:solidFill>
                <a:effectLst/>
                <a:latin typeface="source-code-pro"/>
              </a:rPr>
              <a:t>endl</a:t>
            </a:r>
            <a:r>
              <a:rPr lang="en-US" sz="2200" i="0" dirty="0">
                <a:solidFill>
                  <a:srgbClr val="242424"/>
                </a:solidFill>
                <a:effectLst/>
                <a:latin typeface="source-code-pro"/>
              </a:rPr>
              <a:t>;</a:t>
            </a:r>
          </a:p>
          <a:p>
            <a:pPr marL="0" indent="0">
              <a:buNone/>
            </a:pPr>
            <a:r>
              <a:rPr lang="en-US" sz="2200" i="0" dirty="0">
                <a:solidFill>
                  <a:srgbClr val="242424"/>
                </a:solidFill>
                <a:effectLst/>
                <a:latin typeface="source-code-pro"/>
              </a:rPr>
              <a:t>    }</a:t>
            </a:r>
          </a:p>
          <a:p>
            <a:pPr marL="0" indent="0">
              <a:buNone/>
            </a:pPr>
            <a:r>
              <a:rPr lang="en-US" sz="2200" i="0" dirty="0">
                <a:solidFill>
                  <a:srgbClr val="242424"/>
                </a:solidFill>
                <a:effectLst/>
                <a:latin typeface="source-code-pro"/>
              </a:rPr>
              <a:t>}</a:t>
            </a:r>
            <a:endParaRPr lang="en-US" sz="2200" dirty="0"/>
          </a:p>
        </p:txBody>
      </p:sp>
    </p:spTree>
    <p:extLst>
      <p:ext uri="{BB962C8B-B14F-4D97-AF65-F5344CB8AC3E}">
        <p14:creationId xmlns:p14="http://schemas.microsoft.com/office/powerpoint/2010/main" val="2740217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03CDD-45D8-2086-273B-AC15244974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09816E-348A-63DF-CEC4-290E2EE58B45}"/>
              </a:ext>
            </a:extLst>
          </p:cNvPr>
          <p:cNvSpPr>
            <a:spLocks noGrp="1"/>
          </p:cNvSpPr>
          <p:nvPr>
            <p:ph type="title"/>
          </p:nvPr>
        </p:nvSpPr>
        <p:spPr/>
        <p:txBody>
          <a:bodyPr/>
          <a:lstStyle/>
          <a:p>
            <a:r>
              <a:rPr lang="en-US" dirty="0"/>
              <a:t>How Code Violates LSP</a:t>
            </a:r>
          </a:p>
        </p:txBody>
      </p:sp>
      <p:sp>
        <p:nvSpPr>
          <p:cNvPr id="3" name="Content Placeholder 2">
            <a:extLst>
              <a:ext uri="{FF2B5EF4-FFF2-40B4-BE49-F238E27FC236}">
                <a16:creationId xmlns:a16="http://schemas.microsoft.com/office/drawing/2014/main" id="{A5B18BE9-5A64-9BE0-4E1B-0FA285583AE1}"/>
              </a:ext>
            </a:extLst>
          </p:cNvPr>
          <p:cNvSpPr>
            <a:spLocks noGrp="1"/>
          </p:cNvSpPr>
          <p:nvPr>
            <p:ph idx="1"/>
          </p:nvPr>
        </p:nvSpPr>
        <p:spPr>
          <a:xfrm>
            <a:off x="838199" y="1825625"/>
            <a:ext cx="10797073" cy="4351338"/>
          </a:xfrm>
        </p:spPr>
        <p:txBody>
          <a:bodyPr>
            <a:normAutofit/>
          </a:bodyPr>
          <a:lstStyle/>
          <a:p>
            <a:r>
              <a:rPr lang="en-US" sz="2400" dirty="0">
                <a:latin typeface="Lato" panose="020F0502020204030203" pitchFamily="34" charset="0"/>
                <a:ea typeface="Lato" panose="020F0502020204030203" pitchFamily="34" charset="0"/>
                <a:cs typeface="Lato" panose="020F0502020204030203" pitchFamily="34" charset="0"/>
              </a:rPr>
              <a:t>Base Class Expectation: The Bird class defines a fly() method that implies that all derived classes (like Swan and Penguin) should be able to "fly." The expectation is that any instance of a Bird can perform the actions defined in the base class without issue.</a:t>
            </a:r>
          </a:p>
          <a:p>
            <a:r>
              <a:rPr lang="en-US" sz="2400" dirty="0">
                <a:latin typeface="Lato" panose="020F0502020204030203" pitchFamily="34" charset="0"/>
                <a:ea typeface="Lato" panose="020F0502020204030203" pitchFamily="34" charset="0"/>
                <a:cs typeface="Lato" panose="020F0502020204030203" pitchFamily="34" charset="0"/>
              </a:rPr>
              <a:t>Penguin Implementation: The Penguin class overrides the fly() method to throw an exception:</a:t>
            </a:r>
          </a:p>
          <a:p>
            <a:pPr marL="457200" lvl="1" indent="0">
              <a:buNone/>
            </a:pPr>
            <a:r>
              <a:rPr lang="en-US" dirty="0">
                <a:latin typeface="Lato" panose="020F0502020204030203" pitchFamily="34" charset="0"/>
                <a:ea typeface="Lato" panose="020F0502020204030203" pitchFamily="34" charset="0"/>
                <a:cs typeface="Lato" panose="020F0502020204030203" pitchFamily="34" charset="0"/>
              </a:rPr>
              <a:t>void fly() override {</a:t>
            </a:r>
          </a:p>
          <a:p>
            <a:pPr marL="457200" lvl="1" indent="0">
              <a:buNone/>
            </a:pPr>
            <a:r>
              <a:rPr lang="en-US" dirty="0">
                <a:latin typeface="Lato" panose="020F0502020204030203" pitchFamily="34" charset="0"/>
                <a:ea typeface="Lato" panose="020F0502020204030203" pitchFamily="34" charset="0"/>
                <a:cs typeface="Lato" panose="020F0502020204030203" pitchFamily="34" charset="0"/>
              </a:rPr>
              <a:t>        // Penguins cannot fly, this is not a valid behavior</a:t>
            </a:r>
          </a:p>
          <a:p>
            <a:pPr marL="457200" lvl="1" indent="0">
              <a:buNone/>
            </a:pPr>
            <a:r>
              <a:rPr lang="en-US" dirty="0">
                <a:latin typeface="Lato" panose="020F0502020204030203" pitchFamily="34" charset="0"/>
                <a:ea typeface="Lato" panose="020F0502020204030203" pitchFamily="34" charset="0"/>
                <a:cs typeface="Lato" panose="020F0502020204030203" pitchFamily="34" charset="0"/>
              </a:rPr>
              <a:t>        throw std::</a:t>
            </a:r>
            <a:r>
              <a:rPr lang="en-US" dirty="0" err="1">
                <a:latin typeface="Lato" panose="020F0502020204030203" pitchFamily="34" charset="0"/>
                <a:ea typeface="Lato" panose="020F0502020204030203" pitchFamily="34" charset="0"/>
                <a:cs typeface="Lato" panose="020F0502020204030203" pitchFamily="34" charset="0"/>
              </a:rPr>
              <a:t>runtime_error</a:t>
            </a:r>
            <a:r>
              <a:rPr lang="en-US" dirty="0">
                <a:latin typeface="Lato" panose="020F0502020204030203" pitchFamily="34" charset="0"/>
                <a:ea typeface="Lato" panose="020F0502020204030203" pitchFamily="34" charset="0"/>
                <a:cs typeface="Lato" panose="020F0502020204030203" pitchFamily="34" charset="0"/>
              </a:rPr>
              <a:t>("I cannot fly!");</a:t>
            </a:r>
          </a:p>
          <a:p>
            <a:pPr marL="457200" lvl="1" indent="0">
              <a:buNone/>
            </a:pPr>
            <a:r>
              <a:rPr lang="en-US"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114857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S</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RP: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Single Responsibility Principle</a:t>
            </a: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O</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CP: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Open-Closed Principle</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L</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SP: </a:t>
            </a:r>
            <a:r>
              <a:rPr lang="en-US" sz="2400" b="0" i="0" u="none" strike="noStrike" baseline="0" dirty="0" err="1">
                <a:latin typeface="Lato" panose="020F0502020204030203" pitchFamily="34" charset="0"/>
                <a:ea typeface="Lato" panose="020F0502020204030203" pitchFamily="34" charset="0"/>
                <a:cs typeface="Lato" panose="020F0502020204030203" pitchFamily="34" charset="0"/>
              </a:rPr>
              <a:t>Liskov</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 Substitution Principle</a:t>
            </a: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I</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SP: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Interface Segregation Principle</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1" i="0" u="sng" strike="noStrike" baseline="0" dirty="0">
                <a:latin typeface="Lato" panose="020F0502020204030203" pitchFamily="34" charset="0"/>
                <a:ea typeface="Lato" panose="020F0502020204030203" pitchFamily="34" charset="0"/>
                <a:cs typeface="Lato" panose="020F0502020204030203" pitchFamily="34" charset="0"/>
              </a:rPr>
              <a:t>D</a:t>
            </a:r>
            <a:r>
              <a:rPr lang="en-US" sz="2400" b="1" i="0" u="none" strike="noStrike" baseline="0" dirty="0">
                <a:latin typeface="Lato" panose="020F0502020204030203" pitchFamily="34" charset="0"/>
                <a:ea typeface="Lato" panose="020F0502020204030203" pitchFamily="34" charset="0"/>
                <a:cs typeface="Lato" panose="020F0502020204030203" pitchFamily="34" charset="0"/>
              </a:rPr>
              <a:t>IP: </a:t>
            </a:r>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Dependency Inversion Principle</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80679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EF87E-06D0-EB3C-08E5-B2B3A7479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868B2-33B3-BA85-DF59-C54677372356}"/>
              </a:ext>
            </a:extLst>
          </p:cNvPr>
          <p:cNvSpPr>
            <a:spLocks noGrp="1"/>
          </p:cNvSpPr>
          <p:nvPr>
            <p:ph type="title"/>
          </p:nvPr>
        </p:nvSpPr>
        <p:spPr/>
        <p:txBody>
          <a:bodyPr/>
          <a:lstStyle/>
          <a:p>
            <a:r>
              <a:rPr lang="en-US" dirty="0"/>
              <a:t>How Code Violates LSP</a:t>
            </a:r>
          </a:p>
        </p:txBody>
      </p:sp>
      <p:sp>
        <p:nvSpPr>
          <p:cNvPr id="3" name="Content Placeholder 2">
            <a:extLst>
              <a:ext uri="{FF2B5EF4-FFF2-40B4-BE49-F238E27FC236}">
                <a16:creationId xmlns:a16="http://schemas.microsoft.com/office/drawing/2014/main" id="{8D0C5B17-7287-2012-AB02-37F946B64225}"/>
              </a:ext>
            </a:extLst>
          </p:cNvPr>
          <p:cNvSpPr>
            <a:spLocks noGrp="1"/>
          </p:cNvSpPr>
          <p:nvPr>
            <p:ph idx="1"/>
          </p:nvPr>
        </p:nvSpPr>
        <p:spPr>
          <a:xfrm>
            <a:off x="838199" y="1825625"/>
            <a:ext cx="10797073" cy="4351338"/>
          </a:xfrm>
        </p:spPr>
        <p:txBody>
          <a:bodyPr>
            <a:normAutofit/>
          </a:bodyPr>
          <a:lstStyle/>
          <a:p>
            <a:r>
              <a:rPr lang="en-US" sz="2400" dirty="0">
                <a:latin typeface="Lato" panose="020F0502020204030203" pitchFamily="34" charset="0"/>
                <a:ea typeface="Lato" panose="020F0502020204030203" pitchFamily="34" charset="0"/>
                <a:cs typeface="Lato" panose="020F0502020204030203" pitchFamily="34" charset="0"/>
              </a:rPr>
              <a:t>Penguins do not meet the expectation set by the Bird class. When the program attempts to invoke fly() on a Penguin object, it fails by throwing an exception, which breaks the expected behavior of the system.</a:t>
            </a:r>
          </a:p>
          <a:p>
            <a:r>
              <a:rPr lang="en-US" sz="2400" dirty="0">
                <a:latin typeface="Lato" panose="020F0502020204030203" pitchFamily="34" charset="0"/>
                <a:ea typeface="Lato" panose="020F0502020204030203" pitchFamily="34" charset="0"/>
                <a:cs typeface="Lato" panose="020F0502020204030203" pitchFamily="34" charset="0"/>
              </a:rPr>
              <a:t>This exception disrupts the flow of the program and leads to a crash unless handled with a try-catch block.</a:t>
            </a:r>
          </a:p>
        </p:txBody>
      </p:sp>
    </p:spTree>
    <p:extLst>
      <p:ext uri="{BB962C8B-B14F-4D97-AF65-F5344CB8AC3E}">
        <p14:creationId xmlns:p14="http://schemas.microsoft.com/office/powerpoint/2010/main" val="1959130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6617-38D3-06B3-7B7F-CF12E2045703}"/>
              </a:ext>
            </a:extLst>
          </p:cNvPr>
          <p:cNvSpPr>
            <a:spLocks noGrp="1"/>
          </p:cNvSpPr>
          <p:nvPr>
            <p:ph type="title"/>
          </p:nvPr>
        </p:nvSpPr>
        <p:spPr/>
        <p:txBody>
          <a:bodyPr/>
          <a:lstStyle/>
          <a:p>
            <a:r>
              <a:rPr lang="en-US" dirty="0"/>
              <a:t>Example (Bird) Fix</a:t>
            </a:r>
          </a:p>
        </p:txBody>
      </p:sp>
      <p:sp>
        <p:nvSpPr>
          <p:cNvPr id="3" name="Content Placeholder 2">
            <a:extLst>
              <a:ext uri="{FF2B5EF4-FFF2-40B4-BE49-F238E27FC236}">
                <a16:creationId xmlns:a16="http://schemas.microsoft.com/office/drawing/2014/main" id="{A1A1A8E2-489C-AA02-D42E-76C808B3DA38}"/>
              </a:ext>
            </a:extLst>
          </p:cNvPr>
          <p:cNvSpPr>
            <a:spLocks noGrp="1"/>
          </p:cNvSpPr>
          <p:nvPr>
            <p:ph idx="1"/>
          </p:nvPr>
        </p:nvSpPr>
        <p:spPr>
          <a:xfrm>
            <a:off x="838200" y="1825625"/>
            <a:ext cx="10515600" cy="4780448"/>
          </a:xfrm>
        </p:spPr>
        <p:txBody>
          <a:bodyPr>
            <a:normAutofit fontScale="92500" lnSpcReduction="20000"/>
          </a:bodyPr>
          <a:lstStyle/>
          <a:p>
            <a:pPr marL="0" indent="0">
              <a:buNone/>
            </a:pPr>
            <a:r>
              <a:rPr lang="en-US" sz="2600" dirty="0"/>
              <a:t>// Function to let birds fly, skipping Penguins</a:t>
            </a:r>
          </a:p>
          <a:p>
            <a:pPr marL="0" indent="0">
              <a:buNone/>
            </a:pPr>
            <a:r>
              <a:rPr lang="en-US" sz="2600" dirty="0"/>
              <a:t>void </a:t>
            </a:r>
            <a:r>
              <a:rPr lang="en-US" sz="2600" dirty="0" err="1"/>
              <a:t>letBirdsFly</a:t>
            </a:r>
            <a:r>
              <a:rPr lang="en-US" sz="2600" dirty="0"/>
              <a:t>(const vector&lt;Bird*&gt;&amp; birds) {</a:t>
            </a:r>
          </a:p>
          <a:p>
            <a:pPr marL="0" indent="0">
              <a:buNone/>
            </a:pPr>
            <a:r>
              <a:rPr lang="en-US" sz="2600" dirty="0"/>
              <a:t>    for (const auto&amp; bird : birds) {</a:t>
            </a:r>
          </a:p>
          <a:p>
            <a:pPr marL="0" indent="0">
              <a:buNone/>
            </a:pPr>
            <a:r>
              <a:rPr lang="en-US" sz="2600" dirty="0"/>
              <a:t>        // Attempt to cast to Penguin. If </a:t>
            </a:r>
            <a:r>
              <a:rPr lang="en-US" sz="2600" dirty="0" err="1"/>
              <a:t>nullptr</a:t>
            </a:r>
            <a:r>
              <a:rPr lang="en-US" sz="2600" dirty="0"/>
              <a:t>, it's not a Penguin</a:t>
            </a:r>
          </a:p>
          <a:p>
            <a:pPr marL="0" indent="0">
              <a:buNone/>
            </a:pPr>
            <a:r>
              <a:rPr lang="en-US" sz="2600" dirty="0"/>
              <a:t>        if (</a:t>
            </a:r>
            <a:r>
              <a:rPr lang="en-US" sz="2600" dirty="0" err="1"/>
              <a:t>dynamic_cast</a:t>
            </a:r>
            <a:r>
              <a:rPr lang="en-US" sz="2600" dirty="0"/>
              <a:t>&lt;Penguin*&gt;(bird) == </a:t>
            </a:r>
            <a:r>
              <a:rPr lang="en-US" sz="2600" dirty="0" err="1"/>
              <a:t>nullptr</a:t>
            </a:r>
            <a:r>
              <a:rPr lang="en-US" sz="2600" dirty="0"/>
              <a:t>) {</a:t>
            </a:r>
          </a:p>
          <a:p>
            <a:pPr marL="0" indent="0">
              <a:buNone/>
            </a:pPr>
            <a:r>
              <a:rPr lang="en-US" sz="2600" dirty="0"/>
              <a:t>            bird-&gt;fly(); </a:t>
            </a:r>
          </a:p>
          <a:p>
            <a:pPr marL="0" indent="0">
              <a:buNone/>
            </a:pPr>
            <a:r>
              <a:rPr lang="en-US" sz="2600" dirty="0"/>
              <a:t>        }</a:t>
            </a:r>
          </a:p>
          <a:p>
            <a:pPr marL="0" indent="0">
              <a:buNone/>
            </a:pPr>
            <a:r>
              <a:rPr lang="en-US" sz="2600" dirty="0"/>
              <a:t>    }</a:t>
            </a:r>
          </a:p>
          <a:p>
            <a:pPr marL="0" indent="0">
              <a:buNone/>
            </a:pPr>
            <a:r>
              <a:rPr lang="en-US" sz="2600" dirty="0"/>
              <a:t>}</a:t>
            </a:r>
          </a:p>
          <a:p>
            <a:r>
              <a:rPr lang="en-US" sz="2600" b="0" i="0" dirty="0">
                <a:solidFill>
                  <a:srgbClr val="242424"/>
                </a:solidFill>
                <a:effectLst/>
                <a:latin typeface="Lato" panose="020F0502020204030203" pitchFamily="34" charset="0"/>
                <a:ea typeface="Lato" panose="020F0502020204030203" pitchFamily="34" charset="0"/>
                <a:cs typeface="Lato" panose="020F0502020204030203" pitchFamily="34" charset="0"/>
              </a:rPr>
              <a:t>But this solution is considered a bad practice, and it </a:t>
            </a:r>
            <a:r>
              <a:rPr lang="en-US" sz="2600" b="1" i="0" dirty="0">
                <a:solidFill>
                  <a:srgbClr val="242424"/>
                </a:solidFill>
                <a:effectLst/>
                <a:latin typeface="Lato" panose="020F0502020204030203" pitchFamily="34" charset="0"/>
                <a:ea typeface="Lato" panose="020F0502020204030203" pitchFamily="34" charset="0"/>
                <a:cs typeface="Lato" panose="020F0502020204030203" pitchFamily="34" charset="0"/>
              </a:rPr>
              <a:t>violates the Open-Closed Principle. </a:t>
            </a:r>
          </a:p>
          <a:p>
            <a:r>
              <a:rPr lang="en-US" sz="2600" b="0" i="0" dirty="0">
                <a:solidFill>
                  <a:srgbClr val="242424"/>
                </a:solidFill>
                <a:effectLst/>
                <a:latin typeface="Lato" panose="020F0502020204030203" pitchFamily="34" charset="0"/>
                <a:ea typeface="Lato" panose="020F0502020204030203" pitchFamily="34" charset="0"/>
                <a:cs typeface="Lato" panose="020F0502020204030203" pitchFamily="34" charset="0"/>
              </a:rPr>
              <a:t>Imagine if we add another three types of birds that cannot fly. The code is going to become a mess.</a:t>
            </a:r>
            <a:endParaRPr lang="en-US" sz="26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p>
        </p:txBody>
      </p:sp>
    </p:spTree>
    <p:extLst>
      <p:ext uri="{BB962C8B-B14F-4D97-AF65-F5344CB8AC3E}">
        <p14:creationId xmlns:p14="http://schemas.microsoft.com/office/powerpoint/2010/main" val="1721830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0330F-BF67-42BF-AB62-79617BD79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737BB-B317-2928-42DF-FF8DC03C8256}"/>
              </a:ext>
            </a:extLst>
          </p:cNvPr>
          <p:cNvSpPr>
            <a:spLocks noGrp="1"/>
          </p:cNvSpPr>
          <p:nvPr>
            <p:ph type="title"/>
          </p:nvPr>
        </p:nvSpPr>
        <p:spPr/>
        <p:txBody>
          <a:bodyPr/>
          <a:lstStyle/>
          <a:p>
            <a:r>
              <a:rPr lang="en-US" dirty="0"/>
              <a:t>Example (Bird) Fix</a:t>
            </a:r>
          </a:p>
        </p:txBody>
      </p:sp>
      <p:sp>
        <p:nvSpPr>
          <p:cNvPr id="3" name="Content Placeholder 2">
            <a:extLst>
              <a:ext uri="{FF2B5EF4-FFF2-40B4-BE49-F238E27FC236}">
                <a16:creationId xmlns:a16="http://schemas.microsoft.com/office/drawing/2014/main" id="{D5BE86F4-D372-5701-58AD-5582B1D0F9BA}"/>
              </a:ext>
            </a:extLst>
          </p:cNvPr>
          <p:cNvSpPr>
            <a:spLocks noGrp="1"/>
          </p:cNvSpPr>
          <p:nvPr>
            <p:ph idx="1"/>
          </p:nvPr>
        </p:nvSpPr>
        <p:spPr>
          <a:xfrm>
            <a:off x="838200" y="1825625"/>
            <a:ext cx="10515600" cy="4780448"/>
          </a:xfrm>
        </p:spPr>
        <p:txBody>
          <a:bodyPr>
            <a:normAutofit fontScale="77500" lnSpcReduction="20000"/>
          </a:bodyPr>
          <a:lstStyle/>
          <a:p>
            <a:pPr marL="0" indent="0">
              <a:buNone/>
            </a:pPr>
            <a:r>
              <a:rPr lang="en-US" dirty="0"/>
              <a:t>// Base class Bird</a:t>
            </a:r>
          </a:p>
          <a:p>
            <a:pPr marL="0" indent="0">
              <a:buNone/>
            </a:pPr>
            <a:r>
              <a:rPr lang="en-US" dirty="0"/>
              <a:t>class Bird {</a:t>
            </a:r>
          </a:p>
          <a:p>
            <a:pPr marL="0" indent="0">
              <a:buNone/>
            </a:pPr>
            <a:r>
              <a:rPr lang="en-US" dirty="0"/>
              <a:t>public:</a:t>
            </a:r>
          </a:p>
          <a:p>
            <a:pPr marL="0" indent="0">
              <a:buNone/>
            </a:pPr>
            <a:r>
              <a:rPr lang="en-US" dirty="0"/>
              <a:t>    virtual void eat() {</a:t>
            </a:r>
          </a:p>
          <a:p>
            <a:pPr marL="0" indent="0">
              <a:buNone/>
            </a:pPr>
            <a:r>
              <a:rPr lang="en-US" dirty="0"/>
              <a:t>        </a:t>
            </a:r>
            <a:r>
              <a:rPr lang="en-US" dirty="0" err="1"/>
              <a:t>cout</a:t>
            </a:r>
            <a:r>
              <a:rPr lang="en-US" dirty="0"/>
              <a:t> &lt;&lt; "I can eat!"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 Interface for Flying Birds</a:t>
            </a:r>
          </a:p>
          <a:p>
            <a:pPr marL="0" indent="0">
              <a:buNone/>
            </a:pPr>
            <a:r>
              <a:rPr lang="en-US" dirty="0"/>
              <a:t>class </a:t>
            </a:r>
            <a:r>
              <a:rPr lang="en-US" dirty="0" err="1"/>
              <a:t>FlyingBird</a:t>
            </a:r>
            <a:r>
              <a:rPr lang="en-US" dirty="0"/>
              <a:t> : public Bird {</a:t>
            </a:r>
          </a:p>
          <a:p>
            <a:pPr marL="0" indent="0">
              <a:buNone/>
            </a:pPr>
            <a:r>
              <a:rPr lang="en-US" dirty="0"/>
              <a:t>public:</a:t>
            </a:r>
          </a:p>
          <a:p>
            <a:pPr marL="0" indent="0">
              <a:buNone/>
            </a:pPr>
            <a:r>
              <a:rPr lang="en-US" dirty="0"/>
              <a:t>    virtual void fly() = 0;</a:t>
            </a:r>
          </a:p>
          <a:p>
            <a:pPr marL="0" indent="0">
              <a:buNone/>
            </a:pPr>
            <a:r>
              <a:rPr lang="en-US" dirty="0"/>
              <a:t>};</a:t>
            </a:r>
          </a:p>
        </p:txBody>
      </p:sp>
    </p:spTree>
    <p:extLst>
      <p:ext uri="{BB962C8B-B14F-4D97-AF65-F5344CB8AC3E}">
        <p14:creationId xmlns:p14="http://schemas.microsoft.com/office/powerpoint/2010/main" val="865796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F0722-ACD0-96A7-3099-2974B4FFE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0F360-F20A-F638-D869-3935A9C564FB}"/>
              </a:ext>
            </a:extLst>
          </p:cNvPr>
          <p:cNvSpPr>
            <a:spLocks noGrp="1"/>
          </p:cNvSpPr>
          <p:nvPr>
            <p:ph type="title"/>
          </p:nvPr>
        </p:nvSpPr>
        <p:spPr/>
        <p:txBody>
          <a:bodyPr/>
          <a:lstStyle/>
          <a:p>
            <a:r>
              <a:rPr lang="en-US" dirty="0"/>
              <a:t>Example (Bird) Fix</a:t>
            </a:r>
          </a:p>
        </p:txBody>
      </p:sp>
      <p:sp>
        <p:nvSpPr>
          <p:cNvPr id="3" name="Content Placeholder 2">
            <a:extLst>
              <a:ext uri="{FF2B5EF4-FFF2-40B4-BE49-F238E27FC236}">
                <a16:creationId xmlns:a16="http://schemas.microsoft.com/office/drawing/2014/main" id="{0B7A9B69-E0CC-0F53-7F1F-5E7598A732CF}"/>
              </a:ext>
            </a:extLst>
          </p:cNvPr>
          <p:cNvSpPr>
            <a:spLocks noGrp="1"/>
          </p:cNvSpPr>
          <p:nvPr>
            <p:ph idx="1"/>
          </p:nvPr>
        </p:nvSpPr>
        <p:spPr>
          <a:xfrm>
            <a:off x="838200" y="1825625"/>
            <a:ext cx="10515600" cy="4780448"/>
          </a:xfrm>
        </p:spPr>
        <p:txBody>
          <a:bodyPr>
            <a:noAutofit/>
          </a:bodyPr>
          <a:lstStyle/>
          <a:p>
            <a:pPr marL="0" indent="0">
              <a:buNone/>
            </a:pPr>
            <a:r>
              <a:rPr lang="en-US" sz="2400" dirty="0"/>
              <a:t>// Derived class Swan</a:t>
            </a:r>
          </a:p>
          <a:p>
            <a:pPr marL="0" indent="0">
              <a:buNone/>
            </a:pPr>
            <a:r>
              <a:rPr lang="en-US" sz="2400" dirty="0"/>
              <a:t>class Swan : public </a:t>
            </a:r>
            <a:r>
              <a:rPr lang="en-US" sz="2400" dirty="0" err="1"/>
              <a:t>FlyingBird</a:t>
            </a:r>
            <a:r>
              <a:rPr lang="en-US" sz="2400" dirty="0"/>
              <a:t> {</a:t>
            </a:r>
          </a:p>
          <a:p>
            <a:pPr marL="0" indent="0">
              <a:buNone/>
            </a:pPr>
            <a:r>
              <a:rPr lang="en-US" sz="2400" dirty="0"/>
              <a:t>public:</a:t>
            </a:r>
          </a:p>
          <a:p>
            <a:pPr marL="0" indent="0">
              <a:buNone/>
            </a:pPr>
            <a:r>
              <a:rPr lang="en-US" sz="2400" dirty="0"/>
              <a:t>    void fly() override {</a:t>
            </a:r>
          </a:p>
          <a:p>
            <a:pPr marL="0" indent="0">
              <a:buNone/>
            </a:pPr>
            <a:r>
              <a:rPr lang="en-US" sz="2400" dirty="0"/>
              <a:t>        </a:t>
            </a:r>
            <a:r>
              <a:rPr lang="en-US" sz="2400" dirty="0" err="1"/>
              <a:t>cout</a:t>
            </a:r>
            <a:r>
              <a:rPr lang="en-US" sz="2400" dirty="0"/>
              <a:t> &lt;&lt; "I believe I can fly!" &lt;&lt; </a:t>
            </a:r>
            <a:r>
              <a:rPr lang="en-US" sz="2400" dirty="0" err="1"/>
              <a:t>endl</a:t>
            </a:r>
            <a:r>
              <a:rPr lang="en-US" sz="2400" dirty="0"/>
              <a:t>;</a:t>
            </a:r>
          </a:p>
          <a:p>
            <a:pPr marL="0" indent="0">
              <a:buNone/>
            </a:pPr>
            <a:r>
              <a:rPr lang="en-US" sz="2400" dirty="0"/>
              <a:t>    }</a:t>
            </a:r>
          </a:p>
          <a:p>
            <a:pPr marL="0" indent="0">
              <a:buNone/>
            </a:pPr>
            <a:r>
              <a:rPr lang="en-US" sz="2400" dirty="0"/>
              <a:t>    void eat() override {</a:t>
            </a:r>
          </a:p>
          <a:p>
            <a:pPr marL="0" indent="0">
              <a:buNone/>
            </a:pPr>
            <a:r>
              <a:rPr lang="en-US" sz="2400" dirty="0"/>
              <a:t>        </a:t>
            </a:r>
            <a:r>
              <a:rPr lang="en-US" sz="2400" dirty="0" err="1"/>
              <a:t>cout</a:t>
            </a:r>
            <a:r>
              <a:rPr lang="en-US" sz="2400" dirty="0"/>
              <a:t> &lt;&lt; "I can eat fish and plants!" &lt;&lt; </a:t>
            </a:r>
            <a:r>
              <a:rPr lang="en-US" sz="2400" dirty="0" err="1"/>
              <a:t>endl</a:t>
            </a:r>
            <a:r>
              <a:rPr lang="en-US" sz="2400" dirty="0"/>
              <a:t>;</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76633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F3542-52E9-B3E4-BFE1-9924B9AF1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24BB8-B88F-ADEE-CC76-1848C61B0252}"/>
              </a:ext>
            </a:extLst>
          </p:cNvPr>
          <p:cNvSpPr>
            <a:spLocks noGrp="1"/>
          </p:cNvSpPr>
          <p:nvPr>
            <p:ph type="title"/>
          </p:nvPr>
        </p:nvSpPr>
        <p:spPr/>
        <p:txBody>
          <a:bodyPr/>
          <a:lstStyle/>
          <a:p>
            <a:r>
              <a:rPr lang="en-US" dirty="0"/>
              <a:t>Example (Bird) Fix</a:t>
            </a:r>
          </a:p>
        </p:txBody>
      </p:sp>
      <p:sp>
        <p:nvSpPr>
          <p:cNvPr id="3" name="Content Placeholder 2">
            <a:extLst>
              <a:ext uri="{FF2B5EF4-FFF2-40B4-BE49-F238E27FC236}">
                <a16:creationId xmlns:a16="http://schemas.microsoft.com/office/drawing/2014/main" id="{6BB77D43-BBEA-8CDA-9EE7-1F77478C88AF}"/>
              </a:ext>
            </a:extLst>
          </p:cNvPr>
          <p:cNvSpPr>
            <a:spLocks noGrp="1"/>
          </p:cNvSpPr>
          <p:nvPr>
            <p:ph idx="1"/>
          </p:nvPr>
        </p:nvSpPr>
        <p:spPr>
          <a:xfrm>
            <a:off x="838200" y="1825625"/>
            <a:ext cx="10515600" cy="4780448"/>
          </a:xfrm>
        </p:spPr>
        <p:txBody>
          <a:bodyPr>
            <a:normAutofit fontScale="77500" lnSpcReduction="20000"/>
          </a:bodyPr>
          <a:lstStyle/>
          <a:p>
            <a:pPr marL="0" indent="0">
              <a:buNone/>
            </a:pPr>
            <a:r>
              <a:rPr lang="en-US" dirty="0"/>
              <a:t>// Derived class Penguin</a:t>
            </a:r>
          </a:p>
          <a:p>
            <a:pPr marL="0" indent="0">
              <a:buNone/>
            </a:pPr>
            <a:r>
              <a:rPr lang="en-US" dirty="0"/>
              <a:t>class Penguin : public Bird {</a:t>
            </a:r>
          </a:p>
          <a:p>
            <a:pPr marL="0" indent="0">
              <a:buNone/>
            </a:pPr>
            <a:r>
              <a:rPr lang="en-US" dirty="0"/>
              <a:t>public:</a:t>
            </a:r>
          </a:p>
          <a:p>
            <a:pPr marL="0" indent="0">
              <a:buNone/>
            </a:pPr>
            <a:r>
              <a:rPr lang="en-US" dirty="0"/>
              <a:t>    void eat() override {</a:t>
            </a:r>
          </a:p>
          <a:p>
            <a:pPr marL="0" indent="0">
              <a:buNone/>
            </a:pPr>
            <a:r>
              <a:rPr lang="en-US" dirty="0"/>
              <a:t>        </a:t>
            </a:r>
            <a:r>
              <a:rPr lang="en-US" dirty="0" err="1"/>
              <a:t>cout</a:t>
            </a:r>
            <a:r>
              <a:rPr lang="en-US" dirty="0"/>
              <a:t> &lt;&lt; "I can eat fish!"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 Function to let flying birds fly</a:t>
            </a:r>
          </a:p>
          <a:p>
            <a:pPr marL="0" indent="0">
              <a:buNone/>
            </a:pPr>
            <a:r>
              <a:rPr lang="en-US" dirty="0"/>
              <a:t>void </a:t>
            </a:r>
            <a:r>
              <a:rPr lang="en-US" dirty="0" err="1"/>
              <a:t>letFlyingBirdsFly</a:t>
            </a:r>
            <a:r>
              <a:rPr lang="en-US" dirty="0"/>
              <a:t>(const vector&lt;</a:t>
            </a:r>
            <a:r>
              <a:rPr lang="en-US" dirty="0" err="1"/>
              <a:t>FlyingBird</a:t>
            </a:r>
            <a:r>
              <a:rPr lang="en-US" dirty="0"/>
              <a:t>*&gt;&amp; birds) {</a:t>
            </a:r>
          </a:p>
          <a:p>
            <a:pPr marL="0" indent="0">
              <a:buNone/>
            </a:pPr>
            <a:r>
              <a:rPr lang="en-US" dirty="0"/>
              <a:t>    for (const auto&amp; bird : birds) {</a:t>
            </a:r>
          </a:p>
          <a:p>
            <a:pPr marL="0" indent="0">
              <a:buNone/>
            </a:pPr>
            <a:r>
              <a:rPr lang="en-US" dirty="0"/>
              <a:t>        bird-&gt;fly(); </a:t>
            </a:r>
          </a:p>
          <a:p>
            <a:pPr marL="0" indent="0">
              <a:buNone/>
            </a:pPr>
            <a:r>
              <a:rPr lang="en-US" dirty="0"/>
              <a:t>    }</a:t>
            </a:r>
          </a:p>
          <a:p>
            <a:pPr marL="0" indent="0">
              <a:buNone/>
            </a:pPr>
            <a:r>
              <a:rPr lang="en-US" dirty="0"/>
              <a:t>}</a:t>
            </a:r>
          </a:p>
        </p:txBody>
      </p:sp>
      <p:pic>
        <p:nvPicPr>
          <p:cNvPr id="4" name="Content Placeholder 4">
            <a:extLst>
              <a:ext uri="{FF2B5EF4-FFF2-40B4-BE49-F238E27FC236}">
                <a16:creationId xmlns:a16="http://schemas.microsoft.com/office/drawing/2014/main" id="{A4EA948E-BDAE-CCD4-AFD1-1A140616AB81}"/>
              </a:ext>
            </a:extLst>
          </p:cNvPr>
          <p:cNvPicPr>
            <a:picLocks noChangeAspect="1"/>
          </p:cNvPicPr>
          <p:nvPr/>
        </p:nvPicPr>
        <p:blipFill>
          <a:blip r:embed="rId3"/>
          <a:stretch>
            <a:fillRect/>
          </a:stretch>
        </p:blipFill>
        <p:spPr>
          <a:xfrm>
            <a:off x="7538537" y="486423"/>
            <a:ext cx="4653463" cy="5464013"/>
          </a:xfrm>
          <a:prstGeom prst="rect">
            <a:avLst/>
          </a:prstGeom>
        </p:spPr>
      </p:pic>
    </p:spTree>
    <p:extLst>
      <p:ext uri="{BB962C8B-B14F-4D97-AF65-F5344CB8AC3E}">
        <p14:creationId xmlns:p14="http://schemas.microsoft.com/office/powerpoint/2010/main" val="1204885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CE146-32E8-2D4F-9E2E-B3A8E180C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09D7E2-741E-55AE-20B6-4735E7555D33}"/>
              </a:ext>
            </a:extLst>
          </p:cNvPr>
          <p:cNvSpPr>
            <a:spLocks noGrp="1"/>
          </p:cNvSpPr>
          <p:nvPr>
            <p:ph type="title"/>
          </p:nvPr>
        </p:nvSpPr>
        <p:spPr/>
        <p:txBody>
          <a:bodyPr/>
          <a:lstStyle/>
          <a:p>
            <a:r>
              <a:rPr lang="en-US" dirty="0"/>
              <a:t>Example (Bird) Fix</a:t>
            </a:r>
          </a:p>
        </p:txBody>
      </p:sp>
      <p:sp>
        <p:nvSpPr>
          <p:cNvPr id="3" name="Content Placeholder 2">
            <a:extLst>
              <a:ext uri="{FF2B5EF4-FFF2-40B4-BE49-F238E27FC236}">
                <a16:creationId xmlns:a16="http://schemas.microsoft.com/office/drawing/2014/main" id="{E9644F7D-2D7A-B296-0870-98293D94FBCC}"/>
              </a:ext>
            </a:extLst>
          </p:cNvPr>
          <p:cNvSpPr>
            <a:spLocks noGrp="1"/>
          </p:cNvSpPr>
          <p:nvPr>
            <p:ph idx="1"/>
          </p:nvPr>
        </p:nvSpPr>
        <p:spPr>
          <a:xfrm>
            <a:off x="838200" y="1825625"/>
            <a:ext cx="10515600" cy="4780448"/>
          </a:xfrm>
        </p:spPr>
        <p:txBody>
          <a:bodyPr>
            <a:normAutofit/>
          </a:bodyPr>
          <a:lstStyle/>
          <a:p>
            <a:pPr marL="0" indent="0">
              <a:buNone/>
            </a:pPr>
            <a:r>
              <a:rPr lang="en-US" sz="2200" dirty="0"/>
              <a:t>int main() {</a:t>
            </a:r>
          </a:p>
          <a:p>
            <a:pPr marL="0" indent="0">
              <a:buNone/>
            </a:pPr>
            <a:r>
              <a:rPr lang="en-US" sz="2200" dirty="0"/>
              <a:t>    vector&lt;</a:t>
            </a:r>
            <a:r>
              <a:rPr lang="en-US" sz="2200" dirty="0" err="1"/>
              <a:t>FlyingBird</a:t>
            </a:r>
            <a:r>
              <a:rPr lang="en-US" sz="2200" dirty="0"/>
              <a:t>*&gt; </a:t>
            </a:r>
            <a:r>
              <a:rPr lang="en-US" sz="2200" dirty="0" err="1"/>
              <a:t>flyingBirds</a:t>
            </a:r>
            <a:r>
              <a:rPr lang="en-US" sz="2200" dirty="0"/>
              <a:t>; </a:t>
            </a:r>
          </a:p>
          <a:p>
            <a:pPr marL="0" indent="0">
              <a:buNone/>
            </a:pPr>
            <a:r>
              <a:rPr lang="en-US" sz="2200" dirty="0"/>
              <a:t>    </a:t>
            </a:r>
            <a:r>
              <a:rPr lang="en-US" sz="2200" dirty="0" err="1"/>
              <a:t>flyingBirds.push_back</a:t>
            </a:r>
            <a:r>
              <a:rPr lang="en-US" sz="2200" dirty="0"/>
              <a:t>(new Swan()); </a:t>
            </a:r>
          </a:p>
          <a:p>
            <a:pPr marL="0" indent="0">
              <a:buNone/>
            </a:pPr>
            <a:endParaRPr lang="en-US" sz="2200" dirty="0"/>
          </a:p>
          <a:p>
            <a:pPr marL="0" indent="0">
              <a:buNone/>
            </a:pPr>
            <a:r>
              <a:rPr lang="en-US" sz="2200" dirty="0"/>
              <a:t>    // Let all flying birds fly</a:t>
            </a:r>
          </a:p>
          <a:p>
            <a:pPr marL="0" indent="0">
              <a:buNone/>
            </a:pPr>
            <a:r>
              <a:rPr lang="en-US" sz="2200" dirty="0"/>
              <a:t>    </a:t>
            </a:r>
            <a:r>
              <a:rPr lang="en-US" sz="2200" dirty="0" err="1"/>
              <a:t>letFlyingBirdsFly</a:t>
            </a:r>
            <a:r>
              <a:rPr lang="en-US" sz="2200" dirty="0"/>
              <a:t>(</a:t>
            </a:r>
            <a:r>
              <a:rPr lang="en-US" sz="2200" dirty="0" err="1"/>
              <a:t>flyingBirds</a:t>
            </a:r>
            <a:r>
              <a:rPr lang="en-US" sz="2200" dirty="0"/>
              <a:t>);</a:t>
            </a:r>
          </a:p>
          <a:p>
            <a:pPr marL="0" indent="0">
              <a:buNone/>
            </a:pPr>
            <a:endParaRPr lang="en-US" sz="2200" dirty="0"/>
          </a:p>
          <a:p>
            <a:pPr marL="0" indent="0">
              <a:buNone/>
            </a:pPr>
            <a:r>
              <a:rPr lang="en-US" sz="2200" dirty="0"/>
              <a:t>    // Create a Penguin (does not need to fly)</a:t>
            </a:r>
          </a:p>
          <a:p>
            <a:pPr marL="0" indent="0">
              <a:buNone/>
            </a:pPr>
            <a:r>
              <a:rPr lang="en-US" sz="2200" dirty="0"/>
              <a:t>    Penguin </a:t>
            </a:r>
            <a:r>
              <a:rPr lang="en-US" sz="2200" dirty="0" err="1"/>
              <a:t>penguin</a:t>
            </a:r>
            <a:r>
              <a:rPr lang="en-US" sz="2200" dirty="0"/>
              <a:t>;</a:t>
            </a:r>
          </a:p>
          <a:p>
            <a:pPr marL="0" indent="0">
              <a:buNone/>
            </a:pPr>
            <a:r>
              <a:rPr lang="en-US" sz="2200" dirty="0"/>
              <a:t>    </a:t>
            </a:r>
            <a:r>
              <a:rPr lang="en-US" sz="2200" dirty="0" err="1"/>
              <a:t>penguin.eat</a:t>
            </a:r>
            <a:r>
              <a:rPr lang="en-US" sz="2200" dirty="0"/>
              <a:t>(); // This is fine</a:t>
            </a:r>
          </a:p>
          <a:p>
            <a:pPr marL="0" indent="0">
              <a:buNone/>
            </a:pPr>
            <a:r>
              <a:rPr lang="en-US" sz="2200" dirty="0"/>
              <a:t>}</a:t>
            </a:r>
          </a:p>
        </p:txBody>
      </p:sp>
    </p:spTree>
    <p:extLst>
      <p:ext uri="{BB962C8B-B14F-4D97-AF65-F5344CB8AC3E}">
        <p14:creationId xmlns:p14="http://schemas.microsoft.com/office/powerpoint/2010/main" val="4175585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5BD7-6499-BD35-FAD1-7D2213EB64AE}"/>
              </a:ext>
            </a:extLst>
          </p:cNvPr>
          <p:cNvSpPr>
            <a:spLocks noGrp="1"/>
          </p:cNvSpPr>
          <p:nvPr>
            <p:ph type="title"/>
          </p:nvPr>
        </p:nvSpPr>
        <p:spPr>
          <a:xfrm>
            <a:off x="838200" y="94538"/>
            <a:ext cx="10515600" cy="931830"/>
          </a:xfrm>
        </p:spPr>
        <p:txBody>
          <a:bodyPr/>
          <a:lstStyle/>
          <a:p>
            <a:r>
              <a:rPr lang="en-US" dirty="0"/>
              <a:t>Example (Shape)</a:t>
            </a:r>
          </a:p>
        </p:txBody>
      </p:sp>
      <p:pic>
        <p:nvPicPr>
          <p:cNvPr id="9" name="Picture 8">
            <a:extLst>
              <a:ext uri="{FF2B5EF4-FFF2-40B4-BE49-F238E27FC236}">
                <a16:creationId xmlns:a16="http://schemas.microsoft.com/office/drawing/2014/main" id="{B511AC17-7BF3-7ADE-7AAD-E653F1E12B4D}"/>
              </a:ext>
            </a:extLst>
          </p:cNvPr>
          <p:cNvPicPr>
            <a:picLocks noChangeAspect="1"/>
          </p:cNvPicPr>
          <p:nvPr/>
        </p:nvPicPr>
        <p:blipFill>
          <a:blip r:embed="rId2"/>
          <a:stretch>
            <a:fillRect/>
          </a:stretch>
        </p:blipFill>
        <p:spPr>
          <a:xfrm>
            <a:off x="2013949" y="819347"/>
            <a:ext cx="8296377" cy="5944115"/>
          </a:xfrm>
          <a:prstGeom prst="rect">
            <a:avLst/>
          </a:prstGeom>
        </p:spPr>
      </p:pic>
    </p:spTree>
    <p:extLst>
      <p:ext uri="{BB962C8B-B14F-4D97-AF65-F5344CB8AC3E}">
        <p14:creationId xmlns:p14="http://schemas.microsoft.com/office/powerpoint/2010/main" val="1821025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6F487-2218-767E-7A7E-B45DEFA1CB51}"/>
              </a:ext>
            </a:extLst>
          </p:cNvPr>
          <p:cNvSpPr>
            <a:spLocks noGrp="1"/>
          </p:cNvSpPr>
          <p:nvPr>
            <p:ph idx="1"/>
          </p:nvPr>
        </p:nvSpPr>
        <p:spPr/>
        <p:txBody>
          <a:bodyPr>
            <a:normAutofit/>
          </a:bodyPr>
          <a:lstStyle/>
          <a:p>
            <a:r>
              <a:rPr lang="en-US" sz="2400" b="0" i="0" dirty="0">
                <a:solidFill>
                  <a:srgbClr val="0A0A23"/>
                </a:solidFill>
                <a:effectLst/>
                <a:latin typeface="Lato" panose="020F0502020204030203" pitchFamily="34" charset="0"/>
              </a:rPr>
              <a:t>Now we decide to create another class for Squares. </a:t>
            </a:r>
            <a:endParaRPr lang="en-US" sz="2400" dirty="0">
              <a:solidFill>
                <a:srgbClr val="0A0A23"/>
              </a:solidFill>
              <a:latin typeface="Lato" panose="020F0502020204030203" pitchFamily="34" charset="0"/>
            </a:endParaRPr>
          </a:p>
          <a:p>
            <a:r>
              <a:rPr lang="en-US" sz="2400" b="0" i="0" dirty="0">
                <a:solidFill>
                  <a:srgbClr val="0A0A23"/>
                </a:solidFill>
                <a:effectLst/>
                <a:latin typeface="Lato" panose="020F0502020204030203" pitchFamily="34" charset="0"/>
              </a:rPr>
              <a:t>As you might know, a square is just a special type of rectangle where the width is equal to the height.</a:t>
            </a:r>
            <a:endParaRPr lang="en-US" sz="2400" dirty="0"/>
          </a:p>
        </p:txBody>
      </p:sp>
    </p:spTree>
    <p:extLst>
      <p:ext uri="{BB962C8B-B14F-4D97-AF65-F5344CB8AC3E}">
        <p14:creationId xmlns:p14="http://schemas.microsoft.com/office/powerpoint/2010/main" val="2670615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A9862-3883-2C7A-B3A8-CB2C5D85D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78F5F-B030-18A9-55D0-ED6E0F987B78}"/>
              </a:ext>
            </a:extLst>
          </p:cNvPr>
          <p:cNvSpPr>
            <a:spLocks noGrp="1"/>
          </p:cNvSpPr>
          <p:nvPr>
            <p:ph type="title"/>
          </p:nvPr>
        </p:nvSpPr>
        <p:spPr>
          <a:xfrm>
            <a:off x="838200" y="-111251"/>
            <a:ext cx="10515600" cy="931830"/>
          </a:xfrm>
        </p:spPr>
        <p:txBody>
          <a:bodyPr/>
          <a:lstStyle/>
          <a:p>
            <a:r>
              <a:rPr lang="en-US" dirty="0"/>
              <a:t>Example (Shape)</a:t>
            </a:r>
          </a:p>
        </p:txBody>
      </p:sp>
      <p:pic>
        <p:nvPicPr>
          <p:cNvPr id="15" name="Picture 14">
            <a:extLst>
              <a:ext uri="{FF2B5EF4-FFF2-40B4-BE49-F238E27FC236}">
                <a16:creationId xmlns:a16="http://schemas.microsoft.com/office/drawing/2014/main" id="{44D3F53F-1113-E96F-5BD9-AFBF19A73B90}"/>
              </a:ext>
            </a:extLst>
          </p:cNvPr>
          <p:cNvPicPr>
            <a:picLocks noChangeAspect="1"/>
          </p:cNvPicPr>
          <p:nvPr/>
        </p:nvPicPr>
        <p:blipFill>
          <a:blip r:embed="rId2"/>
          <a:stretch>
            <a:fillRect/>
          </a:stretch>
        </p:blipFill>
        <p:spPr>
          <a:xfrm>
            <a:off x="1136145" y="1506048"/>
            <a:ext cx="9919709" cy="4698809"/>
          </a:xfrm>
          <a:prstGeom prst="rect">
            <a:avLst/>
          </a:prstGeom>
        </p:spPr>
      </p:pic>
    </p:spTree>
    <p:extLst>
      <p:ext uri="{BB962C8B-B14F-4D97-AF65-F5344CB8AC3E}">
        <p14:creationId xmlns:p14="http://schemas.microsoft.com/office/powerpoint/2010/main" val="1038334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5312-9F93-D961-B9B0-2B3779073E4A}"/>
              </a:ext>
            </a:extLst>
          </p:cNvPr>
          <p:cNvSpPr>
            <a:spLocks noGrp="1"/>
          </p:cNvSpPr>
          <p:nvPr>
            <p:ph type="title"/>
          </p:nvPr>
        </p:nvSpPr>
        <p:spPr/>
        <p:txBody>
          <a:bodyPr/>
          <a:lstStyle/>
          <a:p>
            <a:r>
              <a:rPr lang="en-US" dirty="0"/>
              <a:t>Violation</a:t>
            </a:r>
          </a:p>
        </p:txBody>
      </p:sp>
      <p:sp>
        <p:nvSpPr>
          <p:cNvPr id="3" name="Content Placeholder 2">
            <a:extLst>
              <a:ext uri="{FF2B5EF4-FFF2-40B4-BE49-F238E27FC236}">
                <a16:creationId xmlns:a16="http://schemas.microsoft.com/office/drawing/2014/main" id="{5A6342BB-21BF-74AC-1044-2E57E0495A3B}"/>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rPr>
              <a:t>Our Square class extends the Rectangle class. We set height and width to the same value in the constructor, but we do not want any client (someone who uses our class in their code) to change height or width in a way that can violate the square property.</a:t>
            </a:r>
          </a:p>
          <a:p>
            <a:pPr algn="l" fontAlgn="base"/>
            <a:r>
              <a:rPr lang="en-US" sz="2400" b="0" i="0" dirty="0">
                <a:solidFill>
                  <a:srgbClr val="0A0A23"/>
                </a:solidFill>
                <a:effectLst/>
                <a:latin typeface="Lato" panose="020F0502020204030203" pitchFamily="34" charset="0"/>
              </a:rPr>
              <a:t>Therefore, we override the setters to set both properties whenever one of them is changed. But by doing that we have just violated the </a:t>
            </a:r>
            <a:r>
              <a:rPr lang="en-US" sz="2400" b="0" i="0" dirty="0" err="1">
                <a:solidFill>
                  <a:srgbClr val="0A0A23"/>
                </a:solidFill>
                <a:effectLst/>
                <a:latin typeface="Lato" panose="020F0502020204030203" pitchFamily="34" charset="0"/>
              </a:rPr>
              <a:t>Liskov</a:t>
            </a:r>
            <a:r>
              <a:rPr lang="en-US" sz="2400" b="0" i="0" dirty="0">
                <a:solidFill>
                  <a:srgbClr val="0A0A23"/>
                </a:solidFill>
                <a:effectLst/>
                <a:latin typeface="Lato" panose="020F0502020204030203" pitchFamily="34" charset="0"/>
              </a:rPr>
              <a:t> substitution principle.</a:t>
            </a:r>
          </a:p>
          <a:p>
            <a:endParaRPr lang="en-US" sz="2400" dirty="0"/>
          </a:p>
        </p:txBody>
      </p:sp>
    </p:spTree>
    <p:extLst>
      <p:ext uri="{BB962C8B-B14F-4D97-AF65-F5344CB8AC3E}">
        <p14:creationId xmlns:p14="http://schemas.microsoft.com/office/powerpoint/2010/main" val="182912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1A1F-3C2A-A31C-E021-3470088A2FF1}"/>
              </a:ext>
            </a:extLst>
          </p:cNvPr>
          <p:cNvSpPr>
            <a:spLocks noGrp="1"/>
          </p:cNvSpPr>
          <p:nvPr>
            <p:ph type="title"/>
          </p:nvPr>
        </p:nvSpPr>
        <p:spPr/>
        <p:txBody>
          <a:bodyPr/>
          <a:lstStyle/>
          <a:p>
            <a:r>
              <a:rPr lang="en-US" dirty="0"/>
              <a:t>OCP-Open Closed Principle</a:t>
            </a:r>
          </a:p>
        </p:txBody>
      </p:sp>
      <p:sp>
        <p:nvSpPr>
          <p:cNvPr id="3" name="Content Placeholder 2">
            <a:extLst>
              <a:ext uri="{FF2B5EF4-FFF2-40B4-BE49-F238E27FC236}">
                <a16:creationId xmlns:a16="http://schemas.microsoft.com/office/drawing/2014/main" id="{C536F267-2D62-B630-6995-90A838E7EC7C}"/>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The Open-Closed Principle requires that </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classes should be open for extension and closed to modification.</a:t>
            </a:r>
            <a:endPar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endParaRP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Modification means </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changing the code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of an existing class, and extension means </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adding new functionality</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a:t>
            </a:r>
          </a:p>
          <a:p>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We should be able to add new functionality without touching the existing code for the class. </a:t>
            </a:r>
          </a:p>
          <a:p>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This is because whenever we modify the existing code, we are taking the </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risk of creating potential bugs</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 </a:t>
            </a:r>
          </a:p>
          <a:p>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We should avoid touching the tested and reliable (mostly) production code if possible.</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50615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B2374-0FB6-2482-352A-75A6E862B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ADE4E-C9B3-B677-10A3-FB46335BBAE9}"/>
              </a:ext>
            </a:extLst>
          </p:cNvPr>
          <p:cNvSpPr>
            <a:spLocks noGrp="1"/>
          </p:cNvSpPr>
          <p:nvPr>
            <p:ph type="title"/>
          </p:nvPr>
        </p:nvSpPr>
        <p:spPr>
          <a:xfrm>
            <a:off x="838200" y="-111251"/>
            <a:ext cx="10515600" cy="931830"/>
          </a:xfrm>
        </p:spPr>
        <p:txBody>
          <a:bodyPr/>
          <a:lstStyle/>
          <a:p>
            <a:r>
              <a:rPr lang="en-US" dirty="0"/>
              <a:t>Example (Shape)</a:t>
            </a:r>
          </a:p>
        </p:txBody>
      </p:sp>
      <p:pic>
        <p:nvPicPr>
          <p:cNvPr id="4" name="Picture 3">
            <a:extLst>
              <a:ext uri="{FF2B5EF4-FFF2-40B4-BE49-F238E27FC236}">
                <a16:creationId xmlns:a16="http://schemas.microsoft.com/office/drawing/2014/main" id="{0D86D520-70DF-F77E-3F1D-52A301D5DE11}"/>
              </a:ext>
            </a:extLst>
          </p:cNvPr>
          <p:cNvPicPr>
            <a:picLocks noChangeAspect="1"/>
          </p:cNvPicPr>
          <p:nvPr/>
        </p:nvPicPr>
        <p:blipFill>
          <a:blip r:embed="rId3"/>
          <a:stretch>
            <a:fillRect/>
          </a:stretch>
        </p:blipFill>
        <p:spPr>
          <a:xfrm>
            <a:off x="1007620" y="1474237"/>
            <a:ext cx="10176760" cy="4786604"/>
          </a:xfrm>
          <a:prstGeom prst="rect">
            <a:avLst/>
          </a:prstGeom>
        </p:spPr>
      </p:pic>
    </p:spTree>
    <p:extLst>
      <p:ext uri="{BB962C8B-B14F-4D97-AF65-F5344CB8AC3E}">
        <p14:creationId xmlns:p14="http://schemas.microsoft.com/office/powerpoint/2010/main" val="31937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F599B-1B9E-360A-06C0-4BF90A153006}"/>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Your team's tester just came up with the testing function </a:t>
            </a:r>
            <a:r>
              <a:rPr lang="en-US" sz="2400" b="1" i="0" dirty="0" err="1">
                <a:solidFill>
                  <a:srgbClr val="0A0A23"/>
                </a:solidFill>
                <a:effectLst/>
                <a:latin typeface="Lato" panose="020F0502020204030203" pitchFamily="34" charset="0"/>
                <a:ea typeface="Lato" panose="020F0502020204030203" pitchFamily="34" charset="0"/>
                <a:cs typeface="Lato" panose="020F0502020204030203" pitchFamily="34" charset="0"/>
              </a:rPr>
              <a:t>getAreaTest</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and tells you that your </a:t>
            </a:r>
            <a:r>
              <a:rPr lang="en-US" sz="2400" b="1" i="0" dirty="0" err="1">
                <a:solidFill>
                  <a:srgbClr val="0A0A23"/>
                </a:solidFill>
                <a:effectLst/>
                <a:latin typeface="Lato" panose="020F0502020204030203" pitchFamily="34" charset="0"/>
                <a:ea typeface="Lato" panose="020F0502020204030203" pitchFamily="34" charset="0"/>
                <a:cs typeface="Lato" panose="020F0502020204030203" pitchFamily="34" charset="0"/>
              </a:rPr>
              <a:t>getAreaTest</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function fails to pass the test for square objects.</a:t>
            </a: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In the first test, we create a rectangle where the width is 2 and the height is 3 and call </a:t>
            </a:r>
            <a:r>
              <a:rPr lang="en-US" sz="2400" b="1" i="0" dirty="0" err="1">
                <a:solidFill>
                  <a:srgbClr val="0A0A23"/>
                </a:solidFill>
                <a:effectLst/>
                <a:latin typeface="Lato" panose="020F0502020204030203" pitchFamily="34" charset="0"/>
                <a:ea typeface="Lato" panose="020F0502020204030203" pitchFamily="34" charset="0"/>
                <a:cs typeface="Lato" panose="020F0502020204030203" pitchFamily="34" charset="0"/>
              </a:rPr>
              <a:t>getAreaTest</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 The output is 20 as expected, but things go wrong when we pass in the square. </a:t>
            </a: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This is because the call to </a:t>
            </a:r>
            <a:r>
              <a:rPr lang="en-US" sz="2400" b="1" i="0" dirty="0" err="1">
                <a:solidFill>
                  <a:srgbClr val="0A0A23"/>
                </a:solidFill>
                <a:effectLst/>
                <a:latin typeface="Lato" panose="020F0502020204030203" pitchFamily="34" charset="0"/>
                <a:ea typeface="Lato" panose="020F0502020204030203" pitchFamily="34" charset="0"/>
                <a:cs typeface="Lato" panose="020F0502020204030203" pitchFamily="34" charset="0"/>
              </a:rPr>
              <a:t>setHeight</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function in the test is setting the width as well and results in an unexpected output.</a:t>
            </a:r>
          </a:p>
          <a:p>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4182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75BAE-F92D-F266-85B8-2AE6C7461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B428D-5C26-D7BE-622E-E2C72F481237}"/>
              </a:ext>
            </a:extLst>
          </p:cNvPr>
          <p:cNvSpPr>
            <a:spLocks noGrp="1"/>
          </p:cNvSpPr>
          <p:nvPr>
            <p:ph type="title"/>
          </p:nvPr>
        </p:nvSpPr>
        <p:spPr>
          <a:xfrm>
            <a:off x="838200" y="-111251"/>
            <a:ext cx="10515600" cy="931830"/>
          </a:xfrm>
        </p:spPr>
        <p:txBody>
          <a:bodyPr/>
          <a:lstStyle/>
          <a:p>
            <a:r>
              <a:rPr lang="en-US" dirty="0"/>
              <a:t>Example (Shape) Fix</a:t>
            </a:r>
          </a:p>
        </p:txBody>
      </p:sp>
      <p:pic>
        <p:nvPicPr>
          <p:cNvPr id="5" name="Picture 4">
            <a:extLst>
              <a:ext uri="{FF2B5EF4-FFF2-40B4-BE49-F238E27FC236}">
                <a16:creationId xmlns:a16="http://schemas.microsoft.com/office/drawing/2014/main" id="{06EA2867-E072-FC7C-FC1E-9D5583D1D91F}"/>
              </a:ext>
            </a:extLst>
          </p:cNvPr>
          <p:cNvPicPr>
            <a:picLocks noChangeAspect="1"/>
          </p:cNvPicPr>
          <p:nvPr/>
        </p:nvPicPr>
        <p:blipFill>
          <a:blip r:embed="rId3"/>
          <a:stretch>
            <a:fillRect/>
          </a:stretch>
        </p:blipFill>
        <p:spPr>
          <a:xfrm>
            <a:off x="2363313" y="667830"/>
            <a:ext cx="7465374" cy="6080559"/>
          </a:xfrm>
          <a:prstGeom prst="rect">
            <a:avLst/>
          </a:prstGeom>
        </p:spPr>
      </p:pic>
    </p:spTree>
    <p:extLst>
      <p:ext uri="{BB962C8B-B14F-4D97-AF65-F5344CB8AC3E}">
        <p14:creationId xmlns:p14="http://schemas.microsoft.com/office/powerpoint/2010/main" val="3547897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F14BE-341D-34DE-4FD6-576B67CB8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F1613-61A7-68B8-BF90-755A262E22DD}"/>
              </a:ext>
            </a:extLst>
          </p:cNvPr>
          <p:cNvSpPr>
            <a:spLocks noGrp="1"/>
          </p:cNvSpPr>
          <p:nvPr>
            <p:ph type="title"/>
          </p:nvPr>
        </p:nvSpPr>
        <p:spPr>
          <a:xfrm>
            <a:off x="838200" y="-111251"/>
            <a:ext cx="10515600" cy="931830"/>
          </a:xfrm>
        </p:spPr>
        <p:txBody>
          <a:bodyPr/>
          <a:lstStyle/>
          <a:p>
            <a:r>
              <a:rPr lang="en-US" dirty="0"/>
              <a:t>Example (Shape) Fix</a:t>
            </a:r>
          </a:p>
        </p:txBody>
      </p:sp>
      <p:pic>
        <p:nvPicPr>
          <p:cNvPr id="4" name="Picture 3">
            <a:extLst>
              <a:ext uri="{FF2B5EF4-FFF2-40B4-BE49-F238E27FC236}">
                <a16:creationId xmlns:a16="http://schemas.microsoft.com/office/drawing/2014/main" id="{FFD1A24F-2C1A-97BF-312D-D672C45F9FD3}"/>
              </a:ext>
            </a:extLst>
          </p:cNvPr>
          <p:cNvPicPr>
            <a:picLocks noChangeAspect="1"/>
          </p:cNvPicPr>
          <p:nvPr/>
        </p:nvPicPr>
        <p:blipFill>
          <a:blip r:embed="rId3"/>
          <a:stretch>
            <a:fillRect/>
          </a:stretch>
        </p:blipFill>
        <p:spPr>
          <a:xfrm>
            <a:off x="2467875" y="1206836"/>
            <a:ext cx="7256250" cy="5115061"/>
          </a:xfrm>
          <a:prstGeom prst="rect">
            <a:avLst/>
          </a:prstGeom>
        </p:spPr>
      </p:pic>
    </p:spTree>
    <p:extLst>
      <p:ext uri="{BB962C8B-B14F-4D97-AF65-F5344CB8AC3E}">
        <p14:creationId xmlns:p14="http://schemas.microsoft.com/office/powerpoint/2010/main" val="801675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F5AE-85F5-3600-E6B4-076FB1132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44979-54F2-9548-936B-2D3968A94B71}"/>
              </a:ext>
            </a:extLst>
          </p:cNvPr>
          <p:cNvSpPr>
            <a:spLocks noGrp="1"/>
          </p:cNvSpPr>
          <p:nvPr>
            <p:ph type="title"/>
          </p:nvPr>
        </p:nvSpPr>
        <p:spPr>
          <a:xfrm>
            <a:off x="838200" y="-111251"/>
            <a:ext cx="10515600" cy="931830"/>
          </a:xfrm>
        </p:spPr>
        <p:txBody>
          <a:bodyPr/>
          <a:lstStyle/>
          <a:p>
            <a:r>
              <a:rPr lang="en-US" dirty="0"/>
              <a:t>Example (Shape) Fix</a:t>
            </a:r>
          </a:p>
        </p:txBody>
      </p:sp>
      <p:pic>
        <p:nvPicPr>
          <p:cNvPr id="5" name="Picture 4">
            <a:extLst>
              <a:ext uri="{FF2B5EF4-FFF2-40B4-BE49-F238E27FC236}">
                <a16:creationId xmlns:a16="http://schemas.microsoft.com/office/drawing/2014/main" id="{614517ED-4B64-E401-5838-B63D79D62C8D}"/>
              </a:ext>
            </a:extLst>
          </p:cNvPr>
          <p:cNvPicPr>
            <a:picLocks noChangeAspect="1"/>
          </p:cNvPicPr>
          <p:nvPr/>
        </p:nvPicPr>
        <p:blipFill>
          <a:blip r:embed="rId3"/>
          <a:stretch>
            <a:fillRect/>
          </a:stretch>
        </p:blipFill>
        <p:spPr>
          <a:xfrm>
            <a:off x="1799114" y="1500690"/>
            <a:ext cx="8593772" cy="3856619"/>
          </a:xfrm>
          <a:prstGeom prst="rect">
            <a:avLst/>
          </a:prstGeom>
        </p:spPr>
      </p:pic>
    </p:spTree>
    <p:extLst>
      <p:ext uri="{BB962C8B-B14F-4D97-AF65-F5344CB8AC3E}">
        <p14:creationId xmlns:p14="http://schemas.microsoft.com/office/powerpoint/2010/main" val="921146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398-1A6E-97A5-5BCA-BD92C92958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4022D5-C4E8-54E0-312D-A827CBCF3020}"/>
              </a:ext>
            </a:extLst>
          </p:cNvPr>
          <p:cNvSpPr>
            <a:spLocks noGrp="1"/>
          </p:cNvSpPr>
          <p:nvPr>
            <p:ph idx="1"/>
          </p:nvPr>
        </p:nvSpPr>
        <p:spPr/>
        <p:txBody>
          <a:bodyPr>
            <a:normAutofit/>
          </a:bodyPr>
          <a:lstStyle/>
          <a:p>
            <a:r>
              <a:rPr lang="en-US" sz="2200" dirty="0">
                <a:latin typeface="Lato" panose="020F0502020204030203" pitchFamily="34" charset="0"/>
                <a:ea typeface="Lato" panose="020F0502020204030203" pitchFamily="34" charset="0"/>
                <a:cs typeface="Lato" panose="020F0502020204030203" pitchFamily="34" charset="0"/>
              </a:rPr>
              <a:t>Clean Architecture: A Craftsman's Guide to Software Structure and Design, 1st Edition, Robert C. Martin, Pearson, 2017.</a:t>
            </a:r>
          </a:p>
        </p:txBody>
      </p:sp>
    </p:spTree>
    <p:extLst>
      <p:ext uri="{BB962C8B-B14F-4D97-AF65-F5344CB8AC3E}">
        <p14:creationId xmlns:p14="http://schemas.microsoft.com/office/powerpoint/2010/main" val="83767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1A1F-3C2A-A31C-E021-3470088A2FF1}"/>
              </a:ext>
            </a:extLst>
          </p:cNvPr>
          <p:cNvSpPr>
            <a:spLocks noGrp="1"/>
          </p:cNvSpPr>
          <p:nvPr>
            <p:ph type="title"/>
          </p:nvPr>
        </p:nvSpPr>
        <p:spPr/>
        <p:txBody>
          <a:bodyPr/>
          <a:lstStyle/>
          <a:p>
            <a:r>
              <a:rPr lang="en-US" dirty="0"/>
              <a:t>OCP-Open Closed Principle</a:t>
            </a:r>
          </a:p>
        </p:txBody>
      </p:sp>
      <p:sp>
        <p:nvSpPr>
          <p:cNvPr id="3" name="Content Placeholder 2">
            <a:extLst>
              <a:ext uri="{FF2B5EF4-FFF2-40B4-BE49-F238E27FC236}">
                <a16:creationId xmlns:a16="http://schemas.microsoft.com/office/drawing/2014/main" id="{C536F267-2D62-B630-6995-90A838E7EC7C}"/>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rPr>
              <a:t>But how are we going to add new functionality without touching the class?</a:t>
            </a:r>
          </a:p>
          <a:p>
            <a:pPr algn="l" fontAlgn="base"/>
            <a:r>
              <a:rPr lang="en-US" sz="2400" b="0" i="0" dirty="0">
                <a:solidFill>
                  <a:srgbClr val="0A0A23"/>
                </a:solidFill>
                <a:effectLst/>
                <a:latin typeface="Lato" panose="020F0502020204030203" pitchFamily="34" charset="0"/>
              </a:rPr>
              <a:t>It is usually done with the help of </a:t>
            </a:r>
            <a:r>
              <a:rPr lang="en-US" sz="2400" b="1" i="0" dirty="0">
                <a:solidFill>
                  <a:srgbClr val="0A0A23"/>
                </a:solidFill>
                <a:effectLst/>
                <a:latin typeface="Lato" panose="020F0502020204030203" pitchFamily="34" charset="0"/>
              </a:rPr>
              <a:t>interfaces</a:t>
            </a:r>
            <a:r>
              <a:rPr lang="en-US" sz="2400" b="0" i="0" dirty="0">
                <a:solidFill>
                  <a:srgbClr val="0A0A23"/>
                </a:solidFill>
                <a:effectLst/>
                <a:latin typeface="Lato" panose="020F0502020204030203" pitchFamily="34" charset="0"/>
              </a:rPr>
              <a:t> and </a:t>
            </a:r>
            <a:r>
              <a:rPr lang="en-US" sz="2400" b="1" i="0" dirty="0">
                <a:solidFill>
                  <a:srgbClr val="0A0A23"/>
                </a:solidFill>
                <a:effectLst/>
                <a:latin typeface="Lato" panose="020F0502020204030203" pitchFamily="34" charset="0"/>
              </a:rPr>
              <a:t>abstract classes</a:t>
            </a:r>
            <a:r>
              <a:rPr lang="en-US" sz="2400" b="0" i="0" dirty="0">
                <a:solidFill>
                  <a:srgbClr val="0A0A23"/>
                </a:solidFill>
                <a:effectLst/>
                <a:latin typeface="Lato" panose="020F0502020204030203" pitchFamily="34" charset="0"/>
              </a:rPr>
              <a:t>.</a:t>
            </a:r>
            <a:endParaRPr lang="en-US" sz="2400" dirty="0"/>
          </a:p>
        </p:txBody>
      </p:sp>
    </p:spTree>
    <p:extLst>
      <p:ext uri="{BB962C8B-B14F-4D97-AF65-F5344CB8AC3E}">
        <p14:creationId xmlns:p14="http://schemas.microsoft.com/office/powerpoint/2010/main" val="296969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A2C90-901A-DC9E-7647-A5A1628CD696}"/>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Let's say our boss came to us and said that they want invoices to be saved to a database so that we can search them easily. </a:t>
            </a: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We think okay, this is easy </a:t>
            </a:r>
            <a:r>
              <a:rPr lang="en-US" sz="2400" b="0" i="0" dirty="0" err="1">
                <a:solidFill>
                  <a:srgbClr val="0A0A23"/>
                </a:solidFill>
                <a:effectLst/>
                <a:latin typeface="Lato" panose="020F0502020204030203" pitchFamily="34" charset="0"/>
                <a:ea typeface="Lato" panose="020F0502020204030203" pitchFamily="34" charset="0"/>
                <a:cs typeface="Lato" panose="020F0502020204030203" pitchFamily="34" charset="0"/>
              </a:rPr>
              <a:t>peasy</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 boss, just give me a second!</a:t>
            </a: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We create the database, connect to it, and we add a save method to our </a:t>
            </a:r>
            <a:r>
              <a:rPr lang="en-US" sz="2400" b="1" i="0" dirty="0" err="1">
                <a:solidFill>
                  <a:srgbClr val="0A0A23"/>
                </a:solidFill>
                <a:effectLst/>
                <a:latin typeface="Lato" panose="020F0502020204030203" pitchFamily="34" charset="0"/>
                <a:ea typeface="Lato" panose="020F0502020204030203" pitchFamily="34" charset="0"/>
                <a:cs typeface="Lato" panose="020F0502020204030203" pitchFamily="34" charset="0"/>
              </a:rPr>
              <a:t>InvoicePersistence</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class</a:t>
            </a:r>
          </a:p>
          <a:p>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2" name="Title 1">
            <a:extLst>
              <a:ext uri="{FF2B5EF4-FFF2-40B4-BE49-F238E27FC236}">
                <a16:creationId xmlns:a16="http://schemas.microsoft.com/office/drawing/2014/main" id="{1935F2CD-0C98-CBBA-F1B4-045343642177}"/>
              </a:ext>
            </a:extLst>
          </p:cNvPr>
          <p:cNvSpPr>
            <a:spLocks noGrp="1"/>
          </p:cNvSpPr>
          <p:nvPr>
            <p:ph type="title"/>
          </p:nvPr>
        </p:nvSpPr>
        <p:spPr>
          <a:xfrm>
            <a:off x="838200" y="365125"/>
            <a:ext cx="10515600" cy="1325563"/>
          </a:xfrm>
        </p:spPr>
        <p:txBody>
          <a:bodyPr/>
          <a:lstStyle/>
          <a:p>
            <a:r>
              <a:rPr lang="en-US" dirty="0"/>
              <a:t>Example-1</a:t>
            </a:r>
          </a:p>
        </p:txBody>
      </p:sp>
    </p:spTree>
    <p:extLst>
      <p:ext uri="{BB962C8B-B14F-4D97-AF65-F5344CB8AC3E}">
        <p14:creationId xmlns:p14="http://schemas.microsoft.com/office/powerpoint/2010/main" val="142341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4C2A3-7EDB-7AB5-E518-73CCC3443530}"/>
              </a:ext>
            </a:extLst>
          </p:cNvPr>
          <p:cNvSpPr>
            <a:spLocks noGrp="1"/>
          </p:cNvSpPr>
          <p:nvPr>
            <p:ph idx="1"/>
          </p:nvPr>
        </p:nvSpPr>
        <p:spPr>
          <a:xfrm>
            <a:off x="838200" y="494522"/>
            <a:ext cx="10515600" cy="5682441"/>
          </a:xfrm>
        </p:spPr>
        <p:txBody>
          <a:bodyPr>
            <a:normAutofit fontScale="77500" lnSpcReduction="20000"/>
          </a:bodyPr>
          <a:lstStyle/>
          <a:p>
            <a:pPr marL="0" indent="0">
              <a:buNone/>
            </a:pPr>
            <a:r>
              <a:rPr lang="en-US" dirty="0"/>
              <a:t>public class </a:t>
            </a:r>
            <a:r>
              <a:rPr lang="en-US" dirty="0" err="1"/>
              <a:t>InvoicePersistence</a:t>
            </a:r>
            <a:r>
              <a:rPr lang="en-US" dirty="0"/>
              <a:t> {</a:t>
            </a:r>
          </a:p>
          <a:p>
            <a:pPr marL="0" indent="0">
              <a:buNone/>
            </a:pPr>
            <a:r>
              <a:rPr lang="en-US" dirty="0"/>
              <a:t>    Invoice </a:t>
            </a:r>
            <a:r>
              <a:rPr lang="en-US" dirty="0" err="1"/>
              <a:t>invoice</a:t>
            </a:r>
            <a:r>
              <a:rPr lang="en-US" dirty="0"/>
              <a:t>;</a:t>
            </a:r>
          </a:p>
          <a:p>
            <a:pPr marL="0" indent="0">
              <a:buNone/>
            </a:pPr>
            <a:endParaRPr lang="en-US" dirty="0"/>
          </a:p>
          <a:p>
            <a:pPr marL="0" indent="0">
              <a:buNone/>
            </a:pPr>
            <a:r>
              <a:rPr lang="en-US" dirty="0"/>
              <a:t>    public </a:t>
            </a:r>
            <a:r>
              <a:rPr lang="en-US" dirty="0" err="1"/>
              <a:t>InvoicePersistence</a:t>
            </a:r>
            <a:r>
              <a:rPr lang="en-US" dirty="0"/>
              <a:t>(Invoice invoice) {</a:t>
            </a:r>
          </a:p>
          <a:p>
            <a:pPr marL="0" indent="0">
              <a:buNone/>
            </a:pPr>
            <a:r>
              <a:rPr lang="en-US" dirty="0"/>
              <a:t>        </a:t>
            </a:r>
            <a:r>
              <a:rPr lang="en-US" dirty="0" err="1"/>
              <a:t>this.invoice</a:t>
            </a:r>
            <a:r>
              <a:rPr lang="en-US" dirty="0"/>
              <a:t> = invoice;</a:t>
            </a:r>
          </a:p>
          <a:p>
            <a:pPr marL="0" indent="0">
              <a:buNone/>
            </a:pPr>
            <a:r>
              <a:rPr lang="en-US" dirty="0"/>
              <a:t>    }</a:t>
            </a:r>
          </a:p>
          <a:p>
            <a:pPr marL="0" indent="0">
              <a:buNone/>
            </a:pPr>
            <a:endParaRPr lang="en-US" dirty="0"/>
          </a:p>
          <a:p>
            <a:pPr marL="0" indent="0">
              <a:buNone/>
            </a:pPr>
            <a:r>
              <a:rPr lang="en-US" dirty="0"/>
              <a:t>    public void </a:t>
            </a:r>
            <a:r>
              <a:rPr lang="en-US" dirty="0" err="1"/>
              <a:t>saveToFile</a:t>
            </a:r>
            <a:r>
              <a:rPr lang="en-US" dirty="0"/>
              <a:t>(String filename) {</a:t>
            </a:r>
          </a:p>
          <a:p>
            <a:pPr marL="0" indent="0">
              <a:buNone/>
            </a:pPr>
            <a:r>
              <a:rPr lang="en-US" dirty="0"/>
              <a:t>        // Creates a file with given name and writes the invoice</a:t>
            </a:r>
          </a:p>
          <a:p>
            <a:pPr marL="0" indent="0">
              <a:buNone/>
            </a:pPr>
            <a:r>
              <a:rPr lang="en-US" dirty="0"/>
              <a:t>    }</a:t>
            </a:r>
          </a:p>
          <a:p>
            <a:pPr marL="0" indent="0">
              <a:buNone/>
            </a:pPr>
            <a:endParaRPr lang="en-US" dirty="0"/>
          </a:p>
          <a:p>
            <a:pPr marL="0" indent="0">
              <a:buNone/>
            </a:pPr>
            <a:r>
              <a:rPr lang="en-US" dirty="0"/>
              <a:t>    public void </a:t>
            </a:r>
            <a:r>
              <a:rPr lang="en-US" dirty="0" err="1"/>
              <a:t>saveToDatabase</a:t>
            </a:r>
            <a:r>
              <a:rPr lang="en-US" dirty="0"/>
              <a:t>() {</a:t>
            </a:r>
          </a:p>
          <a:p>
            <a:pPr marL="0" indent="0">
              <a:buNone/>
            </a:pPr>
            <a:r>
              <a:rPr lang="en-US" dirty="0"/>
              <a:t>        // Saves the invoice to database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376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5EFA-8E28-4F6F-0EF5-DF157A406D8C}"/>
              </a:ext>
            </a:extLst>
          </p:cNvPr>
          <p:cNvSpPr>
            <a:spLocks noGrp="1"/>
          </p:cNvSpPr>
          <p:nvPr>
            <p:ph idx="1"/>
          </p:nvPr>
        </p:nvSpPr>
        <p:spPr/>
        <p:txBody>
          <a:bodyPr>
            <a:normAutofit/>
          </a:bodyPr>
          <a:lstStyle/>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We as the lazy developer for the bookstore, did not design the classes to be easily extendable in the future. </a:t>
            </a:r>
            <a:r>
              <a:rPr lang="en-US" sz="2400" dirty="0">
                <a:solidFill>
                  <a:srgbClr val="0A0A23"/>
                </a:solidFill>
                <a:latin typeface="Lato" panose="020F0502020204030203" pitchFamily="34" charset="0"/>
                <a:ea typeface="Lato" panose="020F0502020204030203" pitchFamily="34" charset="0"/>
                <a:cs typeface="Lato" panose="020F0502020204030203" pitchFamily="34" charset="0"/>
              </a:rPr>
              <a:t>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So, to add this feature, we have modified the </a:t>
            </a:r>
            <a:r>
              <a:rPr lang="en-US" sz="2400" b="1" i="0" dirty="0" err="1">
                <a:solidFill>
                  <a:srgbClr val="0A0A23"/>
                </a:solidFill>
                <a:effectLst/>
                <a:latin typeface="Lato" panose="020F0502020204030203" pitchFamily="34" charset="0"/>
                <a:ea typeface="Lato" panose="020F0502020204030203" pitchFamily="34" charset="0"/>
                <a:cs typeface="Lato" panose="020F0502020204030203" pitchFamily="34" charset="0"/>
              </a:rPr>
              <a:t>InvoicePersistence</a:t>
            </a:r>
            <a:r>
              <a:rPr lang="en-US" sz="2400" b="1" i="0" dirty="0">
                <a:solidFill>
                  <a:srgbClr val="0A0A23"/>
                </a:solidFill>
                <a:effectLst/>
                <a:latin typeface="Lato" panose="020F0502020204030203" pitchFamily="34" charset="0"/>
                <a:ea typeface="Lato" panose="020F0502020204030203" pitchFamily="34" charset="0"/>
                <a:cs typeface="Lato" panose="020F0502020204030203" pitchFamily="34" charset="0"/>
              </a:rPr>
              <a:t> </a:t>
            </a:r>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class.</a:t>
            </a: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If our class design obeyed the Open-Closed principle, we would not need to change this class.</a:t>
            </a:r>
          </a:p>
          <a:p>
            <a:pPr algn="l" fontAlgn="base"/>
            <a:r>
              <a:rPr lang="en-US" sz="2400" b="0" i="0" dirty="0">
                <a:solidFill>
                  <a:srgbClr val="0A0A23"/>
                </a:solidFill>
                <a:effectLst/>
                <a:latin typeface="Lato" panose="020F0502020204030203" pitchFamily="34" charset="0"/>
                <a:ea typeface="Lato" panose="020F0502020204030203" pitchFamily="34" charset="0"/>
                <a:cs typeface="Lato" panose="020F0502020204030203" pitchFamily="34" charset="0"/>
              </a:rPr>
              <a:t>So, as the lazy but clever developer for the bookstore, we see the design problem and decide to refactor the code to obey the principle.</a:t>
            </a:r>
          </a:p>
          <a:p>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6810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DB55-A500-84DA-1567-315A8247F743}"/>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9AAFA050-493B-289A-E498-5E575F172DF4}"/>
              </a:ext>
            </a:extLst>
          </p:cNvPr>
          <p:cNvSpPr>
            <a:spLocks noGrp="1"/>
          </p:cNvSpPr>
          <p:nvPr>
            <p:ph idx="1"/>
          </p:nvPr>
        </p:nvSpPr>
        <p:spPr/>
        <p:txBody>
          <a:bodyPr/>
          <a:lstStyle/>
          <a:p>
            <a:pPr marL="0" indent="0">
              <a:buNone/>
            </a:pPr>
            <a:r>
              <a:rPr lang="en-US" sz="2400" dirty="0"/>
              <a:t>interface </a:t>
            </a:r>
            <a:r>
              <a:rPr lang="en-US" sz="2400" dirty="0" err="1"/>
              <a:t>InvoicePersistence</a:t>
            </a:r>
            <a:r>
              <a:rPr lang="en-US" sz="2400" dirty="0"/>
              <a:t> {</a:t>
            </a:r>
          </a:p>
          <a:p>
            <a:pPr marL="0" indent="0">
              <a:buNone/>
            </a:pPr>
            <a:r>
              <a:rPr lang="en-US" sz="2400" dirty="0"/>
              <a:t>    public void save(Invoice invoice);</a:t>
            </a:r>
          </a:p>
          <a:p>
            <a:pPr marL="0" indent="0">
              <a:buNone/>
            </a:pPr>
            <a:r>
              <a:rPr lang="en-US" sz="2400" dirty="0"/>
              <a:t>}</a:t>
            </a:r>
          </a:p>
          <a:p>
            <a:pPr marL="0" indent="0">
              <a:buNone/>
            </a:pPr>
            <a:endParaRPr lang="en-US" dirty="0"/>
          </a:p>
          <a:p>
            <a:r>
              <a:rPr lang="en-US" sz="2400" b="0" i="0" dirty="0">
                <a:solidFill>
                  <a:srgbClr val="0A0A23"/>
                </a:solidFill>
                <a:effectLst/>
                <a:latin typeface="Lato" panose="020F0502020204030203" pitchFamily="34" charset="0"/>
              </a:rPr>
              <a:t>We change the type of </a:t>
            </a:r>
            <a:r>
              <a:rPr lang="en-US" sz="2400" b="1" i="0" dirty="0" err="1">
                <a:effectLst/>
                <a:latin typeface="Lato" panose="020F0502020204030203" pitchFamily="34" charset="0"/>
              </a:rPr>
              <a:t>InvoicePersistence</a:t>
            </a:r>
            <a:r>
              <a:rPr lang="en-US" sz="2400" b="1" i="0" dirty="0">
                <a:effectLst/>
                <a:latin typeface="Lato" panose="020F0502020204030203" pitchFamily="34" charset="0"/>
              </a:rPr>
              <a:t> </a:t>
            </a:r>
            <a:r>
              <a:rPr lang="en-US" sz="2400" b="0" i="0" dirty="0">
                <a:solidFill>
                  <a:srgbClr val="0A0A23"/>
                </a:solidFill>
                <a:effectLst/>
                <a:latin typeface="Lato" panose="020F0502020204030203" pitchFamily="34" charset="0"/>
              </a:rPr>
              <a:t>to Interface and add a save method. Each persistence class will implement this save method.</a:t>
            </a:r>
            <a:endParaRPr lang="en-US" sz="2400" dirty="0"/>
          </a:p>
        </p:txBody>
      </p:sp>
    </p:spTree>
    <p:extLst>
      <p:ext uri="{BB962C8B-B14F-4D97-AF65-F5344CB8AC3E}">
        <p14:creationId xmlns:p14="http://schemas.microsoft.com/office/powerpoint/2010/main" val="252434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3334</Words>
  <Application>Microsoft Office PowerPoint</Application>
  <PresentationFormat>Widescreen</PresentationFormat>
  <Paragraphs>344</Paragraphs>
  <Slides>45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Lato</vt:lpstr>
      <vt:lpstr>source-code-pro</vt:lpstr>
      <vt:lpstr>Office Theme</vt:lpstr>
      <vt:lpstr>SOLID Design Principles</vt:lpstr>
      <vt:lpstr>SOLID Principles</vt:lpstr>
      <vt:lpstr>SOLID Principles</vt:lpstr>
      <vt:lpstr>OCP-Open Closed Principle</vt:lpstr>
      <vt:lpstr>OCP-Open Closed Principle</vt:lpstr>
      <vt:lpstr>Example-1</vt:lpstr>
      <vt:lpstr>PowerPoint Presentation</vt:lpstr>
      <vt:lpstr>PowerPoint Presentation</vt:lpstr>
      <vt:lpstr>How to Fix?</vt:lpstr>
      <vt:lpstr>How to Fix?</vt:lpstr>
      <vt:lpstr>How to Fix?</vt:lpstr>
      <vt:lpstr>OCP-Open Closed Principle </vt:lpstr>
      <vt:lpstr>PowerPoint Presentation</vt:lpstr>
      <vt:lpstr>OCP-Open Closed Principle</vt:lpstr>
      <vt:lpstr>Example-2 </vt:lpstr>
      <vt:lpstr>PowerPoint Presentation</vt:lpstr>
      <vt:lpstr>Extension Problem </vt:lpstr>
      <vt:lpstr>PowerPoint Presentation</vt:lpstr>
      <vt:lpstr>PowerPoint Presentation</vt:lpstr>
      <vt:lpstr>PowerPoint Presentation</vt:lpstr>
      <vt:lpstr>PowerPoint Presentation</vt:lpstr>
      <vt:lpstr>PowerPoint Presentation</vt:lpstr>
      <vt:lpstr>LSP-Liskov Substitution Principle</vt:lpstr>
      <vt:lpstr>Example (Bird)</vt:lpstr>
      <vt:lpstr>Example (Bird)</vt:lpstr>
      <vt:lpstr>Example (Bird)</vt:lpstr>
      <vt:lpstr>Example (Bird)</vt:lpstr>
      <vt:lpstr>Example (Bird)</vt:lpstr>
      <vt:lpstr>How Code Violates LSP</vt:lpstr>
      <vt:lpstr>How Code Violates LSP</vt:lpstr>
      <vt:lpstr>Example (Bird) Fix</vt:lpstr>
      <vt:lpstr>Example (Bird) Fix</vt:lpstr>
      <vt:lpstr>Example (Bird) Fix</vt:lpstr>
      <vt:lpstr>Example (Bird) Fix</vt:lpstr>
      <vt:lpstr>Example (Bird) Fix</vt:lpstr>
      <vt:lpstr>Example (Shape)</vt:lpstr>
      <vt:lpstr>PowerPoint Presentation</vt:lpstr>
      <vt:lpstr>Example (Shape)</vt:lpstr>
      <vt:lpstr>Violation</vt:lpstr>
      <vt:lpstr>Example (Shape)</vt:lpstr>
      <vt:lpstr>PowerPoint Presentation</vt:lpstr>
      <vt:lpstr>Example (Shape) Fix</vt:lpstr>
      <vt:lpstr>Example (Shape) Fix</vt:lpstr>
      <vt:lpstr>Example (Shape) Fix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Design Principles</dc:title>
  <dc:creator>Mehroze Khan</dc:creator>
  <cp:lastModifiedBy>Mehroze Khan</cp:lastModifiedBy>
  <cp:revision>46</cp:revision>
  <dcterms:created xsi:type="dcterms:W3CDTF">2023-10-31T07:36:02Z</dcterms:created>
  <dcterms:modified xsi:type="dcterms:W3CDTF">2024-10-21T10:45:20Z</dcterms:modified>
</cp:coreProperties>
</file>