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88" r:id="rId5"/>
    <p:sldId id="350" r:id="rId6"/>
    <p:sldId id="29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28" r:id="rId16"/>
    <p:sldId id="360" r:id="rId17"/>
    <p:sldId id="359" r:id="rId18"/>
    <p:sldId id="361" r:id="rId19"/>
    <p:sldId id="332" r:id="rId20"/>
    <p:sldId id="362" r:id="rId21"/>
    <p:sldId id="363" r:id="rId22"/>
    <p:sldId id="364" r:id="rId23"/>
    <p:sldId id="294" r:id="rId24"/>
    <p:sldId id="365" r:id="rId25"/>
    <p:sldId id="341" r:id="rId26"/>
    <p:sldId id="366" r:id="rId27"/>
    <p:sldId id="342" r:id="rId28"/>
    <p:sldId id="343" r:id="rId29"/>
    <p:sldId id="369" r:id="rId30"/>
    <p:sldId id="368" r:id="rId31"/>
    <p:sldId id="371" r:id="rId32"/>
    <p:sldId id="344" r:id="rId33"/>
    <p:sldId id="373" r:id="rId34"/>
    <p:sldId id="345" r:id="rId35"/>
    <p:sldId id="375" r:id="rId36"/>
    <p:sldId id="376" r:id="rId37"/>
    <p:sldId id="377" r:id="rId38"/>
    <p:sldId id="378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582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6B6ED-505D-4E9B-BF24-517D5C6D471C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330B2-674F-4FD8-82A6-83A059C2D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330B2-674F-4FD8-82A6-83A059C2D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5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Computer class directly depends on the concrete </a:t>
            </a:r>
            <a:r>
              <a:rPr lang="en-US" dirty="0" err="1"/>
              <a:t>WiredMouse</a:t>
            </a:r>
            <a:r>
              <a:rPr lang="en-US" dirty="0"/>
              <a:t> class. If we want to switch to a wireless mouse or any other type of input device, we would have to modify the Computer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violates DIP because the high-level Computer class should not depend on the low-level </a:t>
            </a:r>
            <a:r>
              <a:rPr lang="en-US" dirty="0" err="1"/>
              <a:t>WiredMouse</a:t>
            </a:r>
            <a:r>
              <a:rPr lang="en-US" dirty="0"/>
              <a:t>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330B2-674F-4FD8-82A6-83A059C2D8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41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5E1B5-F32D-9CC6-C0EB-3EC92AEFC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E37AF-52C6-DCF1-A9C4-550178882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DF564-1305-52A4-018D-9AD2382E5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1B4AD-E4EE-6B2F-45FB-613C90B46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330B2-674F-4FD8-82A6-83A059C2D8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40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53D5B-189F-E3C0-34DF-157DA928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E66605-3BF4-C204-5BCA-95ACE0073B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52E8E-9DB5-FBB1-4D5C-E2AB33C36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Abstraction Dependency</a:t>
            </a:r>
            <a:r>
              <a:rPr lang="en-US" dirty="0"/>
              <a:t>: The Computer class depends on the Mouse interface (abstraction), not on any specific concrete class (</a:t>
            </a:r>
            <a:r>
              <a:rPr lang="en-US" dirty="0" err="1"/>
              <a:t>WiredMouse</a:t>
            </a:r>
            <a:r>
              <a:rPr lang="en-US" dirty="0"/>
              <a:t> or </a:t>
            </a:r>
            <a:r>
              <a:rPr lang="en-US" dirty="0" err="1"/>
              <a:t>WirelessMouse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Flexible Implementation</a:t>
            </a:r>
            <a:r>
              <a:rPr lang="en-US" dirty="0"/>
              <a:t>: You can easily switch to different implementations of Mouse (e.g., </a:t>
            </a:r>
            <a:r>
              <a:rPr lang="en-US" dirty="0" err="1"/>
              <a:t>WiredMouse</a:t>
            </a:r>
            <a:r>
              <a:rPr lang="en-US" dirty="0"/>
              <a:t>, </a:t>
            </a:r>
            <a:r>
              <a:rPr lang="en-US" dirty="0" err="1"/>
              <a:t>WirelessMouse</a:t>
            </a:r>
            <a:r>
              <a:rPr lang="en-US" dirty="0"/>
              <a:t>) without modifying the Computer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Dependency Injection</a:t>
            </a:r>
            <a:r>
              <a:rPr lang="en-US" dirty="0"/>
              <a:t>: The specific Mouse implementation is injected into the Computer class via the constructor, making it flexible and decoupled.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1AB59-AB01-8D32-6517-35A0FBF3F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4330B2-674F-4FD8-82A6-83A059C2D8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689F-D4C0-D99E-380F-8C1258DB2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74DE0-C1FB-C3C4-77B0-4CE9DAF34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C7A0-DBB2-460A-1546-AE2BB150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9A4D-59AF-BDB6-EA21-6E1BBA50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26A8-F7ED-A7E2-BF3F-31D8C42D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0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090E-7C60-CEFE-C32B-68FC8D4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79F49-11DA-19DF-3109-4C1B697B0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C29F-74B6-DFE6-6312-0DC6BE18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F87E-687D-F719-1426-1DA88CBA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EA4BC-1020-B3E9-C7A2-9685EF73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B40F3-546C-667A-F6C3-EF423C58B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2DE00-D771-F9FC-C382-43F5E1DE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ADA8-6965-4EAB-4752-CC94DFDB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BDF97-0346-49C1-0569-3B8E6FB3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63FC8-06D3-4FA9-656A-31D547CF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1BA5-6CF4-8EA5-BC48-61B22F6B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3A2B-729F-A850-2BA8-17144924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EA80-9CF5-A7F7-7553-5776479B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63C4-E448-1596-3423-C63066E6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17BF-2597-7AB2-06F9-E7B758BE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A0E7-C0FD-8B7B-BFA1-5424DA9E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01BD-60D4-F125-768E-F7774E20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FDC9-819E-941B-B23A-A0ACEC23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C612C-C171-84C5-EDA8-71480D218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69E1A-1654-DC7C-D05A-867BEAD6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8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C86-98E1-1D8A-EB85-20D6F462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E76B3-DB6E-5362-EA26-4BCE812CE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EFB32-E1C4-7017-B738-705C5FDF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DA9C1-0EE9-860D-ABAC-89629B04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AF4D9-0F66-0AD5-4301-D87F04E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E6360-1C78-E426-9245-988E6F40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F949-E625-A858-EB1A-0769DF29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C47E2-EBCD-BBE9-A795-6B557F0D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CE055-BCFE-C620-4CD6-3A2574D47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4B23B-F6BD-675D-7424-DBE882EF3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12873-640D-CCEE-7980-8334CDEF4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F44DE-DD09-71BA-F4D0-BB5ED1E9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283AA-7CE8-1D9F-F8C8-F3C86ECD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CF7AC-5C6D-8F57-7925-CC5D168D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F153-E170-EE43-06CB-5DC6AC40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7DC4E-4E50-A85A-2B86-B578FBE4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E5DCA-5372-F373-60D3-E91D9952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83B50-F70D-FB80-53BF-4AB9E6FD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827C5-8D98-7120-318F-E4BBD47B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4BF18-4B31-F243-C238-79389E49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28FA4-BC50-6C86-6E66-8AC99050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9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B2C0-1E86-AAEC-1CBD-716A71FC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1A2DA-F7EA-320B-0147-6656074D0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9BD3F-5C26-52CB-9A1C-981541C80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5494D-6C13-BE06-32CE-AF3A1C11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3A25A-717B-337A-FF70-7199F8B2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70593-901C-A6BE-9C81-9CCA1382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80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94B0-5001-DA3A-68F3-872DA8A4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B4E1E-D461-5388-A36F-9C1245548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B52AA-47A5-D45A-AF66-AEA6DB4A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D7369-E96D-D0DA-AFB3-BF70D330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8CECF-02FA-29A8-13A1-34BCE160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821BA-D0D1-6F39-7E47-B06DA240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80D77-CFFC-DB46-6C09-F5D6080C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047E6-A084-6C94-37E6-FCAF848A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C7EA1-8E1E-636D-580F-3C016D5A7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FBE7-F575-441E-8454-95D01B822D48}" type="datetimeFigureOut">
              <a:rPr lang="en-US" smtClean="0"/>
              <a:t>23-Oct-24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FCDA-C06F-45AE-27C9-ABF5286FD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CF8ED-DB02-1307-E07D-4509B3935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CF2F-7322-423B-A025-FF6F831A4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95BC-6AF5-B658-E6BE-95CE03DF5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Design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26A79-3261-ADA2-C4F6-260F26F24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4062963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A66DF-F321-8247-7864-2EA3D6774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CA3-062B-33A1-E510-75041833D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address the violation of the Interface Segregation Principle (ISP), we need to split the large </a:t>
            </a:r>
            <a:r>
              <a:rPr lang="en-US" sz="2400" dirty="0" err="1"/>
              <a:t>ParkingLot</a:t>
            </a:r>
            <a:r>
              <a:rPr lang="en-US" sz="2400" dirty="0"/>
              <a:t> interface into smaller, more focused interfaces, so classes that implement them are only required to define the methods they need.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FreeParking</a:t>
            </a:r>
            <a:r>
              <a:rPr lang="en-US" sz="2400" dirty="0"/>
              <a:t> class doesn't need the </a:t>
            </a:r>
            <a:r>
              <a:rPr lang="en-US" sz="2400" dirty="0" err="1"/>
              <a:t>calculateFee</a:t>
            </a:r>
            <a:r>
              <a:rPr lang="en-US" sz="2400" dirty="0"/>
              <a:t> and </a:t>
            </a:r>
            <a:r>
              <a:rPr lang="en-US" sz="2400" dirty="0" err="1"/>
              <a:t>doPayment</a:t>
            </a:r>
            <a:r>
              <a:rPr lang="en-US" sz="2400" dirty="0"/>
              <a:t> methods since it's a free parking lot.</a:t>
            </a:r>
          </a:p>
          <a:p>
            <a:r>
              <a:rPr lang="en-US" sz="2400" dirty="0"/>
              <a:t>To solve this, we can create separate interfaces for operations like parking/unparking, capacity and payment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314137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8B7B8-DF98-0711-C258-FD08194B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AA432-8ED3-256C-BAA2-B6BE09B0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49773"/>
            <a:ext cx="10507108" cy="5564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6EFA6F-EAB7-AC77-CB21-14BFC672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877"/>
            <a:ext cx="10515600" cy="810532"/>
          </a:xfrm>
        </p:spPr>
        <p:txBody>
          <a:bodyPr/>
          <a:lstStyle/>
          <a:p>
            <a:r>
              <a:rPr lang="en-US" dirty="0"/>
              <a:t>How to fix?</a:t>
            </a:r>
          </a:p>
        </p:txBody>
      </p:sp>
    </p:spTree>
    <p:extLst>
      <p:ext uri="{BB962C8B-B14F-4D97-AF65-F5344CB8AC3E}">
        <p14:creationId xmlns:p14="http://schemas.microsoft.com/office/powerpoint/2010/main" val="194655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AD12-3114-0247-60B6-DD4DC33A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A8926C-523A-8036-4AFB-2C29A09F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3" y="1135626"/>
            <a:ext cx="10203174" cy="4586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FB1642-5B94-14B5-199F-20D089E3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877"/>
            <a:ext cx="10515600" cy="810532"/>
          </a:xfrm>
        </p:spPr>
        <p:txBody>
          <a:bodyPr/>
          <a:lstStyle/>
          <a:p>
            <a:r>
              <a:rPr lang="en-US" dirty="0"/>
              <a:t>How to fix?</a:t>
            </a:r>
          </a:p>
        </p:txBody>
      </p:sp>
    </p:spTree>
    <p:extLst>
      <p:ext uri="{BB962C8B-B14F-4D97-AF65-F5344CB8AC3E}">
        <p14:creationId xmlns:p14="http://schemas.microsoft.com/office/powerpoint/2010/main" val="220713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9D3CB-0C72-3953-D77E-D89B145F6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BB66D-6E39-995F-3453-4A44CDED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02" y="786581"/>
            <a:ext cx="9919394" cy="5995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8DDA6-F06C-2D86-42B1-7612CEDC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877"/>
            <a:ext cx="10515600" cy="810532"/>
          </a:xfrm>
        </p:spPr>
        <p:txBody>
          <a:bodyPr/>
          <a:lstStyle/>
          <a:p>
            <a:r>
              <a:rPr lang="en-US" dirty="0"/>
              <a:t>How to fix?</a:t>
            </a:r>
          </a:p>
        </p:txBody>
      </p:sp>
    </p:spTree>
    <p:extLst>
      <p:ext uri="{BB962C8B-B14F-4D97-AF65-F5344CB8AC3E}">
        <p14:creationId xmlns:p14="http://schemas.microsoft.com/office/powerpoint/2010/main" val="241301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82D1-72D1-65A4-2AE1-4BEE94751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68620-AF3D-6B6D-5B87-F7ADD61D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03" y="953536"/>
            <a:ext cx="10281793" cy="4178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9D103-8DC0-8AF2-21F2-8BAE2584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877"/>
            <a:ext cx="10515600" cy="810532"/>
          </a:xfrm>
        </p:spPr>
        <p:txBody>
          <a:bodyPr/>
          <a:lstStyle/>
          <a:p>
            <a:r>
              <a:rPr lang="en-US" dirty="0"/>
              <a:t>How to fix?</a:t>
            </a:r>
          </a:p>
        </p:txBody>
      </p:sp>
    </p:spTree>
    <p:extLst>
      <p:ext uri="{BB962C8B-B14F-4D97-AF65-F5344CB8AC3E}">
        <p14:creationId xmlns:p14="http://schemas.microsoft.com/office/powerpoint/2010/main" val="2240731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6050-F1C8-4D7F-9456-A4AF37C9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7F29F-70E8-E7CD-B1C6-BEC7E21B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Let’s assume that there is a Restaurant interface which contains methods for accepting orders from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online customers, telephone customers </a:t>
            </a:r>
            <a:r>
              <a:rPr lang="en-US" sz="240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walk-in customers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also contains methods for handling online payments (for online customers) and in-person payments.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In-person payments deal with the walk-in customers as well as telephone customers. </a:t>
            </a:r>
          </a:p>
          <a:p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elephone customers pay in-person at the time of order delivery. 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03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C175C-7421-80C0-EAF4-91746F779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B9FE1-4EF1-2BF6-4BD9-68778DEE2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59" y="1170373"/>
            <a:ext cx="10903281" cy="258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7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C6A8-ED3C-B824-408E-465ECA7AC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785536-3E97-3476-0DD7-754BD6C03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48" y="430551"/>
            <a:ext cx="10473303" cy="61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65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0CEE-B85B-07FC-08D1-A01C1E822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2CAD1-74D6-B49A-A122-2AF70D89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25" y="997348"/>
            <a:ext cx="10308549" cy="33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5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173A-7FEA-8FF3-FEE6-CD9BC0A5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OnlineCustomer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class is for online customers, we will have to throw Exception for the methods which are not applicable for online customers.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is also termed as 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‘Interface Pollution’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Here we can observe clear violation of Interface Segregation Principle.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9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3003-111A-F54C-26C0-16D29A1E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DBD9-E15E-9D1A-E623-C6FF2AC4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baseline="0" dirty="0"/>
              <a:t>Good software systems begin with clean code</a:t>
            </a:r>
          </a:p>
          <a:p>
            <a:pPr algn="l"/>
            <a:r>
              <a:rPr lang="en-US" sz="2400" b="0" i="0" u="none" strike="noStrike" baseline="0" dirty="0"/>
              <a:t>The SOLID principles tell us how to </a:t>
            </a:r>
            <a:r>
              <a:rPr lang="en-US" sz="2400" b="1" i="0" u="none" strike="noStrike" baseline="0" dirty="0"/>
              <a:t>arrange our functions and data structures </a:t>
            </a:r>
            <a:r>
              <a:rPr lang="en-US" sz="2400" b="0" i="0" u="none" strike="noStrike" baseline="0" dirty="0"/>
              <a:t>into classes, and how those classes should be </a:t>
            </a:r>
            <a:r>
              <a:rPr lang="en-US" sz="2400" b="1" i="0" u="none" strike="noStrike" baseline="0" dirty="0"/>
              <a:t>interconnected</a:t>
            </a:r>
            <a:endParaRPr lang="en-US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The goal of the principles is the creation of mid-level software structures that:</a:t>
            </a:r>
          </a:p>
          <a:p>
            <a:pPr lvl="1"/>
            <a:r>
              <a:rPr lang="en-US" b="0" i="0" u="none" strike="noStrike" baseline="0" dirty="0"/>
              <a:t>Tolerate change</a:t>
            </a:r>
          </a:p>
          <a:p>
            <a:pPr lvl="1"/>
            <a:r>
              <a:rPr lang="en-US" b="0" i="0" u="none" strike="noStrike" baseline="0" dirty="0"/>
              <a:t>Are easy to understand</a:t>
            </a:r>
          </a:p>
          <a:p>
            <a:pPr lvl="1"/>
            <a:r>
              <a:rPr lang="en-US" b="0" i="0" u="none" strike="noStrike" baseline="0" dirty="0"/>
              <a:t>Are the basis of components that can be used in many software systems</a:t>
            </a:r>
          </a:p>
          <a:p>
            <a:pPr algn="l"/>
            <a:r>
              <a:rPr lang="en-US" sz="2400" b="0" i="0" u="none" strike="noStrike" baseline="0" dirty="0"/>
              <a:t>The term “mid-level” refers to the fact that these principles are applied by programmers working at the module level.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2802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C28A-8E21-333A-B3B0-5550B72E8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877"/>
            <a:ext cx="10515600" cy="810532"/>
          </a:xfrm>
        </p:spPr>
        <p:txBody>
          <a:bodyPr/>
          <a:lstStyle/>
          <a:p>
            <a:r>
              <a:rPr lang="en-US" dirty="0"/>
              <a:t>How to fix?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81AD0-0860-FCD0-876E-C65797FF7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907" y="710135"/>
            <a:ext cx="8858186" cy="60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BDF92-905C-B78A-237B-4624F588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DEE-6F6D-49AD-F1D1-B59D178D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877"/>
            <a:ext cx="10515600" cy="810532"/>
          </a:xfrm>
        </p:spPr>
        <p:txBody>
          <a:bodyPr/>
          <a:lstStyle/>
          <a:p>
            <a:r>
              <a:rPr lang="en-US" dirty="0"/>
              <a:t>How to fix?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BAB23-719D-9752-B62F-52E2E3375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645" y="794969"/>
            <a:ext cx="7752710" cy="59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99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B0975-D3A3-7F2B-CAE3-5AC4E0D27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89C7-D391-4BCA-3B58-5D194622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DIP-Dependency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E457-C3C6-B25C-0F4E-A10E20C4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A0A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Dependency Inversion principle states that our </a:t>
            </a:r>
            <a:r>
              <a:rPr lang="en-US" sz="2400" b="1" dirty="0">
                <a:solidFill>
                  <a:srgbClr val="0A0A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classes should depend upon interfaces or abstract classes instead of concrete classes and functions</a:t>
            </a:r>
            <a:r>
              <a:rPr lang="en-US" sz="2400" dirty="0">
                <a:solidFill>
                  <a:srgbClr val="0A0A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High-level modules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should not depend on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low-level modules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Both should depend on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abstractions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(e.g., interfaces).</a:t>
            </a:r>
            <a:endParaRPr lang="en-US" sz="2400" dirty="0">
              <a:solidFill>
                <a:srgbClr val="0A0A2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dirty="0">
                <a:solidFill>
                  <a:srgbClr val="0A0A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want our classes to be </a:t>
            </a:r>
            <a:r>
              <a:rPr lang="en-US" sz="2400" b="1" dirty="0">
                <a:solidFill>
                  <a:srgbClr val="0A0A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 to extension</a:t>
            </a:r>
            <a:r>
              <a:rPr lang="en-US" sz="2400" dirty="0">
                <a:solidFill>
                  <a:srgbClr val="0A0A2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so we have reorganized our dependencies to depend on interfaces instead of concrete classes. 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helps in achieving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loosely coupled systems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making the code more modular, easier to maintain, and flexible for change.</a:t>
            </a:r>
            <a:endParaRPr lang="en-US" sz="2400" dirty="0">
              <a:solidFill>
                <a:srgbClr val="0A0A2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6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A9F6-6896-3EE3-DDD6-CFC6BF5A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DIP-Dependency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5D57-069E-8885-0D5C-AF126D6B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context of the </a:t>
            </a: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classes are often categorized as </a:t>
            </a: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high-level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low-level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based on their responsibilities and level of abstraction:</a:t>
            </a:r>
          </a:p>
          <a:p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High-Level Class: 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Deals with the </a:t>
            </a: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core business logic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the functionality of a system. It focuses on the </a:t>
            </a: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bigger picture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often relies on lower-level classes to perform specific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Characteristics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more abstract and less concerned with the technical details of how things are done.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often orchestrates and coordinates the flow of operations but leaves specific details to other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represents the </a:t>
            </a: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overall behavior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the </a:t>
            </a:r>
            <a:r>
              <a:rPr lang="en-US" sz="2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higher-level functionality</a:t>
            </a:r>
            <a:r>
              <a:rPr lang="en-US" sz="2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the application.</a:t>
            </a:r>
          </a:p>
          <a:p>
            <a:endParaRPr lang="en-US" sz="2400" dirty="0">
              <a:solidFill>
                <a:srgbClr val="0A0A2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14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A050E-DCAA-BE0F-089F-85159E89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582E-ECC9-3FF0-B9AA-1E740FDC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DIP-Dependency Inversion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74B9-E814-B1ED-44A0-9CD27CDA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Low-Level Class: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Responsible for more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detailed, specific functionality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It deals with the </a:t>
            </a: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implementation details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a particular task or component of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Characteristics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more concrete and focuses on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something is done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(e.g., handling specific input/output operations).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often performs one specific task and is called upon by high-level classes to fulfill part of the overall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Low-level classes contain the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specific implementations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operations that the high-level classes rely on.</a:t>
            </a:r>
          </a:p>
        </p:txBody>
      </p:sp>
    </p:spTree>
    <p:extLst>
      <p:ext uri="{BB962C8B-B14F-4D97-AF65-F5344CB8AC3E}">
        <p14:creationId xmlns:p14="http://schemas.microsoft.com/office/powerpoint/2010/main" val="141408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A11C-3C6B-21B6-2361-7E03CB71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637"/>
            <a:ext cx="10515600" cy="78377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343FA-51BA-218D-516F-DB4EDC98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690"/>
            <a:ext cx="10515600" cy="5113273"/>
          </a:xfrm>
        </p:spPr>
        <p:txBody>
          <a:bodyPr>
            <a:no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Suppose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depends on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At runtime, an instance of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will be created or injected into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 </a:t>
            </a:r>
          </a:p>
          <a:p>
            <a:pPr marL="0" indent="0">
              <a:buNone/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ClassB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// fields, constructor and methods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ClassA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ClassB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objectB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ClassA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ClassB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objectB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this.objectB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objectB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// invoke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classB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methods</a:t>
            </a:r>
          </a:p>
          <a:p>
            <a:pPr marL="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5C6B6-2D04-A5F9-32D3-18E1E2263A79}"/>
              </a:ext>
            </a:extLst>
          </p:cNvPr>
          <p:cNvSpPr txBox="1"/>
          <p:nvPr/>
        </p:nvSpPr>
        <p:spPr>
          <a:xfrm>
            <a:off x="5906277" y="2937181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High Level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397482-4014-2D47-66D2-9A9AA5DEB9FD}"/>
              </a:ext>
            </a:extLst>
          </p:cNvPr>
          <p:cNvSpPr txBox="1"/>
          <p:nvPr/>
        </p:nvSpPr>
        <p:spPr>
          <a:xfrm>
            <a:off x="9807073" y="2937181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Low Level Class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B149B6-674B-6A09-CA12-E48BBE1D3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036204"/>
              </p:ext>
            </p:extLst>
          </p:nvPr>
        </p:nvGraphicFramePr>
        <p:xfrm>
          <a:off x="5736444" y="3483795"/>
          <a:ext cx="1970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212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1D4017-BFA4-63A4-7A80-24BC7FAE534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7706758" y="3852095"/>
            <a:ext cx="200156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FE26FF6B-594E-B199-777D-C80C143CC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680309"/>
              </p:ext>
            </p:extLst>
          </p:nvPr>
        </p:nvGraphicFramePr>
        <p:xfrm>
          <a:off x="9708324" y="3483795"/>
          <a:ext cx="1970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3112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472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BD38-820D-7725-461E-9C7FA3D6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04"/>
            <a:ext cx="10515600" cy="990892"/>
          </a:xfrm>
        </p:spPr>
        <p:txBody>
          <a:bodyPr/>
          <a:lstStyle/>
          <a:p>
            <a:r>
              <a:rPr lang="en-US" dirty="0"/>
              <a:t>Example (Code Violating DIP)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A61FA-B4E2-7ED4-82C1-DE231B98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20" y="1205496"/>
            <a:ext cx="9382760" cy="55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86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1E7B-169A-0DDA-7096-76045FB1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49FF-4159-1F66-5502-1FEA1A89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DIP is telling us is to invert the dependency.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flow of control will still follow the same path. However, now both our objects will depend on the abstraction level of the interface. </a:t>
            </a:r>
            <a:endParaRPr lang="en-US" sz="2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Thus,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inverts its dependency on 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 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876E0-60BC-D1E5-A397-C8F732EBC51D}"/>
              </a:ext>
            </a:extLst>
          </p:cNvPr>
          <p:cNvSpPr txBox="1"/>
          <p:nvPr/>
        </p:nvSpPr>
        <p:spPr>
          <a:xfrm>
            <a:off x="1793440" y="3812651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High Level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ACC4B-1ADC-2922-D2D4-AD7DE1CFE84F}"/>
              </a:ext>
            </a:extLst>
          </p:cNvPr>
          <p:cNvSpPr txBox="1"/>
          <p:nvPr/>
        </p:nvSpPr>
        <p:spPr>
          <a:xfrm>
            <a:off x="9013773" y="3756024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Low Level Class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CCB9750F-5E40-D1C0-D04C-AE4870742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769812"/>
              </p:ext>
            </p:extLst>
          </p:nvPr>
        </p:nvGraphicFramePr>
        <p:xfrm>
          <a:off x="1694691" y="4249451"/>
          <a:ext cx="1970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2128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012005-867C-B7E1-26F1-BC90776EB815}"/>
              </a:ext>
            </a:extLst>
          </p:cNvPr>
          <p:cNvCxnSpPr>
            <a:cxnSpLocks/>
          </p:cNvCxnSpPr>
          <p:nvPr/>
        </p:nvCxnSpPr>
        <p:spPr>
          <a:xfrm>
            <a:off x="3665005" y="4434348"/>
            <a:ext cx="1590478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A65560A3-C1EE-A520-9B60-2B0E2B0F32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76723"/>
              </p:ext>
            </p:extLst>
          </p:nvPr>
        </p:nvGraphicFramePr>
        <p:xfrm>
          <a:off x="8816275" y="4284986"/>
          <a:ext cx="1970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3112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A1A98F02-5579-D838-0E44-6823568B43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685520"/>
              </p:ext>
            </p:extLst>
          </p:nvPr>
        </p:nvGraphicFramePr>
        <p:xfrm>
          <a:off x="5255483" y="4249451"/>
          <a:ext cx="1970314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212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0DC28E-B201-3BAA-DC34-932D78A7CFFE}"/>
              </a:ext>
            </a:extLst>
          </p:cNvPr>
          <p:cNvCxnSpPr>
            <a:cxnSpLocks/>
          </p:cNvCxnSpPr>
          <p:nvPr/>
        </p:nvCxnSpPr>
        <p:spPr>
          <a:xfrm>
            <a:off x="3665005" y="4862051"/>
            <a:ext cx="159047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0E0ED3-D71A-06AA-BC5E-22DA583FCC98}"/>
              </a:ext>
            </a:extLst>
          </p:cNvPr>
          <p:cNvCxnSpPr>
            <a:cxnSpLocks/>
          </p:cNvCxnSpPr>
          <p:nvPr/>
        </p:nvCxnSpPr>
        <p:spPr>
          <a:xfrm>
            <a:off x="7225797" y="4862051"/>
            <a:ext cx="159047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8870C3-032A-28B0-A8AD-9860059EDC40}"/>
              </a:ext>
            </a:extLst>
          </p:cNvPr>
          <p:cNvCxnSpPr>
            <a:cxnSpLocks/>
          </p:cNvCxnSpPr>
          <p:nvPr/>
        </p:nvCxnSpPr>
        <p:spPr>
          <a:xfrm>
            <a:off x="7225797" y="4439264"/>
            <a:ext cx="1590478" cy="0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8FB33C-0D59-05A4-9EFF-F540C64E18EB}"/>
              </a:ext>
            </a:extLst>
          </p:cNvPr>
          <p:cNvCxnSpPr>
            <a:cxnSpLocks/>
          </p:cNvCxnSpPr>
          <p:nvPr/>
        </p:nvCxnSpPr>
        <p:spPr>
          <a:xfrm>
            <a:off x="2981663" y="6071418"/>
            <a:ext cx="1590478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60D51D-3A79-D178-34FB-A876CBFCAA7C}"/>
              </a:ext>
            </a:extLst>
          </p:cNvPr>
          <p:cNvCxnSpPr>
            <a:cxnSpLocks/>
          </p:cNvCxnSpPr>
          <p:nvPr/>
        </p:nvCxnSpPr>
        <p:spPr>
          <a:xfrm>
            <a:off x="8021036" y="6071418"/>
            <a:ext cx="1590478" cy="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A78CB0-3E08-CE2D-75C0-07DD53786C8A}"/>
              </a:ext>
            </a:extLst>
          </p:cNvPr>
          <p:cNvSpPr txBox="1"/>
          <p:nvPr/>
        </p:nvSpPr>
        <p:spPr>
          <a:xfrm>
            <a:off x="2852431" y="5596542"/>
            <a:ext cx="17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Flow of Control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92F41C-97F4-2015-BDF9-E9C9D98B5EDB}"/>
              </a:ext>
            </a:extLst>
          </p:cNvPr>
          <p:cNvSpPr txBox="1"/>
          <p:nvPr/>
        </p:nvSpPr>
        <p:spPr>
          <a:xfrm>
            <a:off x="7566755" y="5637858"/>
            <a:ext cx="2551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Flow of Dependencies</a:t>
            </a:r>
          </a:p>
        </p:txBody>
      </p:sp>
    </p:spTree>
    <p:extLst>
      <p:ext uri="{BB962C8B-B14F-4D97-AF65-F5344CB8AC3E}">
        <p14:creationId xmlns:p14="http://schemas.microsoft.com/office/powerpoint/2010/main" val="864887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A1AF7-4E21-1F36-C385-C72BF6CB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78377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90F9-BDFB-952F-EAB3-EF21D5D3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654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InterfaceB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method()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 implements </a:t>
            </a:r>
            <a:r>
              <a:rPr lang="en-US" dirty="0" err="1"/>
              <a:t>InterfaceB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// fields, constructor and methods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ObjectA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InterfaceB</a:t>
            </a:r>
            <a:r>
              <a:rPr lang="en-US" dirty="0"/>
              <a:t> </a:t>
            </a:r>
            <a:r>
              <a:rPr lang="en-US" dirty="0" err="1"/>
              <a:t>objectB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ObjectA</a:t>
            </a:r>
            <a:r>
              <a:rPr lang="en-US" dirty="0"/>
              <a:t>(</a:t>
            </a:r>
            <a:r>
              <a:rPr lang="en-US" dirty="0" err="1"/>
              <a:t>InterfaceB</a:t>
            </a:r>
            <a:r>
              <a:rPr lang="en-US" dirty="0"/>
              <a:t> </a:t>
            </a:r>
            <a:r>
              <a:rPr lang="en-US" dirty="0" err="1"/>
              <a:t>objectB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this.objectB</a:t>
            </a:r>
            <a:r>
              <a:rPr lang="en-US" dirty="0"/>
              <a:t> = </a:t>
            </a:r>
            <a:r>
              <a:rPr lang="en-US" dirty="0" err="1"/>
              <a:t>objectB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...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455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9627-5491-E0F4-D96F-4217933A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BA44-7DD7-FED2-5FCD-7B9A1A2A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follow DIP, we can introduce an abstraction (interface) for the Mouse, and the Computer will depend on this abstraction instead of the concrete class. </a:t>
            </a:r>
          </a:p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actual implementation (wired or wireless mouse) can be provided at runtime. </a:t>
            </a:r>
          </a:p>
          <a:p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0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3003-111A-F54C-26C0-16D29A1E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7DBD9-E15E-9D1A-E623-C6FF2AC4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0" u="sng" strike="noStrike" baseline="0" dirty="0"/>
              <a:t>S</a:t>
            </a:r>
            <a:r>
              <a:rPr lang="en-US" sz="2400" b="1" i="0" u="none" strike="noStrike" baseline="0" dirty="0"/>
              <a:t>RP: </a:t>
            </a:r>
            <a:r>
              <a:rPr lang="en-US" sz="2400" b="0" i="0" u="none" strike="noStrike" baseline="0" dirty="0"/>
              <a:t>Single Responsibility Principle</a:t>
            </a:r>
          </a:p>
          <a:p>
            <a:r>
              <a:rPr lang="en-US" sz="2400" b="1" i="0" u="sng" strike="noStrike" baseline="0" dirty="0"/>
              <a:t>O</a:t>
            </a:r>
            <a:r>
              <a:rPr lang="en-US" sz="2400" b="1" i="0" u="none" strike="noStrike" baseline="0" dirty="0"/>
              <a:t>CP: </a:t>
            </a:r>
            <a:r>
              <a:rPr lang="en-US" sz="2400" b="0" i="0" u="none" strike="noStrike" baseline="0" dirty="0"/>
              <a:t>Open-Closed Principle</a:t>
            </a:r>
            <a:endParaRPr lang="en-US" sz="2400" dirty="0"/>
          </a:p>
          <a:p>
            <a:r>
              <a:rPr lang="en-US" sz="2400" b="1" i="0" u="sng" strike="noStrike" baseline="0" dirty="0"/>
              <a:t>L</a:t>
            </a:r>
            <a:r>
              <a:rPr lang="en-US" sz="2400" b="1" i="0" u="none" strike="noStrike" baseline="0" dirty="0"/>
              <a:t>SP: </a:t>
            </a:r>
            <a:r>
              <a:rPr lang="en-US" sz="2400" b="0" i="0" u="none" strike="noStrike" baseline="0" dirty="0" err="1"/>
              <a:t>Liskov</a:t>
            </a:r>
            <a:r>
              <a:rPr lang="en-US" sz="2400" b="0" i="0" u="none" strike="noStrike" baseline="0" dirty="0"/>
              <a:t> Substitution Principle</a:t>
            </a:r>
          </a:p>
          <a:p>
            <a:r>
              <a:rPr lang="en-US" sz="2400" b="1" i="0" u="sng" strike="noStrike" baseline="0" dirty="0"/>
              <a:t>I</a:t>
            </a:r>
            <a:r>
              <a:rPr lang="en-US" sz="2400" b="1" i="0" u="none" strike="noStrike" baseline="0" dirty="0"/>
              <a:t>SP: </a:t>
            </a:r>
            <a:r>
              <a:rPr lang="en-US" sz="2400" b="0" i="0" u="none" strike="noStrike" baseline="0" dirty="0"/>
              <a:t>Interface Segregation Principle</a:t>
            </a:r>
            <a:endParaRPr lang="en-US" sz="2400" dirty="0"/>
          </a:p>
          <a:p>
            <a:r>
              <a:rPr lang="en-US" sz="2400" b="1" i="0" u="sng" strike="noStrike" baseline="0" dirty="0"/>
              <a:t>D</a:t>
            </a:r>
            <a:r>
              <a:rPr lang="en-US" sz="2400" b="1" i="0" u="none" strike="noStrike" baseline="0" dirty="0"/>
              <a:t>IP: </a:t>
            </a:r>
            <a:r>
              <a:rPr lang="en-US" sz="2400" b="0" i="0" u="none" strike="noStrike" baseline="0" dirty="0"/>
              <a:t>Dependency Inversion Principle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679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542AB-4DB1-7687-E79E-0CB0710A9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B332-814C-55CE-9896-BEA26499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62"/>
            <a:ext cx="10515600" cy="729635"/>
          </a:xfrm>
        </p:spPr>
        <p:txBody>
          <a:bodyPr/>
          <a:lstStyle/>
          <a:p>
            <a:r>
              <a:rPr lang="en-US" dirty="0"/>
              <a:t>Example (Code Fix)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62531-6D8A-8F05-35BE-9D0B206A7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92" y="1009553"/>
            <a:ext cx="9508816" cy="5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28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D055A-9CDC-2B06-C6FF-7C6AD4BCF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83C0-174E-3723-4C9C-0A3F52E8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62"/>
            <a:ext cx="10515600" cy="729635"/>
          </a:xfrm>
        </p:spPr>
        <p:txBody>
          <a:bodyPr/>
          <a:lstStyle/>
          <a:p>
            <a:r>
              <a:rPr lang="en-US" dirty="0"/>
              <a:t>Example (Code Fix)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CEDD0-12D5-C2A4-E70E-9488778A2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16" y="756503"/>
            <a:ext cx="8409367" cy="60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04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B537-DDE8-A39A-A634-6C9D1009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0"/>
            <a:ext cx="10515600" cy="830426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CBFD-BE98-0BD5-E70F-A034A26A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559"/>
            <a:ext cx="10515600" cy="4665404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Suppose a bookstore asked us to build a feature that enables customers to put their favorite books on a shelf.</a:t>
            </a:r>
          </a:p>
          <a:p>
            <a:pPr marL="0" indent="0">
              <a:buNone/>
            </a:pP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53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DA48C-706A-4D82-049F-EEC519FFC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1AED-FA70-E580-8222-F478480E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0"/>
            <a:ext cx="10515600" cy="64381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(Book Store)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D250C-DAFC-30E6-FFCF-AFC5EC9A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69" y="735986"/>
            <a:ext cx="6321183" cy="60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49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B537-DDE8-A39A-A634-6C9D1009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0"/>
            <a:ext cx="10515600" cy="830426"/>
          </a:xfrm>
        </p:spPr>
        <p:txBody>
          <a:bodyPr>
            <a:normAutofit/>
          </a:bodyPr>
          <a:lstStyle/>
          <a:p>
            <a:r>
              <a:rPr lang="en-US" dirty="0"/>
              <a:t>Example Book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CBFD-BE98-0BD5-E70F-A034A26A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tore asks us to enable customers to add DVDs to their shelves too.</a:t>
            </a:r>
            <a:endParaRPr lang="en-US" sz="240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D135D-9C47-D884-D107-A920B014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56" y="2577894"/>
            <a:ext cx="9236287" cy="29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8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2DDB6-6A83-4259-0614-9E22F021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A4A6-2FC6-752B-BB48-2B08E292E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0"/>
            <a:ext cx="10515600" cy="64381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(Book Store)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C080F-5E9D-D093-F1C3-9E88FBF6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24" y="1024814"/>
            <a:ext cx="9467151" cy="5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64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5992B-65CD-DCD8-ACDB-3202A5883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0A83-CAFA-91DA-D663-DEEC84A7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0"/>
            <a:ext cx="10515600" cy="64381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(Book Store) Fix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030A1-8810-D149-619A-BB41C8238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741" y="739358"/>
            <a:ext cx="8158518" cy="596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15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10859-F881-B0F8-DDC8-7FF02D71D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984A-62F9-0ED9-52EE-8CF25104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20"/>
            <a:ext cx="10515600" cy="64381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(Book Store) Fix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E13D6-5B00-F40D-B042-FEC8021D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72" y="1007567"/>
            <a:ext cx="8417056" cy="48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58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EBF3B-9C5B-AE53-0EF2-A318261BD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284-23DE-0CA2-955E-89AD5347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0FCEFFC-2118-62C9-4577-B6077C2182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26526902"/>
              </p:ext>
            </p:extLst>
          </p:nvPr>
        </p:nvGraphicFramePr>
        <p:xfrm>
          <a:off x="353008" y="2572074"/>
          <a:ext cx="1970314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seeReviews</a:t>
                      </a:r>
                      <a:r>
                        <a:rPr lang="en-US" dirty="0"/>
                        <a:t>()</a:t>
                      </a:r>
                    </a:p>
                    <a:p>
                      <a:pPr algn="ctr"/>
                      <a:r>
                        <a:rPr lang="en-US" dirty="0" err="1"/>
                        <a:t>readSample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2704BB0-FA28-2134-CCD8-ED53BA8AB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5116743"/>
              </p:ext>
            </p:extLst>
          </p:nvPr>
        </p:nvGraphicFramePr>
        <p:xfrm>
          <a:off x="2884714" y="2572074"/>
          <a:ext cx="1970314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DVD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seeReviews</a:t>
                      </a:r>
                      <a:r>
                        <a:rPr lang="en-US" dirty="0"/>
                        <a:t>()</a:t>
                      </a:r>
                    </a:p>
                    <a:p>
                      <a:pPr algn="ctr"/>
                      <a:r>
                        <a:rPr lang="en-US" dirty="0" err="1"/>
                        <a:t>watchSample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88ED0267-9DB4-7B23-55F7-809CCB11AF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949702"/>
              </p:ext>
            </p:extLst>
          </p:nvPr>
        </p:nvGraphicFramePr>
        <p:xfrm>
          <a:off x="1705946" y="4421172"/>
          <a:ext cx="1970314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addBook</a:t>
                      </a:r>
                      <a:r>
                        <a:rPr lang="en-US" dirty="0"/>
                        <a:t>(Book)</a:t>
                      </a:r>
                    </a:p>
                    <a:p>
                      <a:pPr algn="ctr"/>
                      <a:r>
                        <a:rPr lang="en-US" dirty="0" err="1"/>
                        <a:t>customizeShelf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AA222E-3199-DE77-3143-FEF2CE3A7F73}"/>
              </a:ext>
            </a:extLst>
          </p:cNvPr>
          <p:cNvCxnSpPr>
            <a:cxnSpLocks/>
          </p:cNvCxnSpPr>
          <p:nvPr/>
        </p:nvCxnSpPr>
        <p:spPr>
          <a:xfrm flipH="1" flipV="1">
            <a:off x="2099388" y="3582994"/>
            <a:ext cx="591715" cy="83817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40B4D882-1CB7-0216-BDAE-D2B882499B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7138"/>
              </p:ext>
            </p:extLst>
          </p:nvPr>
        </p:nvGraphicFramePr>
        <p:xfrm>
          <a:off x="5329335" y="4421172"/>
          <a:ext cx="2299997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9997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addProduct</a:t>
                      </a:r>
                      <a:r>
                        <a:rPr lang="en-US" dirty="0"/>
                        <a:t>(Product)</a:t>
                      </a:r>
                    </a:p>
                    <a:p>
                      <a:pPr algn="ctr"/>
                      <a:r>
                        <a:rPr lang="en-US" dirty="0" err="1"/>
                        <a:t>customizeShelf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85EF1312-CE43-E0FA-9169-E4C30945B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269948"/>
              </p:ext>
            </p:extLst>
          </p:nvPr>
        </p:nvGraphicFramePr>
        <p:xfrm>
          <a:off x="7811279" y="4421172"/>
          <a:ext cx="1970314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seeReviews</a:t>
                      </a:r>
                      <a:r>
                        <a:rPr lang="en-US" dirty="0"/>
                        <a:t>()</a:t>
                      </a:r>
                    </a:p>
                    <a:p>
                      <a:pPr algn="ctr"/>
                      <a:r>
                        <a:rPr lang="en-US" dirty="0" err="1"/>
                        <a:t>getSample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5D9E1382-2A1A-2960-7821-1114DC53E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838403"/>
              </p:ext>
            </p:extLst>
          </p:nvPr>
        </p:nvGraphicFramePr>
        <p:xfrm>
          <a:off x="9963540" y="4421172"/>
          <a:ext cx="1970314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DVD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seeReviews</a:t>
                      </a:r>
                      <a:r>
                        <a:rPr lang="en-US" dirty="0"/>
                        <a:t>()</a:t>
                      </a:r>
                    </a:p>
                    <a:p>
                      <a:pPr algn="ctr"/>
                      <a:r>
                        <a:rPr lang="en-US" dirty="0" err="1"/>
                        <a:t>getSample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ACECC80D-594C-01C8-BAD3-D00E264B96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64627"/>
              </p:ext>
            </p:extLst>
          </p:nvPr>
        </p:nvGraphicFramePr>
        <p:xfrm>
          <a:off x="7811279" y="2572074"/>
          <a:ext cx="1970314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0314">
                  <a:extLst>
                    <a:ext uri="{9D8B030D-6E8A-4147-A177-3AD203B41FA5}">
                      <a16:colId xmlns:a16="http://schemas.microsoft.com/office/drawing/2014/main" val="2740593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09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seeReviews</a:t>
                      </a:r>
                      <a:r>
                        <a:rPr lang="en-US" dirty="0"/>
                        <a:t>()</a:t>
                      </a:r>
                    </a:p>
                    <a:p>
                      <a:pPr algn="ctr"/>
                      <a:r>
                        <a:rPr lang="en-US" dirty="0" err="1"/>
                        <a:t>getSample</a:t>
                      </a:r>
                      <a:r>
                        <a:rPr lang="en-US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11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7F4A72-864E-F97B-2245-F92EBFD8DC65}"/>
              </a:ext>
            </a:extLst>
          </p:cNvPr>
          <p:cNvCxnSpPr>
            <a:cxnSpLocks/>
          </p:cNvCxnSpPr>
          <p:nvPr/>
        </p:nvCxnSpPr>
        <p:spPr>
          <a:xfrm flipV="1">
            <a:off x="7025951" y="3582994"/>
            <a:ext cx="1035698" cy="83817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BBE52F-20E0-1C6D-1B3F-45BDAB3F3888}"/>
              </a:ext>
            </a:extLst>
          </p:cNvPr>
          <p:cNvSpPr txBox="1"/>
          <p:nvPr/>
        </p:nvSpPr>
        <p:spPr>
          <a:xfrm>
            <a:off x="2202025" y="1598987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Before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DA36F-3CA7-0141-FD3E-0DBC4D65CD42}"/>
              </a:ext>
            </a:extLst>
          </p:cNvPr>
          <p:cNvSpPr txBox="1"/>
          <p:nvPr/>
        </p:nvSpPr>
        <p:spPr>
          <a:xfrm>
            <a:off x="8415099" y="1577383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After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F89EFFF-4498-8716-504F-E49723425452}"/>
              </a:ext>
            </a:extLst>
          </p:cNvPr>
          <p:cNvSpPr/>
          <p:nvPr/>
        </p:nvSpPr>
        <p:spPr>
          <a:xfrm>
            <a:off x="8703029" y="3582994"/>
            <a:ext cx="186813" cy="14748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3123BB2-4F31-2CF4-95D4-614F571595D8}"/>
              </a:ext>
            </a:extLst>
          </p:cNvPr>
          <p:cNvSpPr/>
          <p:nvPr/>
        </p:nvSpPr>
        <p:spPr>
          <a:xfrm rot="18691227">
            <a:off x="9275734" y="3582994"/>
            <a:ext cx="186813" cy="14748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DE55A3-6E68-1C96-A36D-5589E71E6DD0}"/>
              </a:ext>
            </a:extLst>
          </p:cNvPr>
          <p:cNvCxnSpPr>
            <a:cxnSpLocks/>
            <a:stCxn id="3" idx="3"/>
            <a:endCxn id="16" idx="0"/>
          </p:cNvCxnSpPr>
          <p:nvPr/>
        </p:nvCxnSpPr>
        <p:spPr>
          <a:xfrm>
            <a:off x="8796436" y="3730477"/>
            <a:ext cx="0" cy="6906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E96731-8706-E82D-59E5-B75F64268F3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424353" y="3705617"/>
            <a:ext cx="948679" cy="71555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35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5398-1A6E-97A5-5BCA-BD92C929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022D5-C4E8-54E0-312D-A827CBCF3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Architecture: A Craftsman's Guide to Software Structure and Design, 1st Edition, Robert C. Martin, Pearson, 2017.</a:t>
            </a:r>
          </a:p>
        </p:txBody>
      </p:sp>
    </p:spTree>
    <p:extLst>
      <p:ext uri="{BB962C8B-B14F-4D97-AF65-F5344CB8AC3E}">
        <p14:creationId xmlns:p14="http://schemas.microsoft.com/office/powerpoint/2010/main" val="83767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A3C1-3D4A-674D-F864-72D19BCAA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ISP-Interface Segregation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A9841-1C4E-F5EE-7FE7-45A6B919C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Segregation means keeping things separated, and the Interface Segregation Principle is about </a:t>
            </a:r>
            <a:r>
              <a:rPr lang="en-US" sz="2400" b="1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separating the interfaces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 fontAlgn="base"/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The principle states that many client-specific interfaces are better than one general-purpose interface. </a:t>
            </a:r>
          </a:p>
          <a:p>
            <a:pPr algn="l" fontAlgn="base"/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Clients should not be forced to implement a function they do not need.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915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C9F62-D01F-46A2-0D0A-BE0EED994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51" y="1513818"/>
            <a:ext cx="10741298" cy="383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1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AECAE-A506-3CA7-DE01-9F138621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We modeled a very simplified parking lot. It is the type of parking lot where you pay an hourly fee. </a:t>
            </a:r>
          </a:p>
          <a:p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Now consider that we want to implement a parking lot that is free.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33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6233A-8B36-F3D6-140E-7F78E515E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54579-B2DE-16FD-20DD-1F8D0990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5" y="527164"/>
            <a:ext cx="10739890" cy="58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5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65557-6B0E-A206-B232-D2CDB39C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584780-10B3-768A-3478-2F07082A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01" y="1963115"/>
            <a:ext cx="10643598" cy="293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7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26CB3-F7F6-5CD4-F3AA-DB0C0A8E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1F6C-D99E-3E5A-B5BC-5E0EFCB4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Our parking lot interface was composed of 2 things: 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20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Parking related logic (park car, unpark car, get capacity)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A0A23"/>
                </a:solidFill>
                <a:latin typeface="Lato" panose="020F0502020204030203" pitchFamily="34" charset="0"/>
              </a:rPr>
              <a:t>P</a:t>
            </a:r>
            <a:r>
              <a:rPr lang="en-US" sz="220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ayment related logic (calculate fee, do payment).</a:t>
            </a:r>
          </a:p>
          <a:p>
            <a:pPr algn="l" fontAlgn="base"/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Because of class being too specific, our </a:t>
            </a:r>
            <a:r>
              <a:rPr lang="en-US" sz="2400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FreeParking</a:t>
            </a:r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class was forced to implement payment-related methods that are irrelevant to it. </a:t>
            </a:r>
          </a:p>
          <a:p>
            <a:pPr algn="l" fontAlgn="base"/>
            <a:r>
              <a:rPr lang="en-US" sz="2400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Let's separate or segregate the interfaces.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362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1291</Words>
  <Application>Microsoft Office PowerPoint</Application>
  <PresentationFormat>Widescreen</PresentationFormat>
  <Paragraphs>161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Lato</vt:lpstr>
      <vt:lpstr>Office Theme</vt:lpstr>
      <vt:lpstr>SOLID Design Principles</vt:lpstr>
      <vt:lpstr>SOLID Principles</vt:lpstr>
      <vt:lpstr>SOLID Principles</vt:lpstr>
      <vt:lpstr>ISP-Interface Segregation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fix?</vt:lpstr>
      <vt:lpstr>How to fix?</vt:lpstr>
      <vt:lpstr>How to fix?</vt:lpstr>
      <vt:lpstr>How to fix?</vt:lpstr>
      <vt:lpstr>Example</vt:lpstr>
      <vt:lpstr>PowerPoint Presentation</vt:lpstr>
      <vt:lpstr>PowerPoint Presentation</vt:lpstr>
      <vt:lpstr>PowerPoint Presentation</vt:lpstr>
      <vt:lpstr>PowerPoint Presentation</vt:lpstr>
      <vt:lpstr>How to fix?</vt:lpstr>
      <vt:lpstr>How to fix?</vt:lpstr>
      <vt:lpstr>DIP-Dependency Inversion Principle</vt:lpstr>
      <vt:lpstr>DIP-Dependency Inversion Principle</vt:lpstr>
      <vt:lpstr>DIP-Dependency Inversion Principle</vt:lpstr>
      <vt:lpstr>Example</vt:lpstr>
      <vt:lpstr>Example (Code Violating DIP)</vt:lpstr>
      <vt:lpstr>Example</vt:lpstr>
      <vt:lpstr>Example</vt:lpstr>
      <vt:lpstr>How to fix?</vt:lpstr>
      <vt:lpstr>Example (Code Fix)</vt:lpstr>
      <vt:lpstr>Example (Code Fix)</vt:lpstr>
      <vt:lpstr>Example</vt:lpstr>
      <vt:lpstr>Example (Book Store)</vt:lpstr>
      <vt:lpstr>Example Book Store</vt:lpstr>
      <vt:lpstr>Example (Book Store) Fix</vt:lpstr>
      <vt:lpstr>Example (Book Store) Fix</vt:lpstr>
      <vt:lpstr>Example (Book Store) Fix</vt:lpstr>
      <vt:lpstr>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Design Principles</dc:title>
  <dc:creator>Mehroze Khan</dc:creator>
  <cp:lastModifiedBy>Mehroze Khan</cp:lastModifiedBy>
  <cp:revision>126</cp:revision>
  <dcterms:created xsi:type="dcterms:W3CDTF">2023-10-21T10:56:55Z</dcterms:created>
  <dcterms:modified xsi:type="dcterms:W3CDTF">2024-10-23T10:45:51Z</dcterms:modified>
</cp:coreProperties>
</file>