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72" r:id="rId4"/>
    <p:sldId id="274" r:id="rId5"/>
    <p:sldId id="258" r:id="rId6"/>
    <p:sldId id="338" r:id="rId7"/>
    <p:sldId id="337" r:id="rId8"/>
    <p:sldId id="340" r:id="rId9"/>
    <p:sldId id="271" r:id="rId10"/>
    <p:sldId id="280" r:id="rId11"/>
    <p:sldId id="259" r:id="rId12"/>
    <p:sldId id="260" r:id="rId13"/>
    <p:sldId id="261" r:id="rId14"/>
    <p:sldId id="262" r:id="rId15"/>
    <p:sldId id="26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A09C9793-26DC-4998-B136-3495D54D0CA0}"/>
    <pc:docChg chg="delSld">
      <pc:chgData name="Mehroze Khan" userId="5590623669871045" providerId="LiveId" clId="{A09C9793-26DC-4998-B136-3495D54D0CA0}" dt="2024-10-28T10:30:29.693" v="1" actId="47"/>
      <pc:docMkLst>
        <pc:docMk/>
      </pc:docMkLst>
      <pc:sldChg chg="del">
        <pc:chgData name="Mehroze Khan" userId="5590623669871045" providerId="LiveId" clId="{A09C9793-26DC-4998-B136-3495D54D0CA0}" dt="2024-10-28T10:30:29.678" v="0" actId="47"/>
        <pc:sldMkLst>
          <pc:docMk/>
          <pc:sldMk cId="1493644481" sldId="264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2250988108" sldId="265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635781643" sldId="266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2583276841" sldId="267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442227394" sldId="268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1730075994" sldId="269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1472134539" sldId="270"/>
        </pc:sldMkLst>
      </pc:sldChg>
      <pc:sldChg chg="del">
        <pc:chgData name="Mehroze Khan" userId="5590623669871045" providerId="LiveId" clId="{A09C9793-26DC-4998-B136-3495D54D0CA0}" dt="2024-10-28T10:30:29.693" v="1" actId="47"/>
        <pc:sldMkLst>
          <pc:docMk/>
          <pc:sldMk cId="565218327" sldId="273"/>
        </pc:sldMkLst>
      </pc:sldChg>
      <pc:sldChg chg="del">
        <pc:chgData name="Mehroze Khan" userId="5590623669871045" providerId="LiveId" clId="{A09C9793-26DC-4998-B136-3495D54D0CA0}" dt="2024-10-28T10:30:29.678" v="0" actId="47"/>
        <pc:sldMkLst>
          <pc:docMk/>
          <pc:sldMk cId="3001297196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D3B6-5EC7-43E5-98D6-DF5979435B33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C29E-F2A7-4F5B-BCBF-8E27AF4E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3E9-C7B2-47CB-A41E-AD6C758D0B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73E9-C7B2-47CB-A41E-AD6C758D0B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7E3-879E-8A63-6B56-89CB36C7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63E21-251A-669F-D6BD-BF9F03CA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EB9F-86C6-9E6A-310D-083529F9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85D8-A041-6CCB-2449-F8C4370C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715-7019-1B05-9FC6-B10D93BA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7438-239D-459F-129D-5A5CA9C5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22B04-44B5-B7CE-72AE-08E1D104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CBE7-958A-045B-43C4-ECB561E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A35-B558-4FD3-F773-19576768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263C-9391-B380-0EAE-9DC81E76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7420-E8F1-B6C2-595B-C35645569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25F12-8941-BCE2-0777-1E4E1A2D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D332-7A13-8D44-2132-ED5CC1E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0308-BA13-BFA9-0ECC-05CF87F3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6CE-7127-4606-B352-203602DB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648C-7F33-9316-96AC-A4F997FC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AAB6-8F4B-4743-CF48-AA6B9F90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DDD2-3E3F-2872-98D2-E2F2B1D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49FE-6926-8E2B-5D70-90EA8F5A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ED37-1117-168E-B9D4-1100E53B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750F-8008-61DF-86EE-EA414E91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6C6B-3EB0-8667-E7C1-D402C917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E387-C9F3-3B45-B9B8-C950E66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C2A8-5C3B-BF75-F2E0-B9B787E2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9831-A4D3-0F89-D088-FD4D225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32BB-0B1D-DFBF-42EE-B901AF0F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59C4-3F10-E978-3BE7-6C6308C7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7C35-FF2B-B97C-E280-E5B069FC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2ED3-6159-ADBF-5C1D-C42597D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970F-5E2D-1D36-87F9-8FDBA10E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7D79-3909-AC60-8513-37F26D93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7DE6-4E7E-2544-0367-8BDFE2E5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92B3-B718-4DAC-F13B-E8E475FD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117F-13DA-A1AB-B53C-AD1B0A68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F6B32-5B8B-8700-B992-82F80B92C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DD9BE-B45E-0611-E5FC-5AE740153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4F87-A909-D661-4023-3E1D6C03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87B28-207E-F2A5-7C1A-6144707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76C0-CB81-9DA1-B350-DE2F0F67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46E5-1FD8-A54E-B7C9-0C09735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5996-2036-B957-65EE-CC65E118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72E83-4E9D-69A4-890F-9F1D41DC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0418A-AE73-50DC-E7D8-52D50C69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5850-FB93-5956-0F54-31F4495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41B1F-B481-98DD-17B3-D2A08D0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3803-8F76-F1E0-6C1C-3EDF96F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C8D-53AB-C354-A556-107A8D4C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CA2E-5922-D37B-439A-F90EFE62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866C-0FEA-F4D6-013A-D9F605FA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0E33-D3DE-7709-36F6-923CE968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250EA-2602-48EA-DED5-4381B5C2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34D2-A4CB-8E96-0E51-D42EBABE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507-4C0A-D01A-3100-B26D27B6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1F473-C4ED-D6A7-6D09-64571530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701B-4338-87D5-4B5F-2A8F717C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B51C-A9FB-3279-7052-EBB602F0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44ADF-56A9-AB7A-6DD8-AF3A922B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29A0-35B6-BD85-3389-55BE674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15859-672D-D66E-A817-0556AB9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C6E4-7CC6-27D4-6E10-504B552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BD23-5871-4677-617C-5A7086DCC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2FD7-5AF5-4398-B97C-890E7455323A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0870-0F97-845E-CBE0-886454D68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51A59-9DA2-DA8F-B348-18CB9671E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29709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51A-A5B8-D042-3C12-A6189D1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  <a:br>
              <a:rPr lang="en-US" dirty="0"/>
            </a:br>
            <a:r>
              <a:rPr lang="en-US" sz="2600" dirty="0"/>
              <a:t>Control Flow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2B9-EA9F-C3B9-BB02-50E7174F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152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 are two independent paths:</a:t>
            </a:r>
          </a:p>
          <a:p>
            <a:pPr lvl="1"/>
            <a:r>
              <a:rPr lang="en-US" sz="2800" b="0" i="0" u="none" strike="noStrike" baseline="0" dirty="0"/>
              <a:t>Path 1: 1-2-3-4-5-6-8-9-10</a:t>
            </a:r>
          </a:p>
          <a:p>
            <a:pPr lvl="1"/>
            <a:r>
              <a:rPr lang="en-US" sz="2800" b="0" i="0" u="none" strike="noStrike" baseline="0" dirty="0"/>
              <a:t>Path 2: 1-2-3-4-5-7-8-9-10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A22B1-AC12-A087-0BD2-0136682B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044" y="1404195"/>
            <a:ext cx="2801029" cy="467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C205418-5B7E-F834-ABA5-CEF8B3176D4E}"/>
              </a:ext>
            </a:extLst>
          </p:cNvPr>
          <p:cNvSpPr/>
          <p:nvPr/>
        </p:nvSpPr>
        <p:spPr>
          <a:xfrm>
            <a:off x="7388731" y="1451455"/>
            <a:ext cx="542260" cy="478465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3A75D-F5DF-481A-3354-A491CAEF8A2B}"/>
              </a:ext>
            </a:extLst>
          </p:cNvPr>
          <p:cNvCxnSpPr/>
          <p:nvPr/>
        </p:nvCxnSpPr>
        <p:spPr>
          <a:xfrm>
            <a:off x="7933076" y="1690688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Depth of inheritance tree (DIT)</a:t>
            </a:r>
          </a:p>
          <a:p>
            <a:pPr lvl="1" algn="just"/>
            <a:r>
              <a:rPr lang="en-US" dirty="0"/>
              <a:t>DIT is the </a:t>
            </a:r>
            <a:r>
              <a:rPr lang="en-US" b="1" dirty="0"/>
              <a:t>length of the longest path </a:t>
            </a:r>
            <a:r>
              <a:rPr lang="en-US" dirty="0"/>
              <a:t>from a given class to the root class in the inheritance hierarchy.</a:t>
            </a:r>
          </a:p>
          <a:p>
            <a:pPr lvl="1" algn="just"/>
            <a:r>
              <a:rPr lang="en-US" dirty="0"/>
              <a:t>As DIT </a:t>
            </a:r>
            <a:r>
              <a:rPr lang="en-US" b="1" dirty="0"/>
              <a:t>increases</a:t>
            </a:r>
            <a:r>
              <a:rPr lang="en-US" dirty="0"/>
              <a:t>, the lower classes in the hierarchy inherit a greater number of data and methods, thus making their </a:t>
            </a:r>
            <a:r>
              <a:rPr lang="en-US" b="1" dirty="0"/>
              <a:t>behavior</a:t>
            </a:r>
            <a:r>
              <a:rPr lang="en-US" dirty="0"/>
              <a:t> more difficult to understand and causing </a:t>
            </a:r>
            <a:r>
              <a:rPr lang="en-US" b="1" dirty="0"/>
              <a:t>testing</a:t>
            </a:r>
            <a:r>
              <a:rPr lang="en-US" dirty="0"/>
              <a:t> to require more effort.</a:t>
            </a:r>
          </a:p>
          <a:p>
            <a:pPr lvl="1" algn="just"/>
            <a:r>
              <a:rPr lang="en-US" dirty="0"/>
              <a:t>A large DIT value implies greater </a:t>
            </a:r>
            <a:r>
              <a:rPr lang="en-US" b="1" dirty="0"/>
              <a:t>design complexity</a:t>
            </a:r>
            <a:r>
              <a:rPr lang="en-US" dirty="0"/>
              <a:t>, but also greater </a:t>
            </a:r>
            <a:r>
              <a:rPr lang="en-US" b="1" dirty="0"/>
              <a:t>reuse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Example: Consider a class hierarchy where Animal is the root class, Mammal inherits from Animal, Dog inherits from Mammal, and Bulldog inherits from Dog. Here, Bulldog has a DIT of 3.</a:t>
            </a:r>
          </a:p>
        </p:txBody>
      </p:sp>
    </p:spTree>
    <p:extLst>
      <p:ext uri="{BB962C8B-B14F-4D97-AF65-F5344CB8AC3E}">
        <p14:creationId xmlns:p14="http://schemas.microsoft.com/office/powerpoint/2010/main" val="8907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Number of children (NOC)</a:t>
            </a:r>
          </a:p>
          <a:p>
            <a:pPr lvl="1" algn="just"/>
            <a:r>
              <a:rPr lang="en-US" dirty="0"/>
              <a:t>NOC is the </a:t>
            </a:r>
            <a:r>
              <a:rPr lang="en-US" b="1" dirty="0"/>
              <a:t>number of immediate subclasses</a:t>
            </a:r>
            <a:r>
              <a:rPr lang="en-US" dirty="0"/>
              <a:t> inheriting from a particular class.</a:t>
            </a:r>
          </a:p>
          <a:p>
            <a:pPr lvl="1" algn="just"/>
            <a:r>
              <a:rPr lang="en-US" b="1" dirty="0"/>
              <a:t>Higher NOC </a:t>
            </a:r>
            <a:r>
              <a:rPr lang="en-US" dirty="0"/>
              <a:t>values suggest more </a:t>
            </a:r>
            <a:r>
              <a:rPr lang="en-US" b="1" dirty="0"/>
              <a:t>complexity</a:t>
            </a:r>
            <a:r>
              <a:rPr lang="en-US" dirty="0"/>
              <a:t>, as the class must support more inheriting classes. </a:t>
            </a:r>
          </a:p>
          <a:p>
            <a:pPr lvl="1" algn="just"/>
            <a:r>
              <a:rPr lang="en-US" dirty="0"/>
              <a:t>High NOC can be a sign of </a:t>
            </a:r>
            <a:r>
              <a:rPr lang="en-US" b="1" dirty="0"/>
              <a:t>over-generalization</a:t>
            </a:r>
            <a:r>
              <a:rPr lang="en-US" dirty="0"/>
              <a:t> or it may indicate that a class is designed for extensibility.</a:t>
            </a:r>
          </a:p>
          <a:p>
            <a:pPr lvl="1" algn="just"/>
            <a:r>
              <a:rPr lang="en-US" dirty="0"/>
              <a:t>Example: Suppose we have a Shape class, and three classes inherit from it: Circle, Square, and Triangle. Here, NOC for Shape is 3.</a:t>
            </a:r>
          </a:p>
        </p:txBody>
      </p:sp>
    </p:spTree>
    <p:extLst>
      <p:ext uri="{BB962C8B-B14F-4D97-AF65-F5344CB8AC3E}">
        <p14:creationId xmlns:p14="http://schemas.microsoft.com/office/powerpoint/2010/main" val="74831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Coupling between object classes (CBO)</a:t>
            </a:r>
          </a:p>
          <a:p>
            <a:pPr lvl="1" algn="just"/>
            <a:r>
              <a:rPr lang="en-US" dirty="0"/>
              <a:t>CBO measures the </a:t>
            </a:r>
            <a:r>
              <a:rPr lang="en-US" b="1" dirty="0"/>
              <a:t>number of other classes to which a given class is coupled</a:t>
            </a:r>
            <a:r>
              <a:rPr lang="en-US" dirty="0"/>
              <a:t>, either by using their methods or properties.</a:t>
            </a:r>
          </a:p>
          <a:p>
            <a:pPr lvl="1" algn="just"/>
            <a:r>
              <a:rPr lang="en-US" b="1" dirty="0"/>
              <a:t>High coupling </a:t>
            </a:r>
            <a:r>
              <a:rPr lang="en-US" dirty="0"/>
              <a:t>makes the code </a:t>
            </a:r>
            <a:r>
              <a:rPr lang="en-US" b="1" dirty="0"/>
              <a:t>less modular </a:t>
            </a:r>
            <a:r>
              <a:rPr lang="en-US" dirty="0"/>
              <a:t>and </a:t>
            </a:r>
            <a:r>
              <a:rPr lang="en-US" b="1" dirty="0"/>
              <a:t>harder to maintain or test</a:t>
            </a:r>
            <a:r>
              <a:rPr lang="en-US" dirty="0"/>
              <a:t>, as changes in one class may impact other classes.</a:t>
            </a:r>
          </a:p>
          <a:p>
            <a:pPr lvl="1" algn="just"/>
            <a:r>
              <a:rPr lang="en-US" dirty="0"/>
              <a:t>Example: If a Customer class in a banking application calls methods from Account, Loan, and Transaction classes, CBO for Customer would be 3.</a:t>
            </a:r>
          </a:p>
        </p:txBody>
      </p:sp>
    </p:spTree>
    <p:extLst>
      <p:ext uri="{BB962C8B-B14F-4D97-AF65-F5344CB8AC3E}">
        <p14:creationId xmlns:p14="http://schemas.microsoft.com/office/powerpoint/2010/main" val="2920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Response for a class (RFC)</a:t>
            </a:r>
          </a:p>
          <a:p>
            <a:pPr lvl="1" algn="just"/>
            <a:r>
              <a:rPr lang="en-US" dirty="0"/>
              <a:t>The number of methods that can potentially be executed in response to a message received by an object of a given class.</a:t>
            </a:r>
            <a:endParaRPr lang="en-US" b="1" dirty="0"/>
          </a:p>
          <a:p>
            <a:pPr marL="457200" lvl="1" indent="0" algn="ctr">
              <a:buNone/>
            </a:pPr>
            <a:r>
              <a:rPr lang="en-US" i="0" dirty="0">
                <a:effectLst/>
              </a:rPr>
              <a:t>RFC = M + R </a:t>
            </a:r>
          </a:p>
          <a:p>
            <a:pPr lvl="1" algn="just"/>
            <a:r>
              <a:rPr lang="en-US" i="0" dirty="0">
                <a:effectLst/>
              </a:rPr>
              <a:t>M = number of methods in the class</a:t>
            </a:r>
          </a:p>
          <a:p>
            <a:pPr lvl="1" algn="just"/>
            <a:r>
              <a:rPr lang="en-US" i="0" dirty="0">
                <a:effectLst/>
              </a:rPr>
              <a:t>R = number of remote methods directly called by methods of the class</a:t>
            </a:r>
            <a:endParaRPr lang="en-US" dirty="0"/>
          </a:p>
          <a:p>
            <a:pPr lvl="1" algn="just"/>
            <a:r>
              <a:rPr lang="en-US" dirty="0"/>
              <a:t>As the RFC value increases, testing effort and design complexity also increase.</a:t>
            </a:r>
          </a:p>
          <a:p>
            <a:pPr lvl="1" algn="just"/>
            <a:r>
              <a:rPr lang="en-US" dirty="0"/>
              <a:t>RFC should be kept low.</a:t>
            </a:r>
          </a:p>
        </p:txBody>
      </p:sp>
    </p:spTree>
    <p:extLst>
      <p:ext uri="{BB962C8B-B14F-4D97-AF65-F5344CB8AC3E}">
        <p14:creationId xmlns:p14="http://schemas.microsoft.com/office/powerpoint/2010/main" val="261845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Lack of cohesion in methods (LCOM)</a:t>
            </a:r>
          </a:p>
          <a:p>
            <a:pPr lvl="1" algn="just"/>
            <a:r>
              <a:rPr lang="en-US" dirty="0"/>
              <a:t>Lack of Cohesion in Methods (LCOM) measures </a:t>
            </a:r>
            <a:r>
              <a:rPr lang="en-US" b="1" dirty="0"/>
              <a:t>how closely related the methods in a class are</a:t>
            </a:r>
            <a:r>
              <a:rPr lang="en-US" dirty="0"/>
              <a:t>, based on the instance variables (attributes) they access. </a:t>
            </a:r>
          </a:p>
          <a:p>
            <a:pPr lvl="1" algn="just"/>
            <a:r>
              <a:rPr lang="en-US" dirty="0"/>
              <a:t>One common approach to calculate LCOM is based on </a:t>
            </a:r>
            <a:r>
              <a:rPr lang="en-US" b="1" dirty="0"/>
              <a:t>method pairs</a:t>
            </a:r>
            <a:r>
              <a:rPr lang="en-US" dirty="0"/>
              <a:t>, which calculates cohesion by examining how frequently methods share attributes.</a:t>
            </a:r>
          </a:p>
        </p:txBody>
      </p:sp>
    </p:spTree>
    <p:extLst>
      <p:ext uri="{BB962C8B-B14F-4D97-AF65-F5344CB8AC3E}">
        <p14:creationId xmlns:p14="http://schemas.microsoft.com/office/powerpoint/2010/main" val="213373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D1E97-1DDC-6279-55CD-9C8020C4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DC91898-9FF2-7BD2-90F6-825BD28D0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BA7514C-E057-B642-C487-AEBCF2508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Lack of cohesion in methods (LCOM)</a:t>
            </a:r>
            <a:endParaRPr lang="en-US" sz="2400" dirty="0"/>
          </a:p>
          <a:p>
            <a:pPr lvl="1" algn="just"/>
            <a:r>
              <a:rPr lang="en-US" dirty="0"/>
              <a:t>Identify pairs of methods.</a:t>
            </a:r>
          </a:p>
          <a:p>
            <a:pPr lvl="1" algn="just"/>
            <a:r>
              <a:rPr lang="en-US" dirty="0"/>
              <a:t>For each pair:</a:t>
            </a:r>
          </a:p>
          <a:p>
            <a:pPr lvl="2" algn="just"/>
            <a:r>
              <a:rPr lang="en-US" sz="2400" dirty="0"/>
              <a:t>Count it as "connected" if they access at least one common attribute.</a:t>
            </a:r>
          </a:p>
          <a:p>
            <a:pPr lvl="2" algn="just"/>
            <a:r>
              <a:rPr lang="en-US" sz="2400" dirty="0"/>
              <a:t>Count it as "disconnected" if they do not share any attributes.</a:t>
            </a:r>
          </a:p>
          <a:p>
            <a:pPr lvl="1" algn="just"/>
            <a:r>
              <a:rPr lang="en-US" dirty="0"/>
              <a:t>Calculate LCOM as follows:</a:t>
            </a:r>
          </a:p>
          <a:p>
            <a:pPr marL="457200" lvl="1" indent="0" algn="just">
              <a:buNone/>
            </a:pPr>
            <a:r>
              <a:rPr lang="en-US" sz="2200" b="1" dirty="0"/>
              <a:t>LCOM = Number of disconnected method pairs − Number of connected method pairs</a:t>
            </a:r>
          </a:p>
          <a:p>
            <a:pPr lvl="1" algn="just"/>
            <a:r>
              <a:rPr lang="en-US" dirty="0"/>
              <a:t>If LCOM is positive, it indicates a lack of cohesion (i.e., methods are disconnected). </a:t>
            </a:r>
          </a:p>
          <a:p>
            <a:pPr lvl="1" algn="just"/>
            <a:r>
              <a:rPr lang="en-US" dirty="0"/>
              <a:t>If LCOM is zero or negative, the class has good cohesion.</a:t>
            </a:r>
          </a:p>
        </p:txBody>
      </p:sp>
    </p:spTree>
    <p:extLst>
      <p:ext uri="{BB962C8B-B14F-4D97-AF65-F5344CB8AC3E}">
        <p14:creationId xmlns:p14="http://schemas.microsoft.com/office/powerpoint/2010/main" val="41801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Metrics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CK Metrics</a:t>
            </a:r>
          </a:p>
          <a:p>
            <a:pPr lvl="1"/>
            <a:r>
              <a:rPr lang="en-US" dirty="0"/>
              <a:t>Proposed by </a:t>
            </a:r>
            <a:r>
              <a:rPr lang="en-US" dirty="0" err="1"/>
              <a:t>Chidamber</a:t>
            </a:r>
            <a:r>
              <a:rPr lang="en-US" dirty="0"/>
              <a:t> and </a:t>
            </a:r>
            <a:r>
              <a:rPr lang="en-US" dirty="0" err="1"/>
              <a:t>Kemerer</a:t>
            </a:r>
            <a:endParaRPr lang="en-US" dirty="0"/>
          </a:p>
          <a:p>
            <a:pPr lvl="1"/>
            <a:r>
              <a:rPr lang="en-US" dirty="0"/>
              <a:t>Class-based metrics</a:t>
            </a:r>
          </a:p>
          <a:p>
            <a:r>
              <a:rPr lang="en-US" dirty="0"/>
              <a:t>LK Metrics</a:t>
            </a:r>
          </a:p>
          <a:p>
            <a:pPr lvl="1"/>
            <a:r>
              <a:rPr lang="en-US" dirty="0"/>
              <a:t>Proposed by Lorenz and Kidd</a:t>
            </a:r>
          </a:p>
          <a:p>
            <a:pPr lvl="1"/>
            <a:r>
              <a:rPr lang="en-US" dirty="0"/>
              <a:t>Class-based and operation-based</a:t>
            </a:r>
          </a:p>
          <a:p>
            <a:r>
              <a:rPr lang="en-US" dirty="0"/>
              <a:t>MOOD Metrics</a:t>
            </a:r>
          </a:p>
          <a:p>
            <a:pPr lvl="1"/>
            <a:r>
              <a:rPr lang="en-US" dirty="0"/>
              <a:t>Proposed by Harrison, </a:t>
            </a:r>
            <a:r>
              <a:rPr lang="en-US" dirty="0" err="1"/>
              <a:t>Counsell</a:t>
            </a:r>
            <a:r>
              <a:rPr lang="en-US" dirty="0"/>
              <a:t>, and Nithi</a:t>
            </a:r>
          </a:p>
          <a:p>
            <a:pPr lvl="1"/>
            <a:r>
              <a:rPr lang="en-US" dirty="0"/>
              <a:t>Class-based</a:t>
            </a:r>
          </a:p>
        </p:txBody>
      </p:sp>
    </p:spTree>
    <p:extLst>
      <p:ext uri="{BB962C8B-B14F-4D97-AF65-F5344CB8AC3E}">
        <p14:creationId xmlns:p14="http://schemas.microsoft.com/office/powerpoint/2010/main" val="815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CK metrics, also known as </a:t>
            </a:r>
            <a:r>
              <a:rPr lang="en-US" sz="2400" b="1" dirty="0" err="1"/>
              <a:t>Chidamber</a:t>
            </a:r>
            <a:r>
              <a:rPr lang="en-US" sz="2400" b="1" dirty="0"/>
              <a:t> and </a:t>
            </a:r>
            <a:r>
              <a:rPr lang="en-US" sz="2400" b="1" dirty="0" err="1"/>
              <a:t>Kemerer</a:t>
            </a:r>
            <a:r>
              <a:rPr lang="en-US" sz="2400" b="1" dirty="0"/>
              <a:t> metrics</a:t>
            </a:r>
            <a:r>
              <a:rPr lang="en-US" sz="2400" dirty="0"/>
              <a:t>, are a suite of object-oriented metrics designed to assess the </a:t>
            </a:r>
            <a:r>
              <a:rPr lang="en-US" sz="2400" b="1" dirty="0"/>
              <a:t>quality of software design</a:t>
            </a:r>
            <a:r>
              <a:rPr lang="en-US" sz="2400" dirty="0"/>
              <a:t>, particularly for object-oriented systems. </a:t>
            </a:r>
          </a:p>
          <a:p>
            <a:pPr algn="just"/>
            <a:r>
              <a:rPr lang="en-US" sz="2400" dirty="0"/>
              <a:t>These metrics help in identifying </a:t>
            </a:r>
            <a:r>
              <a:rPr lang="en-US" sz="2400" b="1" dirty="0"/>
              <a:t>design flaws </a:t>
            </a:r>
            <a:r>
              <a:rPr lang="en-US" sz="2400" dirty="0"/>
              <a:t>and predicting the </a:t>
            </a:r>
            <a:r>
              <a:rPr lang="en-US" sz="2400" b="1" dirty="0"/>
              <a:t>maintainability</a:t>
            </a:r>
            <a:r>
              <a:rPr lang="en-US" sz="2400" dirty="0"/>
              <a:t>, </a:t>
            </a:r>
            <a:r>
              <a:rPr lang="en-US" sz="2400" b="1" dirty="0"/>
              <a:t>reliability</a:t>
            </a:r>
            <a:r>
              <a:rPr lang="en-US" sz="2400" dirty="0"/>
              <a:t>, and </a:t>
            </a:r>
            <a:r>
              <a:rPr lang="en-US" sz="2400" b="1" dirty="0"/>
              <a:t>reusability</a:t>
            </a:r>
            <a:r>
              <a:rPr lang="en-US" sz="2400" dirty="0"/>
              <a:t> of a system.</a:t>
            </a:r>
          </a:p>
        </p:txBody>
      </p:sp>
    </p:spTree>
    <p:extLst>
      <p:ext uri="{BB962C8B-B14F-4D97-AF65-F5344CB8AC3E}">
        <p14:creationId xmlns:p14="http://schemas.microsoft.com/office/powerpoint/2010/main" val="195857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D93B-C442-06A5-5C31-9269AAD5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33870A3-F9BF-789B-F250-BC0FA25D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C65170F-14D5-8BD6-56E2-ACCE395E5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Weighted methods per class (WMC)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WMC is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sum of complexities of all methods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within a class.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If every method has a complexity of 1, WMC is simply the count of methods in the class.</a:t>
            </a:r>
          </a:p>
          <a:p>
            <a:pPr lvl="1"/>
            <a:r>
              <a:rPr lang="en-US" dirty="0"/>
              <a:t>They do not specify the specific complexity metric to use (e.g., cyclomatic complexity).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High WMC indicates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high level of functionality and complexity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which may make a class harder to understand, test, and maintain.</a:t>
            </a:r>
          </a:p>
          <a:p>
            <a:pPr lvl="1"/>
            <a:r>
              <a:rPr lang="en-US" dirty="0"/>
              <a:t>WMC should be kept </a:t>
            </a:r>
            <a:r>
              <a:rPr lang="en-US" b="1" dirty="0"/>
              <a:t>low</a:t>
            </a:r>
            <a:r>
              <a:rPr lang="en-US" dirty="0"/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Example: Suppose a Customer class in an e-commerce application has methods like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addToCart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removeFromCart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checkout, and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updateProfile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If each method is of equal complexity, and there are four methods, WMC = 4.</a:t>
            </a:r>
          </a:p>
        </p:txBody>
      </p:sp>
    </p:spTree>
    <p:extLst>
      <p:ext uri="{BB962C8B-B14F-4D97-AF65-F5344CB8AC3E}">
        <p14:creationId xmlns:p14="http://schemas.microsoft.com/office/powerpoint/2010/main" val="314318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 Metrics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Weighted methods per class (WMC)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WMC is a predictor of how much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time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effort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required to develop and maintain the class. </a:t>
            </a:r>
            <a:r>
              <a:rPr lang="en-US" dirty="0"/>
              <a:t>The higher the value, the more effort required.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A large number of methods also means a greater potential impact on derived classes, since the derived classes inherit the methods of the base class.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Search for high WMC values to spot classes that could be restructured into several smaller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51A-A5B8-D042-3C12-A6189D1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4632"/>
            <a:ext cx="10908792" cy="1422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 Flow Graphs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5F82CB1-DF10-F9C1-6999-25BFF7160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2" y="3062872"/>
            <a:ext cx="2832069" cy="2704625"/>
          </a:xfrm>
          <a:prstGeom prst="rect">
            <a:avLst/>
          </a:prstGeom>
        </p:spPr>
      </p:pic>
      <p:pic>
        <p:nvPicPr>
          <p:cNvPr id="9" name="Picture 8" descr="A drawing of a circle and a ball&#10;&#10;Description automatically generated">
            <a:extLst>
              <a:ext uri="{FF2B5EF4-FFF2-40B4-BE49-F238E27FC236}">
                <a16:creationId xmlns:a16="http://schemas.microsoft.com/office/drawing/2014/main" id="{E3ABA89F-9124-9E28-CEB2-93AD7B0BC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84" y="2610545"/>
            <a:ext cx="1705384" cy="3609280"/>
          </a:xfrm>
          <a:prstGeom prst="rect">
            <a:avLst/>
          </a:prstGeom>
        </p:spPr>
      </p:pic>
      <p:pic>
        <p:nvPicPr>
          <p:cNvPr id="13" name="Picture 12" descr="A black line with green lines&#10;&#10;Description automatically generated">
            <a:extLst>
              <a:ext uri="{FF2B5EF4-FFF2-40B4-BE49-F238E27FC236}">
                <a16:creationId xmlns:a16="http://schemas.microsoft.com/office/drawing/2014/main" id="{56474432-555F-83D0-7775-B0F040C1BB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3" y="2610546"/>
            <a:ext cx="1154969" cy="3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51A-A5B8-D042-3C12-A6189D1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Control Flow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1FA-1B5D-D1EA-EF1B-AFDB5F5C635E}"/>
              </a:ext>
            </a:extLst>
          </p:cNvPr>
          <p:cNvSpPr txBox="1"/>
          <p:nvPr/>
        </p:nvSpPr>
        <p:spPr>
          <a:xfrm>
            <a:off x="2108089" y="1329729"/>
            <a:ext cx="1494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03910-FBF4-AD94-6F22-FD4EA26CC014}"/>
              </a:ext>
            </a:extLst>
          </p:cNvPr>
          <p:cNvSpPr txBox="1"/>
          <p:nvPr/>
        </p:nvSpPr>
        <p:spPr>
          <a:xfrm>
            <a:off x="8136653" y="1329729"/>
            <a:ext cx="264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Control Flow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4898F-C8AC-5774-8BD4-D3ABC1138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537" y="1751478"/>
            <a:ext cx="4691796" cy="445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BF829-D194-2C8D-4DB5-F6695451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0137" y="1968873"/>
            <a:ext cx="2801029" cy="467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704C14E-3120-865F-7B52-AC69107E61D5}"/>
              </a:ext>
            </a:extLst>
          </p:cNvPr>
          <p:cNvSpPr/>
          <p:nvPr/>
        </p:nvSpPr>
        <p:spPr>
          <a:xfrm>
            <a:off x="7270354" y="2058787"/>
            <a:ext cx="542260" cy="478465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31BF25-8116-34AA-D444-1880F7506CF7}"/>
              </a:ext>
            </a:extLst>
          </p:cNvPr>
          <p:cNvCxnSpPr/>
          <p:nvPr/>
        </p:nvCxnSpPr>
        <p:spPr>
          <a:xfrm>
            <a:off x="7814699" y="2298020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51A-A5B8-D042-3C12-A6189D1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2B9-EA9F-C3B9-BB02-50E7174F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15210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</a:rPr>
              <a:t>Cyclomatic Complexity </a:t>
            </a:r>
            <a:r>
              <a:rPr lang="en-US" b="0" i="0" dirty="0">
                <a:effectLst/>
              </a:rPr>
              <a:t>is the quantitative measure of the number of linearly independent paths in it. </a:t>
            </a:r>
          </a:p>
          <a:p>
            <a:pPr algn="l"/>
            <a:r>
              <a:rPr lang="en-US" b="0" i="0" dirty="0">
                <a:effectLst/>
              </a:rPr>
              <a:t>It is a software metric used to describe the complexity of a program.</a:t>
            </a:r>
          </a:p>
          <a:p>
            <a:pPr algn="l"/>
            <a:r>
              <a:rPr lang="en-US" b="0" i="0" u="none" strike="noStrike" baseline="0" dirty="0"/>
              <a:t>Complexity is computed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/>
              <a:t>Cyclomatic complexity </a:t>
            </a:r>
            <a:r>
              <a:rPr lang="en-US" sz="2800" b="0" i="1" u="none" strike="noStrike" baseline="0" dirty="0"/>
              <a:t>V</a:t>
            </a:r>
            <a:r>
              <a:rPr lang="en-US" sz="2800" b="0" i="0" u="none" strike="noStrike" baseline="0" dirty="0"/>
              <a:t>(</a:t>
            </a:r>
            <a:r>
              <a:rPr lang="en-US" sz="2800" b="0" i="1" u="none" strike="noStrike" baseline="0" dirty="0"/>
              <a:t>G</a:t>
            </a:r>
            <a:r>
              <a:rPr lang="en-US" sz="2800" b="0" i="0" u="none" strike="noStrike" baseline="0" dirty="0"/>
              <a:t>) for a flow graph </a:t>
            </a:r>
            <a:r>
              <a:rPr lang="en-US" sz="2800" b="0" i="1" u="none" strike="noStrike" baseline="0" dirty="0"/>
              <a:t>G </a:t>
            </a:r>
            <a:r>
              <a:rPr lang="en-US" sz="2800" b="0" i="0" u="none" strike="noStrike" baseline="0" dirty="0"/>
              <a:t>is defined as</a:t>
            </a:r>
          </a:p>
          <a:p>
            <a:pPr marL="457200" lvl="1" indent="0">
              <a:buNone/>
            </a:pPr>
            <a:r>
              <a:rPr lang="pt-BR" sz="2800" b="0" i="1" u="none" strike="noStrike" baseline="0" dirty="0"/>
              <a:t>	V</a:t>
            </a:r>
            <a:r>
              <a:rPr lang="pt-BR" sz="2800" b="0" i="0" u="none" strike="noStrike" baseline="0" dirty="0"/>
              <a:t>(</a:t>
            </a:r>
            <a:r>
              <a:rPr lang="pt-BR" sz="2800" b="0" i="1" u="none" strike="noStrike" baseline="0" dirty="0"/>
              <a:t>G</a:t>
            </a:r>
            <a:r>
              <a:rPr lang="pt-BR" sz="2800" b="0" i="0" u="none" strike="noStrike" baseline="0" dirty="0"/>
              <a:t>) = </a:t>
            </a:r>
            <a:r>
              <a:rPr lang="pt-BR" sz="2800" b="0" i="1" u="none" strike="noStrike" baseline="0" dirty="0"/>
              <a:t>E </a:t>
            </a:r>
            <a:r>
              <a:rPr lang="pt-BR" sz="2800" b="0" i="0" u="none" strike="noStrike" baseline="0" dirty="0"/>
              <a:t>− </a:t>
            </a:r>
            <a:r>
              <a:rPr lang="pt-BR" sz="2800" b="0" i="1" u="none" strike="noStrike" baseline="0" dirty="0"/>
              <a:t>N </a:t>
            </a:r>
            <a:r>
              <a:rPr lang="pt-BR" sz="2800" b="0" i="0" u="none" strike="noStrike" baseline="0" dirty="0"/>
              <a:t>+ 2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/>
              <a:t>where </a:t>
            </a:r>
            <a:r>
              <a:rPr lang="en-US" sz="2800" b="0" i="1" u="none" strike="noStrike" baseline="0" dirty="0"/>
              <a:t>E </a:t>
            </a:r>
            <a:r>
              <a:rPr lang="en-US" sz="2800" b="0" i="0" u="none" strike="noStrike" baseline="0" dirty="0"/>
              <a:t>is the number of flow graph edges and </a:t>
            </a:r>
            <a:r>
              <a:rPr lang="en-US" sz="2800" b="0" i="1" u="none" strike="noStrike" baseline="0" dirty="0"/>
              <a:t>N </a:t>
            </a:r>
            <a:r>
              <a:rPr lang="en-US" sz="2800" b="0" i="0" u="none" strike="noStrike" baseline="0" dirty="0"/>
              <a:t>is the number of flow graph nodes.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51A-A5B8-D042-3C12-A6189D1E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2B9-EA9F-C3B9-BB02-50E7174F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4916129"/>
          </a:xfrm>
        </p:spPr>
        <p:txBody>
          <a:bodyPr>
            <a:normAutofit/>
          </a:bodyPr>
          <a:lstStyle/>
          <a:p>
            <a:pPr algn="l"/>
            <a:r>
              <a:rPr lang="en-US" sz="2600" b="0" i="1" u="none" strike="noStrike" baseline="0" dirty="0"/>
              <a:t>Cyclomatic Complexity:</a:t>
            </a:r>
          </a:p>
          <a:p>
            <a:pPr marL="0" indent="0" algn="l">
              <a:buNone/>
            </a:pPr>
            <a:r>
              <a:rPr lang="en-US" sz="2600" b="0" i="1" u="none" strike="noStrike" baseline="0" dirty="0"/>
              <a:t>V</a:t>
            </a:r>
            <a:r>
              <a:rPr lang="en-US" sz="2600" b="0" i="0" u="none" strike="noStrike" baseline="0" dirty="0"/>
              <a:t>(</a:t>
            </a:r>
            <a:r>
              <a:rPr lang="en-US" sz="2600" b="0" i="1" u="none" strike="noStrike" baseline="0" dirty="0"/>
              <a:t>G</a:t>
            </a:r>
            <a:r>
              <a:rPr lang="en-US" sz="2600" b="0" i="0" u="none" strike="noStrike" baseline="0" dirty="0"/>
              <a:t>) = 10 edges − 10 nodes + 2 =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B8803-0F62-950F-8622-00FE6FB8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044" y="1404195"/>
            <a:ext cx="2801029" cy="467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51FA83-D650-3FD5-8650-2EA90FF0CFF2}"/>
              </a:ext>
            </a:extLst>
          </p:cNvPr>
          <p:cNvSpPr/>
          <p:nvPr/>
        </p:nvSpPr>
        <p:spPr>
          <a:xfrm>
            <a:off x="7334381" y="1491015"/>
            <a:ext cx="542260" cy="478465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2593A-C5C0-2479-E0F5-B38D20C5D774}"/>
              </a:ext>
            </a:extLst>
          </p:cNvPr>
          <p:cNvCxnSpPr/>
          <p:nvPr/>
        </p:nvCxnSpPr>
        <p:spPr>
          <a:xfrm>
            <a:off x="7878726" y="1730248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970</Words>
  <Application>Microsoft Office PowerPoint</Application>
  <PresentationFormat>Widescreen</PresentationFormat>
  <Paragraphs>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inter-regular</vt:lpstr>
      <vt:lpstr>Wingdings</vt:lpstr>
      <vt:lpstr>Office Theme</vt:lpstr>
      <vt:lpstr>Object-Oriented Metrics</vt:lpstr>
      <vt:lpstr>Object-Oriented Metrics</vt:lpstr>
      <vt:lpstr>CK Metrics</vt:lpstr>
      <vt:lpstr>CK Metrics</vt:lpstr>
      <vt:lpstr>CK Metrics</vt:lpstr>
      <vt:lpstr>Control Flow Graphs</vt:lpstr>
      <vt:lpstr>Control Flow Graphs</vt:lpstr>
      <vt:lpstr>Cyclomatic Complexity</vt:lpstr>
      <vt:lpstr>Cyclomatic Complexity</vt:lpstr>
      <vt:lpstr>White Box Testing Control Flow Testing</vt:lpstr>
      <vt:lpstr>CK Metrics</vt:lpstr>
      <vt:lpstr>CK Metrics</vt:lpstr>
      <vt:lpstr>CK Metrics</vt:lpstr>
      <vt:lpstr>CK Metrics</vt:lpstr>
      <vt:lpstr>CK Metrics</vt:lpstr>
      <vt:lpstr>CK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Metrics</dc:title>
  <dc:creator>lehmia.kiran</dc:creator>
  <cp:lastModifiedBy>Mehroze Khan</cp:lastModifiedBy>
  <cp:revision>40</cp:revision>
  <dcterms:created xsi:type="dcterms:W3CDTF">2023-12-07T10:54:41Z</dcterms:created>
  <dcterms:modified xsi:type="dcterms:W3CDTF">2024-10-28T10:30:38Z</dcterms:modified>
</cp:coreProperties>
</file>