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1B7"/>
    <a:srgbClr val="C41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>
      <p:cViewPr>
        <p:scale>
          <a:sx n="97" d="100"/>
          <a:sy n="97" d="100"/>
        </p:scale>
        <p:origin x="11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C97-BA24-ED7A-F496-9398B0FF7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98BC-2A16-2B5D-DF31-6CE7E505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2A19-4521-19D2-F09E-EEE47323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309A-C24D-D6B4-AA2F-C133FBF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045F-6B0E-31E8-3FC0-67EF3FED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C095-B147-092D-3355-23AE9013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06ADF-CCAC-4AA1-B491-4E583747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F51A-3D83-308D-2E1B-A8E28BC1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BEE8-4BEE-1DC2-DBDF-F20BFBDA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0BBC-804C-04F7-176A-0B74479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0CCFE-AB0C-2C1A-9553-9F8A5D3C8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B59A4-FF81-96AE-7618-E7F786728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3519-2362-2E91-63B7-05CE3DE0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E5F3-305C-99E6-4E4F-82762756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9AE6-6A61-1284-0044-85DF463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C3E6-03D0-922D-99B5-D44F067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0E7C-023F-2CD2-88DB-DC91B07D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B9D5-1404-0E83-C144-9BE873D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2383-75CF-D921-29E3-151A9AD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7384-11E6-8374-A81A-51DC463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B546-C4E9-57F8-363C-484884A2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96AB-0571-4756-CB1A-B0410228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D11D-2B6C-F03D-D21B-0167726A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B783-4654-DE50-83FD-4A61832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87D9-5549-034E-F017-07E6237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6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0055-71DF-A52E-4D47-83F64809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D963-2C03-DE39-8E6D-B34F2B1E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EE2E-58BD-3DAC-1F19-CC889CE2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53B2-B7CE-000F-39BB-0FD7182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C7745-92FC-F0B8-BD62-ADB71F11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FFF9-DC86-946E-C58F-6ADCA74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EA9-7210-982C-3D29-A65D837F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58CB9-CEC5-436F-E62D-469B4689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22CB-01EE-FC95-F398-ED143FDA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174A2-E5B6-11A3-B29F-A18C7A5A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C054-8F1D-DCF7-836B-8D5810681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F9AD5-8BE3-F51F-6328-744B226E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F5308-0FFA-471F-FE1D-7B0ED1A5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62C14-2145-4BC1-0984-6DF2198A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836A-5363-81C5-3760-0CE5B189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34D58-515F-AB9C-15FD-7D4931AD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0620-4887-5D18-7F34-6005140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1A87B-4EB4-C572-B71D-3195C95B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0E1AC-28F0-2C74-C9E4-8E3F9F54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8141-1F5E-39E0-816A-AD675CB8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0F617-B203-1647-AA27-6B7F8BCA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1996-0A5F-56DE-8349-B549E604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D88E-4128-34C7-ADF8-E2E66A97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D68F-536C-ACB3-EEAE-78516ECA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7D11-02FD-8282-7D40-7182A136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5ADE-CB34-E5FA-C83D-99339B64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FB5A-7671-B81C-74AB-3F8D47F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789D-775A-11A8-878A-2E410957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96597-D659-A507-F181-4BA93603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D567-B1D9-E67B-C84D-C667C6F4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B7A9-4037-D373-E38E-ADAF5AFB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8A980-AE96-FBCF-A2F6-5FED0198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80314-9939-B8C7-9E39-887FD8FE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AFF0-4DAF-224F-25E7-16E949B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27C3-40C5-CE90-679A-E969271F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3E4E-E0A7-76E2-25CD-2CD81D19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AF5E-2130-2E4E-B856-204EB4560E1E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0CB7-CCDD-1083-B071-312E30931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28AE-9F73-0B4E-DC19-6C063F6F8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7C37-7BFF-124D-8080-91E17FBB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ngimg.com/download/38106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pngimg.com/download/86564" TargetMode="External"/><Relationship Id="rId7" Type="http://schemas.openxmlformats.org/officeDocument/2006/relationships/hyperlink" Target="https://www.freepngimg.com/png/58348-alarm-icon-cartoon-timer-clock-free-photo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hyperlink" Target="https://www.flickr.com/photos/emagineart/46553455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leason Institute awards neurodegenerative disease grants – WSU Insider">
            <a:extLst>
              <a:ext uri="{FF2B5EF4-FFF2-40B4-BE49-F238E27FC236}">
                <a16:creationId xmlns:a16="http://schemas.microsoft.com/office/drawing/2014/main" id="{DBFB409C-14C9-B8CE-F993-FCFDE2092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50"/>
          <a:stretch/>
        </p:blipFill>
        <p:spPr bwMode="auto">
          <a:xfrm>
            <a:off x="22" y="-1713"/>
            <a:ext cx="12191978" cy="68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7E8FF-153F-389F-62C5-BC76E2BE9892}"/>
              </a:ext>
            </a:extLst>
          </p:cNvPr>
          <p:cNvSpPr txBox="1"/>
          <p:nvPr/>
        </p:nvSpPr>
        <p:spPr>
          <a:xfrm>
            <a:off x="0" y="-93784"/>
            <a:ext cx="11758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Integration</a:t>
            </a:r>
            <a:r>
              <a:rPr lang="en-US" sz="3600" b="1" dirty="0">
                <a:solidFill>
                  <a:srgbClr val="FFFFFF"/>
                </a:solidFill>
                <a:latin typeface="+mj-lt"/>
              </a:rPr>
              <a:t> of omic data in neurodegenerative disease</a:t>
            </a:r>
            <a:endParaRPr lang="en-US" sz="3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E9C77-5A19-7607-CFC3-B58BA50B1EA6}"/>
              </a:ext>
            </a:extLst>
          </p:cNvPr>
          <p:cNvSpPr txBox="1"/>
          <p:nvPr/>
        </p:nvSpPr>
        <p:spPr>
          <a:xfrm>
            <a:off x="175846" y="6013938"/>
            <a:ext cx="403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Khadija Paderwala</a:t>
            </a:r>
          </a:p>
        </p:txBody>
      </p:sp>
    </p:spTree>
    <p:extLst>
      <p:ext uri="{BB962C8B-B14F-4D97-AF65-F5344CB8AC3E}">
        <p14:creationId xmlns:p14="http://schemas.microsoft.com/office/powerpoint/2010/main" val="358469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A84E-E658-F3DC-546D-24A44732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5786"/>
            <a:ext cx="3924886" cy="871246"/>
          </a:xfrm>
        </p:spPr>
        <p:txBody>
          <a:bodyPr>
            <a:normAutofit/>
          </a:bodyPr>
          <a:lstStyle/>
          <a:p>
            <a:r>
              <a:rPr lang="en-US" sz="3600" dirty="0"/>
              <a:t>GWAS Metadata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762E226-542C-2D0F-DD9A-69CB29D8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35468"/>
              </p:ext>
            </p:extLst>
          </p:nvPr>
        </p:nvGraphicFramePr>
        <p:xfrm>
          <a:off x="1293707" y="695460"/>
          <a:ext cx="9604584" cy="555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64">
                  <a:extLst>
                    <a:ext uri="{9D8B030D-6E8A-4147-A177-3AD203B41FA5}">
                      <a16:colId xmlns:a16="http://schemas.microsoft.com/office/drawing/2014/main" val="4271370732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val="3291967868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val="1808997090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val="3315342764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val="3620274678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val="3423329468"/>
                    </a:ext>
                  </a:extLst>
                </a:gridCol>
              </a:tblGrid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Ancestry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36183"/>
                  </a:ext>
                </a:extLst>
              </a:tr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Wightman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1126563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12688339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5x10-8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95135"/>
                  </a:ext>
                </a:extLst>
              </a:tr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Nalls</a:t>
                      </a:r>
                      <a:r>
                        <a:rPr lang="en-US" dirty="0"/>
                        <a:t>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1456306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17510617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&lt; 5x10-8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61732"/>
                  </a:ext>
                </a:extLst>
              </a:tr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Rheenan</a:t>
                      </a:r>
                      <a:r>
                        <a:rPr lang="en-US" dirty="0"/>
                        <a:t>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10461755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&lt; 5x10-8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1983"/>
                  </a:ext>
                </a:extLst>
              </a:tr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DLB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Chia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7843595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&lt; 5x10-8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63755"/>
                  </a:ext>
                </a:extLst>
              </a:tr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Moss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7518232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 &lt;10^-5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12540"/>
                  </a:ext>
                </a:extLst>
              </a:tr>
              <a:tr h="793438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IMSGC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8589719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&lt; 5x10-8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57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44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FEC193-B8C4-10DC-B547-A5CAF62C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t="8486" r="77139" b="76101"/>
          <a:stretch/>
        </p:blipFill>
        <p:spPr>
          <a:xfrm>
            <a:off x="262618" y="2495281"/>
            <a:ext cx="4314422" cy="1867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8FA811-FAD6-1324-4A8E-EFCB64045D69}"/>
              </a:ext>
            </a:extLst>
          </p:cNvPr>
          <p:cNvSpPr txBox="1"/>
          <p:nvPr/>
        </p:nvSpPr>
        <p:spPr>
          <a:xfrm>
            <a:off x="262618" y="1378226"/>
            <a:ext cx="401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Removed columns not consistent</a:t>
            </a:r>
          </a:p>
          <a:p>
            <a:r>
              <a:rPr lang="en-US" dirty="0"/>
              <a:t>2- Ordered by chromosome order</a:t>
            </a:r>
          </a:p>
          <a:p>
            <a:r>
              <a:rPr lang="en-US" dirty="0"/>
              <a:t>3- Renamed and reordered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E841-4039-30BD-C454-7E2A285D4CC0}"/>
              </a:ext>
            </a:extLst>
          </p:cNvPr>
          <p:cNvSpPr txBox="1"/>
          <p:nvPr/>
        </p:nvSpPr>
        <p:spPr>
          <a:xfrm>
            <a:off x="262618" y="159026"/>
            <a:ext cx="411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GWAS data cleaning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E4D6647-A28E-2A52-1662-3C3EC67B7C8F}"/>
              </a:ext>
            </a:extLst>
          </p:cNvPr>
          <p:cNvSpPr/>
          <p:nvPr/>
        </p:nvSpPr>
        <p:spPr>
          <a:xfrm>
            <a:off x="4577040" y="1477941"/>
            <a:ext cx="7239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8F03E-AD08-FB9F-293C-93F90EAC7496}"/>
              </a:ext>
            </a:extLst>
          </p:cNvPr>
          <p:cNvSpPr txBox="1"/>
          <p:nvPr/>
        </p:nvSpPr>
        <p:spPr>
          <a:xfrm>
            <a:off x="5599953" y="1382967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 Removed missing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B3A9-0963-7B8F-4A3D-06E849F4D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5" t="42486" r="49392" b="51616"/>
          <a:stretch/>
        </p:blipFill>
        <p:spPr>
          <a:xfrm>
            <a:off x="4712151" y="1978297"/>
            <a:ext cx="7479849" cy="597011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8CB9A241-9C6F-D511-4314-0E5399934787}"/>
              </a:ext>
            </a:extLst>
          </p:cNvPr>
          <p:cNvSpPr/>
          <p:nvPr/>
        </p:nvSpPr>
        <p:spPr>
          <a:xfrm rot="5400000">
            <a:off x="7253012" y="2979106"/>
            <a:ext cx="7239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535E4-2263-7D56-6143-C6CDB462EB97}"/>
              </a:ext>
            </a:extLst>
          </p:cNvPr>
          <p:cNvSpPr txBox="1"/>
          <p:nvPr/>
        </p:nvSpPr>
        <p:spPr>
          <a:xfrm>
            <a:off x="5785075" y="3689474"/>
            <a:ext cx="236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 Filtered by p-value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AE57A1F-0A58-0965-4F1B-0F076D15F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825" t="17291" r="521" b="67212"/>
          <a:stretch/>
        </p:blipFill>
        <p:spPr>
          <a:xfrm>
            <a:off x="7989712" y="3689475"/>
            <a:ext cx="4082546" cy="14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A2F007-4E07-F25C-F263-EB83AB3D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40504"/>
              </p:ext>
            </p:extLst>
          </p:nvPr>
        </p:nvGraphicFramePr>
        <p:xfrm>
          <a:off x="1350789" y="780538"/>
          <a:ext cx="9058712" cy="501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78">
                  <a:extLst>
                    <a:ext uri="{9D8B030D-6E8A-4147-A177-3AD203B41FA5}">
                      <a16:colId xmlns:a16="http://schemas.microsoft.com/office/drawing/2014/main" val="2489469757"/>
                    </a:ext>
                  </a:extLst>
                </a:gridCol>
                <a:gridCol w="2264678">
                  <a:extLst>
                    <a:ext uri="{9D8B030D-6E8A-4147-A177-3AD203B41FA5}">
                      <a16:colId xmlns:a16="http://schemas.microsoft.com/office/drawing/2014/main" val="3567433076"/>
                    </a:ext>
                  </a:extLst>
                </a:gridCol>
                <a:gridCol w="2264678">
                  <a:extLst>
                    <a:ext uri="{9D8B030D-6E8A-4147-A177-3AD203B41FA5}">
                      <a16:colId xmlns:a16="http://schemas.microsoft.com/office/drawing/2014/main" val="1871533821"/>
                    </a:ext>
                  </a:extLst>
                </a:gridCol>
                <a:gridCol w="2264678">
                  <a:extLst>
                    <a:ext uri="{9D8B030D-6E8A-4147-A177-3AD203B41FA5}">
                      <a16:colId xmlns:a16="http://schemas.microsoft.com/office/drawing/2014/main" val="1638012778"/>
                    </a:ext>
                  </a:extLst>
                </a:gridCol>
              </a:tblGrid>
              <a:tr h="788403"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SNP’s before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SNP’s after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SNPs after filtered by</a:t>
                      </a:r>
                    </a:p>
                    <a:p>
                      <a:r>
                        <a:rPr lang="en-US" dirty="0"/>
                        <a:t>p &lt; 5x10-8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12880"/>
                  </a:ext>
                </a:extLst>
              </a:tr>
              <a:tr h="703812"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12688339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12688339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8202"/>
                  </a:ext>
                </a:extLst>
              </a:tr>
              <a:tr h="703812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17510617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17510617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98717"/>
                  </a:ext>
                </a:extLst>
              </a:tr>
              <a:tr h="703812">
                <a:tc>
                  <a:txBody>
                    <a:bodyPr/>
                    <a:lstStyle/>
                    <a:p>
                      <a:r>
                        <a:rPr lang="en-US" dirty="0"/>
                        <a:t>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10461755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10461755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6416"/>
                  </a:ext>
                </a:extLst>
              </a:tr>
              <a:tr h="703812">
                <a:tc>
                  <a:txBody>
                    <a:bodyPr/>
                    <a:lstStyle/>
                    <a:p>
                      <a:r>
                        <a:rPr lang="en-US" dirty="0"/>
                        <a:t>DLB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7843595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7644957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15859"/>
                  </a:ext>
                </a:extLst>
              </a:tr>
              <a:tr h="703812">
                <a:tc>
                  <a:txBody>
                    <a:bodyPr/>
                    <a:lstStyle/>
                    <a:p>
                      <a:r>
                        <a:rPr lang="en-US" dirty="0"/>
                        <a:t>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7518232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7518232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19556"/>
                  </a:ext>
                </a:extLst>
              </a:tr>
              <a:tr h="703812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8589719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93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1A5BF2-B16D-5B90-550F-2325EFE8AAB6}"/>
              </a:ext>
            </a:extLst>
          </p:cNvPr>
          <p:cNvSpPr txBox="1"/>
          <p:nvPr/>
        </p:nvSpPr>
        <p:spPr>
          <a:xfrm>
            <a:off x="10409501" y="37513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-198,638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CCBDA-15C4-319E-6562-5892602F7DDB}"/>
              </a:ext>
            </a:extLst>
          </p:cNvPr>
          <p:cNvSpPr txBox="1"/>
          <p:nvPr/>
        </p:nvSpPr>
        <p:spPr>
          <a:xfrm>
            <a:off x="10409501" y="5064369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-311,583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108C4-AF91-167B-8281-3889C2AE3007}"/>
              </a:ext>
            </a:extLst>
          </p:cNvPr>
          <p:cNvSpPr txBox="1"/>
          <p:nvPr/>
        </p:nvSpPr>
        <p:spPr>
          <a:xfrm>
            <a:off x="238539" y="159026"/>
            <a:ext cx="47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SNP’S</a:t>
            </a:r>
          </a:p>
        </p:txBody>
      </p:sp>
    </p:spTree>
    <p:extLst>
      <p:ext uri="{BB962C8B-B14F-4D97-AF65-F5344CB8AC3E}">
        <p14:creationId xmlns:p14="http://schemas.microsoft.com/office/powerpoint/2010/main" val="35221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1C99-D813-8E20-5538-DF322C4B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86288"/>
            <a:ext cx="5324355" cy="977539"/>
          </a:xfrm>
        </p:spPr>
        <p:txBody>
          <a:bodyPr>
            <a:normAutofit/>
          </a:bodyPr>
          <a:lstStyle/>
          <a:p>
            <a:r>
              <a:rPr lang="en-US" sz="3600" dirty="0"/>
              <a:t>Current steps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814DD5-CF7B-1770-A9CC-DCFBA42D0877}"/>
              </a:ext>
            </a:extLst>
          </p:cNvPr>
          <p:cNvGrpSpPr/>
          <p:nvPr/>
        </p:nvGrpSpPr>
        <p:grpSpPr>
          <a:xfrm>
            <a:off x="4919239" y="891251"/>
            <a:ext cx="6308204" cy="729205"/>
            <a:chOff x="370390" y="1423685"/>
            <a:chExt cx="7126146" cy="9775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383889A-9108-8CDA-6522-709C5070419D}"/>
                </a:ext>
              </a:extLst>
            </p:cNvPr>
            <p:cNvSpPr/>
            <p:nvPr/>
          </p:nvSpPr>
          <p:spPr>
            <a:xfrm>
              <a:off x="509286" y="1423685"/>
              <a:ext cx="2731625" cy="977542"/>
            </a:xfrm>
            <a:prstGeom prst="roundRect">
              <a:avLst/>
            </a:prstGeom>
            <a:solidFill>
              <a:srgbClr val="7030A0">
                <a:alpha val="395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F73BA-7996-BE24-38A8-03B4D14DDFFC}"/>
                </a:ext>
              </a:extLst>
            </p:cNvPr>
            <p:cNvSpPr txBox="1"/>
            <p:nvPr/>
          </p:nvSpPr>
          <p:spPr>
            <a:xfrm>
              <a:off x="370390" y="1666754"/>
              <a:ext cx="2870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 dataframe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9E46D922-B160-2ED3-05AE-FBDA1FD5C68E}"/>
                </a:ext>
              </a:extLst>
            </p:cNvPr>
            <p:cNvSpPr/>
            <p:nvPr/>
          </p:nvSpPr>
          <p:spPr>
            <a:xfrm>
              <a:off x="3626733" y="1692537"/>
              <a:ext cx="752355" cy="439838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3F31C09-9BF3-B277-220A-C954744A0C3C}"/>
                </a:ext>
              </a:extLst>
            </p:cNvPr>
            <p:cNvSpPr/>
            <p:nvPr/>
          </p:nvSpPr>
          <p:spPr>
            <a:xfrm>
              <a:off x="4614441" y="1423686"/>
              <a:ext cx="2801074" cy="977542"/>
            </a:xfrm>
            <a:prstGeom prst="roundRect">
              <a:avLst/>
            </a:prstGeom>
            <a:solidFill>
              <a:schemeClr val="accent2">
                <a:alpha val="395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4A690-3E3F-73B0-1491-65EC8D868E6B}"/>
                </a:ext>
              </a:extLst>
            </p:cNvPr>
            <p:cNvSpPr txBox="1"/>
            <p:nvPr/>
          </p:nvSpPr>
          <p:spPr>
            <a:xfrm>
              <a:off x="4695463" y="1666754"/>
              <a:ext cx="2801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.bed file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35B61E-A60A-32B8-8F25-07D9F3DD7902}"/>
              </a:ext>
            </a:extLst>
          </p:cNvPr>
          <p:cNvSpPr txBox="1"/>
          <p:nvPr/>
        </p:nvSpPr>
        <p:spPr>
          <a:xfrm>
            <a:off x="264542" y="772001"/>
            <a:ext cx="4267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MAPPING in R:</a:t>
            </a:r>
          </a:p>
          <a:p>
            <a:r>
              <a:rPr lang="en-US" dirty="0"/>
              <a:t>1- Convert dataframe format into a bed file</a:t>
            </a:r>
          </a:p>
          <a:p>
            <a:endParaRPr lang="en-US" dirty="0"/>
          </a:p>
          <a:p>
            <a:r>
              <a:rPr lang="en-US" dirty="0"/>
              <a:t>2- Do this by adjusting the columns</a:t>
            </a:r>
          </a:p>
          <a:p>
            <a:endParaRPr lang="en-US" dirty="0"/>
          </a:p>
          <a:p>
            <a:r>
              <a:rPr lang="en-US" dirty="0"/>
              <a:t>3- Install Biomart, connect to the ensemble database with specific genome build</a:t>
            </a:r>
          </a:p>
          <a:p>
            <a:endParaRPr lang="en-US" dirty="0"/>
          </a:p>
          <a:p>
            <a:r>
              <a:rPr lang="en-US" dirty="0"/>
              <a:t>4- Output will be a gene ID and gene name column </a:t>
            </a:r>
          </a:p>
          <a:p>
            <a:endParaRPr lang="en-US" dirty="0"/>
          </a:p>
        </p:txBody>
      </p:sp>
      <p:pic>
        <p:nvPicPr>
          <p:cNvPr id="6146" name="Picture 2" descr="Handling peak files with bedtools | Introduction to ChIP-Seq using  high-performance computing">
            <a:extLst>
              <a:ext uri="{FF2B5EF4-FFF2-40B4-BE49-F238E27FC236}">
                <a16:creationId xmlns:a16="http://schemas.microsoft.com/office/drawing/2014/main" id="{0DC23566-85A8-C36F-F4AC-CA9846ECB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8" t="35030" r="27079" b="12155"/>
          <a:stretch/>
        </p:blipFill>
        <p:spPr bwMode="auto">
          <a:xfrm>
            <a:off x="4919239" y="1910997"/>
            <a:ext cx="5703095" cy="16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694C0F-2F6C-D5BB-7FF1-13DF99202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8096"/>
              </p:ext>
            </p:extLst>
          </p:nvPr>
        </p:nvGraphicFramePr>
        <p:xfrm>
          <a:off x="4627659" y="3317032"/>
          <a:ext cx="3124200" cy="204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618897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02487034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Disease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Genome build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414847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GRCh37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75694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GRCh37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70385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ALS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GRCh37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29905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DLB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GRCh38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79322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HD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GRCh37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809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GRCh37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New times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1968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EFCB7DA-F563-EB1E-DDE0-6A7BD9D19A98}"/>
              </a:ext>
            </a:extLst>
          </p:cNvPr>
          <p:cNvSpPr txBox="1"/>
          <p:nvPr/>
        </p:nvSpPr>
        <p:spPr>
          <a:xfrm>
            <a:off x="217016" y="3792071"/>
            <a:ext cx="3993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PATHWAY ENRICHMENT in R:</a:t>
            </a:r>
          </a:p>
          <a:p>
            <a:r>
              <a:rPr lang="en-US" dirty="0"/>
              <a:t>1-  Install EnrichR package in R</a:t>
            </a:r>
          </a:p>
          <a:p>
            <a:endParaRPr lang="en-US" dirty="0"/>
          </a:p>
          <a:p>
            <a:r>
              <a:rPr lang="en-US" dirty="0"/>
              <a:t>2-  Get a gene list </a:t>
            </a:r>
          </a:p>
          <a:p>
            <a:endParaRPr lang="en-US" dirty="0"/>
          </a:p>
          <a:p>
            <a:r>
              <a:rPr lang="en-US" dirty="0"/>
              <a:t>3- Perform analysis using </a:t>
            </a:r>
            <a:r>
              <a:rPr lang="en-US" i="1" dirty="0" err="1"/>
              <a:t>enrichR</a:t>
            </a:r>
            <a:r>
              <a:rPr lang="en-US" i="1" dirty="0"/>
              <a:t>() </a:t>
            </a:r>
            <a:r>
              <a:rPr lang="en-US" dirty="0"/>
              <a:t>function, specify GO database (broader range)</a:t>
            </a:r>
          </a:p>
          <a:p>
            <a:endParaRPr lang="en-US" dirty="0"/>
          </a:p>
          <a:p>
            <a:r>
              <a:rPr lang="en-US" dirty="0"/>
              <a:t>4- once outputted, visualize using </a:t>
            </a:r>
            <a:r>
              <a:rPr lang="en-US" dirty="0" err="1"/>
              <a:t>barplot</a:t>
            </a:r>
            <a:r>
              <a:rPr lang="en-US" dirty="0"/>
              <a:t> or heatmap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A4DD0-7CBC-DD72-73E3-A309119687B3}"/>
              </a:ext>
            </a:extLst>
          </p:cNvPr>
          <p:cNvSpPr txBox="1"/>
          <p:nvPr/>
        </p:nvSpPr>
        <p:spPr>
          <a:xfrm>
            <a:off x="4314130" y="5671250"/>
            <a:ext cx="6308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pathways with statistical measures like p-value and adjusted p-value for multiple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4E845-FA79-4430-03D8-9CA059426BBC}"/>
              </a:ext>
            </a:extLst>
          </p:cNvPr>
          <p:cNvCxnSpPr/>
          <p:nvPr/>
        </p:nvCxnSpPr>
        <p:spPr>
          <a:xfrm>
            <a:off x="3529584" y="5785430"/>
            <a:ext cx="548640" cy="22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E448-8F10-61DD-68F9-9186CC2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E47E-1040-17F1-EBEC-51410021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Percentage similarity analysis – </a:t>
            </a:r>
            <a:r>
              <a:rPr lang="en-US" dirty="0" err="1"/>
              <a:t>GOSemSim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Transcriptomic data analysis- GEO-NCBI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D7A4-312F-262F-66C0-3949E7F6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539041"/>
            <a:ext cx="8403895" cy="8009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Thanks to Sarah and my peers at Morgan Lab!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E4E36-D422-46CC-0987-E8FC1111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0077" y="443367"/>
            <a:ext cx="2565523" cy="1793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64D66-CCEE-3393-7F39-1C2FE78C0BAC}"/>
              </a:ext>
            </a:extLst>
          </p:cNvPr>
          <p:cNvSpPr txBox="1"/>
          <p:nvPr/>
        </p:nvSpPr>
        <p:spPr>
          <a:xfrm>
            <a:off x="6310210" y="4825163"/>
            <a:ext cx="605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8" name="Picture 7" descr="A cartoon character with a red question mark&#10;&#10;Description automatically generated with medium confidence">
            <a:extLst>
              <a:ext uri="{FF2B5EF4-FFF2-40B4-BE49-F238E27FC236}">
                <a16:creationId xmlns:a16="http://schemas.microsoft.com/office/drawing/2014/main" id="{57B7E138-BCCC-C112-0590-70A8E4FA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17314" y="4049485"/>
            <a:ext cx="2474686" cy="24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D24-ED58-623A-D756-82719A1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Neurodegenerative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85F0-84A1-F699-2F37-282B6906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8" y="1012458"/>
            <a:ext cx="5550879" cy="48330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Affect structure of neurons in the brain and nervous system 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Gradual loss of neurons and its connections leading to cognitive decline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Typically worsen overtime, with no known cure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Treatment is based on managing symptoms and slowing progression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5C0CA7-2216-8C89-1129-889059CE187D}"/>
              </a:ext>
            </a:extLst>
          </p:cNvPr>
          <p:cNvGrpSpPr/>
          <p:nvPr/>
        </p:nvGrpSpPr>
        <p:grpSpPr>
          <a:xfrm>
            <a:off x="6639688" y="900060"/>
            <a:ext cx="4686889" cy="1293265"/>
            <a:chOff x="7336076" y="1016809"/>
            <a:chExt cx="4686889" cy="1293265"/>
          </a:xfrm>
        </p:grpSpPr>
        <p:pic>
          <p:nvPicPr>
            <p:cNvPr id="11" name="Picture 10" descr="A picture containing brain&#10;&#10;Description automatically generated">
              <a:extLst>
                <a:ext uri="{FF2B5EF4-FFF2-40B4-BE49-F238E27FC236}">
                  <a16:creationId xmlns:a16="http://schemas.microsoft.com/office/drawing/2014/main" id="{E13A34DD-4D45-F6BC-5A21-116D827A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341720" y="1016809"/>
              <a:ext cx="1681245" cy="129326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C49541-F85A-14E2-CE03-21F6109935D6}"/>
                </a:ext>
              </a:extLst>
            </p:cNvPr>
            <p:cNvGrpSpPr/>
            <p:nvPr/>
          </p:nvGrpSpPr>
          <p:grpSpPr>
            <a:xfrm>
              <a:off x="7336076" y="1016809"/>
              <a:ext cx="3306871" cy="1044913"/>
              <a:chOff x="7302674" y="1016809"/>
              <a:chExt cx="3306871" cy="104491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241D96-2187-4F33-42E0-0766DD611F3C}"/>
                  </a:ext>
                </a:extLst>
              </p:cNvPr>
              <p:cNvSpPr/>
              <p:nvPr/>
            </p:nvSpPr>
            <p:spPr>
              <a:xfrm>
                <a:off x="7302674" y="1016809"/>
                <a:ext cx="2655518" cy="1044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1C4AEF3-5812-126B-E2B2-254D08720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848" y="1102532"/>
                <a:ext cx="1264697" cy="248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A14BCD4-CB0F-E117-89EF-C57D1C80D3BD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 flipV="1">
                <a:off x="9569300" y="1539265"/>
                <a:ext cx="1040245" cy="3694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4" descr="Labeled Neuron Diagram - Science Trends">
                <a:extLst>
                  <a:ext uri="{FF2B5EF4-FFF2-40B4-BE49-F238E27FC236}">
                    <a16:creationId xmlns:a16="http://schemas.microsoft.com/office/drawing/2014/main" id="{87122E9D-38FE-7682-2504-F99CE92CE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6090" y="1016809"/>
                <a:ext cx="2089826" cy="1044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8" descr="Study Links Loneliness with Cognitive Decline in Older Adults">
            <a:extLst>
              <a:ext uri="{FF2B5EF4-FFF2-40B4-BE49-F238E27FC236}">
                <a16:creationId xmlns:a16="http://schemas.microsoft.com/office/drawing/2014/main" id="{4C7A703A-F139-6DD7-7D53-C3E38091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88" y="2193325"/>
            <a:ext cx="3115018" cy="175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lock, circle, wall clock&#10;&#10;Description automatically generated">
            <a:extLst>
              <a:ext uri="{FF2B5EF4-FFF2-40B4-BE49-F238E27FC236}">
                <a16:creationId xmlns:a16="http://schemas.microsoft.com/office/drawing/2014/main" id="{F6FDC696-5D4E-7C4D-8207-8BA9613D4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23873" y="3293655"/>
            <a:ext cx="1680989" cy="1947600"/>
          </a:xfrm>
          <a:prstGeom prst="rect">
            <a:avLst/>
          </a:prstGeom>
        </p:spPr>
      </p:pic>
      <p:pic>
        <p:nvPicPr>
          <p:cNvPr id="10" name="Picture 9" descr="A picture containing drug, pharmaceutical drug, medicine, prescription drug&#10;&#10;Description automatically generated">
            <a:extLst>
              <a:ext uri="{FF2B5EF4-FFF2-40B4-BE49-F238E27FC236}">
                <a16:creationId xmlns:a16="http://schemas.microsoft.com/office/drawing/2014/main" id="{3EEE41B6-8079-BDEA-30CE-383FE0545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96000" y="4208088"/>
            <a:ext cx="27559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EEDE86-6326-A824-F80C-5E5394F9AF30}"/>
              </a:ext>
            </a:extLst>
          </p:cNvPr>
          <p:cNvGrpSpPr/>
          <p:nvPr/>
        </p:nvGrpSpPr>
        <p:grpSpPr>
          <a:xfrm>
            <a:off x="1254369" y="374831"/>
            <a:ext cx="10076624" cy="6834737"/>
            <a:chOff x="1801415" y="770411"/>
            <a:chExt cx="8636831" cy="59779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91B747-9116-64AF-410D-68B3B4F9199B}"/>
                </a:ext>
              </a:extLst>
            </p:cNvPr>
            <p:cNvSpPr txBox="1"/>
            <p:nvPr/>
          </p:nvSpPr>
          <p:spPr>
            <a:xfrm>
              <a:off x="1801415" y="949300"/>
              <a:ext cx="6295496" cy="549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Alzheimer's disease</a:t>
              </a:r>
            </a:p>
            <a:p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Parkinson’s disease</a:t>
              </a:r>
            </a:p>
            <a:p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Amyotrophic lateral sclerosis</a:t>
              </a:r>
            </a:p>
            <a:p>
              <a:r>
                <a:rPr lang="en-US" sz="2400" dirty="0"/>
                <a:t>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Dementia with Lewy bodies</a:t>
              </a:r>
            </a:p>
            <a:p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Huntington's disease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Multiple sclerosis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793877-2E88-FF76-F2E0-610E2C775074}"/>
                </a:ext>
              </a:extLst>
            </p:cNvPr>
            <p:cNvGrpSpPr/>
            <p:nvPr/>
          </p:nvGrpSpPr>
          <p:grpSpPr>
            <a:xfrm>
              <a:off x="4949163" y="770411"/>
              <a:ext cx="5489083" cy="5977982"/>
              <a:chOff x="4949163" y="770411"/>
              <a:chExt cx="5489083" cy="597798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C4C7CC7-1B1E-DE6F-1B0D-B596E5396F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9163" y="954576"/>
                <a:ext cx="753918" cy="133247"/>
              </a:xfrm>
              <a:prstGeom prst="straightConnector1">
                <a:avLst/>
              </a:prstGeom>
              <a:ln w="15875" cmpd="sng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9BD31D-68C7-30B1-CBE2-5E0E5014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163" y="1221069"/>
                <a:ext cx="753916" cy="212401"/>
              </a:xfrm>
              <a:prstGeom prst="straightConnector1">
                <a:avLst/>
              </a:prstGeom>
              <a:ln w="15875" cmpd="sng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9FD62-EB99-81F2-F8AD-92CA62E846AC}"/>
                  </a:ext>
                </a:extLst>
              </p:cNvPr>
              <p:cNvSpPr txBox="1"/>
              <p:nvPr/>
            </p:nvSpPr>
            <p:spPr>
              <a:xfrm>
                <a:off x="5703080" y="770411"/>
                <a:ext cx="3357929" cy="922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Early onset Alzheimer’s disease</a:t>
                </a:r>
              </a:p>
              <a:p>
                <a:endParaRPr lang="en-US" dirty="0"/>
              </a:p>
              <a:p>
                <a:r>
                  <a:rPr lang="en-US" dirty="0"/>
                  <a:t>Late onset Alzheimer’s disease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6C6F19D-2B7D-1878-AEBB-3541EAF11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8761" y="2642057"/>
                <a:ext cx="692121" cy="204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92966A0-4258-CEC0-523E-69821C4EF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8761" y="3013901"/>
                <a:ext cx="692121" cy="160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5C5603-E293-0789-FE88-6495E84DFE6C}"/>
                  </a:ext>
                </a:extLst>
              </p:cNvPr>
              <p:cNvSpPr txBox="1"/>
              <p:nvPr/>
            </p:nvSpPr>
            <p:spPr>
              <a:xfrm>
                <a:off x="6100882" y="2493500"/>
                <a:ext cx="1693225" cy="922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Spinal onset</a:t>
                </a:r>
              </a:p>
              <a:p>
                <a:endParaRPr lang="en-US" dirty="0"/>
              </a:p>
              <a:p>
                <a:r>
                  <a:rPr lang="en-US" dirty="0"/>
                  <a:t>Bulbar onset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DED3B55-5A1C-1AD7-7B5F-E135D9B411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6290" y="3823596"/>
                <a:ext cx="468944" cy="1086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76DF000-1BFB-FF8B-AD20-A0C060B7A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4117" y="4096580"/>
                <a:ext cx="451117" cy="111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8D0EA0-20E8-158C-5395-6E452B16063C}"/>
                  </a:ext>
                </a:extLst>
              </p:cNvPr>
              <p:cNvSpPr txBox="1"/>
              <p:nvPr/>
            </p:nvSpPr>
            <p:spPr>
              <a:xfrm>
                <a:off x="6100882" y="3624771"/>
                <a:ext cx="3992056" cy="80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Parkinson’s disease dementia</a:t>
                </a:r>
              </a:p>
              <a:p>
                <a:endParaRPr lang="en-US" dirty="0"/>
              </a:p>
              <a:p>
                <a:r>
                  <a:rPr lang="en-US" dirty="0"/>
                  <a:t>Lewy body dementia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2D3A0D-3DEF-3DAB-3679-5C59FA393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5358" y="5438163"/>
                <a:ext cx="5034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74F73C-B202-BCDC-E2FE-075B8192E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5358" y="5651061"/>
                <a:ext cx="5138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660A13-FA97-BA84-DAC9-FDDF6B7B0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7778" y="5889997"/>
                <a:ext cx="4814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F17F163-3B0E-EF7C-FA4E-C431334E9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9016" y="6132084"/>
                <a:ext cx="480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2ECBF4-EB01-89B2-E302-20E708A1C376}"/>
                  </a:ext>
                </a:extLst>
              </p:cNvPr>
              <p:cNvSpPr txBox="1"/>
              <p:nvPr/>
            </p:nvSpPr>
            <p:spPr>
              <a:xfrm>
                <a:off x="5951252" y="5272211"/>
                <a:ext cx="4486994" cy="1476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Clinically isolated syndrome</a:t>
                </a:r>
              </a:p>
              <a:p>
                <a:r>
                  <a:rPr lang="en-US" dirty="0"/>
                  <a:t>Relapse remitting Multiple sclerosis</a:t>
                </a:r>
              </a:p>
              <a:p>
                <a:r>
                  <a:rPr lang="en-US" dirty="0"/>
                  <a:t>Primary progressive Multiple sclerosis</a:t>
                </a:r>
              </a:p>
              <a:p>
                <a:r>
                  <a:rPr lang="en-US" dirty="0"/>
                  <a:t>Secondary progressive Multiple sclerosis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9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EBA-B083-D3E2-5B77-481BB40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-1506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overlap – Risk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01AD5-978E-9175-8FD3-14DAFA9BFAA0}"/>
              </a:ext>
            </a:extLst>
          </p:cNvPr>
          <p:cNvSpPr txBox="1"/>
          <p:nvPr/>
        </p:nvSpPr>
        <p:spPr>
          <a:xfrm>
            <a:off x="561926" y="1174873"/>
            <a:ext cx="59729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Age – the biggest one!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Environmental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290+ Wrinkled Old Man Cartoons Illustrations, Royalty-Free Vector Graphics  &amp; Clip Art - iStock">
            <a:extLst>
              <a:ext uri="{FF2B5EF4-FFF2-40B4-BE49-F238E27FC236}">
                <a16:creationId xmlns:a16="http://schemas.microsoft.com/office/drawing/2014/main" id="{64B2DCB5-ACE9-BEC9-6A61-74913024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44" y="356852"/>
            <a:ext cx="1375967" cy="19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 2 | Gene Cartoon Images - Free Download on Freepik">
            <a:extLst>
              <a:ext uri="{FF2B5EF4-FFF2-40B4-BE49-F238E27FC236}">
                <a16:creationId xmlns:a16="http://schemas.microsoft.com/office/drawing/2014/main" id="{81536BE7-C4A2-EDA8-3FEB-78B6800D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47" y="1329394"/>
            <a:ext cx="1736097" cy="23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Draw a Cartoon Tree | Easy Step by Step Drawing Guides">
            <a:extLst>
              <a:ext uri="{FF2B5EF4-FFF2-40B4-BE49-F238E27FC236}">
                <a16:creationId xmlns:a16="http://schemas.microsoft.com/office/drawing/2014/main" id="{D059CDE8-5FF8-EFE0-D881-FD1B9149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71" y="2550058"/>
            <a:ext cx="2523448" cy="22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D161-F5C6-4E8C-3195-96D3DD24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1" y="0"/>
            <a:ext cx="6746631" cy="902677"/>
          </a:xfrm>
        </p:spPr>
        <p:txBody>
          <a:bodyPr>
            <a:normAutofit/>
          </a:bodyPr>
          <a:lstStyle/>
          <a:p>
            <a:r>
              <a:rPr lang="en-US" sz="3600" dirty="0"/>
              <a:t>Disease overlap- Symptoms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D8411D-97E0-8A5E-8DF9-5D6C5F4A1624}"/>
              </a:ext>
            </a:extLst>
          </p:cNvPr>
          <p:cNvGrpSpPr/>
          <p:nvPr/>
        </p:nvGrpSpPr>
        <p:grpSpPr>
          <a:xfrm>
            <a:off x="2388628" y="860539"/>
            <a:ext cx="7120540" cy="5029596"/>
            <a:chOff x="2133602" y="1514842"/>
            <a:chExt cx="6031521" cy="47216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CBB6C4-2084-ED1C-73A5-C53EAD6F3462}"/>
                </a:ext>
              </a:extLst>
            </p:cNvPr>
            <p:cNvSpPr/>
            <p:nvPr/>
          </p:nvSpPr>
          <p:spPr>
            <a:xfrm>
              <a:off x="2133602" y="1514842"/>
              <a:ext cx="3786554" cy="3244727"/>
            </a:xfrm>
            <a:prstGeom prst="ellipse">
              <a:avLst/>
            </a:prstGeom>
            <a:solidFill>
              <a:schemeClr val="accent1">
                <a:alpha val="40265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60E293-D9A4-D156-1678-DEA2BA1FCD82}"/>
                </a:ext>
              </a:extLst>
            </p:cNvPr>
            <p:cNvSpPr/>
            <p:nvPr/>
          </p:nvSpPr>
          <p:spPr>
            <a:xfrm>
              <a:off x="4378569" y="1514842"/>
              <a:ext cx="3786554" cy="3244727"/>
            </a:xfrm>
            <a:prstGeom prst="ellipse">
              <a:avLst/>
            </a:prstGeom>
            <a:solidFill>
              <a:schemeClr val="accent2">
                <a:alpha val="40035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43B6D2-929C-5ECA-B640-B51389D3BD9A}"/>
                </a:ext>
              </a:extLst>
            </p:cNvPr>
            <p:cNvSpPr/>
            <p:nvPr/>
          </p:nvSpPr>
          <p:spPr>
            <a:xfrm>
              <a:off x="3234151" y="2807447"/>
              <a:ext cx="4079631" cy="3429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584B5A-1585-6ADA-5AA1-953F99CFD964}"/>
              </a:ext>
            </a:extLst>
          </p:cNvPr>
          <p:cNvSpPr txBox="1"/>
          <p:nvPr/>
        </p:nvSpPr>
        <p:spPr>
          <a:xfrm>
            <a:off x="90719" y="1726895"/>
            <a:ext cx="25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COGNITIVE DECLINE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6AA0E-4F9B-F92D-5442-1BE1BE08FEDC}"/>
              </a:ext>
            </a:extLst>
          </p:cNvPr>
          <p:cNvSpPr txBox="1"/>
          <p:nvPr/>
        </p:nvSpPr>
        <p:spPr>
          <a:xfrm>
            <a:off x="9509168" y="1658337"/>
            <a:ext cx="260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IMPAIRED MOVEMENT AND CO-ORDINATION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257C2-28A8-9A41-722C-ADFCB5BF3985}"/>
              </a:ext>
            </a:extLst>
          </p:cNvPr>
          <p:cNvSpPr txBox="1"/>
          <p:nvPr/>
        </p:nvSpPr>
        <p:spPr>
          <a:xfrm>
            <a:off x="4360665" y="6367738"/>
            <a:ext cx="464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EMOTIONAL AND BEHAVIOURAL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1D16-C6C0-AD81-1A2B-C7FE60343D94}"/>
              </a:ext>
            </a:extLst>
          </p:cNvPr>
          <p:cNvSpPr txBox="1"/>
          <p:nvPr/>
        </p:nvSpPr>
        <p:spPr>
          <a:xfrm>
            <a:off x="5777678" y="2186336"/>
            <a:ext cx="63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</a:t>
            </a:r>
          </a:p>
          <a:p>
            <a:r>
              <a:rPr lang="en-US" dirty="0"/>
              <a:t>PD</a:t>
            </a:r>
          </a:p>
          <a:p>
            <a:r>
              <a:rPr lang="en-US" dirty="0"/>
              <a:t>DLB</a:t>
            </a:r>
          </a:p>
          <a:p>
            <a:r>
              <a:rPr lang="en-US" dirty="0"/>
              <a:t>HD</a:t>
            </a:r>
          </a:p>
          <a:p>
            <a:r>
              <a:rPr lang="en-US" dirty="0"/>
              <a:t>ALS</a:t>
            </a:r>
          </a:p>
          <a:p>
            <a:r>
              <a:rPr lang="en-US" dirty="0"/>
              <a:t>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2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ain connectivity in neurodegenerative diseases—from phenotype to  proteinopathy | Nature Reviews Neurology">
            <a:extLst>
              <a:ext uri="{FF2B5EF4-FFF2-40B4-BE49-F238E27FC236}">
                <a16:creationId xmlns:a16="http://schemas.microsoft.com/office/drawing/2014/main" id="{1EF431BF-8F84-4398-8FF1-E06DF6DF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" y="786146"/>
            <a:ext cx="12195345" cy="55764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35E9369-CBD8-9F3D-8D7F-826032136222}"/>
              </a:ext>
            </a:extLst>
          </p:cNvPr>
          <p:cNvSpPr/>
          <p:nvPr/>
        </p:nvSpPr>
        <p:spPr>
          <a:xfrm>
            <a:off x="1063256" y="1126272"/>
            <a:ext cx="1414130" cy="466847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62952-0C2F-AB0B-A18F-381DE2EB4048}"/>
              </a:ext>
            </a:extLst>
          </p:cNvPr>
          <p:cNvSpPr/>
          <p:nvPr/>
        </p:nvSpPr>
        <p:spPr>
          <a:xfrm>
            <a:off x="3233854" y="4861932"/>
            <a:ext cx="434897" cy="434897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6570B4-291F-E8D2-8383-8EEC069BBB5C}"/>
              </a:ext>
            </a:extLst>
          </p:cNvPr>
          <p:cNvSpPr/>
          <p:nvPr/>
        </p:nvSpPr>
        <p:spPr>
          <a:xfrm>
            <a:off x="3010829" y="786147"/>
            <a:ext cx="2129883" cy="1070517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3E9F31-935A-0B94-8602-4258C0BCEC14}"/>
              </a:ext>
            </a:extLst>
          </p:cNvPr>
          <p:cNvSpPr/>
          <p:nvPr/>
        </p:nvSpPr>
        <p:spPr>
          <a:xfrm>
            <a:off x="3919654" y="4861931"/>
            <a:ext cx="434897" cy="47950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DB29A-F2CF-2B88-0945-C6E4A63B5ED0}"/>
              </a:ext>
            </a:extLst>
          </p:cNvPr>
          <p:cNvSpPr/>
          <p:nvPr/>
        </p:nvSpPr>
        <p:spPr>
          <a:xfrm>
            <a:off x="3183673" y="1444990"/>
            <a:ext cx="434897" cy="4348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6A1271-5161-7447-930B-D92C67A69B90}"/>
              </a:ext>
            </a:extLst>
          </p:cNvPr>
          <p:cNvSpPr/>
          <p:nvPr/>
        </p:nvSpPr>
        <p:spPr>
          <a:xfrm>
            <a:off x="3864827" y="762924"/>
            <a:ext cx="979448" cy="36334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5E460D-A5AF-BE25-068B-CD4AB97D5683}"/>
              </a:ext>
            </a:extLst>
          </p:cNvPr>
          <p:cNvSpPr/>
          <p:nvPr/>
        </p:nvSpPr>
        <p:spPr>
          <a:xfrm>
            <a:off x="4571071" y="4906535"/>
            <a:ext cx="1326995" cy="434897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0994D8-E3FA-6ECD-F5F1-ADE8D83848FD}"/>
              </a:ext>
            </a:extLst>
          </p:cNvPr>
          <p:cNvSpPr/>
          <p:nvPr/>
        </p:nvSpPr>
        <p:spPr>
          <a:xfrm>
            <a:off x="5485204" y="921805"/>
            <a:ext cx="1930089" cy="980386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240056-496B-B181-F9DD-52AFF4A1B1D0}"/>
              </a:ext>
            </a:extLst>
          </p:cNvPr>
          <p:cNvSpPr/>
          <p:nvPr/>
        </p:nvSpPr>
        <p:spPr>
          <a:xfrm>
            <a:off x="5539740" y="1021080"/>
            <a:ext cx="754196" cy="3003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D9762D-AC50-32B1-40A6-4DB0B39BBE3F}"/>
              </a:ext>
            </a:extLst>
          </p:cNvPr>
          <p:cNvSpPr/>
          <p:nvPr/>
        </p:nvSpPr>
        <p:spPr>
          <a:xfrm>
            <a:off x="11094720" y="4861931"/>
            <a:ext cx="952500" cy="479501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E1AA8B-EF71-20FE-73AC-7B874DB11501}"/>
              </a:ext>
            </a:extLst>
          </p:cNvPr>
          <p:cNvSpPr/>
          <p:nvPr/>
        </p:nvSpPr>
        <p:spPr>
          <a:xfrm>
            <a:off x="8707905" y="786147"/>
            <a:ext cx="3484095" cy="127656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57E9F-338E-055C-241C-60A15F8F496B}"/>
              </a:ext>
            </a:extLst>
          </p:cNvPr>
          <p:cNvSpPr txBox="1"/>
          <p:nvPr/>
        </p:nvSpPr>
        <p:spPr>
          <a:xfrm>
            <a:off x="0" y="-42561"/>
            <a:ext cx="70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Disease overlap- Genes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E3550-CE58-7157-4960-8F76001BD663}"/>
              </a:ext>
            </a:extLst>
          </p:cNvPr>
          <p:cNvSpPr/>
          <p:nvPr/>
        </p:nvSpPr>
        <p:spPr>
          <a:xfrm>
            <a:off x="3244076" y="2538730"/>
            <a:ext cx="1326995" cy="434897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4E9936-BE1F-DD31-28DC-6F6EDE2252C1}"/>
              </a:ext>
            </a:extLst>
          </p:cNvPr>
          <p:cNvSpPr/>
          <p:nvPr/>
        </p:nvSpPr>
        <p:spPr>
          <a:xfrm>
            <a:off x="5786750" y="2536678"/>
            <a:ext cx="1414130" cy="67387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35D20-40DD-CB16-993D-FCEC89DD88D6}"/>
              </a:ext>
            </a:extLst>
          </p:cNvPr>
          <p:cNvSpPr/>
          <p:nvPr/>
        </p:nvSpPr>
        <p:spPr>
          <a:xfrm>
            <a:off x="9016292" y="2344554"/>
            <a:ext cx="3184211" cy="821196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424D66-609B-3D69-2854-125F3C6B6DFA}"/>
              </a:ext>
            </a:extLst>
          </p:cNvPr>
          <p:cNvSpPr/>
          <p:nvPr/>
        </p:nvSpPr>
        <p:spPr>
          <a:xfrm>
            <a:off x="3119717" y="2438077"/>
            <a:ext cx="1575711" cy="644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FFFFE1-E085-089C-B261-3514AE4777CC}"/>
              </a:ext>
            </a:extLst>
          </p:cNvPr>
          <p:cNvSpPr/>
          <p:nvPr/>
        </p:nvSpPr>
        <p:spPr>
          <a:xfrm>
            <a:off x="5662392" y="2500138"/>
            <a:ext cx="1652808" cy="71041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F476FD-04E7-1A12-4A12-E86DB761EAF6}"/>
              </a:ext>
            </a:extLst>
          </p:cNvPr>
          <p:cNvSpPr/>
          <p:nvPr/>
        </p:nvSpPr>
        <p:spPr>
          <a:xfrm>
            <a:off x="11230708" y="2536678"/>
            <a:ext cx="961292" cy="436949"/>
          </a:xfrm>
          <a:prstGeom prst="ellipse">
            <a:avLst/>
          </a:prstGeom>
          <a:solidFill>
            <a:srgbClr val="C491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SOD1</a:t>
            </a:r>
          </a:p>
        </p:txBody>
      </p:sp>
    </p:spTree>
    <p:extLst>
      <p:ext uri="{BB962C8B-B14F-4D97-AF65-F5344CB8AC3E}">
        <p14:creationId xmlns:p14="http://schemas.microsoft.com/office/powerpoint/2010/main" val="9616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2" grpId="0" animBg="1"/>
      <p:bldP spid="3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5294-11CB-B31D-D373-0C5A8BF6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4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overlap- Pathology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D198F-4FC4-928C-8420-F87A37E646A7}"/>
              </a:ext>
            </a:extLst>
          </p:cNvPr>
          <p:cNvSpPr txBox="1"/>
          <p:nvPr/>
        </p:nvSpPr>
        <p:spPr>
          <a:xfrm>
            <a:off x="90151" y="4642009"/>
            <a:ext cx="60058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Alzheimer’s disease -&gt; Tau</a:t>
            </a:r>
          </a:p>
          <a:p>
            <a:r>
              <a:rPr lang="en-US" sz="2000" dirty="0"/>
              <a:t>Parkinson’s disease -&gt; a-synuclein</a:t>
            </a:r>
          </a:p>
          <a:p>
            <a:r>
              <a:rPr lang="en-US" sz="2000" dirty="0"/>
              <a:t>ALS -&gt;  UPS, FUS, TDP-43</a:t>
            </a:r>
          </a:p>
          <a:p>
            <a:r>
              <a:rPr lang="en-US" sz="2000" dirty="0"/>
              <a:t>Dementia with Lewy bodies -&gt; a-synuclein</a:t>
            </a:r>
          </a:p>
          <a:p>
            <a:r>
              <a:rPr lang="en-US" sz="2000" dirty="0"/>
              <a:t>Huntington’s disease -&gt; </a:t>
            </a:r>
            <a:r>
              <a:rPr lang="en-US" sz="2000" dirty="0" err="1"/>
              <a:t>mHTT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781A2-92B1-3355-3028-8A3966B1CD34}"/>
              </a:ext>
            </a:extLst>
          </p:cNvPr>
          <p:cNvSpPr txBox="1"/>
          <p:nvPr/>
        </p:nvSpPr>
        <p:spPr>
          <a:xfrm>
            <a:off x="90151" y="2271060"/>
            <a:ext cx="400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Protein misfolding and aggregation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742365B-51D4-309D-4EA0-209EF5A4867F}"/>
              </a:ext>
            </a:extLst>
          </p:cNvPr>
          <p:cNvSpPr/>
          <p:nvPr/>
        </p:nvSpPr>
        <p:spPr>
          <a:xfrm>
            <a:off x="3891566" y="2367015"/>
            <a:ext cx="991674" cy="27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B2B4E-B2D4-8B0B-9E47-020DE14EB34F}"/>
              </a:ext>
            </a:extLst>
          </p:cNvPr>
          <p:cNvSpPr txBox="1"/>
          <p:nvPr/>
        </p:nvSpPr>
        <p:spPr>
          <a:xfrm>
            <a:off x="5009882" y="1763229"/>
            <a:ext cx="3812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nflammation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Oxidative stress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itochondrial dysfunction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xcitotoxicity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ynaptic dysfunction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6F5AE3-37B3-B8B6-B50E-AE80891F7B9B}"/>
              </a:ext>
            </a:extLst>
          </p:cNvPr>
          <p:cNvSpPr/>
          <p:nvPr/>
        </p:nvSpPr>
        <p:spPr>
          <a:xfrm>
            <a:off x="7984900" y="2367015"/>
            <a:ext cx="991674" cy="27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805E1-7645-A1D7-E946-2B262E7764B8}"/>
              </a:ext>
            </a:extLst>
          </p:cNvPr>
          <p:cNvSpPr txBox="1"/>
          <p:nvPr/>
        </p:nvSpPr>
        <p:spPr>
          <a:xfrm>
            <a:off x="9152586" y="2271060"/>
            <a:ext cx="3236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Progressive loss of neurons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C0A7085-6BE1-96A7-BD83-0EE04812E103}"/>
              </a:ext>
            </a:extLst>
          </p:cNvPr>
          <p:cNvSpPr/>
          <p:nvPr/>
        </p:nvSpPr>
        <p:spPr>
          <a:xfrm rot="16200000">
            <a:off x="1204174" y="3296115"/>
            <a:ext cx="991674" cy="27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1B6A-A4D9-364E-CBEB-60629D7D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Why is this important?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1DE269-304D-425B-45B4-07203D55A060}"/>
              </a:ext>
            </a:extLst>
          </p:cNvPr>
          <p:cNvGrpSpPr/>
          <p:nvPr/>
        </p:nvGrpSpPr>
        <p:grpSpPr>
          <a:xfrm>
            <a:off x="-150253" y="4392598"/>
            <a:ext cx="8998040" cy="2325993"/>
            <a:chOff x="187535" y="2038985"/>
            <a:chExt cx="9745621" cy="2370166"/>
          </a:xfrm>
        </p:grpSpPr>
        <p:pic>
          <p:nvPicPr>
            <p:cNvPr id="10" name="Picture 2" descr="The Stigma of Mental Illness in NZ — Voices of Hope">
              <a:extLst>
                <a:ext uri="{FF2B5EF4-FFF2-40B4-BE49-F238E27FC236}">
                  <a16:creationId xmlns:a16="http://schemas.microsoft.com/office/drawing/2014/main" id="{54AC8629-CDE9-6E40-BF02-F6E2D4003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35" y="2617501"/>
              <a:ext cx="5908465" cy="176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17B963-E5D7-9677-9B41-60D14FAD0932}"/>
                </a:ext>
              </a:extLst>
            </p:cNvPr>
            <p:cNvGrpSpPr/>
            <p:nvPr/>
          </p:nvGrpSpPr>
          <p:grpSpPr>
            <a:xfrm>
              <a:off x="1598717" y="2038985"/>
              <a:ext cx="8334439" cy="2370166"/>
              <a:chOff x="1598717" y="2038985"/>
              <a:chExt cx="8334439" cy="2370166"/>
            </a:xfrm>
          </p:grpSpPr>
          <p:pic>
            <p:nvPicPr>
              <p:cNvPr id="12" name="Graphic 11" descr="Arrow: Slight curve with solid fill">
                <a:extLst>
                  <a:ext uri="{FF2B5EF4-FFF2-40B4-BE49-F238E27FC236}">
                    <a16:creationId xmlns:a16="http://schemas.microsoft.com/office/drawing/2014/main" id="{A7CF3208-EA90-C8D3-DE3E-53266251C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90591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0C5DB9-71AC-0427-F860-CDFCD8FF749B}"/>
                  </a:ext>
                </a:extLst>
              </p:cNvPr>
              <p:cNvSpPr txBox="1"/>
              <p:nvPr/>
            </p:nvSpPr>
            <p:spPr>
              <a:xfrm>
                <a:off x="1598717" y="2190195"/>
                <a:ext cx="308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80 years old’s today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121F82-A59D-BF4A-7968-7EF829154005}"/>
                  </a:ext>
                </a:extLst>
              </p:cNvPr>
              <p:cNvSpPr txBox="1"/>
              <p:nvPr/>
            </p:nvSpPr>
            <p:spPr>
              <a:xfrm>
                <a:off x="7679978" y="2038985"/>
                <a:ext cx="214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Estimates of babies born this year</a:t>
                </a:r>
              </a:p>
            </p:txBody>
          </p:sp>
          <p:pic>
            <p:nvPicPr>
              <p:cNvPr id="15" name="Picture 2" descr="The Stigma of Mental Illness in NZ — Voices of Hope">
                <a:extLst>
                  <a:ext uri="{FF2B5EF4-FFF2-40B4-BE49-F238E27FC236}">
                    <a16:creationId xmlns:a16="http://schemas.microsoft.com/office/drawing/2014/main" id="{D2AF5001-425D-3E80-3820-FF4F708AB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37"/>
              <a:stretch/>
            </p:blipFill>
            <p:spPr bwMode="auto">
              <a:xfrm>
                <a:off x="6804991" y="2586848"/>
                <a:ext cx="3128165" cy="18223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ACAAC2-E977-51BF-9C46-4DF25DEF7399}"/>
              </a:ext>
            </a:extLst>
          </p:cNvPr>
          <p:cNvSpPr txBox="1"/>
          <p:nvPr/>
        </p:nvSpPr>
        <p:spPr>
          <a:xfrm>
            <a:off x="168498" y="1300765"/>
            <a:ext cx="67732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Increasing cases of neurodegenerative disease as population is 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Dementia estimated to effect 1 in 3 babies born this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Parkinson’s disease is set to increased by 18% by 2025</a:t>
            </a:r>
          </a:p>
          <a:p>
            <a:endParaRPr lang="en-US" dirty="0"/>
          </a:p>
        </p:txBody>
      </p:sp>
      <p:pic>
        <p:nvPicPr>
          <p:cNvPr id="3074" name="Picture 2" descr="Is an aging society a threat or an opportunity for hospitality?">
            <a:extLst>
              <a:ext uri="{FF2B5EF4-FFF2-40B4-BE49-F238E27FC236}">
                <a16:creationId xmlns:a16="http://schemas.microsoft.com/office/drawing/2014/main" id="{53B37EB6-F53B-4497-3B8F-5AFE14EC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6" y="740374"/>
            <a:ext cx="3964589" cy="22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8BCCFB-7AA5-5D69-96F3-D9BF61A2C25C}"/>
              </a:ext>
            </a:extLst>
          </p:cNvPr>
          <p:cNvGrpSpPr/>
          <p:nvPr/>
        </p:nvGrpSpPr>
        <p:grpSpPr>
          <a:xfrm>
            <a:off x="910644" y="476518"/>
            <a:ext cx="10500038" cy="6381482"/>
            <a:chOff x="1143000" y="594526"/>
            <a:chExt cx="10207621" cy="621706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236E51D-530C-B744-5864-E31D7C820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9" t="30318" r="13808" b="16929"/>
            <a:stretch/>
          </p:blipFill>
          <p:spPr bwMode="auto">
            <a:xfrm>
              <a:off x="1143000" y="594526"/>
              <a:ext cx="10207621" cy="62170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B7539C-BFC3-DD74-EF9E-17F3202A540A}"/>
                </a:ext>
              </a:extLst>
            </p:cNvPr>
            <p:cNvSpPr/>
            <p:nvPr/>
          </p:nvSpPr>
          <p:spPr>
            <a:xfrm>
              <a:off x="1282700" y="594526"/>
              <a:ext cx="1879600" cy="62170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4AD42A-4AED-0C63-F583-BCDA81757554}"/>
                </a:ext>
              </a:extLst>
            </p:cNvPr>
            <p:cNvSpPr/>
            <p:nvPr/>
          </p:nvSpPr>
          <p:spPr>
            <a:xfrm>
              <a:off x="3817943" y="594526"/>
              <a:ext cx="1879600" cy="62170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20A127-1CDF-8EC2-33D5-E67828C92EDE}"/>
              </a:ext>
            </a:extLst>
          </p:cNvPr>
          <p:cNvSpPr txBox="1"/>
          <p:nvPr/>
        </p:nvSpPr>
        <p:spPr>
          <a:xfrm>
            <a:off x="0" y="0"/>
            <a:ext cx="421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7880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509</Words>
  <Application>Microsoft Macintosh PowerPoint</Application>
  <PresentationFormat>Widescreen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New times roman</vt:lpstr>
      <vt:lpstr>Office Theme</vt:lpstr>
      <vt:lpstr>PowerPoint Presentation</vt:lpstr>
      <vt:lpstr>Neurodegenerative disease</vt:lpstr>
      <vt:lpstr>PowerPoint Presentation</vt:lpstr>
      <vt:lpstr>Disease overlap – Risk factors</vt:lpstr>
      <vt:lpstr>Disease overlap- Symptoms</vt:lpstr>
      <vt:lpstr>PowerPoint Presentation</vt:lpstr>
      <vt:lpstr>Disease overlap- Pathology</vt:lpstr>
      <vt:lpstr>Why is this important?</vt:lpstr>
      <vt:lpstr>PowerPoint Presentation</vt:lpstr>
      <vt:lpstr>GWAS Metadata</vt:lpstr>
      <vt:lpstr>PowerPoint Presentation</vt:lpstr>
      <vt:lpstr>PowerPoint Presentation</vt:lpstr>
      <vt:lpstr>Current steps</vt:lpstr>
      <vt:lpstr>…Next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 Paderwala</dc:creator>
  <cp:lastModifiedBy>Khadija Paderwala</cp:lastModifiedBy>
  <cp:revision>20</cp:revision>
  <dcterms:created xsi:type="dcterms:W3CDTF">2023-06-15T17:31:23Z</dcterms:created>
  <dcterms:modified xsi:type="dcterms:W3CDTF">2023-06-18T22:07:58Z</dcterms:modified>
</cp:coreProperties>
</file>