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6" r:id="rId3"/>
    <p:sldId id="275" r:id="rId4"/>
    <p:sldId id="258" r:id="rId5"/>
    <p:sldId id="263" r:id="rId6"/>
    <p:sldId id="260" r:id="rId7"/>
    <p:sldId id="264" r:id="rId8"/>
    <p:sldId id="265" r:id="rId9"/>
    <p:sldId id="266" r:id="rId10"/>
    <p:sldId id="267" r:id="rId11"/>
    <p:sldId id="268" r:id="rId12"/>
    <p:sldId id="269" r:id="rId13"/>
    <p:sldId id="270" r:id="rId14"/>
    <p:sldId id="271"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ll.khadim2803@gmail.com" initials="f" lastIdx="1" clrIdx="0">
    <p:extLst>
      <p:ext uri="{19B8F6BF-5375-455C-9EA6-DF929625EA0E}">
        <p15:presenceInfo xmlns:p15="http://schemas.microsoft.com/office/powerpoint/2012/main" userId="de672603d3e231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ll.khadim2803@gmail.com" userId="de672603d3e23195" providerId="LiveId" clId="{F1B607A0-9175-4B95-897D-66C451393A92}"/>
    <pc:docChg chg="custSel modSld">
      <pc:chgData name="fall.khadim2803@gmail.com" userId="de672603d3e23195" providerId="LiveId" clId="{F1B607A0-9175-4B95-897D-66C451393A92}" dt="2021-11-04T00:51:32.704" v="102" actId="20577"/>
      <pc:docMkLst>
        <pc:docMk/>
      </pc:docMkLst>
      <pc:sldChg chg="modSp mod">
        <pc:chgData name="fall.khadim2803@gmail.com" userId="de672603d3e23195" providerId="LiveId" clId="{F1B607A0-9175-4B95-897D-66C451393A92}" dt="2021-11-04T00:38:05.618" v="58" actId="1076"/>
        <pc:sldMkLst>
          <pc:docMk/>
          <pc:sldMk cId="3986264566" sldId="263"/>
        </pc:sldMkLst>
        <pc:spChg chg="mod">
          <ac:chgData name="fall.khadim2803@gmail.com" userId="de672603d3e23195" providerId="LiveId" clId="{F1B607A0-9175-4B95-897D-66C451393A92}" dt="2021-11-04T00:34:31.918" v="18" actId="20577"/>
          <ac:spMkLst>
            <pc:docMk/>
            <pc:sldMk cId="3986264566" sldId="263"/>
            <ac:spMk id="2" creationId="{EF7752A6-E1B2-4531-BF52-F794C6BA6CCA}"/>
          </ac:spMkLst>
        </pc:spChg>
        <pc:spChg chg="mod">
          <ac:chgData name="fall.khadim2803@gmail.com" userId="de672603d3e23195" providerId="LiveId" clId="{F1B607A0-9175-4B95-897D-66C451393A92}" dt="2021-11-04T00:38:05.618" v="58" actId="1076"/>
          <ac:spMkLst>
            <pc:docMk/>
            <pc:sldMk cId="3986264566" sldId="263"/>
            <ac:spMk id="3" creationId="{57C0A4C7-DBC8-4A61-886A-7E461C87CBD6}"/>
          </ac:spMkLst>
        </pc:spChg>
      </pc:sldChg>
      <pc:sldChg chg="modSp mod">
        <pc:chgData name="fall.khadim2803@gmail.com" userId="de672603d3e23195" providerId="LiveId" clId="{F1B607A0-9175-4B95-897D-66C451393A92}" dt="2021-11-04T00:43:46.856" v="65" actId="5793"/>
        <pc:sldMkLst>
          <pc:docMk/>
          <pc:sldMk cId="3837554877" sldId="264"/>
        </pc:sldMkLst>
        <pc:spChg chg="mod">
          <ac:chgData name="fall.khadim2803@gmail.com" userId="de672603d3e23195" providerId="LiveId" clId="{F1B607A0-9175-4B95-897D-66C451393A92}" dt="2021-11-04T00:43:46.856" v="65" actId="5793"/>
          <ac:spMkLst>
            <pc:docMk/>
            <pc:sldMk cId="3837554877" sldId="264"/>
            <ac:spMk id="3" creationId="{E8AA124D-6DBE-4CFE-8F70-82DBB68A948D}"/>
          </ac:spMkLst>
        </pc:spChg>
      </pc:sldChg>
      <pc:sldChg chg="modSp mod">
        <pc:chgData name="fall.khadim2803@gmail.com" userId="de672603d3e23195" providerId="LiveId" clId="{F1B607A0-9175-4B95-897D-66C451393A92}" dt="2021-11-04T00:46:09.256" v="73" actId="20577"/>
        <pc:sldMkLst>
          <pc:docMk/>
          <pc:sldMk cId="3243945199" sldId="265"/>
        </pc:sldMkLst>
        <pc:spChg chg="mod">
          <ac:chgData name="fall.khadim2803@gmail.com" userId="de672603d3e23195" providerId="LiveId" clId="{F1B607A0-9175-4B95-897D-66C451393A92}" dt="2021-11-04T00:45:45.641" v="67" actId="20577"/>
          <ac:spMkLst>
            <pc:docMk/>
            <pc:sldMk cId="3243945199" sldId="265"/>
            <ac:spMk id="2" creationId="{E79A93D5-0479-4E53-B975-95A32A7D5069}"/>
          </ac:spMkLst>
        </pc:spChg>
        <pc:spChg chg="mod">
          <ac:chgData name="fall.khadim2803@gmail.com" userId="de672603d3e23195" providerId="LiveId" clId="{F1B607A0-9175-4B95-897D-66C451393A92}" dt="2021-11-04T00:46:09.256" v="73" actId="20577"/>
          <ac:spMkLst>
            <pc:docMk/>
            <pc:sldMk cId="3243945199" sldId="265"/>
            <ac:spMk id="3" creationId="{8BA9654F-45EE-4256-B6E2-82D14BC4A58B}"/>
          </ac:spMkLst>
        </pc:spChg>
      </pc:sldChg>
      <pc:sldChg chg="modSp mod">
        <pc:chgData name="fall.khadim2803@gmail.com" userId="de672603d3e23195" providerId="LiveId" clId="{F1B607A0-9175-4B95-897D-66C451393A92}" dt="2021-11-04T00:51:32.704" v="102" actId="20577"/>
        <pc:sldMkLst>
          <pc:docMk/>
          <pc:sldMk cId="1760767231" sldId="269"/>
        </pc:sldMkLst>
        <pc:spChg chg="mod">
          <ac:chgData name="fall.khadim2803@gmail.com" userId="de672603d3e23195" providerId="LiveId" clId="{F1B607A0-9175-4B95-897D-66C451393A92}" dt="2021-11-04T00:51:32.704" v="102" actId="20577"/>
          <ac:spMkLst>
            <pc:docMk/>
            <pc:sldMk cId="1760767231" sldId="269"/>
            <ac:spMk id="6" creationId="{D18C1AA9-74F4-43AA-BE6C-DBF21B2167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405501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987690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894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143360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24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188811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1791787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180292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383239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C30CCEC-03E3-460C-8758-8A9991832C56}" type="datetimeFigureOut">
              <a:rPr lang="fr-SN" smtClean="0"/>
              <a:t>04/11/2021</a:t>
            </a:fld>
            <a:endParaRPr lang="fr-SN"/>
          </a:p>
        </p:txBody>
      </p:sp>
      <p:sp>
        <p:nvSpPr>
          <p:cNvPr id="5" name="Footer Placeholder 4"/>
          <p:cNvSpPr>
            <a:spLocks noGrp="1"/>
          </p:cNvSpPr>
          <p:nvPr>
            <p:ph type="ftr" sz="quarter" idx="11"/>
          </p:nvPr>
        </p:nvSpPr>
        <p:spPr/>
        <p:txBody>
          <a:bodyPr/>
          <a:lstStyle/>
          <a:p>
            <a:endParaRPr lang="fr-SN"/>
          </a:p>
        </p:txBody>
      </p:sp>
      <p:sp>
        <p:nvSpPr>
          <p:cNvPr id="6" name="Slide Number Placeholder 5"/>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343622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C30CCEC-03E3-460C-8758-8A9991832C56}" type="datetimeFigureOut">
              <a:rPr lang="fr-SN" smtClean="0"/>
              <a:t>04/11/2021</a:t>
            </a:fld>
            <a:endParaRPr lang="fr-SN"/>
          </a:p>
        </p:txBody>
      </p:sp>
      <p:sp>
        <p:nvSpPr>
          <p:cNvPr id="6" name="Footer Placeholder 5"/>
          <p:cNvSpPr>
            <a:spLocks noGrp="1"/>
          </p:cNvSpPr>
          <p:nvPr>
            <p:ph type="ftr" sz="quarter" idx="11"/>
          </p:nvPr>
        </p:nvSpPr>
        <p:spPr/>
        <p:txBody>
          <a:bodyPr/>
          <a:lstStyle/>
          <a:p>
            <a:endParaRPr lang="fr-SN"/>
          </a:p>
        </p:txBody>
      </p:sp>
      <p:sp>
        <p:nvSpPr>
          <p:cNvPr id="7" name="Slide Number Placeholder 6"/>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111184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C30CCEC-03E3-460C-8758-8A9991832C56}" type="datetimeFigureOut">
              <a:rPr lang="fr-SN" smtClean="0"/>
              <a:t>04/11/2021</a:t>
            </a:fld>
            <a:endParaRPr lang="fr-SN"/>
          </a:p>
        </p:txBody>
      </p:sp>
      <p:sp>
        <p:nvSpPr>
          <p:cNvPr id="8" name="Footer Placeholder 7"/>
          <p:cNvSpPr>
            <a:spLocks noGrp="1"/>
          </p:cNvSpPr>
          <p:nvPr>
            <p:ph type="ftr" sz="quarter" idx="11"/>
          </p:nvPr>
        </p:nvSpPr>
        <p:spPr/>
        <p:txBody>
          <a:bodyPr/>
          <a:lstStyle/>
          <a:p>
            <a:endParaRPr lang="fr-SN"/>
          </a:p>
        </p:txBody>
      </p:sp>
      <p:sp>
        <p:nvSpPr>
          <p:cNvPr id="9" name="Slide Number Placeholder 8"/>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152429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C30CCEC-03E3-460C-8758-8A9991832C56}" type="datetimeFigureOut">
              <a:rPr lang="fr-SN" smtClean="0"/>
              <a:t>04/11/2021</a:t>
            </a:fld>
            <a:endParaRPr lang="fr-SN"/>
          </a:p>
        </p:txBody>
      </p:sp>
      <p:sp>
        <p:nvSpPr>
          <p:cNvPr id="4" name="Footer Placeholder 3"/>
          <p:cNvSpPr>
            <a:spLocks noGrp="1"/>
          </p:cNvSpPr>
          <p:nvPr>
            <p:ph type="ftr" sz="quarter" idx="11"/>
          </p:nvPr>
        </p:nvSpPr>
        <p:spPr/>
        <p:txBody>
          <a:bodyPr/>
          <a:lstStyle/>
          <a:p>
            <a:endParaRPr lang="fr-SN"/>
          </a:p>
        </p:txBody>
      </p:sp>
      <p:sp>
        <p:nvSpPr>
          <p:cNvPr id="5" name="Slide Number Placeholder 4"/>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124436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0CCEC-03E3-460C-8758-8A9991832C56}" type="datetimeFigureOut">
              <a:rPr lang="fr-SN" smtClean="0"/>
              <a:t>04/11/2021</a:t>
            </a:fld>
            <a:endParaRPr lang="fr-SN"/>
          </a:p>
        </p:txBody>
      </p:sp>
      <p:sp>
        <p:nvSpPr>
          <p:cNvPr id="3" name="Footer Placeholder 2"/>
          <p:cNvSpPr>
            <a:spLocks noGrp="1"/>
          </p:cNvSpPr>
          <p:nvPr>
            <p:ph type="ftr" sz="quarter" idx="11"/>
          </p:nvPr>
        </p:nvSpPr>
        <p:spPr/>
        <p:txBody>
          <a:bodyPr/>
          <a:lstStyle/>
          <a:p>
            <a:endParaRPr lang="fr-SN"/>
          </a:p>
        </p:txBody>
      </p:sp>
      <p:sp>
        <p:nvSpPr>
          <p:cNvPr id="4" name="Slide Number Placeholder 3"/>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361415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C30CCEC-03E3-460C-8758-8A9991832C56}" type="datetimeFigureOut">
              <a:rPr lang="fr-SN" smtClean="0"/>
              <a:t>04/11/2021</a:t>
            </a:fld>
            <a:endParaRPr lang="fr-SN"/>
          </a:p>
        </p:txBody>
      </p:sp>
      <p:sp>
        <p:nvSpPr>
          <p:cNvPr id="6" name="Footer Placeholder 5"/>
          <p:cNvSpPr>
            <a:spLocks noGrp="1"/>
          </p:cNvSpPr>
          <p:nvPr>
            <p:ph type="ftr" sz="quarter" idx="11"/>
          </p:nvPr>
        </p:nvSpPr>
        <p:spPr/>
        <p:txBody>
          <a:bodyPr/>
          <a:lstStyle/>
          <a:p>
            <a:endParaRPr lang="fr-SN"/>
          </a:p>
        </p:txBody>
      </p:sp>
      <p:sp>
        <p:nvSpPr>
          <p:cNvPr id="7" name="Slide Number Placeholder 6"/>
          <p:cNvSpPr>
            <a:spLocks noGrp="1"/>
          </p:cNvSpPr>
          <p:nvPr>
            <p:ph type="sldNum" sz="quarter" idx="12"/>
          </p:nvPr>
        </p:nvSpPr>
        <p:spPr/>
        <p:txBody>
          <a:bodyPr/>
          <a:lstStyle/>
          <a:p>
            <a:fld id="{13F9F2BD-4613-4ECB-84C6-C93AF10DC97F}" type="slidenum">
              <a:rPr lang="fr-SN" smtClean="0"/>
              <a:t>‹N°›</a:t>
            </a:fld>
            <a:endParaRPr lang="fr-SN"/>
          </a:p>
        </p:txBody>
      </p:sp>
    </p:spTree>
    <p:extLst>
      <p:ext uri="{BB962C8B-B14F-4D97-AF65-F5344CB8AC3E}">
        <p14:creationId xmlns:p14="http://schemas.microsoft.com/office/powerpoint/2010/main" val="332830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SN"/>
          </a:p>
        </p:txBody>
      </p:sp>
      <p:sp>
        <p:nvSpPr>
          <p:cNvPr id="7" name="Slide Number Placeholder 6"/>
          <p:cNvSpPr>
            <a:spLocks noGrp="1"/>
          </p:cNvSpPr>
          <p:nvPr>
            <p:ph type="sldNum" sz="quarter" idx="12"/>
          </p:nvPr>
        </p:nvSpPr>
        <p:spPr/>
        <p:txBody>
          <a:bodyPr/>
          <a:lstStyle/>
          <a:p>
            <a:fld id="{13F9F2BD-4613-4ECB-84C6-C93AF10DC97F}" type="slidenum">
              <a:rPr lang="fr-SN" smtClean="0"/>
              <a:t>‹N°›</a:t>
            </a:fld>
            <a:endParaRPr lang="fr-SN"/>
          </a:p>
        </p:txBody>
      </p:sp>
      <p:sp>
        <p:nvSpPr>
          <p:cNvPr id="5" name="Date Placeholder 4"/>
          <p:cNvSpPr>
            <a:spLocks noGrp="1"/>
          </p:cNvSpPr>
          <p:nvPr>
            <p:ph type="dt" sz="half" idx="10"/>
          </p:nvPr>
        </p:nvSpPr>
        <p:spPr/>
        <p:txBody>
          <a:bodyPr/>
          <a:lstStyle/>
          <a:p>
            <a:fld id="{EC30CCEC-03E3-460C-8758-8A9991832C56}" type="datetimeFigureOut">
              <a:rPr lang="fr-SN" smtClean="0"/>
              <a:t>04/11/2021</a:t>
            </a:fld>
            <a:endParaRPr lang="fr-SN"/>
          </a:p>
        </p:txBody>
      </p:sp>
    </p:spTree>
    <p:extLst>
      <p:ext uri="{BB962C8B-B14F-4D97-AF65-F5344CB8AC3E}">
        <p14:creationId xmlns:p14="http://schemas.microsoft.com/office/powerpoint/2010/main" val="251612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30CCEC-03E3-460C-8758-8A9991832C56}" type="datetimeFigureOut">
              <a:rPr lang="fr-SN" smtClean="0"/>
              <a:t>04/11/2021</a:t>
            </a:fld>
            <a:endParaRPr lang="fr-S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S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F9F2BD-4613-4ECB-84C6-C93AF10DC97F}" type="slidenum">
              <a:rPr lang="fr-SN" smtClean="0"/>
              <a:t>‹N°›</a:t>
            </a:fld>
            <a:endParaRPr lang="fr-SN"/>
          </a:p>
        </p:txBody>
      </p:sp>
    </p:spTree>
    <p:extLst>
      <p:ext uri="{BB962C8B-B14F-4D97-AF65-F5344CB8AC3E}">
        <p14:creationId xmlns:p14="http://schemas.microsoft.com/office/powerpoint/2010/main" val="34475720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C7AEEB-29F9-4FF5-B708-6E6D94749A02}"/>
              </a:ext>
            </a:extLst>
          </p:cNvPr>
          <p:cNvSpPr>
            <a:spLocks noGrp="1"/>
          </p:cNvSpPr>
          <p:nvPr>
            <p:ph type="ctrTitle"/>
          </p:nvPr>
        </p:nvSpPr>
        <p:spPr>
          <a:xfrm>
            <a:off x="1341120" y="480060"/>
            <a:ext cx="9144000" cy="2343149"/>
          </a:xfrm>
        </p:spPr>
        <p:txBody>
          <a:bodyPr>
            <a:normAutofit/>
          </a:bodyPr>
          <a:lstStyle/>
          <a:p>
            <a:r>
              <a:rPr lang="fr-SN" dirty="0">
                <a:solidFill>
                  <a:srgbClr val="00B0F0"/>
                </a:solidFill>
                <a:latin typeface="Times New Roman" panose="02020603050405020304" pitchFamily="18" charset="0"/>
                <a:cs typeface="Times New Roman" panose="02020603050405020304" pitchFamily="18" charset="0"/>
              </a:rPr>
              <a:t>Patron de conception : Builder</a:t>
            </a:r>
            <a:br>
              <a:rPr lang="fr-SN" dirty="0">
                <a:solidFill>
                  <a:srgbClr val="00B0F0"/>
                </a:solidFill>
                <a:latin typeface="Times New Roman" panose="02020603050405020304" pitchFamily="18" charset="0"/>
                <a:cs typeface="Times New Roman" panose="02020603050405020304" pitchFamily="18" charset="0"/>
              </a:rPr>
            </a:br>
            <a:endParaRPr lang="fr-SN" dirty="0">
              <a:solidFill>
                <a:srgbClr val="00B0F0"/>
              </a:solidFill>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B68CB46C-15FF-4F00-8C9D-2E53A22772AA}"/>
              </a:ext>
            </a:extLst>
          </p:cNvPr>
          <p:cNvSpPr txBox="1"/>
          <p:nvPr/>
        </p:nvSpPr>
        <p:spPr>
          <a:xfrm>
            <a:off x="742950" y="3943350"/>
            <a:ext cx="3829050" cy="1400383"/>
          </a:xfrm>
          <a:prstGeom prst="rect">
            <a:avLst/>
          </a:prstGeom>
          <a:noFill/>
        </p:spPr>
        <p:txBody>
          <a:bodyPr wrap="square" rtlCol="0">
            <a:spAutoFit/>
          </a:bodyPr>
          <a:lstStyle/>
          <a:p>
            <a:r>
              <a:rPr lang="fr-SN" sz="2500" b="1" u="sng" dirty="0">
                <a:latin typeface="Times New Roman" panose="02020603050405020304" pitchFamily="18" charset="0"/>
                <a:cs typeface="Times New Roman" panose="02020603050405020304" pitchFamily="18" charset="0"/>
              </a:rPr>
              <a:t>Membres du groupe:</a:t>
            </a:r>
          </a:p>
          <a:p>
            <a:pPr marL="342900" indent="-342900">
              <a:buFont typeface="Wingdings" panose="05000000000000000000" pitchFamily="2" charset="2"/>
              <a:buChar char="v"/>
            </a:pPr>
            <a:r>
              <a:rPr lang="fr-SN" sz="2000" dirty="0">
                <a:latin typeface="Times New Roman" panose="02020603050405020304" pitchFamily="18" charset="0"/>
                <a:cs typeface="Times New Roman" panose="02020603050405020304" pitchFamily="18" charset="0"/>
              </a:rPr>
              <a:t>Khadim FALL</a:t>
            </a:r>
          </a:p>
          <a:p>
            <a:pPr marL="342900" indent="-342900">
              <a:buFont typeface="Wingdings" panose="05000000000000000000" pitchFamily="2" charset="2"/>
              <a:buChar char="v"/>
            </a:pPr>
            <a:r>
              <a:rPr lang="fr-SN" sz="2000" dirty="0">
                <a:latin typeface="Times New Roman" panose="02020603050405020304" pitchFamily="18" charset="0"/>
                <a:cs typeface="Times New Roman" panose="02020603050405020304" pitchFamily="18" charset="0"/>
              </a:rPr>
              <a:t>Papa Cheikh GNINGUE</a:t>
            </a:r>
          </a:p>
          <a:p>
            <a:pPr marL="342900" indent="-342900">
              <a:buFont typeface="Wingdings" panose="05000000000000000000" pitchFamily="2" charset="2"/>
              <a:buChar char="v"/>
            </a:pPr>
            <a:r>
              <a:rPr lang="fr-SN" sz="2000" dirty="0">
                <a:latin typeface="Times New Roman" panose="02020603050405020304" pitchFamily="18" charset="0"/>
                <a:cs typeface="Times New Roman" panose="02020603050405020304" pitchFamily="18" charset="0"/>
              </a:rPr>
              <a:t>Ndeye Aissatou MARONE</a:t>
            </a:r>
          </a:p>
        </p:txBody>
      </p:sp>
    </p:spTree>
    <p:extLst>
      <p:ext uri="{BB962C8B-B14F-4D97-AF65-F5344CB8AC3E}">
        <p14:creationId xmlns:p14="http://schemas.microsoft.com/office/powerpoint/2010/main" val="2521027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2AB93C6-879E-4154-B239-435B1BD0D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349990" cy="4080510"/>
          </a:xfrm>
          <a:prstGeom prst="rect">
            <a:avLst/>
          </a:prstGeom>
        </p:spPr>
      </p:pic>
      <p:pic>
        <p:nvPicPr>
          <p:cNvPr id="4" name="Image 3">
            <a:extLst>
              <a:ext uri="{FF2B5EF4-FFF2-40B4-BE49-F238E27FC236}">
                <a16:creationId xmlns:a16="http://schemas.microsoft.com/office/drawing/2014/main" id="{DBB7DD6D-E4A0-433B-8AB1-2777E7DF8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080510"/>
            <a:ext cx="11349990" cy="3153215"/>
          </a:xfrm>
          <a:prstGeom prst="rect">
            <a:avLst/>
          </a:prstGeom>
        </p:spPr>
      </p:pic>
    </p:spTree>
    <p:extLst>
      <p:ext uri="{BB962C8B-B14F-4D97-AF65-F5344CB8AC3E}">
        <p14:creationId xmlns:p14="http://schemas.microsoft.com/office/powerpoint/2010/main" val="2089232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E4608BC-77BA-46CA-B49A-C804B175332A}"/>
              </a:ext>
            </a:extLst>
          </p:cNvPr>
          <p:cNvSpPr>
            <a:spLocks noGrp="1"/>
          </p:cNvSpPr>
          <p:nvPr>
            <p:ph idx="1"/>
          </p:nvPr>
        </p:nvSpPr>
        <p:spPr>
          <a:xfrm>
            <a:off x="575310" y="248285"/>
            <a:ext cx="10515600" cy="4351338"/>
          </a:xfrm>
        </p:spPr>
        <p:txBody>
          <a:bodyPr/>
          <a:lstStyle/>
          <a:p>
            <a:pPr marL="0" indent="0">
              <a:buNone/>
            </a:pPr>
            <a:r>
              <a:rPr lang="fr-FR" sz="2000" b="0" i="0" dirty="0">
                <a:solidFill>
                  <a:srgbClr val="202124"/>
                </a:solidFill>
                <a:effectLst/>
                <a:latin typeface="Times New Roman" panose="02020603050405020304" pitchFamily="18" charset="0"/>
                <a:cs typeface="Times New Roman" panose="02020603050405020304" pitchFamily="18" charset="0"/>
              </a:rPr>
              <a:t>Et ci-dessous est la façon dont nous utiliserons le UserBuilder dans notre code :</a:t>
            </a:r>
          </a:p>
          <a:p>
            <a:pPr marL="0" indent="0">
              <a:buNone/>
            </a:pPr>
            <a:endParaRPr lang="fr-SN" dirty="0"/>
          </a:p>
        </p:txBody>
      </p:sp>
      <p:pic>
        <p:nvPicPr>
          <p:cNvPr id="7" name="Image 6">
            <a:extLst>
              <a:ext uri="{FF2B5EF4-FFF2-40B4-BE49-F238E27FC236}">
                <a16:creationId xmlns:a16="http://schemas.microsoft.com/office/drawing/2014/main" id="{F91082FD-384F-4201-88DA-70A361CE4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0080"/>
            <a:ext cx="12192000" cy="5875020"/>
          </a:xfrm>
          <a:prstGeom prst="rect">
            <a:avLst/>
          </a:prstGeom>
        </p:spPr>
      </p:pic>
    </p:spTree>
    <p:extLst>
      <p:ext uri="{BB962C8B-B14F-4D97-AF65-F5344CB8AC3E}">
        <p14:creationId xmlns:p14="http://schemas.microsoft.com/office/powerpoint/2010/main" val="4262020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D18C1AA9-74F4-43AA-BE6C-DBF21B21679D}"/>
              </a:ext>
            </a:extLst>
          </p:cNvPr>
          <p:cNvSpPr txBox="1"/>
          <p:nvPr/>
        </p:nvSpPr>
        <p:spPr>
          <a:xfrm>
            <a:off x="1120140" y="1920240"/>
            <a:ext cx="8792527" cy="4370427"/>
          </a:xfrm>
          <a:prstGeom prst="rect">
            <a:avLst/>
          </a:prstGeom>
          <a:noFill/>
        </p:spPr>
        <p:txBody>
          <a:bodyPr wrap="square">
            <a:spAutoFit/>
          </a:bodyPr>
          <a:lstStyle/>
          <a:p>
            <a:r>
              <a:rPr lang="fr-SN" sz="2000" dirty="0">
                <a:latin typeface="Times New Roman" panose="02020603050405020304" pitchFamily="18" charset="0"/>
                <a:cs typeface="Times New Roman" panose="02020603050405020304" pitchFamily="18" charset="0"/>
              </a:rPr>
              <a:t>On voit que l'objet User créé ci-dessus n'a pas de méthode setter, donc son état ne peut pas être modifié une fois qu'il a été construit. Cela donne l'immuabilité souhaitée.</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Parfois, nous  pouvons oublier d'ajouter quelques attributs à la classe User tout en ajoutant un nouvel attribut et en contenant les modifications du code source dans une seule classe.</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Nous devons inclure le générateur à l'intérieur de la classe (comme dans l'exemple ci-dessus).</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 Cela rend le changement plus évident pour nous qu'il existe un constructeur pertinent qui doit également être mis à jour.</a:t>
            </a:r>
          </a:p>
          <a:p>
            <a:endParaRPr lang="fr-SN" dirty="0"/>
          </a:p>
        </p:txBody>
      </p:sp>
    </p:spTree>
    <p:extLst>
      <p:ext uri="{BB962C8B-B14F-4D97-AF65-F5344CB8AC3E}">
        <p14:creationId xmlns:p14="http://schemas.microsoft.com/office/powerpoint/2010/main" val="17607672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2BC26-1E30-4069-8030-14837B081920}"/>
              </a:ext>
            </a:extLst>
          </p:cNvPr>
          <p:cNvSpPr>
            <a:spLocks noGrp="1"/>
          </p:cNvSpPr>
          <p:nvPr>
            <p:ph type="title"/>
          </p:nvPr>
        </p:nvSpPr>
        <p:spPr/>
        <p:txBody>
          <a:bodyPr>
            <a:normAutofit/>
          </a:bodyPr>
          <a:lstStyle/>
          <a:p>
            <a:pPr marL="857250" indent="-857250" algn="ctr">
              <a:buFont typeface="+mj-lt"/>
              <a:buAutoNum type="romanUcPeriod" startAt="5"/>
            </a:pPr>
            <a:r>
              <a:rPr lang="fr-SN" sz="4000" dirty="0">
                <a:solidFill>
                  <a:srgbClr val="00B0F0"/>
                </a:solidFill>
                <a:latin typeface="Times New Roman" panose="02020603050405020304" pitchFamily="18" charset="0"/>
                <a:cs typeface="Times New Roman" panose="02020603050405020304" pitchFamily="18" charset="0"/>
              </a:rPr>
              <a:t>Avantages</a:t>
            </a:r>
          </a:p>
        </p:txBody>
      </p:sp>
      <p:sp>
        <p:nvSpPr>
          <p:cNvPr id="3" name="Espace réservé du contenu 2">
            <a:extLst>
              <a:ext uri="{FF2B5EF4-FFF2-40B4-BE49-F238E27FC236}">
                <a16:creationId xmlns:a16="http://schemas.microsoft.com/office/drawing/2014/main" id="{2AAC0918-460E-4615-926E-872FB28DFF35}"/>
              </a:ext>
            </a:extLst>
          </p:cNvPr>
          <p:cNvSpPr>
            <a:spLocks noGrp="1"/>
          </p:cNvSpPr>
          <p:nvPr>
            <p:ph idx="1"/>
          </p:nvPr>
        </p:nvSpPr>
        <p:spPr>
          <a:xfrm>
            <a:off x="838200" y="1825624"/>
            <a:ext cx="10515600" cy="4826635"/>
          </a:xfrm>
        </p:spPr>
        <p:txBody>
          <a:bodyPr>
            <a:noAutofit/>
          </a:bodyPr>
          <a:lstStyle/>
          <a:p>
            <a:r>
              <a:rPr lang="fr-FR" sz="2000" dirty="0">
                <a:latin typeface="Times New Roman" panose="02020603050405020304" pitchFamily="18" charset="0"/>
                <a:cs typeface="Times New Roman" panose="02020603050405020304" pitchFamily="18" charset="0"/>
              </a:rPr>
              <a:t>Sans aucun doute, le nombre de lignes de code augmente au moins pour doubler dans le modèle de générateur, mais l'effort est payant en termes de flexibilité de conception et de code beaucoup plus lisible.</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Les paramètres du constructeur sont réduits et sont fournis dans des appels de méthode chaînés très lisibles. De cette façon, il n'est pas nécessaire de passer null pour les paramètres facultatifs au constructeur qui crée l'instance d'une classe.</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Un autre avantage est qu'une instance est toujours instanciée dans un état complet plutôt que dans un état incomplet jusqu'à ce que nous appelons (si jamais appelle) la méthode "setter" appropriée pour définir des champs supplémentaires.</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Et enfin, nous pouvons construire des objets immuables sans trop de logique complexe dans le processus de construction d'objets.</a:t>
            </a:r>
            <a:endParaRPr lang="fr-S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0854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EC9F6-45C4-408B-BD68-77B530C05B28}"/>
              </a:ext>
            </a:extLst>
          </p:cNvPr>
          <p:cNvSpPr>
            <a:spLocks noGrp="1"/>
          </p:cNvSpPr>
          <p:nvPr>
            <p:ph type="title"/>
          </p:nvPr>
        </p:nvSpPr>
        <p:spPr/>
        <p:txBody>
          <a:bodyPr/>
          <a:lstStyle/>
          <a:p>
            <a:pPr marL="857250" indent="-857250" algn="ctr">
              <a:buFont typeface="+mj-lt"/>
              <a:buAutoNum type="romanUcPeriod" startAt="6"/>
            </a:pPr>
            <a:r>
              <a:rPr lang="fr-SN" sz="4000" dirty="0">
                <a:solidFill>
                  <a:srgbClr val="00B0F0"/>
                </a:solidFill>
                <a:latin typeface="Times New Roman" panose="02020603050405020304" pitchFamily="18" charset="0"/>
                <a:cs typeface="Times New Roman" panose="02020603050405020304" pitchFamily="18" charset="0"/>
              </a:rPr>
              <a:t>Coûts et inconvénients</a:t>
            </a:r>
            <a:br>
              <a:rPr lang="fr-SN" dirty="0"/>
            </a:br>
            <a:endParaRPr lang="fr-SN" dirty="0"/>
          </a:p>
        </p:txBody>
      </p:sp>
      <p:sp>
        <p:nvSpPr>
          <p:cNvPr id="3" name="Espace réservé du contenu 2">
            <a:extLst>
              <a:ext uri="{FF2B5EF4-FFF2-40B4-BE49-F238E27FC236}">
                <a16:creationId xmlns:a16="http://schemas.microsoft.com/office/drawing/2014/main" id="{3D148AAA-AAB5-4EA3-AF20-4D87CA6FF9AE}"/>
              </a:ext>
            </a:extLst>
          </p:cNvPr>
          <p:cNvSpPr>
            <a:spLocks noGrp="1"/>
          </p:cNvSpPr>
          <p:nvPr>
            <p:ph idx="1"/>
          </p:nvPr>
        </p:nvSpPr>
        <p:spPr>
          <a:xfrm>
            <a:off x="1272540" y="2217420"/>
            <a:ext cx="10515600" cy="4839653"/>
          </a:xfrm>
        </p:spPr>
        <p:txBody>
          <a:bodyPr>
            <a:normAutofit/>
          </a:bodyPr>
          <a:lstStyle/>
          <a:p>
            <a:r>
              <a:rPr lang="fr-FR" sz="2000" dirty="0">
                <a:latin typeface="Times New Roman" panose="02020603050405020304" pitchFamily="18" charset="0"/>
                <a:cs typeface="Times New Roman" panose="02020603050405020304" pitchFamily="18" charset="0"/>
              </a:rPr>
              <a:t>Bien que le modèle Builder réduise certaines lignes de code en éliminant le besoin de méthodes setter, il double néanmoins le nombre total de lignes en introduisant l'objet builder. </a:t>
            </a:r>
          </a:p>
          <a:p>
            <a:r>
              <a:rPr lang="fr-FR" sz="2000" dirty="0">
                <a:latin typeface="Times New Roman" panose="02020603050405020304" pitchFamily="18" charset="0"/>
                <a:cs typeface="Times New Roman" panose="02020603050405020304" pitchFamily="18" charset="0"/>
              </a:rPr>
              <a:t>De plus, bien que le code client soit plus lisible, le code client est également plus verbeux. </a:t>
            </a:r>
          </a:p>
          <a:p>
            <a:r>
              <a:rPr lang="fr-FR" sz="2000" dirty="0">
                <a:latin typeface="Times New Roman" panose="02020603050405020304" pitchFamily="18" charset="0"/>
                <a:cs typeface="Times New Roman" panose="02020603050405020304" pitchFamily="18" charset="0"/>
              </a:rPr>
              <a:t>Bien que pour nous, la lisibilité pèse plus que les lignes de code.</a:t>
            </a:r>
            <a:endParaRPr lang="fr-S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011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FD84-C8E2-48A0-8D63-031CAE85EEEF}"/>
              </a:ext>
            </a:extLst>
          </p:cNvPr>
          <p:cNvSpPr>
            <a:spLocks noGrp="1"/>
          </p:cNvSpPr>
          <p:nvPr>
            <p:ph type="title"/>
          </p:nvPr>
        </p:nvSpPr>
        <p:spPr/>
        <p:txBody>
          <a:bodyPr>
            <a:normAutofit/>
          </a:bodyPr>
          <a:lstStyle/>
          <a:p>
            <a:pPr marL="857250" indent="-857250" algn="ctr">
              <a:buFont typeface="+mj-lt"/>
              <a:buAutoNum type="romanUcPeriod" startAt="7"/>
            </a:pPr>
            <a:r>
              <a:rPr lang="fr-SN" sz="4000" dirty="0">
                <a:solidFill>
                  <a:srgbClr val="00B0F0"/>
                </a:solidFill>
                <a:latin typeface="Times New Roman" panose="02020603050405020304" pitchFamily="18" charset="0"/>
                <a:cs typeface="Times New Roman" panose="02020603050405020304" pitchFamily="18" charset="0"/>
              </a:rPr>
              <a:t>Conclusion</a:t>
            </a:r>
          </a:p>
        </p:txBody>
      </p:sp>
      <p:sp>
        <p:nvSpPr>
          <p:cNvPr id="3" name="Espace réservé du contenu 2">
            <a:extLst>
              <a:ext uri="{FF2B5EF4-FFF2-40B4-BE49-F238E27FC236}">
                <a16:creationId xmlns:a16="http://schemas.microsoft.com/office/drawing/2014/main" id="{98D698AF-C877-45DF-8CE9-22518EA1CF12}"/>
              </a:ext>
            </a:extLst>
          </p:cNvPr>
          <p:cNvSpPr>
            <a:spLocks noGrp="1"/>
          </p:cNvSpPr>
          <p:nvPr>
            <p:ph idx="1"/>
          </p:nvPr>
        </p:nvSpPr>
        <p:spPr>
          <a:xfrm>
            <a:off x="838200" y="1825625"/>
            <a:ext cx="10515600" cy="2494915"/>
          </a:xfrm>
        </p:spPr>
        <p:txBody>
          <a:bodyPr/>
          <a:lstStyle/>
          <a:p>
            <a:pPr marL="0" indent="0">
              <a:buNone/>
            </a:pPr>
            <a:r>
              <a:rPr lang="fr-SN" sz="2000" dirty="0">
                <a:latin typeface="Times New Roman" panose="02020603050405020304" pitchFamily="18" charset="0"/>
                <a:cs typeface="Times New Roman" panose="02020603050405020304" pitchFamily="18" charset="0"/>
              </a:rPr>
              <a:t>Un patron de conception est une solution nommée et documentée, à un problème de conception récurrent. </a:t>
            </a:r>
          </a:p>
          <a:p>
            <a:pPr marL="0" indent="0">
              <a:buNone/>
            </a:pPr>
            <a:r>
              <a:rPr lang="fr-SN" sz="2000" dirty="0">
                <a:latin typeface="Times New Roman" panose="02020603050405020304" pitchFamily="18" charset="0"/>
                <a:cs typeface="Times New Roman" panose="02020603050405020304" pitchFamily="18" charset="0"/>
              </a:rPr>
              <a:t>Un bon programmeur se doit connaitre un certain nombre de patrons importants et de savoir quand les utiliser.</a:t>
            </a:r>
          </a:p>
          <a:p>
            <a:pPr marL="0" indent="0">
              <a:buNone/>
            </a:pPr>
            <a:r>
              <a:rPr lang="fr-SN" sz="2000" dirty="0">
                <a:latin typeface="Times New Roman" panose="02020603050405020304" pitchFamily="18" charset="0"/>
                <a:cs typeface="Times New Roman" panose="02020603050405020304" pitchFamily="18" charset="0"/>
              </a:rPr>
              <a:t>Le patron Builder permet de construire petit-à-petit un objet complexe</a:t>
            </a:r>
            <a:r>
              <a:rPr lang="fr-SN" dirty="0"/>
              <a:t>.</a:t>
            </a:r>
          </a:p>
        </p:txBody>
      </p:sp>
    </p:spTree>
    <p:extLst>
      <p:ext uri="{BB962C8B-B14F-4D97-AF65-F5344CB8AC3E}">
        <p14:creationId xmlns:p14="http://schemas.microsoft.com/office/powerpoint/2010/main" val="14939414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9553D6-F167-44A6-83D2-1A424888C9B3}"/>
              </a:ext>
            </a:extLst>
          </p:cNvPr>
          <p:cNvSpPr>
            <a:spLocks noGrp="1"/>
          </p:cNvSpPr>
          <p:nvPr>
            <p:ph type="title"/>
          </p:nvPr>
        </p:nvSpPr>
        <p:spPr/>
        <p:txBody>
          <a:bodyPr>
            <a:normAutofit/>
          </a:bodyPr>
          <a:lstStyle/>
          <a:p>
            <a:pPr algn="ctr"/>
            <a:r>
              <a:rPr lang="fr-SN" sz="4000" u="sng" dirty="0">
                <a:solidFill>
                  <a:srgbClr val="00B0F0"/>
                </a:solidFill>
                <a:latin typeface="Times New Roman" panose="02020603050405020304" pitchFamily="18" charset="0"/>
                <a:cs typeface="Times New Roman" panose="02020603050405020304" pitchFamily="18" charset="0"/>
              </a:rPr>
              <a:t>Plan</a:t>
            </a:r>
          </a:p>
        </p:txBody>
      </p:sp>
      <p:sp>
        <p:nvSpPr>
          <p:cNvPr id="3" name="Espace réservé du contenu 2">
            <a:extLst>
              <a:ext uri="{FF2B5EF4-FFF2-40B4-BE49-F238E27FC236}">
                <a16:creationId xmlns:a16="http://schemas.microsoft.com/office/drawing/2014/main" id="{829B73FB-4BC3-455A-AD01-DF8B47493A07}"/>
              </a:ext>
            </a:extLst>
          </p:cNvPr>
          <p:cNvSpPr>
            <a:spLocks noGrp="1"/>
          </p:cNvSpPr>
          <p:nvPr>
            <p:ph idx="1"/>
          </p:nvPr>
        </p:nvSpPr>
        <p:spPr>
          <a:xfrm>
            <a:off x="838200" y="1825625"/>
            <a:ext cx="10515600" cy="3820795"/>
          </a:xfrm>
        </p:spPr>
        <p:txBody>
          <a:bodyPr>
            <a:normAutofit fontScale="92500" lnSpcReduction="10000"/>
          </a:bodyPr>
          <a:lstStyle/>
          <a:p>
            <a:pPr marL="514350" indent="-514350">
              <a:lnSpc>
                <a:spcPct val="150000"/>
              </a:lnSpc>
              <a:buFont typeface="+mj-lt"/>
              <a:buAutoNum type="romanUcPeriod"/>
            </a:pPr>
            <a:r>
              <a:rPr lang="fr-SN" sz="3000" dirty="0">
                <a:latin typeface="Times New Roman" panose="02020603050405020304" pitchFamily="18" charset="0"/>
                <a:cs typeface="Times New Roman" panose="02020603050405020304" pitchFamily="18" charset="0"/>
              </a:rPr>
              <a:t>Introduction</a:t>
            </a:r>
          </a:p>
          <a:p>
            <a:pPr marL="514350" indent="-514350">
              <a:buFont typeface="+mj-lt"/>
              <a:buAutoNum type="romanUcPeriod"/>
            </a:pPr>
            <a:r>
              <a:rPr lang="fr-FR" sz="3000" dirty="0">
                <a:latin typeface="Times New Roman" panose="02020603050405020304" pitchFamily="18" charset="0"/>
                <a:cs typeface="Times New Roman" panose="02020603050405020304" pitchFamily="18" charset="0"/>
              </a:rPr>
              <a:t>Définition du modèle de constructeur</a:t>
            </a:r>
            <a:r>
              <a:rPr lang="fr-SN" sz="3000" dirty="0">
                <a:latin typeface="Times New Roman" panose="02020603050405020304" pitchFamily="18" charset="0"/>
                <a:cs typeface="Times New Roman" panose="02020603050405020304" pitchFamily="18" charset="0"/>
              </a:rPr>
              <a:t> (Builder Pattern)</a:t>
            </a:r>
          </a:p>
          <a:p>
            <a:pPr marL="514350" indent="-514350">
              <a:buFont typeface="+mj-lt"/>
              <a:buAutoNum type="romanUcPeriod"/>
            </a:pPr>
            <a:r>
              <a:rPr lang="fr-FR" sz="3000" dirty="0">
                <a:latin typeface="Times New Roman" panose="02020603050405020304" pitchFamily="18" charset="0"/>
                <a:cs typeface="Times New Roman" panose="02020603050405020304" pitchFamily="18" charset="0"/>
              </a:rPr>
              <a:t>Où avons-nous  besoin de Builder Pattern?</a:t>
            </a:r>
          </a:p>
          <a:p>
            <a:pPr marL="514350" indent="-514350">
              <a:buFont typeface="+mj-lt"/>
              <a:buAutoNum type="romanUcPeriod"/>
            </a:pPr>
            <a:r>
              <a:rPr lang="fr-FR" sz="3000" dirty="0">
                <a:latin typeface="Times New Roman" panose="02020603050405020304" pitchFamily="18" charset="0"/>
                <a:cs typeface="Times New Roman" panose="02020603050405020304" pitchFamily="18" charset="0"/>
              </a:rPr>
              <a:t>Un exemple d'implémentation utilisant Builder Pattern</a:t>
            </a:r>
          </a:p>
          <a:p>
            <a:pPr marL="514350" indent="-514350">
              <a:buFont typeface="+mj-lt"/>
              <a:buAutoNum type="romanUcPeriod"/>
            </a:pPr>
            <a:r>
              <a:rPr lang="fr-SN" sz="3000" dirty="0">
                <a:latin typeface="Times New Roman" panose="02020603050405020304" pitchFamily="18" charset="0"/>
                <a:cs typeface="Times New Roman" panose="02020603050405020304" pitchFamily="18" charset="0"/>
              </a:rPr>
              <a:t>Avantages </a:t>
            </a:r>
          </a:p>
          <a:p>
            <a:pPr marL="514350" indent="-514350">
              <a:buFont typeface="+mj-lt"/>
              <a:buAutoNum type="romanUcPeriod"/>
            </a:pPr>
            <a:r>
              <a:rPr lang="fr-SN" sz="3000" dirty="0">
                <a:latin typeface="Times New Roman" panose="02020603050405020304" pitchFamily="18" charset="0"/>
                <a:cs typeface="Times New Roman" panose="02020603050405020304" pitchFamily="18" charset="0"/>
              </a:rPr>
              <a:t>Coûts et inconvénients</a:t>
            </a:r>
          </a:p>
          <a:p>
            <a:pPr marL="514350" indent="-514350">
              <a:buFont typeface="+mj-lt"/>
              <a:buAutoNum type="romanUcPeriod"/>
            </a:pPr>
            <a:r>
              <a:rPr lang="fr-SN" sz="3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2796822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75A33-7F68-418C-A778-6707AD8EA1B3}"/>
              </a:ext>
            </a:extLst>
          </p:cNvPr>
          <p:cNvSpPr>
            <a:spLocks noGrp="1"/>
          </p:cNvSpPr>
          <p:nvPr>
            <p:ph type="title"/>
          </p:nvPr>
        </p:nvSpPr>
        <p:spPr/>
        <p:txBody>
          <a:bodyPr>
            <a:normAutofit/>
          </a:bodyPr>
          <a:lstStyle/>
          <a:p>
            <a:pPr marL="857250" indent="-857250" algn="ctr">
              <a:buFont typeface="+mj-lt"/>
              <a:buAutoNum type="romanUcPeriod"/>
            </a:pPr>
            <a:r>
              <a:rPr lang="fr-SN" sz="4000" dirty="0">
                <a:solidFill>
                  <a:srgbClr val="00B0F0"/>
                </a:solidFill>
                <a:latin typeface="Times New Roman" panose="02020603050405020304" pitchFamily="18" charset="0"/>
                <a:cs typeface="Times New Roman" panose="02020603050405020304" pitchFamily="18" charset="0"/>
              </a:rPr>
              <a:t>Introduction</a:t>
            </a:r>
          </a:p>
        </p:txBody>
      </p:sp>
      <p:sp>
        <p:nvSpPr>
          <p:cNvPr id="3" name="Espace réservé du contenu 2">
            <a:extLst>
              <a:ext uri="{FF2B5EF4-FFF2-40B4-BE49-F238E27FC236}">
                <a16:creationId xmlns:a16="http://schemas.microsoft.com/office/drawing/2014/main" id="{ADDCE4DA-558E-4C3E-BD9C-34273F77C479}"/>
              </a:ext>
            </a:extLst>
          </p:cNvPr>
          <p:cNvSpPr>
            <a:spLocks noGrp="1"/>
          </p:cNvSpPr>
          <p:nvPr>
            <p:ph idx="1"/>
          </p:nvPr>
        </p:nvSpPr>
        <p:spPr>
          <a:xfrm>
            <a:off x="1032510" y="1334135"/>
            <a:ext cx="10515600" cy="4392295"/>
          </a:xfrm>
        </p:spPr>
        <p:txBody>
          <a:bodyPr>
            <a:normAutofit fontScale="47500" lnSpcReduction="20000"/>
          </a:bodyPr>
          <a:lstStyle/>
          <a:p>
            <a:pPr marL="0" indent="0">
              <a:lnSpc>
                <a:spcPct val="150000"/>
              </a:lnSpc>
              <a:buNone/>
            </a:pPr>
            <a:r>
              <a:rPr lang="fr-SN" sz="4200" dirty="0">
                <a:latin typeface="Times New Roman" panose="02020603050405020304" pitchFamily="18" charset="0"/>
                <a:cs typeface="Times New Roman" panose="02020603050405020304" pitchFamily="18" charset="0"/>
              </a:rPr>
              <a:t>En programmation, comme dans toute discipline, certains problèmes sont récurrents. Un programmeur expérimenté sait identifier de tels problèmes, et connait généralement leur solution.</a:t>
            </a:r>
          </a:p>
          <a:p>
            <a:pPr marL="0" indent="0">
              <a:lnSpc>
                <a:spcPct val="150000"/>
              </a:lnSpc>
              <a:buNone/>
            </a:pPr>
            <a:r>
              <a:rPr lang="fr-FR" sz="4200" dirty="0">
                <a:latin typeface="Times New Roman" panose="02020603050405020304" pitchFamily="18" charset="0"/>
                <a:cs typeface="Times New Roman" panose="02020603050405020304" pitchFamily="18" charset="0"/>
              </a:rPr>
              <a:t>Il semble donc raisonnable de répertorier ces problèmes et leur solution, afin de faciliter le travail des programmeurs.</a:t>
            </a:r>
            <a:endParaRPr lang="fr-SN" sz="4200" dirty="0">
              <a:latin typeface="Times New Roman" panose="02020603050405020304" pitchFamily="18" charset="0"/>
              <a:cs typeface="Times New Roman" panose="02020603050405020304" pitchFamily="18" charset="0"/>
            </a:endParaRPr>
          </a:p>
          <a:p>
            <a:pPr marL="0" indent="0">
              <a:buNone/>
            </a:pPr>
            <a:r>
              <a:rPr lang="fr-SN" sz="4200" dirty="0">
                <a:latin typeface="Times New Roman" panose="02020603050405020304" pitchFamily="18" charset="0"/>
                <a:cs typeface="Times New Roman" panose="02020603050405020304" pitchFamily="18" charset="0"/>
              </a:rPr>
              <a:t>Cependant, les patrons de conceptions sont là pour nous aider.</a:t>
            </a:r>
          </a:p>
          <a:p>
            <a:pPr marL="0" indent="0">
              <a:lnSpc>
                <a:spcPct val="150000"/>
              </a:lnSpc>
              <a:buNone/>
            </a:pPr>
            <a:r>
              <a:rPr lang="fr-SN" sz="4200" dirty="0">
                <a:latin typeface="Times New Roman" panose="02020603050405020304" pitchFamily="18" charset="0"/>
                <a:cs typeface="Times New Roman" panose="02020603050405020304" pitchFamily="18" charset="0"/>
              </a:rPr>
              <a:t>Un </a:t>
            </a:r>
            <a:r>
              <a:rPr lang="fr-SN" sz="4200" b="1" dirty="0">
                <a:latin typeface="Times New Roman" panose="02020603050405020304" pitchFamily="18" charset="0"/>
                <a:cs typeface="Times New Roman" panose="02020603050405020304" pitchFamily="18" charset="0"/>
              </a:rPr>
              <a:t>patron de conception </a:t>
            </a:r>
            <a:r>
              <a:rPr lang="fr-SN" sz="4200" dirty="0">
                <a:latin typeface="Times New Roman" panose="02020603050405020304" pitchFamily="18" charset="0"/>
                <a:cs typeface="Times New Roman" panose="02020603050405020304" pitchFamily="18" charset="0"/>
              </a:rPr>
              <a:t>(design pattern) est une solution à un problème de conception récurrent.</a:t>
            </a:r>
          </a:p>
          <a:p>
            <a:pPr marL="0" indent="0">
              <a:lnSpc>
                <a:spcPct val="150000"/>
              </a:lnSpc>
              <a:buNone/>
            </a:pPr>
            <a:r>
              <a:rPr lang="fr-SN" sz="4200" dirty="0">
                <a:latin typeface="Times New Roman" panose="02020603050405020304" pitchFamily="18" charset="0"/>
                <a:cs typeface="Times New Roman" panose="02020603050405020304" pitchFamily="18" charset="0"/>
              </a:rPr>
              <a:t>Un tel patron est nommé et décrit en détail dans un répertoire de patrons qu’est le livre</a:t>
            </a:r>
          </a:p>
          <a:p>
            <a:pPr marL="0" indent="0">
              <a:lnSpc>
                <a:spcPct val="150000"/>
              </a:lnSpc>
              <a:buNone/>
            </a:pPr>
            <a:r>
              <a:rPr lang="fr-SN" sz="4200" dirty="0">
                <a:latin typeface="Arial Black" panose="020B0A04020102020204" pitchFamily="34" charset="0"/>
                <a:cs typeface="Times New Roman" panose="02020603050405020304" pitchFamily="18" charset="0"/>
              </a:rPr>
              <a:t>Design Patterns, Elements of Responsale Object Oriented  Software </a:t>
            </a:r>
            <a:r>
              <a:rPr lang="fr-SN" sz="4200" dirty="0">
                <a:latin typeface="Times New Roman" panose="02020603050405020304" pitchFamily="18" charset="0"/>
                <a:cs typeface="Times New Roman" panose="02020603050405020304" pitchFamily="18" charset="0"/>
              </a:rPr>
              <a:t>de Gamma, Helm, Johnson et Vlissides.</a:t>
            </a:r>
          </a:p>
          <a:p>
            <a:pPr marL="0" indent="0">
              <a:lnSpc>
                <a:spcPct val="150000"/>
              </a:lnSpc>
              <a:buNone/>
            </a:pPr>
            <a:endParaRPr lang="fr-SN" sz="4200" dirty="0">
              <a:latin typeface="Times New Roman" panose="02020603050405020304" pitchFamily="18" charset="0"/>
              <a:cs typeface="Times New Roman" panose="02020603050405020304" pitchFamily="18" charset="0"/>
            </a:endParaRPr>
          </a:p>
          <a:p>
            <a:pPr marL="0" indent="0">
              <a:buNone/>
            </a:pPr>
            <a:endParaRPr lang="fr-SN" dirty="0"/>
          </a:p>
          <a:p>
            <a:pPr marL="0" indent="0">
              <a:buNone/>
            </a:pPr>
            <a:endParaRPr lang="fr-SN" dirty="0"/>
          </a:p>
        </p:txBody>
      </p:sp>
    </p:spTree>
    <p:extLst>
      <p:ext uri="{BB962C8B-B14F-4D97-AF65-F5344CB8AC3E}">
        <p14:creationId xmlns:p14="http://schemas.microsoft.com/office/powerpoint/2010/main" val="23699755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51E77E9-901E-4521-8AFB-CD8160AC17C3}"/>
              </a:ext>
            </a:extLst>
          </p:cNvPr>
          <p:cNvSpPr txBox="1"/>
          <p:nvPr/>
        </p:nvSpPr>
        <p:spPr>
          <a:xfrm>
            <a:off x="1604010" y="1017270"/>
            <a:ext cx="8983980" cy="3416320"/>
          </a:xfrm>
          <a:prstGeom prst="rect">
            <a:avLst/>
          </a:prstGeom>
          <a:noFill/>
        </p:spPr>
        <p:txBody>
          <a:bodyPr wrap="square" rtlCol="0">
            <a:spAutoFit/>
          </a:bodyPr>
          <a:lstStyle/>
          <a:p>
            <a:pPr marL="857250" indent="-857250" algn="ctr">
              <a:buFont typeface="+mj-lt"/>
              <a:buAutoNum type="romanUcPeriod" startAt="2"/>
            </a:pPr>
            <a:r>
              <a:rPr lang="fr-SN" sz="4000" dirty="0">
                <a:solidFill>
                  <a:srgbClr val="00B0F0"/>
                </a:solidFill>
                <a:latin typeface="Times New Roman" panose="02020603050405020304" pitchFamily="18" charset="0"/>
                <a:cs typeface="Times New Roman" panose="02020603050405020304" pitchFamily="18" charset="0"/>
              </a:rPr>
              <a:t>Définition de Builder Pattern:</a:t>
            </a:r>
          </a:p>
          <a:p>
            <a:pPr algn="ctr"/>
            <a:endParaRPr lang="fr-SN" dirty="0"/>
          </a:p>
          <a:p>
            <a:r>
              <a:rPr lang="fr-FR"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Le modèle de générateur, comme son nom l'indique, est une autre façon de construire des objets complexes. Ce modèle doit être utilisé lorsque nous voulons construire différents objets immuables en utilisant le même processus de construction d'objets.</a:t>
            </a:r>
            <a:endParaRPr lang="fr-S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fr-SN" sz="2000" dirty="0"/>
          </a:p>
          <a:p>
            <a:r>
              <a:rPr lang="fr-FR" sz="20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Le modèle Builder vise à « Séparer la construction d'un objet complexe de sa représentation afin que le même processus de construction puisse créer différentes représentations ».</a:t>
            </a:r>
            <a:endParaRPr lang="fr-S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SN" dirty="0"/>
          </a:p>
        </p:txBody>
      </p:sp>
    </p:spTree>
    <p:extLst>
      <p:ext uri="{BB962C8B-B14F-4D97-AF65-F5344CB8AC3E}">
        <p14:creationId xmlns:p14="http://schemas.microsoft.com/office/powerpoint/2010/main" val="1220480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752A6-E1B2-4531-BF52-F794C6BA6CCA}"/>
              </a:ext>
            </a:extLst>
          </p:cNvPr>
          <p:cNvSpPr>
            <a:spLocks noGrp="1"/>
          </p:cNvSpPr>
          <p:nvPr>
            <p:ph type="title"/>
          </p:nvPr>
        </p:nvSpPr>
        <p:spPr/>
        <p:txBody>
          <a:bodyPr>
            <a:normAutofit fontScale="90000"/>
          </a:bodyPr>
          <a:lstStyle/>
          <a:p>
            <a:pPr marL="857250" indent="-857250" algn="ctr">
              <a:buFont typeface="+mj-lt"/>
              <a:buAutoNum type="romanUcPeriod" startAt="3"/>
            </a:pPr>
            <a:r>
              <a:rPr lang="fr-FR" sz="4000" dirty="0">
                <a:solidFill>
                  <a:srgbClr val="00B0F0"/>
                </a:solidFill>
                <a:latin typeface="Times New Roman" panose="02020603050405020304" pitchFamily="18" charset="0"/>
                <a:cs typeface="Times New Roman" panose="02020603050405020304" pitchFamily="18" charset="0"/>
              </a:rPr>
              <a:t>Où avons-nous besoin de Builder Pattern?</a:t>
            </a:r>
            <a:br>
              <a:rPr lang="fr-FR" sz="4000" dirty="0">
                <a:solidFill>
                  <a:srgbClr val="00B0F0"/>
                </a:solidFill>
                <a:latin typeface="Times New Roman" panose="02020603050405020304" pitchFamily="18" charset="0"/>
                <a:cs typeface="Times New Roman" panose="02020603050405020304" pitchFamily="18" charset="0"/>
              </a:rPr>
            </a:br>
            <a:endParaRPr lang="fr-SN" sz="4000" dirty="0">
              <a:solidFill>
                <a:srgbClr val="00B0F0"/>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7C0A4C7-DBC8-4A61-886A-7E461C87CBD6}"/>
              </a:ext>
            </a:extLst>
          </p:cNvPr>
          <p:cNvSpPr>
            <a:spLocks noGrp="1"/>
          </p:cNvSpPr>
          <p:nvPr>
            <p:ph idx="1"/>
          </p:nvPr>
        </p:nvSpPr>
        <p:spPr>
          <a:xfrm>
            <a:off x="300144" y="2149159"/>
            <a:ext cx="10181166" cy="3880773"/>
          </a:xfrm>
        </p:spPr>
        <p:txBody>
          <a:bodyPr>
            <a:normAutofit fontScale="77500" lnSpcReduction="20000"/>
          </a:bodyPr>
          <a:lstStyle/>
          <a:p>
            <a:pPr marL="0" indent="0">
              <a:buNone/>
            </a:pPr>
            <a:r>
              <a:rPr lang="fr-FR" sz="2900" dirty="0">
                <a:latin typeface="Times New Roman" panose="02020603050405020304" pitchFamily="18" charset="0"/>
                <a:cs typeface="Times New Roman" panose="02020603050405020304" pitchFamily="18" charset="0"/>
              </a:rPr>
              <a:t>Nous connaissons déjà les avantages de l'immuabilité et des instances immuables dans l'application. Le modèle de constructeur nous aide à créer des classes immuables avec un large ensemble d'attributs d'état.</a:t>
            </a:r>
          </a:p>
          <a:p>
            <a:pPr marL="0" indent="0">
              <a:buNone/>
            </a:pPr>
            <a:r>
              <a:rPr lang="fr-FR" sz="2700" dirty="0">
                <a:latin typeface="Times New Roman" panose="02020603050405020304" pitchFamily="18" charset="0"/>
                <a:cs typeface="Times New Roman" panose="02020603050405020304" pitchFamily="18" charset="0"/>
              </a:rPr>
              <a:t>Discutons d'un problème commun dans notre application. Dans n'importe quel module de gestion des utilisateurs, l'entité principale est l'utilisateur. Idéalement et pratiquement aussi, une fois qu'un objet utilisateur est entièrement créé, nous ne voulons pas changer son état. Cela n'a tout simplement pas de sens.</a:t>
            </a:r>
          </a:p>
          <a:p>
            <a:pPr marL="0" indent="0">
              <a:buNone/>
            </a:pPr>
            <a:r>
              <a:rPr lang="fr-FR" sz="2500" dirty="0">
                <a:latin typeface="Times New Roman" panose="02020603050405020304" pitchFamily="18" charset="0"/>
                <a:cs typeface="Times New Roman" panose="02020603050405020304" pitchFamily="18" charset="0"/>
              </a:rPr>
              <a:t>Maintenant, supposons que notre objet User a les 5 attributs suivants, c'est-à-dire firstName, lastName, age, phone et address.</a:t>
            </a:r>
          </a:p>
          <a:p>
            <a:pPr marL="0" indent="0">
              <a:buNone/>
            </a:pPr>
            <a:r>
              <a:rPr lang="fr-FR" sz="3200" dirty="0">
                <a:latin typeface="Times New Roman" panose="02020603050405020304" pitchFamily="18" charset="0"/>
                <a:cs typeface="Times New Roman" panose="02020603050405020304" pitchFamily="18" charset="0"/>
              </a:rPr>
              <a:t>Dans la pratique normale, si nous voulons créer une classe User immuable, nous devons transmettre les cinq informations en tant que paramètres au constructeur. Il ressemblera à ceci:</a:t>
            </a:r>
          </a:p>
          <a:p>
            <a:pPr marL="0" indent="0">
              <a:buNone/>
            </a:pPr>
            <a:endParaRPr lang="fr-SN" dirty="0"/>
          </a:p>
        </p:txBody>
      </p:sp>
    </p:spTree>
    <p:extLst>
      <p:ext uri="{BB962C8B-B14F-4D97-AF65-F5344CB8AC3E}">
        <p14:creationId xmlns:p14="http://schemas.microsoft.com/office/powerpoint/2010/main" val="39862645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17D8052-2AF4-41E0-B222-B8C7E7DC57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660" y="537210"/>
            <a:ext cx="9735175" cy="3428999"/>
          </a:xfrm>
        </p:spPr>
      </p:pic>
      <p:sp>
        <p:nvSpPr>
          <p:cNvPr id="6" name="ZoneTexte 5">
            <a:extLst>
              <a:ext uri="{FF2B5EF4-FFF2-40B4-BE49-F238E27FC236}">
                <a16:creationId xmlns:a16="http://schemas.microsoft.com/office/drawing/2014/main" id="{D75DE320-C3D4-46E9-B4FB-325EDD0DC76C}"/>
              </a:ext>
            </a:extLst>
          </p:cNvPr>
          <p:cNvSpPr txBox="1"/>
          <p:nvPr/>
        </p:nvSpPr>
        <p:spPr>
          <a:xfrm>
            <a:off x="1009650" y="4137659"/>
            <a:ext cx="9189720" cy="1292662"/>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Très bon. Maintenant, que se passe-t-il si seuls firstName et lastName sont obligatoires et que les 3 autres champs sont facultatifs. Problème !! Nous avons besoin de plus de constructeurs:</a:t>
            </a:r>
          </a:p>
          <a:p>
            <a:endParaRPr lang="fr-SN" dirty="0"/>
          </a:p>
        </p:txBody>
      </p:sp>
      <p:pic>
        <p:nvPicPr>
          <p:cNvPr id="8" name="Image 7">
            <a:extLst>
              <a:ext uri="{FF2B5EF4-FFF2-40B4-BE49-F238E27FC236}">
                <a16:creationId xmlns:a16="http://schemas.microsoft.com/office/drawing/2014/main" id="{5FDC1B03-4318-4A04-9BF3-06D0451C3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357" y="5239081"/>
            <a:ext cx="9050013" cy="1479759"/>
          </a:xfrm>
          <a:prstGeom prst="rect">
            <a:avLst/>
          </a:prstGeom>
        </p:spPr>
      </p:pic>
    </p:spTree>
    <p:extLst>
      <p:ext uri="{BB962C8B-B14F-4D97-AF65-F5344CB8AC3E}">
        <p14:creationId xmlns:p14="http://schemas.microsoft.com/office/powerpoint/2010/main" val="32648576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AA124D-6DBE-4CFE-8F70-82DBB68A948D}"/>
              </a:ext>
            </a:extLst>
          </p:cNvPr>
          <p:cNvSpPr>
            <a:spLocks noGrp="1"/>
          </p:cNvSpPr>
          <p:nvPr>
            <p:ph idx="1"/>
          </p:nvPr>
        </p:nvSpPr>
        <p:spPr/>
        <p:txBody>
          <a:bodyPr/>
          <a:lstStyle/>
          <a:p>
            <a:pPr marL="0" indent="0">
              <a:buNone/>
            </a:pPr>
            <a:r>
              <a:rPr lang="fr-FR" sz="2000" dirty="0">
                <a:latin typeface="Times New Roman" panose="02020603050405020304" pitchFamily="18" charset="0"/>
                <a:cs typeface="Times New Roman" panose="02020603050405020304" pitchFamily="18" charset="0"/>
              </a:rPr>
              <a:t>Nous en aurons besoin d'autres comme ci-dessus. Peut encore gérer?</a:t>
            </a:r>
          </a:p>
          <a:p>
            <a:pPr marL="0" indent="0">
              <a:buNone/>
            </a:pPr>
            <a:r>
              <a:rPr lang="fr-FR" sz="2000" dirty="0">
                <a:latin typeface="Times New Roman" panose="02020603050405020304" pitchFamily="18" charset="0"/>
                <a:cs typeface="Times New Roman" panose="02020603050405020304" pitchFamily="18" charset="0"/>
              </a:rPr>
              <a:t>Introduisons maintenant notre sixième attribut, à savoir le salary. Maintenant c'est un problème.</a:t>
            </a:r>
          </a:p>
          <a:p>
            <a:pPr marL="0" indent="0">
              <a:buNone/>
            </a:pPr>
            <a:r>
              <a:rPr lang="fr-FR" sz="2000" dirty="0">
                <a:latin typeface="Times New Roman" panose="02020603050405020304" pitchFamily="18" charset="0"/>
                <a:cs typeface="Times New Roman" panose="02020603050405020304" pitchFamily="18" charset="0"/>
              </a:rPr>
              <a:t>Une façon est de créer plus de constructeurs, et une autre est de perdre l'immuabilité et d'introduire des méthodes setter. </a:t>
            </a:r>
          </a:p>
          <a:p>
            <a:pPr marL="0" indent="0">
              <a:buNone/>
            </a:pPr>
            <a:r>
              <a:rPr lang="fr-FR" sz="2000" dirty="0">
                <a:latin typeface="Times New Roman" panose="02020603050405020304" pitchFamily="18" charset="0"/>
                <a:cs typeface="Times New Roman" panose="02020603050405020304" pitchFamily="18" charset="0"/>
              </a:rPr>
              <a:t>Si on choisit l'une des deux options, on perd quelque chose. Ici, le modèle de générateur nous aidera à consommer des attributs supplémentaires tout en conservant l'immuabilité de la classe User.</a:t>
            </a:r>
            <a:endParaRPr lang="fr-SN" sz="2000" dirty="0">
              <a:latin typeface="Times New Roman" panose="02020603050405020304" pitchFamily="18" charset="0"/>
              <a:cs typeface="Times New Roman" panose="02020603050405020304" pitchFamily="18" charset="0"/>
            </a:endParaRPr>
          </a:p>
          <a:p>
            <a:pPr marL="0" indent="0">
              <a:buNone/>
            </a:pPr>
            <a:endParaRPr lang="fr-SN" dirty="0"/>
          </a:p>
        </p:txBody>
      </p:sp>
    </p:spTree>
    <p:extLst>
      <p:ext uri="{BB962C8B-B14F-4D97-AF65-F5344CB8AC3E}">
        <p14:creationId xmlns:p14="http://schemas.microsoft.com/office/powerpoint/2010/main" val="38375548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9A93D5-0479-4E53-B975-95A32A7D5069}"/>
              </a:ext>
            </a:extLst>
          </p:cNvPr>
          <p:cNvSpPr>
            <a:spLocks noGrp="1"/>
          </p:cNvSpPr>
          <p:nvPr>
            <p:ph type="title"/>
          </p:nvPr>
        </p:nvSpPr>
        <p:spPr>
          <a:xfrm>
            <a:off x="0" y="125730"/>
            <a:ext cx="11353800" cy="1564959"/>
          </a:xfrm>
        </p:spPr>
        <p:txBody>
          <a:bodyPr>
            <a:normAutofit/>
          </a:bodyPr>
          <a:lstStyle/>
          <a:p>
            <a:pPr marL="857250" indent="-857250" algn="ctr">
              <a:buFont typeface="+mj-lt"/>
              <a:buAutoNum type="romanUcPeriod" startAt="4"/>
            </a:pPr>
            <a:r>
              <a:rPr lang="fr-FR" dirty="0">
                <a:solidFill>
                  <a:srgbClr val="00B0F0"/>
                </a:solidFill>
                <a:latin typeface="Times New Roman" panose="02020603050405020304" pitchFamily="18" charset="0"/>
                <a:cs typeface="Times New Roman" panose="02020603050405020304" pitchFamily="18" charset="0"/>
              </a:rPr>
              <a:t>Un exemple d'implémentation de Builder Pattern</a:t>
            </a:r>
            <a:br>
              <a:rPr lang="fr-FR" dirty="0"/>
            </a:br>
            <a:endParaRPr lang="fr-SN" dirty="0"/>
          </a:p>
        </p:txBody>
      </p:sp>
      <p:sp>
        <p:nvSpPr>
          <p:cNvPr id="3" name="Espace réservé du contenu 2">
            <a:extLst>
              <a:ext uri="{FF2B5EF4-FFF2-40B4-BE49-F238E27FC236}">
                <a16:creationId xmlns:a16="http://schemas.microsoft.com/office/drawing/2014/main" id="{8BA9654F-45EE-4256-B6E2-82D14BC4A58B}"/>
              </a:ext>
            </a:extLst>
          </p:cNvPr>
          <p:cNvSpPr>
            <a:spLocks noGrp="1"/>
          </p:cNvSpPr>
          <p:nvPr>
            <p:ph idx="1"/>
          </p:nvPr>
        </p:nvSpPr>
        <p:spPr>
          <a:xfrm>
            <a:off x="838200" y="1825625"/>
            <a:ext cx="10515600" cy="2940686"/>
          </a:xfrm>
        </p:spPr>
        <p:txBody>
          <a:bodyPr/>
          <a:lstStyle/>
          <a:p>
            <a:r>
              <a:rPr lang="fr-FR" sz="2000" dirty="0">
                <a:latin typeface="Times New Roman" panose="02020603050405020304" pitchFamily="18" charset="0"/>
                <a:cs typeface="Times New Roman" panose="02020603050405020304" pitchFamily="18" charset="0"/>
              </a:rPr>
              <a:t>Résolvons le problème ci-dessus dans le code. </a:t>
            </a:r>
          </a:p>
          <a:p>
            <a:pPr marL="0" indent="0">
              <a:buNone/>
            </a:pP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On utilise une classe supplémentaire </a:t>
            </a:r>
            <a:r>
              <a:rPr lang="fr-FR" sz="2000" b="1" dirty="0">
                <a:latin typeface="Times New Roman" panose="02020603050405020304" pitchFamily="18" charset="0"/>
                <a:cs typeface="Times New Roman" panose="02020603050405020304" pitchFamily="18" charset="0"/>
              </a:rPr>
              <a:t>UserBuilder</a:t>
            </a:r>
            <a:r>
              <a:rPr lang="fr-FR" sz="2000" dirty="0">
                <a:latin typeface="Times New Roman" panose="02020603050405020304" pitchFamily="18" charset="0"/>
                <a:cs typeface="Times New Roman" panose="02020603050405020304" pitchFamily="18" charset="0"/>
              </a:rPr>
              <a:t> qui nous aide à créer l'instance d'utilisateur souhaitée avec tous les attributs obligatoires et la combinaison d'attributs facultatifs, sans perdre l'immuabilité</a:t>
            </a:r>
            <a:r>
              <a:rPr lang="fr-FR" dirty="0"/>
              <a:t>.</a:t>
            </a:r>
            <a:endParaRPr lang="fr-SN" dirty="0"/>
          </a:p>
        </p:txBody>
      </p:sp>
    </p:spTree>
    <p:extLst>
      <p:ext uri="{BB962C8B-B14F-4D97-AF65-F5344CB8AC3E}">
        <p14:creationId xmlns:p14="http://schemas.microsoft.com/office/powerpoint/2010/main" val="32439451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AC8B379-DF52-4EE4-8319-C60ABE57DF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825" y="0"/>
            <a:ext cx="10515600" cy="2948940"/>
          </a:xfrm>
        </p:spPr>
      </p:pic>
      <p:pic>
        <p:nvPicPr>
          <p:cNvPr id="9" name="Image 8">
            <a:extLst>
              <a:ext uri="{FF2B5EF4-FFF2-40B4-BE49-F238E27FC236}">
                <a16:creationId xmlns:a16="http://schemas.microsoft.com/office/drawing/2014/main" id="{A78F87AE-AFBA-4BE6-A584-1B245B1BD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826" y="2948940"/>
            <a:ext cx="10515599" cy="4148516"/>
          </a:xfrm>
          <a:prstGeom prst="rect">
            <a:avLst/>
          </a:prstGeom>
        </p:spPr>
      </p:pic>
    </p:spTree>
    <p:extLst>
      <p:ext uri="{BB962C8B-B14F-4D97-AF65-F5344CB8AC3E}">
        <p14:creationId xmlns:p14="http://schemas.microsoft.com/office/powerpoint/2010/main" val="37988518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902</TotalTime>
  <Words>922</Words>
  <Application>Microsoft Office PowerPoint</Application>
  <PresentationFormat>Grand écran</PresentationFormat>
  <Paragraphs>64</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Arial Black</vt:lpstr>
      <vt:lpstr>Calibri</vt:lpstr>
      <vt:lpstr>Times New Roman</vt:lpstr>
      <vt:lpstr>Trebuchet MS</vt:lpstr>
      <vt:lpstr>Wingdings</vt:lpstr>
      <vt:lpstr>Wingdings 3</vt:lpstr>
      <vt:lpstr>Facette</vt:lpstr>
      <vt:lpstr>Patron de conception : Builder </vt:lpstr>
      <vt:lpstr>Plan</vt:lpstr>
      <vt:lpstr>Introduction</vt:lpstr>
      <vt:lpstr>Présentation PowerPoint</vt:lpstr>
      <vt:lpstr>Où avons-nous besoin de Builder Pattern? </vt:lpstr>
      <vt:lpstr>Présentation PowerPoint</vt:lpstr>
      <vt:lpstr>Présentation PowerPoint</vt:lpstr>
      <vt:lpstr>Un exemple d'implémentation de Builder Pattern </vt:lpstr>
      <vt:lpstr>Présentation PowerPoint</vt:lpstr>
      <vt:lpstr>Présentation PowerPoint</vt:lpstr>
      <vt:lpstr>Présentation PowerPoint</vt:lpstr>
      <vt:lpstr>Présentation PowerPoint</vt:lpstr>
      <vt:lpstr>Avantages</vt:lpstr>
      <vt:lpstr>Coûts et inconvénients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 de conception : Builder </dc:title>
  <dc:creator>fall.khadim2803@gmail.com</dc:creator>
  <cp:lastModifiedBy>fall.khadim2803@gmail.com</cp:lastModifiedBy>
  <cp:revision>3</cp:revision>
  <dcterms:created xsi:type="dcterms:W3CDTF">2021-11-03T14:25:19Z</dcterms:created>
  <dcterms:modified xsi:type="dcterms:W3CDTF">2021-11-04T11:55:22Z</dcterms:modified>
</cp:coreProperties>
</file>